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324" r:id="rId12"/>
    <p:sldId id="267" r:id="rId13"/>
    <p:sldId id="268" r:id="rId14"/>
    <p:sldId id="269" r:id="rId15"/>
    <p:sldId id="270" r:id="rId16"/>
    <p:sldId id="271" r:id="rId17"/>
    <p:sldId id="325"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9E10D99-702A-499F-B28B-593EE8B32983}">
          <p14:sldIdLst>
            <p14:sldId id="256"/>
            <p14:sldId id="257"/>
            <p14:sldId id="258"/>
          </p14:sldIdLst>
        </p14:section>
        <p14:section name="读写不同数据源的数据" id="{438712D3-A617-4E51-B733-8B3D31A1970D}">
          <p14:sldIdLst>
            <p14:sldId id="259"/>
            <p14:sldId id="260"/>
            <p14:sldId id="261"/>
            <p14:sldId id="262"/>
            <p14:sldId id="263"/>
            <p14:sldId id="264"/>
            <p14:sldId id="265"/>
            <p14:sldId id="324"/>
            <p14:sldId id="267"/>
            <p14:sldId id="268"/>
            <p14:sldId id="269"/>
            <p14:sldId id="270"/>
            <p14:sldId id="271"/>
            <p14:sldId id="325"/>
          </p14:sldIdLst>
        </p14:section>
        <p14:section name="掌握DataFrame的常用操作" id="{198C17BF-FBAB-4A13-B475-4A2C0FF2CD77}">
          <p14:sldIdLst>
            <p14:sldId id="272"/>
            <p14:sldId id="273"/>
            <p14:sldId id="274"/>
            <p14:sldId id="275"/>
            <p14:sldId id="276"/>
            <p14:sldId id="277"/>
            <p14:sldId id="278"/>
            <p14:sldId id="279"/>
            <p14:sldId id="280"/>
            <p14:sldId id="281"/>
            <p14:sldId id="282"/>
            <p14:sldId id="283"/>
            <p14:sldId id="284"/>
            <p14:sldId id="285"/>
            <p14:sldId id="286"/>
            <p14:sldId id="287"/>
            <p14:sldId id="288"/>
            <p14:sldId id="289"/>
          </p14:sldIdLst>
        </p14:section>
        <p14:section name="转换与处理时间序列数据" id="{A2D8EE2B-12A3-4E37-86CD-6B93BF418470}">
          <p14:sldIdLst>
            <p14:sldId id="290"/>
            <p14:sldId id="291"/>
            <p14:sldId id="292"/>
            <p14:sldId id="293"/>
            <p14:sldId id="294"/>
            <p14:sldId id="295"/>
            <p14:sldId id="296"/>
            <p14:sldId id="297"/>
            <p14:sldId id="298"/>
            <p14:sldId id="299"/>
          </p14:sldIdLst>
        </p14:section>
        <p14:section name="使用分组聚合进行组内计算" id="{96693D0D-DF7B-48BE-B16F-CA3035AC02AB}">
          <p14:sldIdLst>
            <p14:sldId id="300"/>
            <p14:sldId id="301"/>
            <p14:sldId id="326"/>
            <p14:sldId id="327"/>
            <p14:sldId id="328"/>
            <p14:sldId id="329"/>
            <p14:sldId id="330"/>
            <p14:sldId id="331"/>
            <p14:sldId id="332"/>
            <p14:sldId id="333"/>
          </p14:sldIdLst>
        </p14:section>
        <p14:section name="创建透视表与交叉表" id="{1F1DC5FA-E9E6-4AED-A092-28AF063ED08A}">
          <p14:sldIdLst>
            <p14:sldId id="334"/>
            <p14:sldId id="335"/>
            <p14:sldId id="336"/>
            <p14:sldId id="337"/>
            <p14:sldId id="338"/>
            <p14:sldId id="339"/>
          </p14:sldIdLst>
        </p14:section>
        <p14:section name="小结" id="{34E2DF30-4D01-46A3-8494-64E8020C6F56}">
          <p14:sldIdLst>
            <p14:sldId id="340"/>
            <p14:sldId id="341"/>
            <p14:sldId id="3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49" autoAdjust="0"/>
  </p:normalViewPr>
  <p:slideViewPr>
    <p:cSldViewPr snapToGrid="0">
      <p:cViewPr varScale="1">
        <p:scale>
          <a:sx n="84" d="100"/>
          <a:sy n="84"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6F0F1-543C-4771-9BC9-B5CD8AB312D6}" type="datetimeFigureOut">
              <a:rPr lang="zh-CN" altLang="en-US" smtClean="0"/>
              <a:t>2020/5/6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581CA-B2BA-45BC-8500-3DAEC37716D2}" type="slidenum">
              <a:rPr lang="zh-CN" altLang="en-US" smtClean="0"/>
              <a:t>‹#›</a:t>
            </a:fld>
            <a:endParaRPr lang="zh-CN" altLang="en-US"/>
          </a:p>
        </p:txBody>
      </p:sp>
    </p:spTree>
    <p:extLst>
      <p:ext uri="{BB962C8B-B14F-4D97-AF65-F5344CB8AC3E}">
        <p14:creationId xmlns:p14="http://schemas.microsoft.com/office/powerpoint/2010/main" val="216211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首先安装：</a:t>
            </a:r>
            <a:r>
              <a:rPr lang="en-US" altLang="zh-CN" dirty="0"/>
              <a:t>pip install </a:t>
            </a:r>
            <a:r>
              <a:rPr lang="en-US" altLang="zh-CN" dirty="0" err="1"/>
              <a:t>sqlalchemy</a:t>
            </a:r>
            <a:endParaRPr lang="en-US" altLang="zh-CN" dirty="0"/>
          </a:p>
          <a:p>
            <a:endParaRPr lang="en-US" altLang="zh-CN" dirty="0"/>
          </a:p>
          <a:p>
            <a:r>
              <a:rPr lang="en-US" altLang="zh-CN" dirty="0"/>
              <a:t>engine = </a:t>
            </a:r>
            <a:r>
              <a:rPr lang="en-US" altLang="zh-CN" dirty="0" err="1"/>
              <a:t>create_engine</a:t>
            </a:r>
            <a:r>
              <a:rPr lang="en-US" altLang="zh-CN" dirty="0"/>
              <a:t>('</a:t>
            </a:r>
            <a:r>
              <a:rPr lang="en-US" altLang="zh-CN" dirty="0" err="1"/>
              <a:t>mysql+pymysql</a:t>
            </a:r>
            <a:r>
              <a:rPr lang="en-US" altLang="zh-CN" dirty="0"/>
              <a:t>://root:root@127.0.0.1:3306/</a:t>
            </a:r>
            <a:r>
              <a:rPr lang="en-US" altLang="zh-CN" dirty="0" err="1"/>
              <a:t>testdb?charset</a:t>
            </a:r>
            <a:r>
              <a:rPr lang="en-US" altLang="zh-CN" dirty="0"/>
              <a:t>=utf8‘)</a:t>
            </a:r>
          </a:p>
          <a:p>
            <a:r>
              <a:rPr lang="zh-CN" altLang="en-US" dirty="0"/>
              <a:t>需要安装：</a:t>
            </a:r>
            <a:r>
              <a:rPr lang="en-US" altLang="zh-CN" dirty="0"/>
              <a:t>pip install </a:t>
            </a:r>
            <a:r>
              <a:rPr lang="en-US" altLang="zh-CN" dirty="0" err="1"/>
              <a:t>pymysql</a:t>
            </a:r>
            <a:endParaRPr lang="en-US" altLang="zh-CN" dirty="0"/>
          </a:p>
          <a:p>
            <a:r>
              <a:rPr lang="en-US" altLang="zh-CN" dirty="0"/>
              <a:t>  </a:t>
            </a:r>
          </a:p>
          <a:p>
            <a:endParaRPr lang="en-US" altLang="zh-CN" dirty="0"/>
          </a:p>
          <a:p>
            <a:r>
              <a:rPr lang="en-US" altLang="zh-CN" sz="1200" b="0" i="0" u="none" strike="noStrike" kern="1200" dirty="0">
                <a:solidFill>
                  <a:schemeClr val="tx1"/>
                </a:solidFill>
                <a:effectLst/>
                <a:latin typeface="+mn-lt"/>
                <a:ea typeface="+mn-ea"/>
                <a:cs typeface="+mn-cs"/>
              </a:rPr>
              <a:t>engine = </a:t>
            </a:r>
            <a:r>
              <a:rPr lang="en-US" altLang="zh-CN" sz="1200" b="0" i="0" u="none" strike="noStrike" kern="1200" dirty="0" err="1">
                <a:solidFill>
                  <a:schemeClr val="tx1"/>
                </a:solidFill>
                <a:effectLst/>
                <a:latin typeface="+mn-lt"/>
                <a:ea typeface="+mn-ea"/>
                <a:cs typeface="+mn-cs"/>
              </a:rPr>
              <a:t>create_engine</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mysql+mysqlconnector</a:t>
            </a:r>
            <a:r>
              <a:rPr lang="en-US" altLang="zh-CN" sz="1200" b="0" i="0" u="none" strike="noStrike" kern="1200" dirty="0">
                <a:solidFill>
                  <a:schemeClr val="tx1"/>
                </a:solidFill>
                <a:effectLst/>
                <a:latin typeface="+mn-lt"/>
                <a:ea typeface="+mn-ea"/>
                <a:cs typeface="+mn-cs"/>
              </a:rPr>
              <a:t>://root:password@localhost:3306/test’)</a:t>
            </a:r>
          </a:p>
          <a:p>
            <a:r>
              <a:rPr lang="zh-CN" altLang="en-US" sz="1200" b="0" i="0" u="none" strike="noStrike" kern="1200" dirty="0">
                <a:solidFill>
                  <a:schemeClr val="tx1"/>
                </a:solidFill>
                <a:effectLst/>
                <a:latin typeface="+mn-lt"/>
                <a:ea typeface="+mn-ea"/>
                <a:cs typeface="+mn-cs"/>
              </a:rPr>
              <a:t>需要安装：</a:t>
            </a:r>
            <a:endParaRPr lang="en-US" altLang="zh-CN" dirty="0"/>
          </a:p>
          <a:p>
            <a:r>
              <a:rPr lang="en-US" altLang="zh-CN" dirty="0"/>
              <a:t>pip install </a:t>
            </a:r>
            <a:r>
              <a:rPr lang="en-US" altLang="zh-CN" dirty="0" err="1"/>
              <a:t>mysql</a:t>
            </a:r>
            <a:r>
              <a:rPr lang="en-US" altLang="zh-CN" dirty="0"/>
              <a:t>-connector-python </a:t>
            </a:r>
            <a:r>
              <a:rPr lang="en-US" altLang="zh-CN" dirty="0" err="1"/>
              <a:t>mysql</a:t>
            </a:r>
            <a:r>
              <a:rPr lang="en-US" altLang="zh-CN" dirty="0"/>
              <a:t>-connector-python</a:t>
            </a:r>
          </a:p>
          <a:p>
            <a:r>
              <a:rPr lang="zh-CN" altLang="en-US" dirty="0"/>
              <a:t>或者</a:t>
            </a:r>
            <a:r>
              <a:rPr lang="en-US" altLang="zh-CN" dirty="0"/>
              <a:t>pip install </a:t>
            </a:r>
            <a:r>
              <a:rPr lang="en-US" altLang="zh-CN" dirty="0" err="1"/>
              <a:t>mysql</a:t>
            </a:r>
            <a:r>
              <a:rPr lang="en-US" altLang="zh-CN" dirty="0"/>
              <a:t>-connector-python --allow-external </a:t>
            </a:r>
            <a:r>
              <a:rPr lang="en-US" altLang="zh-CN" dirty="0" err="1"/>
              <a:t>mysql</a:t>
            </a:r>
            <a:r>
              <a:rPr lang="en-US" altLang="zh-CN" dirty="0"/>
              <a:t>-connector-python </a:t>
            </a:r>
          </a:p>
          <a:p>
            <a:r>
              <a:rPr lang="zh-CN" altLang="en-US" dirty="0"/>
              <a:t>或者 </a:t>
            </a:r>
            <a:r>
              <a:rPr lang="en-US" altLang="zh-CN" dirty="0"/>
              <a:t>pip install </a:t>
            </a:r>
            <a:r>
              <a:rPr lang="en-US" altLang="zh-CN" dirty="0" err="1"/>
              <a:t>mysql</a:t>
            </a:r>
            <a:r>
              <a:rPr lang="en-US" altLang="zh-CN" dirty="0"/>
              <a:t>-connector</a:t>
            </a:r>
          </a:p>
          <a:p>
            <a:endParaRPr lang="zh-CN" altLang="en-US" dirty="0"/>
          </a:p>
        </p:txBody>
      </p:sp>
      <p:sp>
        <p:nvSpPr>
          <p:cNvPr id="4" name="灯片编号占位符 3"/>
          <p:cNvSpPr>
            <a:spLocks noGrp="1"/>
          </p:cNvSpPr>
          <p:nvPr>
            <p:ph type="sldNum" sz="quarter" idx="5"/>
          </p:nvPr>
        </p:nvSpPr>
        <p:spPr/>
        <p:txBody>
          <a:bodyPr/>
          <a:lstStyle/>
          <a:p>
            <a:fld id="{4E5581CA-B2BA-45BC-8500-3DAEC37716D2}" type="slidenum">
              <a:rPr lang="zh-CN" altLang="en-US" smtClean="0"/>
              <a:t>6</a:t>
            </a:fld>
            <a:endParaRPr lang="zh-CN" altLang="en-US"/>
          </a:p>
        </p:txBody>
      </p:sp>
    </p:spTree>
    <p:extLst>
      <p:ext uri="{BB962C8B-B14F-4D97-AF65-F5344CB8AC3E}">
        <p14:creationId xmlns:p14="http://schemas.microsoft.com/office/powerpoint/2010/main" val="1516237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A5F07-A4BE-4E2A-8596-BDC2F84CC74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7DAA61-B588-43D1-94AD-5F4C7B461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F2B809D-9687-4547-AB7D-2A187E3F08E3}"/>
              </a:ext>
            </a:extLst>
          </p:cNvPr>
          <p:cNvSpPr>
            <a:spLocks noGrp="1"/>
          </p:cNvSpPr>
          <p:nvPr>
            <p:ph type="dt" sz="half" idx="10"/>
          </p:nvPr>
        </p:nvSpPr>
        <p:spPr/>
        <p:txBody>
          <a:bodyPr/>
          <a:lstStyle/>
          <a:p>
            <a:fld id="{183A89BF-F162-484D-A5B3-2607F5A86A33}" type="datetime1">
              <a:rPr lang="zh-CN" altLang="en-US" smtClean="0"/>
              <a:t>2020/5/6</a:t>
            </a:fld>
            <a:endParaRPr lang="zh-CN" altLang="en-US"/>
          </a:p>
        </p:txBody>
      </p:sp>
      <p:sp>
        <p:nvSpPr>
          <p:cNvPr id="5" name="页脚占位符 4">
            <a:extLst>
              <a:ext uri="{FF2B5EF4-FFF2-40B4-BE49-F238E27FC236}">
                <a16:creationId xmlns:a16="http://schemas.microsoft.com/office/drawing/2014/main" id="{33D11054-4BB0-4044-80A2-AE4D30714ACA}"/>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98E6E7B5-1BE9-459C-BFB8-9B755AF823B0}"/>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98720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0083B-3E71-423D-846F-BDA2069717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5087C8-DF8F-4FAA-A589-DD197B84D5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B93C71-28F7-4023-B62D-45169ED33833}"/>
              </a:ext>
            </a:extLst>
          </p:cNvPr>
          <p:cNvSpPr>
            <a:spLocks noGrp="1"/>
          </p:cNvSpPr>
          <p:nvPr>
            <p:ph type="dt" sz="half" idx="10"/>
          </p:nvPr>
        </p:nvSpPr>
        <p:spPr/>
        <p:txBody>
          <a:bodyPr/>
          <a:lstStyle/>
          <a:p>
            <a:fld id="{C259FED1-3F25-4723-B41D-5F80282EBB3D}" type="datetime1">
              <a:rPr lang="zh-CN" altLang="en-US" smtClean="0"/>
              <a:t>2020/5/6</a:t>
            </a:fld>
            <a:endParaRPr lang="zh-CN" altLang="en-US"/>
          </a:p>
        </p:txBody>
      </p:sp>
      <p:sp>
        <p:nvSpPr>
          <p:cNvPr id="5" name="页脚占位符 4">
            <a:extLst>
              <a:ext uri="{FF2B5EF4-FFF2-40B4-BE49-F238E27FC236}">
                <a16:creationId xmlns:a16="http://schemas.microsoft.com/office/drawing/2014/main" id="{87E38498-D8C7-4D7B-B8D1-3E1CB8E48A26}"/>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0A7BDF96-8EFE-4989-B470-34E6BB160AD3}"/>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334890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A115C3-FBB5-46A6-B377-819F07981AB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7BEB35-73EA-4B45-9BC9-64CAEF6E11B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33F9B7-CCCF-4202-827C-B86771C6085C}"/>
              </a:ext>
            </a:extLst>
          </p:cNvPr>
          <p:cNvSpPr>
            <a:spLocks noGrp="1"/>
          </p:cNvSpPr>
          <p:nvPr>
            <p:ph type="dt" sz="half" idx="10"/>
          </p:nvPr>
        </p:nvSpPr>
        <p:spPr/>
        <p:txBody>
          <a:bodyPr/>
          <a:lstStyle/>
          <a:p>
            <a:fld id="{F2AA4D40-9D59-4968-893B-B197780813C5}" type="datetime1">
              <a:rPr lang="zh-CN" altLang="en-US" smtClean="0"/>
              <a:t>2020/5/6</a:t>
            </a:fld>
            <a:endParaRPr lang="zh-CN" altLang="en-US"/>
          </a:p>
        </p:txBody>
      </p:sp>
      <p:sp>
        <p:nvSpPr>
          <p:cNvPr id="5" name="页脚占位符 4">
            <a:extLst>
              <a:ext uri="{FF2B5EF4-FFF2-40B4-BE49-F238E27FC236}">
                <a16:creationId xmlns:a16="http://schemas.microsoft.com/office/drawing/2014/main" id="{881DC54A-D84A-4050-9452-F273D32E601A}"/>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32EFF6B4-E500-48D1-AF9B-AA1485F5C844}"/>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158406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E37AE-0375-43AC-A9FE-0238AD83E0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C695FC-187C-4946-9D16-CF1CCA7701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CB1B6D-C327-4EB5-A129-78976C8507E9}"/>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FF12AAC3-50BC-4973-97BB-511DC5A4DA7A}"/>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BDD63979-9E8A-4164-8183-7619450BAD01}"/>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148824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FAB29-7738-4418-8A5E-A1D52608D2D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8A08C5C-1103-4D17-940D-0C174F811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C2798FA-1F4F-464E-B61D-BBF9952FE2F6}"/>
              </a:ext>
            </a:extLst>
          </p:cNvPr>
          <p:cNvSpPr>
            <a:spLocks noGrp="1"/>
          </p:cNvSpPr>
          <p:nvPr>
            <p:ph type="dt" sz="half" idx="10"/>
          </p:nvPr>
        </p:nvSpPr>
        <p:spPr/>
        <p:txBody>
          <a:bodyPr/>
          <a:lstStyle/>
          <a:p>
            <a:fld id="{00C8C1AC-9C83-4F55-B24B-EFF8FDADE82E}" type="datetime1">
              <a:rPr lang="zh-CN" altLang="en-US" smtClean="0"/>
              <a:t>2020/5/6</a:t>
            </a:fld>
            <a:endParaRPr lang="zh-CN" altLang="en-US"/>
          </a:p>
        </p:txBody>
      </p:sp>
      <p:sp>
        <p:nvSpPr>
          <p:cNvPr id="5" name="页脚占位符 4">
            <a:extLst>
              <a:ext uri="{FF2B5EF4-FFF2-40B4-BE49-F238E27FC236}">
                <a16:creationId xmlns:a16="http://schemas.microsoft.com/office/drawing/2014/main" id="{1ECFA399-7CA5-4EEC-A550-00575730A1BE}"/>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A479E735-9B07-4690-A493-CDFE6D916C93}"/>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419685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43BDF-3677-4E02-8D24-28F5C145D7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405939-684A-4802-951F-8A1E985C4D7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D52D504-984A-401C-AD59-DC8AD6F828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E858EF2-40F1-4CB5-87DD-909E88143B94}"/>
              </a:ext>
            </a:extLst>
          </p:cNvPr>
          <p:cNvSpPr>
            <a:spLocks noGrp="1"/>
          </p:cNvSpPr>
          <p:nvPr>
            <p:ph type="dt" sz="half" idx="10"/>
          </p:nvPr>
        </p:nvSpPr>
        <p:spPr/>
        <p:txBody>
          <a:bodyPr/>
          <a:lstStyle/>
          <a:p>
            <a:fld id="{4EC426B0-5953-4344-87B4-0A56FBCC852C}" type="datetime1">
              <a:rPr lang="zh-CN" altLang="en-US" smtClean="0"/>
              <a:t>2020/5/6</a:t>
            </a:fld>
            <a:endParaRPr lang="zh-CN" altLang="en-US"/>
          </a:p>
        </p:txBody>
      </p:sp>
      <p:sp>
        <p:nvSpPr>
          <p:cNvPr id="6" name="页脚占位符 5">
            <a:extLst>
              <a:ext uri="{FF2B5EF4-FFF2-40B4-BE49-F238E27FC236}">
                <a16:creationId xmlns:a16="http://schemas.microsoft.com/office/drawing/2014/main" id="{A50CFCA1-E85D-49D9-B17D-EC86AAA62FB4}"/>
              </a:ext>
            </a:extLst>
          </p:cNvPr>
          <p:cNvSpPr>
            <a:spLocks noGrp="1"/>
          </p:cNvSpPr>
          <p:nvPr>
            <p:ph type="ftr" sz="quarter" idx="11"/>
          </p:nvPr>
        </p:nvSpPr>
        <p:spPr/>
        <p:txBody>
          <a:bodyPr/>
          <a:lstStyle/>
          <a:p>
            <a:r>
              <a:rPr lang="en-US" altLang="zh-CN"/>
              <a:t>Pandas </a:t>
            </a:r>
            <a:r>
              <a:rPr lang="zh-CN" altLang="en-US"/>
              <a:t>统计分析</a:t>
            </a:r>
          </a:p>
        </p:txBody>
      </p:sp>
      <p:sp>
        <p:nvSpPr>
          <p:cNvPr id="7" name="灯片编号占位符 6">
            <a:extLst>
              <a:ext uri="{FF2B5EF4-FFF2-40B4-BE49-F238E27FC236}">
                <a16:creationId xmlns:a16="http://schemas.microsoft.com/office/drawing/2014/main" id="{64A4665E-1372-48B5-871F-285B1A6881AA}"/>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18860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45A1C-2DBE-4C64-BD92-6C084DFD72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1016F7-455F-4709-BC17-F680D71CB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FA739F-3CB0-4ABC-A38C-5600EF9AA00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020ED37-2BBA-450A-A22D-1134F5FA5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EB9CF2-797E-4E07-A909-F35F2C82304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352BAB-FC7B-409D-A79D-093C7888AAF7}"/>
              </a:ext>
            </a:extLst>
          </p:cNvPr>
          <p:cNvSpPr>
            <a:spLocks noGrp="1"/>
          </p:cNvSpPr>
          <p:nvPr>
            <p:ph type="dt" sz="half" idx="10"/>
          </p:nvPr>
        </p:nvSpPr>
        <p:spPr/>
        <p:txBody>
          <a:bodyPr/>
          <a:lstStyle/>
          <a:p>
            <a:fld id="{9812DDA4-5D02-4165-8518-389C29B15AEC}" type="datetime1">
              <a:rPr lang="zh-CN" altLang="en-US" smtClean="0"/>
              <a:t>2020/5/6</a:t>
            </a:fld>
            <a:endParaRPr lang="zh-CN" altLang="en-US"/>
          </a:p>
        </p:txBody>
      </p:sp>
      <p:sp>
        <p:nvSpPr>
          <p:cNvPr id="8" name="页脚占位符 7">
            <a:extLst>
              <a:ext uri="{FF2B5EF4-FFF2-40B4-BE49-F238E27FC236}">
                <a16:creationId xmlns:a16="http://schemas.microsoft.com/office/drawing/2014/main" id="{EFD85E02-16BD-4512-B1C6-C981F716DC33}"/>
              </a:ext>
            </a:extLst>
          </p:cNvPr>
          <p:cNvSpPr>
            <a:spLocks noGrp="1"/>
          </p:cNvSpPr>
          <p:nvPr>
            <p:ph type="ftr" sz="quarter" idx="11"/>
          </p:nvPr>
        </p:nvSpPr>
        <p:spPr/>
        <p:txBody>
          <a:bodyPr/>
          <a:lstStyle/>
          <a:p>
            <a:r>
              <a:rPr lang="en-US" altLang="zh-CN"/>
              <a:t>Pandas </a:t>
            </a:r>
            <a:r>
              <a:rPr lang="zh-CN" altLang="en-US"/>
              <a:t>统计分析</a:t>
            </a:r>
          </a:p>
        </p:txBody>
      </p:sp>
      <p:sp>
        <p:nvSpPr>
          <p:cNvPr id="9" name="灯片编号占位符 8">
            <a:extLst>
              <a:ext uri="{FF2B5EF4-FFF2-40B4-BE49-F238E27FC236}">
                <a16:creationId xmlns:a16="http://schemas.microsoft.com/office/drawing/2014/main" id="{1393ED3E-2A46-454C-AFEB-615992F27964}"/>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346572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15C93-8A6F-42A1-BBA0-45E50D163E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EEE58F-DE34-4EAC-A32C-342C956BE6B8}"/>
              </a:ext>
            </a:extLst>
          </p:cNvPr>
          <p:cNvSpPr>
            <a:spLocks noGrp="1"/>
          </p:cNvSpPr>
          <p:nvPr>
            <p:ph type="dt" sz="half" idx="10"/>
          </p:nvPr>
        </p:nvSpPr>
        <p:spPr/>
        <p:txBody>
          <a:bodyPr/>
          <a:lstStyle/>
          <a:p>
            <a:fld id="{5BA3FCDB-707C-4035-A8B9-A9C0AEDA0567}" type="datetime1">
              <a:rPr lang="zh-CN" altLang="en-US" smtClean="0"/>
              <a:t>2020/5/6</a:t>
            </a:fld>
            <a:endParaRPr lang="zh-CN" altLang="en-US"/>
          </a:p>
        </p:txBody>
      </p:sp>
      <p:sp>
        <p:nvSpPr>
          <p:cNvPr id="4" name="页脚占位符 3">
            <a:extLst>
              <a:ext uri="{FF2B5EF4-FFF2-40B4-BE49-F238E27FC236}">
                <a16:creationId xmlns:a16="http://schemas.microsoft.com/office/drawing/2014/main" id="{40C45AE2-FBF1-4DF8-9FF2-F23AA94247D3}"/>
              </a:ext>
            </a:extLst>
          </p:cNvPr>
          <p:cNvSpPr>
            <a:spLocks noGrp="1"/>
          </p:cNvSpPr>
          <p:nvPr>
            <p:ph type="ftr" sz="quarter" idx="11"/>
          </p:nvPr>
        </p:nvSpPr>
        <p:spPr/>
        <p:txBody>
          <a:bodyPr/>
          <a:lstStyle/>
          <a:p>
            <a:r>
              <a:rPr lang="en-US" altLang="zh-CN"/>
              <a:t>Pandas </a:t>
            </a:r>
            <a:r>
              <a:rPr lang="zh-CN" altLang="en-US"/>
              <a:t>统计分析</a:t>
            </a:r>
          </a:p>
        </p:txBody>
      </p:sp>
      <p:sp>
        <p:nvSpPr>
          <p:cNvPr id="5" name="灯片编号占位符 4">
            <a:extLst>
              <a:ext uri="{FF2B5EF4-FFF2-40B4-BE49-F238E27FC236}">
                <a16:creationId xmlns:a16="http://schemas.microsoft.com/office/drawing/2014/main" id="{56F64C28-E1E5-4B36-8BB4-D6AAD8454222}"/>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39355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21BEFB-3D90-4586-9452-1A1EDC6B0543}"/>
              </a:ext>
            </a:extLst>
          </p:cNvPr>
          <p:cNvSpPr>
            <a:spLocks noGrp="1"/>
          </p:cNvSpPr>
          <p:nvPr>
            <p:ph type="dt" sz="half" idx="10"/>
          </p:nvPr>
        </p:nvSpPr>
        <p:spPr/>
        <p:txBody>
          <a:bodyPr/>
          <a:lstStyle/>
          <a:p>
            <a:fld id="{9848FD7C-CA71-4378-AB12-99741CC9405A}" type="datetime1">
              <a:rPr lang="zh-CN" altLang="en-US" smtClean="0"/>
              <a:t>2020/5/6</a:t>
            </a:fld>
            <a:endParaRPr lang="zh-CN" altLang="en-US"/>
          </a:p>
        </p:txBody>
      </p:sp>
      <p:sp>
        <p:nvSpPr>
          <p:cNvPr id="3" name="页脚占位符 2">
            <a:extLst>
              <a:ext uri="{FF2B5EF4-FFF2-40B4-BE49-F238E27FC236}">
                <a16:creationId xmlns:a16="http://schemas.microsoft.com/office/drawing/2014/main" id="{827AE8BF-2A5C-43F0-983C-CF1B2F64431F}"/>
              </a:ext>
            </a:extLst>
          </p:cNvPr>
          <p:cNvSpPr>
            <a:spLocks noGrp="1"/>
          </p:cNvSpPr>
          <p:nvPr>
            <p:ph type="ftr" sz="quarter" idx="11"/>
          </p:nvPr>
        </p:nvSpPr>
        <p:spPr/>
        <p:txBody>
          <a:bodyPr/>
          <a:lstStyle/>
          <a:p>
            <a:r>
              <a:rPr lang="en-US" altLang="zh-CN"/>
              <a:t>Pandas </a:t>
            </a:r>
            <a:r>
              <a:rPr lang="zh-CN" altLang="en-US"/>
              <a:t>统计分析</a:t>
            </a:r>
          </a:p>
        </p:txBody>
      </p:sp>
      <p:sp>
        <p:nvSpPr>
          <p:cNvPr id="4" name="灯片编号占位符 3">
            <a:extLst>
              <a:ext uri="{FF2B5EF4-FFF2-40B4-BE49-F238E27FC236}">
                <a16:creationId xmlns:a16="http://schemas.microsoft.com/office/drawing/2014/main" id="{69A838F9-D306-49FF-ABB5-4F8D79B468DE}"/>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232448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641B4-723B-43E6-932B-0F88B5232A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04E01F-C355-4903-85FD-DB4AED7F8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043B899-0306-4F8F-A739-796F56360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2CAF37-32E7-4583-A033-900564C8E5C1}"/>
              </a:ext>
            </a:extLst>
          </p:cNvPr>
          <p:cNvSpPr>
            <a:spLocks noGrp="1"/>
          </p:cNvSpPr>
          <p:nvPr>
            <p:ph type="dt" sz="half" idx="10"/>
          </p:nvPr>
        </p:nvSpPr>
        <p:spPr/>
        <p:txBody>
          <a:bodyPr/>
          <a:lstStyle/>
          <a:p>
            <a:fld id="{EAF6EA16-3D12-4080-B100-10CA6B8818E9}" type="datetime1">
              <a:rPr lang="zh-CN" altLang="en-US" smtClean="0"/>
              <a:t>2020/5/6</a:t>
            </a:fld>
            <a:endParaRPr lang="zh-CN" altLang="en-US"/>
          </a:p>
        </p:txBody>
      </p:sp>
      <p:sp>
        <p:nvSpPr>
          <p:cNvPr id="6" name="页脚占位符 5">
            <a:extLst>
              <a:ext uri="{FF2B5EF4-FFF2-40B4-BE49-F238E27FC236}">
                <a16:creationId xmlns:a16="http://schemas.microsoft.com/office/drawing/2014/main" id="{F1EF29B2-0D6F-43B1-873B-AD8219B84449}"/>
              </a:ext>
            </a:extLst>
          </p:cNvPr>
          <p:cNvSpPr>
            <a:spLocks noGrp="1"/>
          </p:cNvSpPr>
          <p:nvPr>
            <p:ph type="ftr" sz="quarter" idx="11"/>
          </p:nvPr>
        </p:nvSpPr>
        <p:spPr/>
        <p:txBody>
          <a:bodyPr/>
          <a:lstStyle/>
          <a:p>
            <a:r>
              <a:rPr lang="en-US" altLang="zh-CN"/>
              <a:t>Pandas </a:t>
            </a:r>
            <a:r>
              <a:rPr lang="zh-CN" altLang="en-US"/>
              <a:t>统计分析</a:t>
            </a:r>
          </a:p>
        </p:txBody>
      </p:sp>
      <p:sp>
        <p:nvSpPr>
          <p:cNvPr id="7" name="灯片编号占位符 6">
            <a:extLst>
              <a:ext uri="{FF2B5EF4-FFF2-40B4-BE49-F238E27FC236}">
                <a16:creationId xmlns:a16="http://schemas.microsoft.com/office/drawing/2014/main" id="{8AAABAD5-2CFD-4EF8-BCBB-74BAF503DB6F}"/>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50337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82187-B543-45AE-BC93-5D0FC67CD8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23FCEE-7155-4A1E-A63C-3C8306582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9CF76A-F193-4738-A7EC-100A1A2FC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DFD5D5-8620-4370-90BF-1274C5F7C189}"/>
              </a:ext>
            </a:extLst>
          </p:cNvPr>
          <p:cNvSpPr>
            <a:spLocks noGrp="1"/>
          </p:cNvSpPr>
          <p:nvPr>
            <p:ph type="dt" sz="half" idx="10"/>
          </p:nvPr>
        </p:nvSpPr>
        <p:spPr/>
        <p:txBody>
          <a:bodyPr/>
          <a:lstStyle/>
          <a:p>
            <a:fld id="{3AFC18C3-926E-446D-9511-08A0338505AF}" type="datetime1">
              <a:rPr lang="zh-CN" altLang="en-US" smtClean="0"/>
              <a:t>2020/5/6</a:t>
            </a:fld>
            <a:endParaRPr lang="zh-CN" altLang="en-US"/>
          </a:p>
        </p:txBody>
      </p:sp>
      <p:sp>
        <p:nvSpPr>
          <p:cNvPr id="6" name="页脚占位符 5">
            <a:extLst>
              <a:ext uri="{FF2B5EF4-FFF2-40B4-BE49-F238E27FC236}">
                <a16:creationId xmlns:a16="http://schemas.microsoft.com/office/drawing/2014/main" id="{43B5AC72-AA31-4909-B847-6D14BF479A9F}"/>
              </a:ext>
            </a:extLst>
          </p:cNvPr>
          <p:cNvSpPr>
            <a:spLocks noGrp="1"/>
          </p:cNvSpPr>
          <p:nvPr>
            <p:ph type="ftr" sz="quarter" idx="11"/>
          </p:nvPr>
        </p:nvSpPr>
        <p:spPr/>
        <p:txBody>
          <a:bodyPr/>
          <a:lstStyle/>
          <a:p>
            <a:r>
              <a:rPr lang="en-US" altLang="zh-CN"/>
              <a:t>Pandas </a:t>
            </a:r>
            <a:r>
              <a:rPr lang="zh-CN" altLang="en-US"/>
              <a:t>统计分析</a:t>
            </a:r>
          </a:p>
        </p:txBody>
      </p:sp>
      <p:sp>
        <p:nvSpPr>
          <p:cNvPr id="7" name="灯片编号占位符 6">
            <a:extLst>
              <a:ext uri="{FF2B5EF4-FFF2-40B4-BE49-F238E27FC236}">
                <a16:creationId xmlns:a16="http://schemas.microsoft.com/office/drawing/2014/main" id="{1A4081A4-F782-490A-B4B4-2FD9F5B3EE7D}"/>
              </a:ext>
            </a:extLst>
          </p:cNvPr>
          <p:cNvSpPr>
            <a:spLocks noGrp="1"/>
          </p:cNvSpPr>
          <p:nvPr>
            <p:ph type="sldNum" sz="quarter" idx="12"/>
          </p:nvPr>
        </p:nvSpPr>
        <p:spPr/>
        <p:txBody>
          <a:body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401167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EF50321-62FC-4467-9681-1A6007B2C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748062-6FE2-4F1A-9A77-4D7BBD6CD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02EB2D18-3EB3-4A15-A0A7-DEFDA7239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92AF5-BD9C-4993-A7E2-C0C2987867F5}" type="datetime1">
              <a:rPr lang="zh-CN" altLang="en-US" smtClean="0"/>
              <a:t>2020/5/6</a:t>
            </a:fld>
            <a:endParaRPr lang="zh-CN" altLang="en-US"/>
          </a:p>
        </p:txBody>
      </p:sp>
      <p:sp>
        <p:nvSpPr>
          <p:cNvPr id="5" name="页脚占位符 4">
            <a:extLst>
              <a:ext uri="{FF2B5EF4-FFF2-40B4-BE49-F238E27FC236}">
                <a16:creationId xmlns:a16="http://schemas.microsoft.com/office/drawing/2014/main" id="{8FF62BF3-0F53-415B-9847-8233F30CC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1DE707EF-53A7-43FD-BC44-C1A6E24DC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42B54-638E-473C-9346-F0EA90246DF2}" type="slidenum">
              <a:rPr lang="zh-CN" altLang="en-US" smtClean="0"/>
              <a:t>‹#›</a:t>
            </a:fld>
            <a:endParaRPr lang="zh-CN" altLang="en-US"/>
          </a:p>
        </p:txBody>
      </p:sp>
    </p:spTree>
    <p:extLst>
      <p:ext uri="{BB962C8B-B14F-4D97-AF65-F5344CB8AC3E}">
        <p14:creationId xmlns:p14="http://schemas.microsoft.com/office/powerpoint/2010/main" val="2973773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C8926-50C0-468E-BCDB-83C0C767445A}"/>
              </a:ext>
            </a:extLst>
          </p:cNvPr>
          <p:cNvSpPr>
            <a:spLocks noGrp="1"/>
          </p:cNvSpPr>
          <p:nvPr>
            <p:ph type="ctrTitle"/>
          </p:nvPr>
        </p:nvSpPr>
        <p:spPr/>
        <p:txBody>
          <a:bodyPr/>
          <a:lstStyle/>
          <a:p>
            <a:r>
              <a:rPr lang="en-US" altLang="zh-CN" dirty="0"/>
              <a:t>Pandas </a:t>
            </a:r>
            <a:r>
              <a:rPr lang="zh-CN" altLang="en-US" dirty="0"/>
              <a:t>统计分析</a:t>
            </a:r>
          </a:p>
        </p:txBody>
      </p:sp>
      <p:sp>
        <p:nvSpPr>
          <p:cNvPr id="3" name="副标题 2">
            <a:extLst>
              <a:ext uri="{FF2B5EF4-FFF2-40B4-BE49-F238E27FC236}">
                <a16:creationId xmlns:a16="http://schemas.microsoft.com/office/drawing/2014/main" id="{1202936A-843A-4656-9A4C-8A8DAFA1AF0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7648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10FC8-3666-48C8-A7F2-135EFC5E9BC9}"/>
              </a:ext>
            </a:extLst>
          </p:cNvPr>
          <p:cNvSpPr>
            <a:spLocks noGrp="1"/>
          </p:cNvSpPr>
          <p:nvPr>
            <p:ph type="title"/>
          </p:nvPr>
        </p:nvSpPr>
        <p:spPr/>
        <p:txBody>
          <a:bodyPr/>
          <a:lstStyle/>
          <a:p>
            <a:r>
              <a:rPr lang="zh-CN" altLang="zh-CN" dirty="0"/>
              <a:t>读写文本文件</a:t>
            </a:r>
            <a:endParaRPr lang="zh-CN" altLang="en-US" dirty="0"/>
          </a:p>
        </p:txBody>
      </p:sp>
      <p:sp>
        <p:nvSpPr>
          <p:cNvPr id="3" name="内容占位符 2">
            <a:extLst>
              <a:ext uri="{FF2B5EF4-FFF2-40B4-BE49-F238E27FC236}">
                <a16:creationId xmlns:a16="http://schemas.microsoft.com/office/drawing/2014/main" id="{0FF5BD84-A03D-4463-8C70-FEA46633624E}"/>
              </a:ext>
            </a:extLst>
          </p:cNvPr>
          <p:cNvSpPr>
            <a:spLocks noGrp="1"/>
          </p:cNvSpPr>
          <p:nvPr>
            <p:ph idx="1"/>
          </p:nvPr>
        </p:nvSpPr>
        <p:spPr/>
        <p:txBody>
          <a:bodyPr/>
          <a:lstStyle/>
          <a:p>
            <a:pPr marL="0" indent="0">
              <a:buNone/>
            </a:pPr>
            <a:r>
              <a:rPr lang="en-US" altLang="zh-CN" dirty="0"/>
              <a:t>1.</a:t>
            </a:r>
            <a:r>
              <a:rPr lang="zh-CN" altLang="en-US" dirty="0"/>
              <a:t>文本文件读取</a:t>
            </a:r>
          </a:p>
          <a:p>
            <a:r>
              <a:rPr lang="zh-CN" altLang="en-US" dirty="0"/>
              <a:t>文本文件是一种由若干行字符构成的计算机文件，它是一种典型的顺序文件。</a:t>
            </a:r>
          </a:p>
          <a:p>
            <a:r>
              <a:rPr lang="en-US" altLang="zh-CN" dirty="0"/>
              <a:t>csv</a:t>
            </a:r>
            <a:r>
              <a:rPr lang="zh-CN" altLang="en-US" dirty="0"/>
              <a:t>是一种逗号分隔的文件格式，因为其分隔符不一定是逗号，又被称为字符分隔文件，文件以纯文本形式存储表格数据（数字和文本）。</a:t>
            </a:r>
          </a:p>
          <a:p>
            <a:endParaRPr lang="zh-CN" altLang="en-US" dirty="0"/>
          </a:p>
        </p:txBody>
      </p:sp>
      <p:sp>
        <p:nvSpPr>
          <p:cNvPr id="4" name="日期占位符 3">
            <a:extLst>
              <a:ext uri="{FF2B5EF4-FFF2-40B4-BE49-F238E27FC236}">
                <a16:creationId xmlns:a16="http://schemas.microsoft.com/office/drawing/2014/main" id="{AC69E265-FD5E-48A7-9D9D-ABA5BDB76286}"/>
              </a:ext>
            </a:extLst>
          </p:cNvPr>
          <p:cNvSpPr>
            <a:spLocks noGrp="1"/>
          </p:cNvSpPr>
          <p:nvPr>
            <p:ph type="dt" sz="half" idx="10"/>
          </p:nvPr>
        </p:nvSpPr>
        <p:spPr/>
        <p:txBody>
          <a:bodyPr/>
          <a:lstStyle/>
          <a:p>
            <a:fld id="{CD992459-433A-4E0D-B9C6-24AA6B969B4A}" type="datetime1">
              <a:rPr lang="zh-CN" altLang="en-US" smtClean="0"/>
              <a:t>2020/5/6</a:t>
            </a:fld>
            <a:endParaRPr lang="zh-CN" altLang="en-US"/>
          </a:p>
        </p:txBody>
      </p:sp>
      <p:sp>
        <p:nvSpPr>
          <p:cNvPr id="5" name="页脚占位符 4">
            <a:extLst>
              <a:ext uri="{FF2B5EF4-FFF2-40B4-BE49-F238E27FC236}">
                <a16:creationId xmlns:a16="http://schemas.microsoft.com/office/drawing/2014/main" id="{749BF707-F42E-4E48-87C2-A8F43D9C5488}"/>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3661FB9E-8F2D-4B51-8810-EABA17114F63}"/>
              </a:ext>
            </a:extLst>
          </p:cNvPr>
          <p:cNvSpPr>
            <a:spLocks noGrp="1"/>
          </p:cNvSpPr>
          <p:nvPr>
            <p:ph type="sldNum" sz="quarter" idx="12"/>
          </p:nvPr>
        </p:nvSpPr>
        <p:spPr/>
        <p:txBody>
          <a:bodyPr/>
          <a:lstStyle/>
          <a:p>
            <a:fld id="{7A842B54-638E-473C-9346-F0EA90246DF2}" type="slidenum">
              <a:rPr lang="zh-CN" altLang="en-US" smtClean="0"/>
              <a:t>10</a:t>
            </a:fld>
            <a:endParaRPr lang="zh-CN" altLang="en-US"/>
          </a:p>
        </p:txBody>
      </p:sp>
    </p:spTree>
    <p:extLst>
      <p:ext uri="{BB962C8B-B14F-4D97-AF65-F5344CB8AC3E}">
        <p14:creationId xmlns:p14="http://schemas.microsoft.com/office/powerpoint/2010/main" val="183183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74806-38D8-4D02-9086-020A6977EF94}"/>
              </a:ext>
            </a:extLst>
          </p:cNvPr>
          <p:cNvSpPr>
            <a:spLocks noGrp="1"/>
          </p:cNvSpPr>
          <p:nvPr>
            <p:ph type="title"/>
          </p:nvPr>
        </p:nvSpPr>
        <p:spPr/>
        <p:txBody>
          <a:bodyPr/>
          <a:lstStyle/>
          <a:p>
            <a:r>
              <a:rPr lang="zh-CN" altLang="zh-CN" dirty="0"/>
              <a:t>读写文本文件</a:t>
            </a:r>
            <a:endParaRPr lang="zh-CN" altLang="en-US" dirty="0"/>
          </a:p>
        </p:txBody>
      </p:sp>
      <p:sp>
        <p:nvSpPr>
          <p:cNvPr id="3" name="内容占位符 2">
            <a:extLst>
              <a:ext uri="{FF2B5EF4-FFF2-40B4-BE49-F238E27FC236}">
                <a16:creationId xmlns:a16="http://schemas.microsoft.com/office/drawing/2014/main" id="{BC1D6F81-E519-46E9-852F-99EB28E048F8}"/>
              </a:ext>
            </a:extLst>
          </p:cNvPr>
          <p:cNvSpPr>
            <a:spLocks noGrp="1"/>
          </p:cNvSpPr>
          <p:nvPr>
            <p:ph idx="1"/>
          </p:nvPr>
        </p:nvSpPr>
        <p:spPr/>
        <p:txBody>
          <a:bodyPr>
            <a:normAutofit lnSpcReduction="10000"/>
          </a:bodyPr>
          <a:lstStyle/>
          <a:p>
            <a:pPr marL="0" indent="0">
              <a:buNone/>
            </a:pPr>
            <a:r>
              <a:rPr lang="en-US" altLang="zh-CN" dirty="0"/>
              <a:t>1.</a:t>
            </a:r>
            <a:r>
              <a:rPr lang="zh-CN" altLang="en-US" dirty="0"/>
              <a:t>文本文件读取</a:t>
            </a:r>
          </a:p>
          <a:p>
            <a:r>
              <a:rPr lang="zh-CN" altLang="en-US" dirty="0"/>
              <a:t>代码 </a:t>
            </a:r>
            <a:r>
              <a:rPr lang="en-US" altLang="zh-CN" dirty="0"/>
              <a:t>4</a:t>
            </a:r>
            <a:r>
              <a:rPr lang="zh-CN" altLang="en-US" dirty="0"/>
              <a:t>：使用 </a:t>
            </a:r>
            <a:r>
              <a:rPr lang="en-US" altLang="zh-CN" dirty="0" err="1"/>
              <a:t>read_table</a:t>
            </a:r>
            <a:r>
              <a:rPr lang="en-US" altLang="zh-CN" dirty="0"/>
              <a:t> </a:t>
            </a:r>
            <a:r>
              <a:rPr lang="zh-CN" altLang="en-US" dirty="0"/>
              <a:t>和 </a:t>
            </a:r>
            <a:r>
              <a:rPr lang="en-US" altLang="zh-CN" dirty="0" err="1"/>
              <a:t>read_csv</a:t>
            </a:r>
            <a:r>
              <a:rPr lang="en-US" altLang="zh-CN" dirty="0"/>
              <a:t> </a:t>
            </a:r>
            <a:r>
              <a:rPr lang="zh-CN" altLang="en-US" dirty="0"/>
              <a:t>读取菜品订单信息表</a:t>
            </a:r>
            <a:endParaRPr lang="en-US" altLang="zh-CN" dirty="0"/>
          </a:p>
          <a:p>
            <a:r>
              <a:rPr lang="zh-CN" altLang="en-US" dirty="0"/>
              <a:t>使用</a:t>
            </a:r>
            <a:r>
              <a:rPr lang="en-US" altLang="zh-CN" dirty="0" err="1"/>
              <a:t>read_table</a:t>
            </a:r>
            <a:r>
              <a:rPr lang="zh-CN" altLang="en-US" dirty="0"/>
              <a:t>来读取文本文件。</a:t>
            </a:r>
          </a:p>
          <a:p>
            <a:pPr lvl="1"/>
            <a:r>
              <a:rPr lang="en-US" altLang="zh-CN" dirty="0" err="1"/>
              <a:t>pandas.read_table</a:t>
            </a:r>
            <a:r>
              <a:rPr lang="en-US" altLang="zh-CN" dirty="0"/>
              <a:t>(</a:t>
            </a:r>
            <a:r>
              <a:rPr lang="en-US" altLang="zh-CN" dirty="0" err="1"/>
              <a:t>filepath_or_buffer</a:t>
            </a:r>
            <a:r>
              <a:rPr lang="en-US" altLang="zh-CN" dirty="0"/>
              <a:t>, </a:t>
            </a:r>
            <a:r>
              <a:rPr lang="en-US" altLang="zh-CN" dirty="0" err="1"/>
              <a:t>sep</a:t>
            </a:r>
            <a:r>
              <a:rPr lang="en-US" altLang="zh-CN" dirty="0"/>
              <a:t>=’\t’, header=’infer’, names=None, </a:t>
            </a:r>
            <a:r>
              <a:rPr lang="en-US" altLang="zh-CN" dirty="0" err="1"/>
              <a:t>index_col</a:t>
            </a:r>
            <a:r>
              <a:rPr lang="en-US" altLang="zh-CN" dirty="0"/>
              <a:t>=None, </a:t>
            </a:r>
            <a:r>
              <a:rPr lang="en-US" altLang="zh-CN" dirty="0" err="1"/>
              <a:t>dtype</a:t>
            </a:r>
            <a:r>
              <a:rPr lang="en-US" altLang="zh-CN" dirty="0"/>
              <a:t>=None, engine=None, </a:t>
            </a:r>
            <a:r>
              <a:rPr lang="en-US" altLang="zh-CN" dirty="0" err="1"/>
              <a:t>nrows</a:t>
            </a:r>
            <a:r>
              <a:rPr lang="en-US" altLang="zh-CN" dirty="0"/>
              <a:t>=None)</a:t>
            </a:r>
          </a:p>
          <a:p>
            <a:r>
              <a:rPr lang="zh-CN" altLang="en-US" dirty="0"/>
              <a:t>使用</a:t>
            </a:r>
            <a:r>
              <a:rPr lang="en-US" altLang="zh-CN" dirty="0" err="1"/>
              <a:t>read_csv</a:t>
            </a:r>
            <a:r>
              <a:rPr lang="zh-CN" altLang="en-US" dirty="0"/>
              <a:t>函数来读取</a:t>
            </a:r>
            <a:r>
              <a:rPr lang="en-US" altLang="zh-CN" dirty="0"/>
              <a:t>csv</a:t>
            </a:r>
            <a:r>
              <a:rPr lang="zh-CN" altLang="en-US" dirty="0"/>
              <a:t>文件。</a:t>
            </a:r>
          </a:p>
          <a:p>
            <a:pPr lvl="1"/>
            <a:r>
              <a:rPr lang="en-US" altLang="zh-CN" dirty="0" err="1"/>
              <a:t>pandas.read_csv</a:t>
            </a:r>
            <a:r>
              <a:rPr lang="en-US" altLang="zh-CN" dirty="0"/>
              <a:t>(</a:t>
            </a:r>
            <a:r>
              <a:rPr lang="en-US" altLang="zh-CN" dirty="0" err="1"/>
              <a:t>filepath_or_buffer</a:t>
            </a:r>
            <a:r>
              <a:rPr lang="en-US" altLang="zh-CN" dirty="0"/>
              <a:t>, </a:t>
            </a:r>
            <a:r>
              <a:rPr lang="en-US" altLang="zh-CN" dirty="0" err="1"/>
              <a:t>sep</a:t>
            </a:r>
            <a:r>
              <a:rPr lang="en-US" altLang="zh-CN" dirty="0"/>
              <a:t>=’,’, header=’infer’, names=None, </a:t>
            </a:r>
            <a:r>
              <a:rPr lang="en-US" altLang="zh-CN" dirty="0" err="1"/>
              <a:t>index_col</a:t>
            </a:r>
            <a:r>
              <a:rPr lang="en-US" altLang="zh-CN" dirty="0"/>
              <a:t>=None, </a:t>
            </a:r>
            <a:r>
              <a:rPr lang="en-US" altLang="zh-CN" dirty="0" err="1"/>
              <a:t>dtype</a:t>
            </a:r>
            <a:r>
              <a:rPr lang="en-US" altLang="zh-CN" dirty="0"/>
              <a:t>=None, engine=None, </a:t>
            </a:r>
            <a:r>
              <a:rPr lang="en-US" altLang="zh-CN" dirty="0" err="1"/>
              <a:t>nrows</a:t>
            </a:r>
            <a:r>
              <a:rPr lang="en-US" altLang="zh-CN" dirty="0"/>
              <a:t>=None)</a:t>
            </a:r>
          </a:p>
          <a:p>
            <a:endParaRPr lang="zh-CN" altLang="en-US" dirty="0"/>
          </a:p>
        </p:txBody>
      </p:sp>
      <p:sp>
        <p:nvSpPr>
          <p:cNvPr id="4" name="日期占位符 3">
            <a:extLst>
              <a:ext uri="{FF2B5EF4-FFF2-40B4-BE49-F238E27FC236}">
                <a16:creationId xmlns:a16="http://schemas.microsoft.com/office/drawing/2014/main" id="{A05B7614-D807-4A30-BDBC-5088B663C023}"/>
              </a:ext>
            </a:extLst>
          </p:cNvPr>
          <p:cNvSpPr>
            <a:spLocks noGrp="1"/>
          </p:cNvSpPr>
          <p:nvPr>
            <p:ph type="dt" sz="half" idx="10"/>
          </p:nvPr>
        </p:nvSpPr>
        <p:spPr/>
        <p:txBody>
          <a:bodyPr/>
          <a:lstStyle/>
          <a:p>
            <a:fld id="{7C854BEF-FAA5-4F02-A8A1-FA81943183BA}" type="datetime1">
              <a:rPr lang="zh-CN" altLang="en-US" smtClean="0"/>
              <a:t>2020/5/6</a:t>
            </a:fld>
            <a:endParaRPr lang="zh-CN" altLang="en-US"/>
          </a:p>
        </p:txBody>
      </p:sp>
      <p:sp>
        <p:nvSpPr>
          <p:cNvPr id="5" name="页脚占位符 4">
            <a:extLst>
              <a:ext uri="{FF2B5EF4-FFF2-40B4-BE49-F238E27FC236}">
                <a16:creationId xmlns:a16="http://schemas.microsoft.com/office/drawing/2014/main" id="{635AFC11-9D36-4B8E-8F96-C4E3BEE39F4D}"/>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7C3C4227-8F36-4B23-B34B-3F110F4B9F32}"/>
              </a:ext>
            </a:extLst>
          </p:cNvPr>
          <p:cNvSpPr>
            <a:spLocks noGrp="1"/>
          </p:cNvSpPr>
          <p:nvPr>
            <p:ph type="sldNum" sz="quarter" idx="12"/>
          </p:nvPr>
        </p:nvSpPr>
        <p:spPr/>
        <p:txBody>
          <a:bodyPr/>
          <a:lstStyle/>
          <a:p>
            <a:fld id="{7A842B54-638E-473C-9346-F0EA90246DF2}" type="slidenum">
              <a:rPr lang="zh-CN" altLang="en-US" smtClean="0"/>
              <a:t>11</a:t>
            </a:fld>
            <a:endParaRPr lang="zh-CN" altLang="en-US"/>
          </a:p>
        </p:txBody>
      </p:sp>
    </p:spTree>
    <p:extLst>
      <p:ext uri="{BB962C8B-B14F-4D97-AF65-F5344CB8AC3E}">
        <p14:creationId xmlns:p14="http://schemas.microsoft.com/office/powerpoint/2010/main" val="46922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F7DA1-5D85-4E99-AD1C-291B55718330}"/>
              </a:ext>
            </a:extLst>
          </p:cNvPr>
          <p:cNvSpPr>
            <a:spLocks noGrp="1"/>
          </p:cNvSpPr>
          <p:nvPr>
            <p:ph type="title"/>
          </p:nvPr>
        </p:nvSpPr>
        <p:spPr/>
        <p:txBody>
          <a:bodyPr/>
          <a:lstStyle/>
          <a:p>
            <a:r>
              <a:rPr lang="zh-CN" altLang="zh-CN" dirty="0"/>
              <a:t>读写文本文件</a:t>
            </a:r>
            <a:endParaRPr lang="zh-CN" altLang="en-US" dirty="0"/>
          </a:p>
        </p:txBody>
      </p:sp>
      <p:sp>
        <p:nvSpPr>
          <p:cNvPr id="3" name="内容占位符 2">
            <a:extLst>
              <a:ext uri="{FF2B5EF4-FFF2-40B4-BE49-F238E27FC236}">
                <a16:creationId xmlns:a16="http://schemas.microsoft.com/office/drawing/2014/main" id="{51B13A17-42D6-4EC7-9003-D882E9126057}"/>
              </a:ext>
            </a:extLst>
          </p:cNvPr>
          <p:cNvSpPr>
            <a:spLocks noGrp="1"/>
          </p:cNvSpPr>
          <p:nvPr>
            <p:ph idx="1"/>
          </p:nvPr>
        </p:nvSpPr>
        <p:spPr/>
        <p:txBody>
          <a:bodyPr/>
          <a:lstStyle/>
          <a:p>
            <a:pPr marL="0" indent="0">
              <a:buNone/>
            </a:pPr>
            <a:r>
              <a:rPr lang="en-US" altLang="zh-CN" dirty="0"/>
              <a:t>1.</a:t>
            </a:r>
            <a:r>
              <a:rPr lang="zh-CN" altLang="en-US" dirty="0"/>
              <a:t>文本文件读取</a:t>
            </a:r>
          </a:p>
          <a:p>
            <a:r>
              <a:rPr lang="en-US" altLang="zh-CN" dirty="0" err="1"/>
              <a:t>read_table</a:t>
            </a:r>
            <a:r>
              <a:rPr lang="zh-CN" altLang="en-US" dirty="0"/>
              <a:t>和</a:t>
            </a:r>
            <a:r>
              <a:rPr lang="en-US" altLang="zh-CN" dirty="0" err="1"/>
              <a:t>read_csv</a:t>
            </a:r>
            <a:r>
              <a:rPr lang="zh-CN" altLang="en-US" dirty="0"/>
              <a:t>常用参数及其说明。</a:t>
            </a:r>
          </a:p>
          <a:p>
            <a:endParaRPr lang="zh-CN" altLang="en-US" dirty="0"/>
          </a:p>
        </p:txBody>
      </p:sp>
      <p:graphicFrame>
        <p:nvGraphicFramePr>
          <p:cNvPr id="4" name="表格 3">
            <a:extLst>
              <a:ext uri="{FF2B5EF4-FFF2-40B4-BE49-F238E27FC236}">
                <a16:creationId xmlns:a16="http://schemas.microsoft.com/office/drawing/2014/main" id="{2F709610-A9A8-450E-9FEE-5F1E844F47B3}"/>
              </a:ext>
            </a:extLst>
          </p:cNvPr>
          <p:cNvGraphicFramePr>
            <a:graphicFrameLocks noGrp="1"/>
          </p:cNvGraphicFramePr>
          <p:nvPr>
            <p:extLst>
              <p:ext uri="{D42A27DB-BD31-4B8C-83A1-F6EECF244321}">
                <p14:modId xmlns:p14="http://schemas.microsoft.com/office/powerpoint/2010/main" val="1988630374"/>
              </p:ext>
            </p:extLst>
          </p:nvPr>
        </p:nvGraphicFramePr>
        <p:xfrm>
          <a:off x="0" y="2970698"/>
          <a:ext cx="12192000" cy="3366076"/>
        </p:xfrm>
        <a:graphic>
          <a:graphicData uri="http://schemas.openxmlformats.org/drawingml/2006/table">
            <a:tbl>
              <a:tblPr firstRow="1" firstCol="1" bandRow="1">
                <a:tableStyleId>{5C22544A-7EE6-4342-B048-85BDC9FD1C3A}</a:tableStyleId>
              </a:tblPr>
              <a:tblGrid>
                <a:gridCol w="1786731">
                  <a:extLst>
                    <a:ext uri="{9D8B030D-6E8A-4147-A177-3AD203B41FA5}">
                      <a16:colId xmlns:a16="http://schemas.microsoft.com/office/drawing/2014/main" val="20000"/>
                    </a:ext>
                  </a:extLst>
                </a:gridCol>
                <a:gridCol w="10405269">
                  <a:extLst>
                    <a:ext uri="{9D8B030D-6E8A-4147-A177-3AD203B41FA5}">
                      <a16:colId xmlns:a16="http://schemas.microsoft.com/office/drawing/2014/main" val="20001"/>
                    </a:ext>
                  </a:extLst>
                </a:gridCol>
              </a:tblGrid>
              <a:tr h="412433">
                <a:tc>
                  <a:txBody>
                    <a:bodyPr/>
                    <a:lstStyle/>
                    <a:p>
                      <a:pPr algn="ctr">
                        <a:lnSpc>
                          <a:spcPct val="150000"/>
                        </a:lnSpc>
                        <a:spcAft>
                          <a:spcPts val="0"/>
                        </a:spcAft>
                      </a:pPr>
                      <a:r>
                        <a:rPr lang="zh-CN" sz="1800" kern="0" dirty="0">
                          <a:effectLst/>
                          <a:latin typeface="微软雅黑" pitchFamily="34" charset="-122"/>
                          <a:ea typeface="微软雅黑" pitchFamily="34" charset="-122"/>
                          <a:cs typeface="Times New Roman" pitchFamily="18" charset="0"/>
                        </a:rPr>
                        <a:t>参数名称</a:t>
                      </a:r>
                      <a:endParaRPr lang="zh-CN" sz="180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cs typeface="Times New Roman" pitchFamily="18" charset="0"/>
                        </a:rPr>
                        <a:t>说明</a:t>
                      </a:r>
                      <a:endParaRPr lang="zh-CN" sz="18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0"/>
                  </a:ext>
                </a:extLst>
              </a:tr>
              <a:tr h="170180">
                <a:tc>
                  <a:txBody>
                    <a:bodyPr/>
                    <a:lstStyle/>
                    <a:p>
                      <a:pPr algn="ctr">
                        <a:lnSpc>
                          <a:spcPct val="150000"/>
                        </a:lnSpc>
                        <a:spcAft>
                          <a:spcPts val="0"/>
                        </a:spcAft>
                      </a:pPr>
                      <a:r>
                        <a:rPr lang="en-US" sz="1800" b="0" kern="0" dirty="0" err="1">
                          <a:effectLst/>
                          <a:latin typeface="微软雅黑" pitchFamily="34" charset="-122"/>
                          <a:ea typeface="微软雅黑" pitchFamily="34" charset="-122"/>
                          <a:cs typeface="Times New Roman" pitchFamily="18" charset="0"/>
                        </a:rPr>
                        <a:t>filepath</a:t>
                      </a:r>
                      <a:endParaRPr lang="zh-CN" sz="18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cs typeface="Times New Roman" pitchFamily="18" charset="0"/>
                        </a:rPr>
                        <a:t>接收</a:t>
                      </a:r>
                      <a:r>
                        <a:rPr lang="en-US" sz="1800" kern="0" dirty="0">
                          <a:effectLst/>
                          <a:latin typeface="微软雅黑" pitchFamily="34" charset="-122"/>
                          <a:ea typeface="微软雅黑" pitchFamily="34" charset="-122"/>
                          <a:cs typeface="Times New Roman" pitchFamily="18" charset="0"/>
                        </a:rPr>
                        <a:t>string</a:t>
                      </a:r>
                      <a:r>
                        <a:rPr lang="zh-CN" sz="1800" kern="0" dirty="0">
                          <a:effectLst/>
                          <a:latin typeface="微软雅黑" pitchFamily="34" charset="-122"/>
                          <a:ea typeface="微软雅黑" pitchFamily="34" charset="-122"/>
                          <a:cs typeface="Times New Roman" pitchFamily="18" charset="0"/>
                        </a:rPr>
                        <a:t>。代表文件路径。无默认。</a:t>
                      </a:r>
                      <a:endParaRPr lang="zh-CN" sz="18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1"/>
                  </a:ext>
                </a:extLst>
              </a:tr>
              <a:tr h="181080">
                <a:tc>
                  <a:txBody>
                    <a:bodyPr/>
                    <a:lstStyle/>
                    <a:p>
                      <a:pPr algn="ctr">
                        <a:lnSpc>
                          <a:spcPct val="150000"/>
                        </a:lnSpc>
                        <a:spcAft>
                          <a:spcPts val="0"/>
                        </a:spcAft>
                      </a:pPr>
                      <a:r>
                        <a:rPr lang="en-US" sz="1800" b="0" kern="0" dirty="0" err="1">
                          <a:effectLst/>
                          <a:latin typeface="微软雅黑" pitchFamily="34" charset="-122"/>
                          <a:ea typeface="微软雅黑" pitchFamily="34" charset="-122"/>
                          <a:cs typeface="Times New Roman" pitchFamily="18" charset="0"/>
                        </a:rPr>
                        <a:t>sep</a:t>
                      </a:r>
                      <a:endParaRPr lang="zh-CN" sz="18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cs typeface="Times New Roman" pitchFamily="18" charset="0"/>
                        </a:rPr>
                        <a:t>接收</a:t>
                      </a:r>
                      <a:r>
                        <a:rPr lang="en-US" sz="1800" kern="0" dirty="0">
                          <a:effectLst/>
                          <a:latin typeface="微软雅黑" pitchFamily="34" charset="-122"/>
                          <a:ea typeface="微软雅黑" pitchFamily="34" charset="-122"/>
                          <a:cs typeface="Times New Roman" pitchFamily="18" charset="0"/>
                        </a:rPr>
                        <a:t>string</a:t>
                      </a:r>
                      <a:r>
                        <a:rPr lang="zh-CN" sz="1800" kern="0" dirty="0">
                          <a:effectLst/>
                          <a:latin typeface="微软雅黑" pitchFamily="34" charset="-122"/>
                          <a:ea typeface="微软雅黑" pitchFamily="34" charset="-122"/>
                          <a:cs typeface="Times New Roman" pitchFamily="18" charset="0"/>
                        </a:rPr>
                        <a:t>。代表分隔符。</a:t>
                      </a:r>
                      <a:r>
                        <a:rPr lang="en-US" sz="1800" kern="0" dirty="0" err="1">
                          <a:effectLst/>
                          <a:latin typeface="微软雅黑" pitchFamily="34" charset="-122"/>
                          <a:ea typeface="微软雅黑" pitchFamily="34" charset="-122"/>
                          <a:cs typeface="Times New Roman" pitchFamily="18" charset="0"/>
                        </a:rPr>
                        <a:t>read_csv</a:t>
                      </a:r>
                      <a:r>
                        <a:rPr lang="zh-CN" sz="1800" kern="0" dirty="0">
                          <a:effectLst/>
                          <a:latin typeface="微软雅黑" pitchFamily="34" charset="-122"/>
                          <a:ea typeface="微软雅黑" pitchFamily="34" charset="-122"/>
                          <a:cs typeface="Times New Roman" pitchFamily="18" charset="0"/>
                        </a:rPr>
                        <a:t>默认为“</a:t>
                      </a:r>
                      <a:r>
                        <a:rPr lang="en-US" sz="1800" kern="0" dirty="0">
                          <a:effectLst/>
                          <a:latin typeface="微软雅黑" pitchFamily="34" charset="-122"/>
                          <a:ea typeface="微软雅黑" pitchFamily="34" charset="-122"/>
                          <a:cs typeface="Times New Roman" pitchFamily="18" charset="0"/>
                        </a:rPr>
                        <a:t>,</a:t>
                      </a:r>
                      <a:r>
                        <a:rPr lang="zh-CN" sz="1800" kern="0" dirty="0">
                          <a:effectLst/>
                          <a:latin typeface="微软雅黑" pitchFamily="34" charset="-122"/>
                          <a:ea typeface="微软雅黑" pitchFamily="34" charset="-122"/>
                          <a:cs typeface="Times New Roman" pitchFamily="18" charset="0"/>
                        </a:rPr>
                        <a:t>”，</a:t>
                      </a:r>
                      <a:r>
                        <a:rPr lang="en-US" sz="1800" kern="0" dirty="0" err="1">
                          <a:effectLst/>
                          <a:latin typeface="微软雅黑" pitchFamily="34" charset="-122"/>
                          <a:ea typeface="微软雅黑" pitchFamily="34" charset="-122"/>
                          <a:cs typeface="Times New Roman" pitchFamily="18" charset="0"/>
                        </a:rPr>
                        <a:t>read_table</a:t>
                      </a:r>
                      <a:r>
                        <a:rPr lang="zh-CN" sz="1800" kern="0" dirty="0">
                          <a:effectLst/>
                          <a:latin typeface="微软雅黑" pitchFamily="34" charset="-122"/>
                          <a:ea typeface="微软雅黑" pitchFamily="34" charset="-122"/>
                          <a:cs typeface="Times New Roman" pitchFamily="18" charset="0"/>
                        </a:rPr>
                        <a:t>默认为制表符“</a:t>
                      </a:r>
                      <a:r>
                        <a:rPr lang="en-US" sz="1800" kern="0" dirty="0">
                          <a:effectLst/>
                          <a:latin typeface="微软雅黑" pitchFamily="34" charset="-122"/>
                          <a:ea typeface="微软雅黑" pitchFamily="34" charset="-122"/>
                          <a:cs typeface="Times New Roman" pitchFamily="18" charset="0"/>
                        </a:rPr>
                        <a:t>[Tab]</a:t>
                      </a:r>
                      <a:r>
                        <a:rPr lang="zh-CN" sz="1800" kern="0" dirty="0">
                          <a:effectLst/>
                          <a:latin typeface="微软雅黑" pitchFamily="34" charset="-122"/>
                          <a:ea typeface="微软雅黑" pitchFamily="34" charset="-122"/>
                          <a:cs typeface="Times New Roman" pitchFamily="18" charset="0"/>
                        </a:rPr>
                        <a:t>”。</a:t>
                      </a:r>
                      <a:endParaRPr lang="zh-CN" sz="18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800" b="0" kern="0" dirty="0">
                          <a:effectLst/>
                          <a:latin typeface="微软雅黑" pitchFamily="34" charset="-122"/>
                          <a:ea typeface="微软雅黑" pitchFamily="34" charset="-122"/>
                          <a:cs typeface="Times New Roman" pitchFamily="18" charset="0"/>
                        </a:rPr>
                        <a:t>header</a:t>
                      </a:r>
                      <a:endParaRPr lang="zh-CN" sz="18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cs typeface="Times New Roman" pitchFamily="18" charset="0"/>
                        </a:rPr>
                        <a:t>接收</a:t>
                      </a:r>
                      <a:r>
                        <a:rPr lang="en-US" sz="1800" kern="0" dirty="0" err="1">
                          <a:effectLst/>
                          <a:latin typeface="微软雅黑" pitchFamily="34" charset="-122"/>
                          <a:ea typeface="微软雅黑" pitchFamily="34" charset="-122"/>
                          <a:cs typeface="Times New Roman" pitchFamily="18" charset="0"/>
                        </a:rPr>
                        <a:t>int</a:t>
                      </a:r>
                      <a:r>
                        <a:rPr lang="zh-CN" sz="1800" kern="0" dirty="0">
                          <a:effectLst/>
                          <a:latin typeface="微软雅黑" pitchFamily="34" charset="-122"/>
                          <a:ea typeface="微软雅黑" pitchFamily="34" charset="-122"/>
                          <a:cs typeface="Times New Roman" pitchFamily="18" charset="0"/>
                        </a:rPr>
                        <a:t>或</a:t>
                      </a:r>
                      <a:r>
                        <a:rPr lang="en-US" sz="1800" kern="0" dirty="0">
                          <a:effectLst/>
                          <a:latin typeface="微软雅黑" pitchFamily="34" charset="-122"/>
                          <a:ea typeface="微软雅黑" pitchFamily="34" charset="-122"/>
                          <a:cs typeface="Times New Roman" pitchFamily="18" charset="0"/>
                        </a:rPr>
                        <a:t>sequence</a:t>
                      </a:r>
                      <a:r>
                        <a:rPr lang="zh-CN" sz="1800" kern="0" dirty="0">
                          <a:effectLst/>
                          <a:latin typeface="微软雅黑" pitchFamily="34" charset="-122"/>
                          <a:ea typeface="微软雅黑" pitchFamily="34" charset="-122"/>
                          <a:cs typeface="Times New Roman" pitchFamily="18" charset="0"/>
                        </a:rPr>
                        <a:t>。表示将某行数据作为列名。默认为</a:t>
                      </a:r>
                      <a:r>
                        <a:rPr lang="en-US" sz="1800" kern="0" dirty="0">
                          <a:effectLst/>
                          <a:latin typeface="微软雅黑" pitchFamily="34" charset="-122"/>
                          <a:ea typeface="微软雅黑" pitchFamily="34" charset="-122"/>
                          <a:cs typeface="Times New Roman" pitchFamily="18" charset="0"/>
                        </a:rPr>
                        <a:t>infer</a:t>
                      </a:r>
                      <a:r>
                        <a:rPr lang="zh-CN" sz="1800" kern="0" dirty="0">
                          <a:effectLst/>
                          <a:latin typeface="微软雅黑" pitchFamily="34" charset="-122"/>
                          <a:ea typeface="微软雅黑" pitchFamily="34" charset="-122"/>
                          <a:cs typeface="Times New Roman" pitchFamily="18" charset="0"/>
                        </a:rPr>
                        <a:t>，表示自动识别。</a:t>
                      </a:r>
                      <a:endParaRPr lang="zh-CN" sz="18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800" b="0" kern="0" dirty="0">
                          <a:effectLst/>
                          <a:latin typeface="微软雅黑" pitchFamily="34" charset="-122"/>
                          <a:ea typeface="微软雅黑" pitchFamily="34" charset="-122"/>
                          <a:cs typeface="Times New Roman" pitchFamily="18" charset="0"/>
                        </a:rPr>
                        <a:t>names</a:t>
                      </a:r>
                      <a:endParaRPr lang="zh-CN" sz="18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cs typeface="Times New Roman" pitchFamily="18" charset="0"/>
                        </a:rPr>
                        <a:t>接收</a:t>
                      </a:r>
                      <a:r>
                        <a:rPr lang="en-US" sz="1800" kern="0">
                          <a:effectLst/>
                          <a:latin typeface="微软雅黑" pitchFamily="34" charset="-122"/>
                          <a:ea typeface="微软雅黑" pitchFamily="34" charset="-122"/>
                          <a:cs typeface="Times New Roman" pitchFamily="18" charset="0"/>
                        </a:rPr>
                        <a:t>array</a:t>
                      </a:r>
                      <a:r>
                        <a:rPr lang="zh-CN" sz="1800" kern="0">
                          <a:effectLst/>
                          <a:latin typeface="微软雅黑" pitchFamily="34" charset="-122"/>
                          <a:ea typeface="微软雅黑" pitchFamily="34" charset="-122"/>
                          <a:cs typeface="Times New Roman" pitchFamily="18" charset="0"/>
                        </a:rPr>
                        <a:t>。表示列名。默认为</a:t>
                      </a:r>
                      <a:r>
                        <a:rPr lang="en-US" sz="1800" kern="0">
                          <a:effectLst/>
                          <a:latin typeface="微软雅黑" pitchFamily="34" charset="-122"/>
                          <a:ea typeface="微软雅黑" pitchFamily="34" charset="-122"/>
                          <a:cs typeface="Times New Roman" pitchFamily="18" charset="0"/>
                        </a:rPr>
                        <a:t>None</a:t>
                      </a:r>
                      <a:r>
                        <a:rPr lang="zh-CN" sz="1800" kern="0">
                          <a:effectLst/>
                          <a:latin typeface="微软雅黑" pitchFamily="34" charset="-122"/>
                          <a:ea typeface="微软雅黑" pitchFamily="34" charset="-122"/>
                          <a:cs typeface="Times New Roman" pitchFamily="18" charset="0"/>
                        </a:rPr>
                        <a:t>。</a:t>
                      </a:r>
                      <a:endParaRPr lang="zh-CN" sz="1800" kern="10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4"/>
                  </a:ext>
                </a:extLst>
              </a:tr>
              <a:tr h="93851">
                <a:tc>
                  <a:txBody>
                    <a:bodyPr/>
                    <a:lstStyle/>
                    <a:p>
                      <a:pPr algn="ctr">
                        <a:lnSpc>
                          <a:spcPct val="150000"/>
                        </a:lnSpc>
                        <a:spcAft>
                          <a:spcPts val="0"/>
                        </a:spcAft>
                      </a:pPr>
                      <a:r>
                        <a:rPr lang="en-US" sz="1800" b="0" kern="0" dirty="0" err="1">
                          <a:effectLst/>
                          <a:latin typeface="微软雅黑" pitchFamily="34" charset="-122"/>
                          <a:ea typeface="微软雅黑" pitchFamily="34" charset="-122"/>
                          <a:cs typeface="Times New Roman" pitchFamily="18" charset="0"/>
                        </a:rPr>
                        <a:t>index_col</a:t>
                      </a:r>
                      <a:endParaRPr lang="zh-CN" sz="18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cs typeface="Times New Roman" pitchFamily="18" charset="0"/>
                        </a:rPr>
                        <a:t>接收</a:t>
                      </a:r>
                      <a:r>
                        <a:rPr lang="en-US" sz="1800" kern="0" dirty="0">
                          <a:effectLst/>
                          <a:latin typeface="微软雅黑" pitchFamily="34" charset="-122"/>
                          <a:ea typeface="微软雅黑" pitchFamily="34" charset="-122"/>
                          <a:cs typeface="Times New Roman" pitchFamily="18" charset="0"/>
                        </a:rPr>
                        <a:t>int</a:t>
                      </a:r>
                      <a:r>
                        <a:rPr lang="zh-CN" sz="1800" kern="0" dirty="0">
                          <a:effectLst/>
                          <a:latin typeface="微软雅黑" pitchFamily="34" charset="-122"/>
                          <a:ea typeface="微软雅黑" pitchFamily="34" charset="-122"/>
                          <a:cs typeface="Times New Roman" pitchFamily="18" charset="0"/>
                        </a:rPr>
                        <a:t>、</a:t>
                      </a:r>
                      <a:r>
                        <a:rPr lang="en-US" sz="1800" kern="0" dirty="0">
                          <a:effectLst/>
                          <a:latin typeface="微软雅黑" pitchFamily="34" charset="-122"/>
                          <a:ea typeface="微软雅黑" pitchFamily="34" charset="-122"/>
                          <a:cs typeface="Times New Roman" pitchFamily="18" charset="0"/>
                        </a:rPr>
                        <a:t>sequence</a:t>
                      </a:r>
                      <a:r>
                        <a:rPr lang="zh-CN" sz="1800" kern="0" dirty="0">
                          <a:effectLst/>
                          <a:latin typeface="微软雅黑" pitchFamily="34" charset="-122"/>
                          <a:ea typeface="微软雅黑" pitchFamily="34" charset="-122"/>
                          <a:cs typeface="Times New Roman" pitchFamily="18" charset="0"/>
                        </a:rPr>
                        <a:t>或</a:t>
                      </a:r>
                      <a:r>
                        <a:rPr lang="en-US" sz="1800" kern="0" dirty="0">
                          <a:effectLst/>
                          <a:latin typeface="微软雅黑" pitchFamily="34" charset="-122"/>
                          <a:ea typeface="微软雅黑" pitchFamily="34" charset="-122"/>
                          <a:cs typeface="Times New Roman" pitchFamily="18" charset="0"/>
                        </a:rPr>
                        <a:t>False</a:t>
                      </a:r>
                      <a:r>
                        <a:rPr lang="zh-CN" sz="1800" kern="0" dirty="0">
                          <a:effectLst/>
                          <a:latin typeface="微软雅黑" pitchFamily="34" charset="-122"/>
                          <a:ea typeface="微软雅黑" pitchFamily="34" charset="-122"/>
                          <a:cs typeface="Times New Roman" pitchFamily="18" charset="0"/>
                        </a:rPr>
                        <a:t>。表示索引列的位置，取值为</a:t>
                      </a:r>
                      <a:r>
                        <a:rPr lang="en-US" sz="1800" kern="0" dirty="0">
                          <a:effectLst/>
                          <a:latin typeface="微软雅黑" pitchFamily="34" charset="-122"/>
                          <a:ea typeface="微软雅黑" pitchFamily="34" charset="-122"/>
                          <a:cs typeface="Times New Roman" pitchFamily="18" charset="0"/>
                        </a:rPr>
                        <a:t>sequence</a:t>
                      </a:r>
                      <a:r>
                        <a:rPr lang="zh-CN" sz="1800" kern="0" dirty="0">
                          <a:effectLst/>
                          <a:latin typeface="微软雅黑" pitchFamily="34" charset="-122"/>
                          <a:ea typeface="微软雅黑" pitchFamily="34" charset="-122"/>
                          <a:cs typeface="Times New Roman" pitchFamily="18" charset="0"/>
                        </a:rPr>
                        <a:t>则代表多重索引。默认为</a:t>
                      </a:r>
                      <a:r>
                        <a:rPr lang="en-US" sz="1800" kern="0" dirty="0">
                          <a:effectLst/>
                          <a:latin typeface="微软雅黑" pitchFamily="34" charset="-122"/>
                          <a:ea typeface="微软雅黑" pitchFamily="34" charset="-122"/>
                          <a:cs typeface="Times New Roman" pitchFamily="18" charset="0"/>
                        </a:rPr>
                        <a:t>None</a:t>
                      </a:r>
                      <a:r>
                        <a:rPr lang="zh-CN" sz="1800" kern="0" dirty="0">
                          <a:effectLst/>
                          <a:latin typeface="微软雅黑" pitchFamily="34" charset="-122"/>
                          <a:ea typeface="微软雅黑" pitchFamily="34" charset="-122"/>
                          <a:cs typeface="Times New Roman" pitchFamily="18" charset="0"/>
                        </a:rPr>
                        <a:t>。</a:t>
                      </a:r>
                      <a:endParaRPr lang="zh-CN" sz="18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5"/>
                  </a:ext>
                </a:extLst>
              </a:tr>
              <a:tr h="412433">
                <a:tc>
                  <a:txBody>
                    <a:bodyPr/>
                    <a:lstStyle/>
                    <a:p>
                      <a:pPr algn="ctr">
                        <a:lnSpc>
                          <a:spcPct val="150000"/>
                        </a:lnSpc>
                        <a:spcAft>
                          <a:spcPts val="0"/>
                        </a:spcAft>
                      </a:pPr>
                      <a:r>
                        <a:rPr lang="en-US" sz="1800" b="0" kern="0" dirty="0" err="1">
                          <a:effectLst/>
                          <a:latin typeface="微软雅黑" pitchFamily="34" charset="-122"/>
                          <a:ea typeface="微软雅黑" pitchFamily="34" charset="-122"/>
                          <a:cs typeface="Times New Roman" pitchFamily="18" charset="0"/>
                        </a:rPr>
                        <a:t>dtype</a:t>
                      </a:r>
                      <a:endParaRPr lang="zh-CN" sz="18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cs typeface="Times New Roman" pitchFamily="18" charset="0"/>
                        </a:rPr>
                        <a:t>接收</a:t>
                      </a:r>
                      <a:r>
                        <a:rPr lang="en-US" sz="1800" kern="0">
                          <a:effectLst/>
                          <a:latin typeface="微软雅黑" pitchFamily="34" charset="-122"/>
                          <a:ea typeface="微软雅黑" pitchFamily="34" charset="-122"/>
                          <a:cs typeface="Times New Roman" pitchFamily="18" charset="0"/>
                        </a:rPr>
                        <a:t>dict</a:t>
                      </a:r>
                      <a:r>
                        <a:rPr lang="zh-CN" sz="1800" kern="0">
                          <a:effectLst/>
                          <a:latin typeface="微软雅黑" pitchFamily="34" charset="-122"/>
                          <a:ea typeface="微软雅黑" pitchFamily="34" charset="-122"/>
                          <a:cs typeface="Times New Roman" pitchFamily="18" charset="0"/>
                        </a:rPr>
                        <a:t>。代表写入的数据类型（列名为</a:t>
                      </a:r>
                      <a:r>
                        <a:rPr lang="en-US" sz="1800" kern="0">
                          <a:effectLst/>
                          <a:latin typeface="微软雅黑" pitchFamily="34" charset="-122"/>
                          <a:ea typeface="微软雅黑" pitchFamily="34" charset="-122"/>
                          <a:cs typeface="Times New Roman" pitchFamily="18" charset="0"/>
                        </a:rPr>
                        <a:t>key</a:t>
                      </a:r>
                      <a:r>
                        <a:rPr lang="zh-CN" sz="1800" kern="0">
                          <a:effectLst/>
                          <a:latin typeface="微软雅黑" pitchFamily="34" charset="-122"/>
                          <a:ea typeface="微软雅黑" pitchFamily="34" charset="-122"/>
                          <a:cs typeface="Times New Roman" pitchFamily="18" charset="0"/>
                        </a:rPr>
                        <a:t>，数据格式为</a:t>
                      </a:r>
                      <a:r>
                        <a:rPr lang="en-US" sz="1800" kern="0">
                          <a:effectLst/>
                          <a:latin typeface="微软雅黑" pitchFamily="34" charset="-122"/>
                          <a:ea typeface="微软雅黑" pitchFamily="34" charset="-122"/>
                          <a:cs typeface="Times New Roman" pitchFamily="18" charset="0"/>
                        </a:rPr>
                        <a:t>values</a:t>
                      </a:r>
                      <a:r>
                        <a:rPr lang="zh-CN" sz="1800" kern="0">
                          <a:effectLst/>
                          <a:latin typeface="微软雅黑" pitchFamily="34" charset="-122"/>
                          <a:ea typeface="微软雅黑" pitchFamily="34" charset="-122"/>
                          <a:cs typeface="Times New Roman" pitchFamily="18" charset="0"/>
                        </a:rPr>
                        <a:t>）。默认为</a:t>
                      </a:r>
                      <a:r>
                        <a:rPr lang="en-US" sz="1800" kern="0">
                          <a:effectLst/>
                          <a:latin typeface="微软雅黑" pitchFamily="34" charset="-122"/>
                          <a:ea typeface="微软雅黑" pitchFamily="34" charset="-122"/>
                          <a:cs typeface="Times New Roman" pitchFamily="18" charset="0"/>
                        </a:rPr>
                        <a:t>None</a:t>
                      </a:r>
                      <a:r>
                        <a:rPr lang="zh-CN" sz="1800" kern="0">
                          <a:effectLst/>
                          <a:latin typeface="微软雅黑" pitchFamily="34" charset="-122"/>
                          <a:ea typeface="微软雅黑" pitchFamily="34" charset="-122"/>
                          <a:cs typeface="Times New Roman" pitchFamily="18" charset="0"/>
                        </a:rPr>
                        <a:t>。</a:t>
                      </a:r>
                      <a:endParaRPr lang="zh-CN" sz="1800" kern="10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6"/>
                  </a:ext>
                </a:extLst>
              </a:tr>
              <a:tr h="59263">
                <a:tc>
                  <a:txBody>
                    <a:bodyPr/>
                    <a:lstStyle/>
                    <a:p>
                      <a:pPr algn="ctr">
                        <a:lnSpc>
                          <a:spcPct val="150000"/>
                        </a:lnSpc>
                        <a:spcAft>
                          <a:spcPts val="0"/>
                        </a:spcAft>
                      </a:pPr>
                      <a:r>
                        <a:rPr lang="en-US" sz="1800" b="0" kern="0" dirty="0">
                          <a:effectLst/>
                          <a:latin typeface="微软雅黑" pitchFamily="34" charset="-122"/>
                          <a:ea typeface="微软雅黑" pitchFamily="34" charset="-122"/>
                          <a:cs typeface="Times New Roman" pitchFamily="18" charset="0"/>
                        </a:rPr>
                        <a:t>engine</a:t>
                      </a:r>
                      <a:endParaRPr lang="zh-CN" sz="18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cs typeface="Times New Roman" pitchFamily="18" charset="0"/>
                        </a:rPr>
                        <a:t>接收</a:t>
                      </a:r>
                      <a:r>
                        <a:rPr lang="en-US" sz="1800" kern="0">
                          <a:effectLst/>
                          <a:latin typeface="微软雅黑" pitchFamily="34" charset="-122"/>
                          <a:ea typeface="微软雅黑" pitchFamily="34" charset="-122"/>
                          <a:cs typeface="Times New Roman" pitchFamily="18" charset="0"/>
                        </a:rPr>
                        <a:t>c</a:t>
                      </a:r>
                      <a:r>
                        <a:rPr lang="zh-CN" sz="1800" kern="0">
                          <a:effectLst/>
                          <a:latin typeface="微软雅黑" pitchFamily="34" charset="-122"/>
                          <a:ea typeface="微软雅黑" pitchFamily="34" charset="-122"/>
                          <a:cs typeface="Times New Roman" pitchFamily="18" charset="0"/>
                        </a:rPr>
                        <a:t>或者</a:t>
                      </a:r>
                      <a:r>
                        <a:rPr lang="en-US" sz="1800" kern="0">
                          <a:effectLst/>
                          <a:latin typeface="微软雅黑" pitchFamily="34" charset="-122"/>
                          <a:ea typeface="微软雅黑" pitchFamily="34" charset="-122"/>
                          <a:cs typeface="Times New Roman" pitchFamily="18" charset="0"/>
                        </a:rPr>
                        <a:t>python</a:t>
                      </a:r>
                      <a:r>
                        <a:rPr lang="zh-CN" sz="1800" kern="0">
                          <a:effectLst/>
                          <a:latin typeface="微软雅黑" pitchFamily="34" charset="-122"/>
                          <a:ea typeface="微软雅黑" pitchFamily="34" charset="-122"/>
                          <a:cs typeface="Times New Roman" pitchFamily="18" charset="0"/>
                        </a:rPr>
                        <a:t>。代表数据解析引擎。默认为</a:t>
                      </a:r>
                      <a:r>
                        <a:rPr lang="en-US" sz="1800" kern="0">
                          <a:effectLst/>
                          <a:latin typeface="微软雅黑" pitchFamily="34" charset="-122"/>
                          <a:ea typeface="微软雅黑" pitchFamily="34" charset="-122"/>
                          <a:cs typeface="Times New Roman" pitchFamily="18" charset="0"/>
                        </a:rPr>
                        <a:t>c</a:t>
                      </a:r>
                      <a:r>
                        <a:rPr lang="zh-CN" sz="1800" kern="0">
                          <a:effectLst/>
                          <a:latin typeface="微软雅黑" pitchFamily="34" charset="-122"/>
                          <a:ea typeface="微软雅黑" pitchFamily="34" charset="-122"/>
                          <a:cs typeface="Times New Roman" pitchFamily="18" charset="0"/>
                        </a:rPr>
                        <a:t>。</a:t>
                      </a:r>
                      <a:endParaRPr lang="zh-CN" sz="1800" kern="10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7"/>
                  </a:ext>
                </a:extLst>
              </a:tr>
              <a:tr h="208068">
                <a:tc>
                  <a:txBody>
                    <a:bodyPr/>
                    <a:lstStyle/>
                    <a:p>
                      <a:pPr algn="ctr">
                        <a:lnSpc>
                          <a:spcPct val="150000"/>
                        </a:lnSpc>
                        <a:spcAft>
                          <a:spcPts val="0"/>
                        </a:spcAft>
                      </a:pPr>
                      <a:r>
                        <a:rPr lang="en-US" sz="1800" b="0" kern="0" dirty="0" err="1">
                          <a:effectLst/>
                          <a:latin typeface="微软雅黑" pitchFamily="34" charset="-122"/>
                          <a:ea typeface="微软雅黑" pitchFamily="34" charset="-122"/>
                          <a:cs typeface="Times New Roman" pitchFamily="18" charset="0"/>
                        </a:rPr>
                        <a:t>nrows</a:t>
                      </a:r>
                      <a:endParaRPr lang="zh-CN" sz="1800" b="0" kern="100" dirty="0">
                        <a:effectLst/>
                        <a:latin typeface="微软雅黑" pitchFamily="34" charset="-122"/>
                        <a:ea typeface="微软雅黑" pitchFamily="34" charset="-122"/>
                        <a:cs typeface="Times New Roman" pitchFamily="18" charset="0"/>
                      </a:endParaRPr>
                    </a:p>
                  </a:txBody>
                  <a:tcPr marL="21735" marR="21735"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cs typeface="Times New Roman" pitchFamily="18" charset="0"/>
                        </a:rPr>
                        <a:t>接收</a:t>
                      </a:r>
                      <a:r>
                        <a:rPr lang="en-US" sz="1800" kern="0" dirty="0" err="1">
                          <a:effectLst/>
                          <a:latin typeface="微软雅黑" pitchFamily="34" charset="-122"/>
                          <a:ea typeface="微软雅黑" pitchFamily="34" charset="-122"/>
                          <a:cs typeface="Times New Roman" pitchFamily="18" charset="0"/>
                        </a:rPr>
                        <a:t>int</a:t>
                      </a:r>
                      <a:r>
                        <a:rPr lang="zh-CN" sz="1800" kern="0" dirty="0">
                          <a:effectLst/>
                          <a:latin typeface="微软雅黑" pitchFamily="34" charset="-122"/>
                          <a:ea typeface="微软雅黑" pitchFamily="34" charset="-122"/>
                          <a:cs typeface="Times New Roman" pitchFamily="18" charset="0"/>
                        </a:rPr>
                        <a:t>。表示读取前</a:t>
                      </a:r>
                      <a:r>
                        <a:rPr lang="en-US" sz="1800" kern="0" dirty="0">
                          <a:effectLst/>
                          <a:latin typeface="微软雅黑" pitchFamily="34" charset="-122"/>
                          <a:ea typeface="微软雅黑" pitchFamily="34" charset="-122"/>
                          <a:cs typeface="Times New Roman" pitchFamily="18" charset="0"/>
                        </a:rPr>
                        <a:t>n</a:t>
                      </a:r>
                      <a:r>
                        <a:rPr lang="zh-CN" sz="1800" kern="0" dirty="0">
                          <a:effectLst/>
                          <a:latin typeface="微软雅黑" pitchFamily="34" charset="-122"/>
                          <a:ea typeface="微软雅黑" pitchFamily="34" charset="-122"/>
                          <a:cs typeface="Times New Roman" pitchFamily="18" charset="0"/>
                        </a:rPr>
                        <a:t>行。默认为</a:t>
                      </a:r>
                      <a:r>
                        <a:rPr lang="en-US" sz="1800" kern="0" dirty="0">
                          <a:effectLst/>
                          <a:latin typeface="微软雅黑" pitchFamily="34" charset="-122"/>
                          <a:ea typeface="微软雅黑" pitchFamily="34" charset="-122"/>
                          <a:cs typeface="Times New Roman" pitchFamily="18" charset="0"/>
                        </a:rPr>
                        <a:t>None</a:t>
                      </a:r>
                      <a:r>
                        <a:rPr lang="zh-CN" sz="1800" kern="0" dirty="0">
                          <a:effectLst/>
                          <a:latin typeface="微软雅黑" pitchFamily="34" charset="-122"/>
                          <a:ea typeface="微软雅黑" pitchFamily="34" charset="-122"/>
                          <a:cs typeface="Times New Roman" pitchFamily="18" charset="0"/>
                        </a:rPr>
                        <a:t>。</a:t>
                      </a:r>
                      <a:endParaRPr lang="zh-CN" sz="1800" kern="100" dirty="0">
                        <a:effectLst/>
                        <a:latin typeface="微软雅黑" pitchFamily="34" charset="-122"/>
                        <a:ea typeface="微软雅黑" pitchFamily="34" charset="-122"/>
                        <a:cs typeface="Times New Roman" pitchFamily="18" charset="0"/>
                      </a:endParaRPr>
                    </a:p>
                  </a:txBody>
                  <a:tcPr marL="21735" marR="21735" marT="0" marB="0" anchor="ctr"/>
                </a:tc>
                <a:extLst>
                  <a:ext uri="{0D108BD9-81ED-4DB2-BD59-A6C34878D82A}">
                    <a16:rowId xmlns:a16="http://schemas.microsoft.com/office/drawing/2014/main" val="10008"/>
                  </a:ext>
                </a:extLst>
              </a:tr>
            </a:tbl>
          </a:graphicData>
        </a:graphic>
      </p:graphicFrame>
      <p:sp>
        <p:nvSpPr>
          <p:cNvPr id="5" name="日期占位符 4">
            <a:extLst>
              <a:ext uri="{FF2B5EF4-FFF2-40B4-BE49-F238E27FC236}">
                <a16:creationId xmlns:a16="http://schemas.microsoft.com/office/drawing/2014/main" id="{5DF2B5F1-F488-48EC-8EBF-2D67E61B25D6}"/>
              </a:ext>
            </a:extLst>
          </p:cNvPr>
          <p:cNvSpPr>
            <a:spLocks noGrp="1"/>
          </p:cNvSpPr>
          <p:nvPr>
            <p:ph type="dt" sz="half" idx="10"/>
          </p:nvPr>
        </p:nvSpPr>
        <p:spPr/>
        <p:txBody>
          <a:bodyPr/>
          <a:lstStyle/>
          <a:p>
            <a:fld id="{498F2FE0-B0AC-4655-BFA3-2F126E8E8896}" type="datetime1">
              <a:rPr lang="zh-CN" altLang="en-US" smtClean="0"/>
              <a:t>2020/5/6</a:t>
            </a:fld>
            <a:endParaRPr lang="zh-CN" altLang="en-US"/>
          </a:p>
        </p:txBody>
      </p:sp>
      <p:sp>
        <p:nvSpPr>
          <p:cNvPr id="6" name="页脚占位符 5">
            <a:extLst>
              <a:ext uri="{FF2B5EF4-FFF2-40B4-BE49-F238E27FC236}">
                <a16:creationId xmlns:a16="http://schemas.microsoft.com/office/drawing/2014/main" id="{60AE6DAD-2E14-4671-A095-29BDBDE56F9D}"/>
              </a:ext>
            </a:extLst>
          </p:cNvPr>
          <p:cNvSpPr>
            <a:spLocks noGrp="1"/>
          </p:cNvSpPr>
          <p:nvPr>
            <p:ph type="ftr" sz="quarter" idx="11"/>
          </p:nvPr>
        </p:nvSpPr>
        <p:spPr/>
        <p:txBody>
          <a:bodyPr/>
          <a:lstStyle/>
          <a:p>
            <a:r>
              <a:rPr lang="en-US" altLang="zh-CN"/>
              <a:t>Pandas </a:t>
            </a:r>
            <a:r>
              <a:rPr lang="zh-CN" altLang="en-US"/>
              <a:t>统计分析</a:t>
            </a:r>
          </a:p>
        </p:txBody>
      </p:sp>
      <p:sp>
        <p:nvSpPr>
          <p:cNvPr id="7" name="灯片编号占位符 6">
            <a:extLst>
              <a:ext uri="{FF2B5EF4-FFF2-40B4-BE49-F238E27FC236}">
                <a16:creationId xmlns:a16="http://schemas.microsoft.com/office/drawing/2014/main" id="{3F7AFC2C-7BA8-4F16-BB35-70F76C379E14}"/>
              </a:ext>
            </a:extLst>
          </p:cNvPr>
          <p:cNvSpPr>
            <a:spLocks noGrp="1"/>
          </p:cNvSpPr>
          <p:nvPr>
            <p:ph type="sldNum" sz="quarter" idx="12"/>
          </p:nvPr>
        </p:nvSpPr>
        <p:spPr/>
        <p:txBody>
          <a:bodyPr/>
          <a:lstStyle/>
          <a:p>
            <a:fld id="{7A842B54-638E-473C-9346-F0EA90246DF2}" type="slidenum">
              <a:rPr lang="zh-CN" altLang="en-US" smtClean="0"/>
              <a:t>12</a:t>
            </a:fld>
            <a:endParaRPr lang="zh-CN" altLang="en-US"/>
          </a:p>
        </p:txBody>
      </p:sp>
    </p:spTree>
    <p:extLst>
      <p:ext uri="{BB962C8B-B14F-4D97-AF65-F5344CB8AC3E}">
        <p14:creationId xmlns:p14="http://schemas.microsoft.com/office/powerpoint/2010/main" val="372709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8DF16-07DB-4E4D-8109-3CB6883ED1AE}"/>
              </a:ext>
            </a:extLst>
          </p:cNvPr>
          <p:cNvSpPr>
            <a:spLocks noGrp="1"/>
          </p:cNvSpPr>
          <p:nvPr>
            <p:ph type="title"/>
          </p:nvPr>
        </p:nvSpPr>
        <p:spPr/>
        <p:txBody>
          <a:bodyPr/>
          <a:lstStyle/>
          <a:p>
            <a:r>
              <a:rPr lang="zh-CN" altLang="zh-CN" dirty="0"/>
              <a:t>读写文本文件</a:t>
            </a:r>
            <a:endParaRPr lang="zh-CN" altLang="en-US" dirty="0"/>
          </a:p>
        </p:txBody>
      </p:sp>
      <p:sp>
        <p:nvSpPr>
          <p:cNvPr id="3" name="内容占位符 2">
            <a:extLst>
              <a:ext uri="{FF2B5EF4-FFF2-40B4-BE49-F238E27FC236}">
                <a16:creationId xmlns:a16="http://schemas.microsoft.com/office/drawing/2014/main" id="{20842484-8E08-46C2-A0C9-02F62DC6F7E0}"/>
              </a:ext>
            </a:extLst>
          </p:cNvPr>
          <p:cNvSpPr>
            <a:spLocks noGrp="1"/>
          </p:cNvSpPr>
          <p:nvPr>
            <p:ph idx="1"/>
          </p:nvPr>
        </p:nvSpPr>
        <p:spPr/>
        <p:txBody>
          <a:bodyPr>
            <a:normAutofit fontScale="92500"/>
          </a:bodyPr>
          <a:lstStyle/>
          <a:p>
            <a:pPr marL="0" indent="0">
              <a:buNone/>
            </a:pPr>
            <a:r>
              <a:rPr lang="en-US" altLang="zh-CN" dirty="0"/>
              <a:t>1.</a:t>
            </a:r>
            <a:r>
              <a:rPr lang="zh-CN" altLang="en-US" dirty="0"/>
              <a:t>文本文件读取</a:t>
            </a:r>
          </a:p>
          <a:p>
            <a:r>
              <a:rPr lang="zh-CN" altLang="en-US" dirty="0"/>
              <a:t>代码 </a:t>
            </a:r>
            <a:r>
              <a:rPr lang="en-US" altLang="zh-CN" dirty="0"/>
              <a:t>5</a:t>
            </a:r>
            <a:r>
              <a:rPr lang="zh-CN" altLang="en-US" dirty="0"/>
              <a:t>：更改参数读取菜品订单信息表</a:t>
            </a:r>
            <a:endParaRPr lang="en-US" altLang="zh-CN" dirty="0"/>
          </a:p>
          <a:p>
            <a:r>
              <a:rPr lang="en-US" altLang="zh-CN" dirty="0" err="1"/>
              <a:t>read_table</a:t>
            </a:r>
            <a:r>
              <a:rPr lang="zh-CN" altLang="en-US" dirty="0"/>
              <a:t>和</a:t>
            </a:r>
            <a:r>
              <a:rPr lang="en-US" altLang="zh-CN" dirty="0" err="1"/>
              <a:t>read_csv</a:t>
            </a:r>
            <a:r>
              <a:rPr lang="zh-CN" altLang="en-US" dirty="0"/>
              <a:t>函数中的</a:t>
            </a:r>
            <a:r>
              <a:rPr lang="en-US" altLang="zh-CN" dirty="0" err="1"/>
              <a:t>sep</a:t>
            </a:r>
            <a:r>
              <a:rPr lang="zh-CN" altLang="en-US" dirty="0"/>
              <a:t>参数是指定文本的分隔符的，如果分隔符指定错误，在读取数据的时候，每一行数据将连成一片。</a:t>
            </a:r>
          </a:p>
          <a:p>
            <a:r>
              <a:rPr lang="en-US" altLang="zh-CN" dirty="0"/>
              <a:t>header</a:t>
            </a:r>
            <a:r>
              <a:rPr lang="zh-CN" altLang="en-US" dirty="0"/>
              <a:t>参数是用来指定列名的，如果是</a:t>
            </a:r>
            <a:r>
              <a:rPr lang="en-US" altLang="zh-CN" dirty="0"/>
              <a:t>None</a:t>
            </a:r>
            <a:r>
              <a:rPr lang="zh-CN" altLang="en-US" dirty="0"/>
              <a:t>则会添加一个默认的列名。</a:t>
            </a:r>
          </a:p>
          <a:p>
            <a:r>
              <a:rPr lang="en-US" altLang="zh-CN" dirty="0"/>
              <a:t>encoding</a:t>
            </a:r>
            <a:r>
              <a:rPr lang="zh-CN" altLang="en-US" dirty="0"/>
              <a:t>代表文件的编码格式，常用的编码有</a:t>
            </a:r>
            <a:r>
              <a:rPr lang="en-US" altLang="zh-CN" dirty="0"/>
              <a:t>utf-8</a:t>
            </a:r>
            <a:r>
              <a:rPr lang="zh-CN" altLang="en-US" dirty="0"/>
              <a:t>、</a:t>
            </a:r>
            <a:r>
              <a:rPr lang="en-US" altLang="zh-CN" dirty="0"/>
              <a:t>utf-16</a:t>
            </a:r>
            <a:r>
              <a:rPr lang="zh-CN" altLang="en-US" dirty="0"/>
              <a:t>、</a:t>
            </a:r>
            <a:r>
              <a:rPr lang="en-US" altLang="zh-CN" dirty="0" err="1"/>
              <a:t>gbk</a:t>
            </a:r>
            <a:r>
              <a:rPr lang="zh-CN" altLang="en-US" dirty="0"/>
              <a:t>、</a:t>
            </a:r>
            <a:r>
              <a:rPr lang="en-US" altLang="zh-CN" dirty="0"/>
              <a:t>gb2312</a:t>
            </a:r>
            <a:r>
              <a:rPr lang="zh-CN" altLang="en-US" dirty="0"/>
              <a:t>、</a:t>
            </a:r>
            <a:r>
              <a:rPr lang="en-US" altLang="zh-CN" dirty="0"/>
              <a:t>gb18030</a:t>
            </a:r>
            <a:r>
              <a:rPr lang="zh-CN" altLang="en-US" dirty="0"/>
              <a:t>等。如果编码指定错误数据将无法读取，</a:t>
            </a:r>
            <a:r>
              <a:rPr lang="en-US" altLang="zh-CN" dirty="0" err="1"/>
              <a:t>IPython</a:t>
            </a:r>
            <a:r>
              <a:rPr lang="zh-CN" altLang="en-US" dirty="0"/>
              <a:t>解释器会报解析错误。</a:t>
            </a:r>
          </a:p>
          <a:p>
            <a:endParaRPr lang="zh-CN" altLang="en-US" dirty="0"/>
          </a:p>
        </p:txBody>
      </p:sp>
      <p:sp>
        <p:nvSpPr>
          <p:cNvPr id="4" name="日期占位符 3">
            <a:extLst>
              <a:ext uri="{FF2B5EF4-FFF2-40B4-BE49-F238E27FC236}">
                <a16:creationId xmlns:a16="http://schemas.microsoft.com/office/drawing/2014/main" id="{E6C72922-AFE7-4C84-905D-1524A85C595E}"/>
              </a:ext>
            </a:extLst>
          </p:cNvPr>
          <p:cNvSpPr>
            <a:spLocks noGrp="1"/>
          </p:cNvSpPr>
          <p:nvPr>
            <p:ph type="dt" sz="half" idx="10"/>
          </p:nvPr>
        </p:nvSpPr>
        <p:spPr/>
        <p:txBody>
          <a:bodyPr/>
          <a:lstStyle/>
          <a:p>
            <a:fld id="{714A1143-9DAE-46F8-B2CE-DF314DD37244}" type="datetime1">
              <a:rPr lang="zh-CN" altLang="en-US" smtClean="0"/>
              <a:t>2020/5/6</a:t>
            </a:fld>
            <a:endParaRPr lang="zh-CN" altLang="en-US"/>
          </a:p>
        </p:txBody>
      </p:sp>
      <p:sp>
        <p:nvSpPr>
          <p:cNvPr id="5" name="页脚占位符 4">
            <a:extLst>
              <a:ext uri="{FF2B5EF4-FFF2-40B4-BE49-F238E27FC236}">
                <a16:creationId xmlns:a16="http://schemas.microsoft.com/office/drawing/2014/main" id="{C210BB41-373B-4BAF-899F-FBE4A2D6808B}"/>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EEDF798E-94CB-48AA-9DEA-09B1B639FAAC}"/>
              </a:ext>
            </a:extLst>
          </p:cNvPr>
          <p:cNvSpPr>
            <a:spLocks noGrp="1"/>
          </p:cNvSpPr>
          <p:nvPr>
            <p:ph type="sldNum" sz="quarter" idx="12"/>
          </p:nvPr>
        </p:nvSpPr>
        <p:spPr/>
        <p:txBody>
          <a:bodyPr/>
          <a:lstStyle/>
          <a:p>
            <a:fld id="{7A842B54-638E-473C-9346-F0EA90246DF2}" type="slidenum">
              <a:rPr lang="zh-CN" altLang="en-US" smtClean="0"/>
              <a:t>13</a:t>
            </a:fld>
            <a:endParaRPr lang="zh-CN" altLang="en-US"/>
          </a:p>
        </p:txBody>
      </p:sp>
    </p:spTree>
    <p:extLst>
      <p:ext uri="{BB962C8B-B14F-4D97-AF65-F5344CB8AC3E}">
        <p14:creationId xmlns:p14="http://schemas.microsoft.com/office/powerpoint/2010/main" val="382162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2485B-245B-4CFA-B8FA-BD084C6FC89B}"/>
              </a:ext>
            </a:extLst>
          </p:cNvPr>
          <p:cNvSpPr>
            <a:spLocks noGrp="1"/>
          </p:cNvSpPr>
          <p:nvPr>
            <p:ph type="title"/>
          </p:nvPr>
        </p:nvSpPr>
        <p:spPr/>
        <p:txBody>
          <a:bodyPr/>
          <a:lstStyle/>
          <a:p>
            <a:r>
              <a:rPr lang="zh-CN" altLang="en-US" dirty="0"/>
              <a:t>读写文本文件</a:t>
            </a:r>
          </a:p>
        </p:txBody>
      </p:sp>
      <p:sp>
        <p:nvSpPr>
          <p:cNvPr id="3" name="内容占位符 2">
            <a:extLst>
              <a:ext uri="{FF2B5EF4-FFF2-40B4-BE49-F238E27FC236}">
                <a16:creationId xmlns:a16="http://schemas.microsoft.com/office/drawing/2014/main" id="{B10A77D8-C32E-49BE-B6FA-8FAE389BAD80}"/>
              </a:ext>
            </a:extLst>
          </p:cNvPr>
          <p:cNvSpPr>
            <a:spLocks noGrp="1"/>
          </p:cNvSpPr>
          <p:nvPr>
            <p:ph idx="1"/>
          </p:nvPr>
        </p:nvSpPr>
        <p:spPr/>
        <p:txBody>
          <a:bodyPr/>
          <a:lstStyle/>
          <a:p>
            <a:pPr marL="0" indent="0">
              <a:buNone/>
            </a:pPr>
            <a:r>
              <a:rPr lang="en-US" altLang="zh-CN" dirty="0"/>
              <a:t>2.</a:t>
            </a:r>
            <a:r>
              <a:rPr lang="zh-CN" altLang="en-US" dirty="0"/>
              <a:t>文本文件储存 </a:t>
            </a:r>
            <a:r>
              <a:rPr lang="en-US" altLang="zh-CN" dirty="0"/>
              <a:t>==</a:t>
            </a:r>
            <a:r>
              <a:rPr lang="zh-CN" altLang="en-US" dirty="0"/>
              <a:t>代码 </a:t>
            </a:r>
            <a:r>
              <a:rPr lang="en-US" altLang="zh-CN" dirty="0"/>
              <a:t>6</a:t>
            </a:r>
            <a:r>
              <a:rPr lang="zh-CN" altLang="en-US" dirty="0"/>
              <a:t>：使用 </a:t>
            </a:r>
            <a:r>
              <a:rPr lang="en-US" altLang="zh-CN" dirty="0" err="1"/>
              <a:t>to_csv</a:t>
            </a:r>
            <a:r>
              <a:rPr lang="en-US" altLang="zh-CN" dirty="0"/>
              <a:t> </a:t>
            </a:r>
            <a:r>
              <a:rPr lang="zh-CN" altLang="en-US" dirty="0"/>
              <a:t>将数据写入 </a:t>
            </a:r>
            <a:r>
              <a:rPr lang="en-US" altLang="zh-CN" dirty="0"/>
              <a:t>CSV </a:t>
            </a:r>
            <a:r>
              <a:rPr lang="zh-CN" altLang="en-US" dirty="0"/>
              <a:t>文件中</a:t>
            </a:r>
          </a:p>
          <a:p>
            <a:r>
              <a:rPr lang="zh-CN" altLang="en-US" dirty="0"/>
              <a:t>文本文件的存储和读取类似，结构化数据可以通过</a:t>
            </a:r>
            <a:r>
              <a:rPr lang="en-US" altLang="zh-CN" dirty="0"/>
              <a:t>pandas</a:t>
            </a:r>
            <a:r>
              <a:rPr lang="zh-CN" altLang="en-US" dirty="0"/>
              <a:t>中的</a:t>
            </a:r>
            <a:r>
              <a:rPr lang="en-US" altLang="zh-CN" dirty="0" err="1"/>
              <a:t>to_csv</a:t>
            </a:r>
            <a:r>
              <a:rPr lang="zh-CN" altLang="en-US" dirty="0"/>
              <a:t>函数实现以</a:t>
            </a:r>
            <a:r>
              <a:rPr lang="en-US" altLang="zh-CN" dirty="0"/>
              <a:t>csv</a:t>
            </a:r>
            <a:r>
              <a:rPr lang="zh-CN" altLang="en-US" dirty="0"/>
              <a:t>文件格式存储文件。</a:t>
            </a:r>
          </a:p>
          <a:p>
            <a:pPr lvl="1"/>
            <a:r>
              <a:rPr lang="en-US" altLang="zh-CN" dirty="0" err="1"/>
              <a:t>DataFrame.to_csv</a:t>
            </a:r>
            <a:r>
              <a:rPr lang="en-US" altLang="zh-CN" dirty="0"/>
              <a:t>(</a:t>
            </a:r>
            <a:r>
              <a:rPr lang="en-US" altLang="zh-CN" dirty="0" err="1"/>
              <a:t>path_or_buf</a:t>
            </a:r>
            <a:r>
              <a:rPr lang="en-US" altLang="zh-CN" dirty="0"/>
              <a:t>=None, </a:t>
            </a:r>
            <a:r>
              <a:rPr lang="en-US" altLang="zh-CN" dirty="0" err="1"/>
              <a:t>sep</a:t>
            </a:r>
            <a:r>
              <a:rPr lang="en-US" altLang="zh-CN" dirty="0"/>
              <a:t>=’,’, </a:t>
            </a:r>
            <a:r>
              <a:rPr lang="en-US" altLang="zh-CN" dirty="0" err="1"/>
              <a:t>na_rep</a:t>
            </a:r>
            <a:r>
              <a:rPr lang="en-US" altLang="zh-CN" dirty="0"/>
              <a:t>=”, columns=None, header=True, index=</a:t>
            </a:r>
            <a:r>
              <a:rPr lang="en-US" altLang="zh-CN" dirty="0" err="1"/>
              <a:t>True,index_label</a:t>
            </a:r>
            <a:r>
              <a:rPr lang="en-US" altLang="zh-CN" dirty="0"/>
              <a:t>=</a:t>
            </a:r>
            <a:r>
              <a:rPr lang="en-US" altLang="zh-CN" dirty="0" err="1"/>
              <a:t>None,mode</a:t>
            </a:r>
            <a:r>
              <a:rPr lang="en-US" altLang="zh-CN" dirty="0"/>
              <a:t>=’</a:t>
            </a:r>
            <a:r>
              <a:rPr lang="en-US" altLang="zh-CN" dirty="0" err="1"/>
              <a:t>w’,encoding</a:t>
            </a:r>
            <a:r>
              <a:rPr lang="en-US" altLang="zh-CN" dirty="0"/>
              <a:t>=None)</a:t>
            </a:r>
          </a:p>
          <a:p>
            <a:endParaRPr lang="zh-CN" altLang="en-US" dirty="0"/>
          </a:p>
        </p:txBody>
      </p:sp>
      <p:sp>
        <p:nvSpPr>
          <p:cNvPr id="4" name="日期占位符 3">
            <a:extLst>
              <a:ext uri="{FF2B5EF4-FFF2-40B4-BE49-F238E27FC236}">
                <a16:creationId xmlns:a16="http://schemas.microsoft.com/office/drawing/2014/main" id="{E4087C4D-B029-4918-9489-904E805BAEC3}"/>
              </a:ext>
            </a:extLst>
          </p:cNvPr>
          <p:cNvSpPr>
            <a:spLocks noGrp="1"/>
          </p:cNvSpPr>
          <p:nvPr>
            <p:ph type="dt" sz="half" idx="10"/>
          </p:nvPr>
        </p:nvSpPr>
        <p:spPr/>
        <p:txBody>
          <a:bodyPr/>
          <a:lstStyle/>
          <a:p>
            <a:fld id="{2EEB7F9D-D66A-453B-ADCD-95C40B96FEC5}" type="datetime1">
              <a:rPr lang="zh-CN" altLang="en-US" smtClean="0"/>
              <a:t>2020/5/6</a:t>
            </a:fld>
            <a:endParaRPr lang="zh-CN" altLang="en-US"/>
          </a:p>
        </p:txBody>
      </p:sp>
      <p:sp>
        <p:nvSpPr>
          <p:cNvPr id="5" name="页脚占位符 4">
            <a:extLst>
              <a:ext uri="{FF2B5EF4-FFF2-40B4-BE49-F238E27FC236}">
                <a16:creationId xmlns:a16="http://schemas.microsoft.com/office/drawing/2014/main" id="{88BFDFED-5307-4BD9-8E8A-695D40FC0630}"/>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98851D72-6A38-4722-A166-7288A00294FC}"/>
              </a:ext>
            </a:extLst>
          </p:cNvPr>
          <p:cNvSpPr>
            <a:spLocks noGrp="1"/>
          </p:cNvSpPr>
          <p:nvPr>
            <p:ph type="sldNum" sz="quarter" idx="12"/>
          </p:nvPr>
        </p:nvSpPr>
        <p:spPr/>
        <p:txBody>
          <a:bodyPr/>
          <a:lstStyle/>
          <a:p>
            <a:fld id="{7A842B54-638E-473C-9346-F0EA90246DF2}" type="slidenum">
              <a:rPr lang="zh-CN" altLang="en-US" smtClean="0"/>
              <a:t>14</a:t>
            </a:fld>
            <a:endParaRPr lang="zh-CN" altLang="en-US"/>
          </a:p>
        </p:txBody>
      </p:sp>
      <p:graphicFrame>
        <p:nvGraphicFramePr>
          <p:cNvPr id="7" name="表格 6">
            <a:extLst>
              <a:ext uri="{FF2B5EF4-FFF2-40B4-BE49-F238E27FC236}">
                <a16:creationId xmlns:a16="http://schemas.microsoft.com/office/drawing/2014/main" id="{7D81C1C9-BBEF-4937-9221-539690828A15}"/>
              </a:ext>
            </a:extLst>
          </p:cNvPr>
          <p:cNvGraphicFramePr>
            <a:graphicFrameLocks noGrp="1"/>
          </p:cNvGraphicFramePr>
          <p:nvPr>
            <p:extLst>
              <p:ext uri="{D42A27DB-BD31-4B8C-83A1-F6EECF244321}">
                <p14:modId xmlns:p14="http://schemas.microsoft.com/office/powerpoint/2010/main" val="1784744201"/>
              </p:ext>
            </p:extLst>
          </p:nvPr>
        </p:nvGraphicFramePr>
        <p:xfrm>
          <a:off x="59266" y="4384895"/>
          <a:ext cx="12073467" cy="1949494"/>
        </p:xfrm>
        <a:graphic>
          <a:graphicData uri="http://schemas.openxmlformats.org/drawingml/2006/table">
            <a:tbl>
              <a:tblPr firstRow="1" bandRow="1">
                <a:tableStyleId>{5C22544A-7EE6-4342-B048-85BDC9FD1C3A}</a:tableStyleId>
              </a:tblPr>
              <a:tblGrid>
                <a:gridCol w="1199436">
                  <a:extLst>
                    <a:ext uri="{9D8B030D-6E8A-4147-A177-3AD203B41FA5}">
                      <a16:colId xmlns:a16="http://schemas.microsoft.com/office/drawing/2014/main" val="20000"/>
                    </a:ext>
                  </a:extLst>
                </a:gridCol>
                <a:gridCol w="4503023">
                  <a:extLst>
                    <a:ext uri="{9D8B030D-6E8A-4147-A177-3AD203B41FA5}">
                      <a16:colId xmlns:a16="http://schemas.microsoft.com/office/drawing/2014/main" val="20001"/>
                    </a:ext>
                  </a:extLst>
                </a:gridCol>
                <a:gridCol w="1218486">
                  <a:extLst>
                    <a:ext uri="{9D8B030D-6E8A-4147-A177-3AD203B41FA5}">
                      <a16:colId xmlns:a16="http://schemas.microsoft.com/office/drawing/2014/main" val="20002"/>
                    </a:ext>
                  </a:extLst>
                </a:gridCol>
                <a:gridCol w="5152522">
                  <a:extLst>
                    <a:ext uri="{9D8B030D-6E8A-4147-A177-3AD203B41FA5}">
                      <a16:colId xmlns:a16="http://schemas.microsoft.com/office/drawing/2014/main" val="20003"/>
                    </a:ext>
                  </a:extLst>
                </a:gridCol>
              </a:tblGrid>
              <a:tr h="436924">
                <a:tc>
                  <a:txBody>
                    <a:bodyPr/>
                    <a:lstStyle/>
                    <a:p>
                      <a:pPr algn="ctr">
                        <a:lnSpc>
                          <a:spcPct val="150000"/>
                        </a:lnSpc>
                        <a:spcAft>
                          <a:spcPts val="0"/>
                        </a:spcAft>
                      </a:pPr>
                      <a:r>
                        <a:rPr lang="zh-CN" sz="1500" kern="0" dirty="0">
                          <a:effectLst/>
                          <a:latin typeface="微软雅黑" pitchFamily="34" charset="-122"/>
                          <a:ea typeface="微软雅黑" pitchFamily="34" charset="-122"/>
                          <a:cs typeface="Times New Roman" pitchFamily="18" charset="0"/>
                        </a:rPr>
                        <a:t>参数名称</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zh-CN" sz="1500" kern="0" dirty="0">
                          <a:effectLst/>
                          <a:latin typeface="微软雅黑" pitchFamily="34" charset="-122"/>
                          <a:ea typeface="微软雅黑" pitchFamily="34" charset="-122"/>
                          <a:cs typeface="Times New Roman" pitchFamily="18" charset="0"/>
                        </a:rPr>
                        <a:t>说明</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zh-CN" sz="1500" kern="0" dirty="0">
                          <a:effectLst/>
                          <a:latin typeface="微软雅黑" pitchFamily="34" charset="-122"/>
                          <a:ea typeface="微软雅黑" pitchFamily="34" charset="-122"/>
                          <a:cs typeface="Times New Roman" pitchFamily="18" charset="0"/>
                        </a:rPr>
                        <a:t>参数名称</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zh-CN" sz="1500" kern="0" dirty="0">
                          <a:effectLst/>
                          <a:latin typeface="微软雅黑" pitchFamily="34" charset="-122"/>
                          <a:ea typeface="微软雅黑" pitchFamily="34" charset="-122"/>
                          <a:cs typeface="Times New Roman" pitchFamily="18" charset="0"/>
                        </a:rPr>
                        <a:t>说明</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0"/>
                  </a:ext>
                </a:extLst>
              </a:tr>
              <a:tr h="157330">
                <a:tc>
                  <a:txBody>
                    <a:bodyPr/>
                    <a:lstStyle/>
                    <a:p>
                      <a:pPr algn="ctr">
                        <a:lnSpc>
                          <a:spcPct val="150000"/>
                        </a:lnSpc>
                        <a:spcAft>
                          <a:spcPts val="0"/>
                        </a:spcAft>
                      </a:pPr>
                      <a:r>
                        <a:rPr lang="en-US" sz="1500" kern="0" dirty="0" err="1">
                          <a:effectLst/>
                          <a:latin typeface="微软雅黑" pitchFamily="34" charset="-122"/>
                          <a:ea typeface="微软雅黑" pitchFamily="34" charset="-122"/>
                          <a:cs typeface="Times New Roman" pitchFamily="18" charset="0"/>
                        </a:rPr>
                        <a:t>path_or_buf</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500" kern="0" dirty="0">
                          <a:effectLst/>
                          <a:latin typeface="微软雅黑" pitchFamily="34" charset="-122"/>
                          <a:ea typeface="微软雅黑" pitchFamily="34" charset="-122"/>
                          <a:cs typeface="Times New Roman" pitchFamily="18" charset="0"/>
                        </a:rPr>
                        <a:t>接收</a:t>
                      </a:r>
                      <a:r>
                        <a:rPr lang="en-US" sz="1500" kern="0" dirty="0">
                          <a:effectLst/>
                          <a:latin typeface="微软雅黑" pitchFamily="34" charset="-122"/>
                          <a:ea typeface="微软雅黑" pitchFamily="34" charset="-122"/>
                          <a:cs typeface="Times New Roman" pitchFamily="18" charset="0"/>
                        </a:rPr>
                        <a:t>string</a:t>
                      </a:r>
                      <a:r>
                        <a:rPr lang="zh-CN" sz="1500" kern="0" dirty="0">
                          <a:effectLst/>
                          <a:latin typeface="微软雅黑" pitchFamily="34" charset="-122"/>
                          <a:ea typeface="微软雅黑" pitchFamily="34" charset="-122"/>
                          <a:cs typeface="Times New Roman" pitchFamily="18" charset="0"/>
                        </a:rPr>
                        <a:t>。代表文件路径。无默认。</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en-US" sz="1500" kern="0" dirty="0">
                          <a:effectLst/>
                          <a:latin typeface="微软雅黑" pitchFamily="34" charset="-122"/>
                          <a:ea typeface="微软雅黑" pitchFamily="34" charset="-122"/>
                          <a:cs typeface="Times New Roman" pitchFamily="18" charset="0"/>
                        </a:rPr>
                        <a:t>index</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500" kern="0">
                          <a:effectLst/>
                          <a:latin typeface="微软雅黑" pitchFamily="34" charset="-122"/>
                          <a:ea typeface="微软雅黑" pitchFamily="34" charset="-122"/>
                          <a:cs typeface="Times New Roman" pitchFamily="18" charset="0"/>
                        </a:rPr>
                        <a:t>接收</a:t>
                      </a:r>
                      <a:r>
                        <a:rPr lang="en-US" sz="1500" kern="0">
                          <a:effectLst/>
                          <a:latin typeface="微软雅黑" pitchFamily="34" charset="-122"/>
                          <a:ea typeface="微软雅黑" pitchFamily="34" charset="-122"/>
                          <a:cs typeface="Times New Roman" pitchFamily="18" charset="0"/>
                        </a:rPr>
                        <a:t>boolean</a:t>
                      </a:r>
                      <a:r>
                        <a:rPr lang="zh-CN" sz="1500" kern="0">
                          <a:effectLst/>
                          <a:latin typeface="微软雅黑" pitchFamily="34" charset="-122"/>
                          <a:ea typeface="微软雅黑" pitchFamily="34" charset="-122"/>
                          <a:cs typeface="Times New Roman" pitchFamily="18" charset="0"/>
                        </a:rPr>
                        <a:t>，代表是否将行名（索引）写出。默认为</a:t>
                      </a:r>
                      <a:r>
                        <a:rPr lang="en-US" sz="1500" kern="0">
                          <a:effectLst/>
                          <a:latin typeface="微软雅黑" pitchFamily="34" charset="-122"/>
                          <a:ea typeface="微软雅黑" pitchFamily="34" charset="-122"/>
                          <a:cs typeface="Times New Roman" pitchFamily="18" charset="0"/>
                        </a:rPr>
                        <a:t>True</a:t>
                      </a:r>
                      <a:r>
                        <a:rPr lang="zh-CN" sz="1500" kern="0">
                          <a:effectLst/>
                          <a:latin typeface="微软雅黑" pitchFamily="34" charset="-122"/>
                          <a:ea typeface="微软雅黑" pitchFamily="34" charset="-122"/>
                          <a:cs typeface="Times New Roman" pitchFamily="18" charset="0"/>
                        </a:rPr>
                        <a:t>。</a:t>
                      </a:r>
                      <a:endParaRPr lang="zh-CN" sz="1500" kern="10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1"/>
                  </a:ext>
                </a:extLst>
              </a:tr>
              <a:tr h="176549">
                <a:tc>
                  <a:txBody>
                    <a:bodyPr/>
                    <a:lstStyle/>
                    <a:p>
                      <a:pPr algn="ctr">
                        <a:lnSpc>
                          <a:spcPct val="150000"/>
                        </a:lnSpc>
                        <a:spcAft>
                          <a:spcPts val="0"/>
                        </a:spcAft>
                      </a:pPr>
                      <a:r>
                        <a:rPr lang="en-US" sz="1500" kern="0">
                          <a:effectLst/>
                          <a:latin typeface="微软雅黑" pitchFamily="34" charset="-122"/>
                          <a:ea typeface="微软雅黑" pitchFamily="34" charset="-122"/>
                          <a:cs typeface="Times New Roman" pitchFamily="18" charset="0"/>
                        </a:rPr>
                        <a:t>sep</a:t>
                      </a:r>
                      <a:endParaRPr lang="zh-CN" sz="1500" kern="10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500" kern="0" dirty="0">
                          <a:effectLst/>
                          <a:latin typeface="微软雅黑" pitchFamily="34" charset="-122"/>
                          <a:ea typeface="微软雅黑" pitchFamily="34" charset="-122"/>
                          <a:cs typeface="Times New Roman" pitchFamily="18" charset="0"/>
                        </a:rPr>
                        <a:t>接收</a:t>
                      </a:r>
                      <a:r>
                        <a:rPr lang="en-US" sz="1500" kern="0" dirty="0">
                          <a:effectLst/>
                          <a:latin typeface="微软雅黑" pitchFamily="34" charset="-122"/>
                          <a:ea typeface="微软雅黑" pitchFamily="34" charset="-122"/>
                          <a:cs typeface="Times New Roman" pitchFamily="18" charset="0"/>
                        </a:rPr>
                        <a:t>string</a:t>
                      </a:r>
                      <a:r>
                        <a:rPr lang="zh-CN" sz="1500" kern="0" dirty="0">
                          <a:effectLst/>
                          <a:latin typeface="微软雅黑" pitchFamily="34" charset="-122"/>
                          <a:ea typeface="微软雅黑" pitchFamily="34" charset="-122"/>
                          <a:cs typeface="Times New Roman" pitchFamily="18" charset="0"/>
                        </a:rPr>
                        <a:t>。代表分隔符。默认为“</a:t>
                      </a:r>
                      <a:r>
                        <a:rPr lang="en-US" sz="1500" kern="0" dirty="0">
                          <a:effectLst/>
                          <a:latin typeface="微软雅黑" pitchFamily="34" charset="-122"/>
                          <a:ea typeface="微软雅黑" pitchFamily="34" charset="-122"/>
                          <a:cs typeface="Times New Roman" pitchFamily="18" charset="0"/>
                        </a:rPr>
                        <a:t>,</a:t>
                      </a:r>
                      <a:r>
                        <a:rPr lang="zh-CN" sz="1500" kern="0" dirty="0">
                          <a:effectLst/>
                          <a:latin typeface="微软雅黑" pitchFamily="34" charset="-122"/>
                          <a:ea typeface="微软雅黑" pitchFamily="34" charset="-122"/>
                          <a:cs typeface="Times New Roman" pitchFamily="18" charset="0"/>
                        </a:rPr>
                        <a:t>”。</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en-US" sz="1500" kern="0" dirty="0" err="1">
                          <a:effectLst/>
                          <a:latin typeface="微软雅黑" pitchFamily="34" charset="-122"/>
                          <a:ea typeface="微软雅黑" pitchFamily="34" charset="-122"/>
                          <a:cs typeface="Times New Roman" pitchFamily="18" charset="0"/>
                        </a:rPr>
                        <a:t>index_labels</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500" kern="0" dirty="0">
                          <a:effectLst/>
                          <a:latin typeface="微软雅黑" pitchFamily="34" charset="-122"/>
                          <a:ea typeface="微软雅黑" pitchFamily="34" charset="-122"/>
                          <a:cs typeface="Times New Roman" pitchFamily="18" charset="0"/>
                        </a:rPr>
                        <a:t>接收</a:t>
                      </a:r>
                      <a:r>
                        <a:rPr lang="en-US" sz="1500" kern="0" dirty="0">
                          <a:effectLst/>
                          <a:latin typeface="微软雅黑" pitchFamily="34" charset="-122"/>
                          <a:ea typeface="微软雅黑" pitchFamily="34" charset="-122"/>
                          <a:cs typeface="Times New Roman" pitchFamily="18" charset="0"/>
                        </a:rPr>
                        <a:t>sequence</a:t>
                      </a:r>
                      <a:r>
                        <a:rPr lang="zh-CN" sz="1500" kern="0" dirty="0">
                          <a:effectLst/>
                          <a:latin typeface="微软雅黑" pitchFamily="34" charset="-122"/>
                          <a:ea typeface="微软雅黑" pitchFamily="34" charset="-122"/>
                          <a:cs typeface="Times New Roman" pitchFamily="18" charset="0"/>
                        </a:rPr>
                        <a:t>。表示索引名。默认为</a:t>
                      </a:r>
                      <a:r>
                        <a:rPr lang="en-US" sz="1500" kern="0" dirty="0">
                          <a:effectLst/>
                          <a:latin typeface="微软雅黑" pitchFamily="34" charset="-122"/>
                          <a:ea typeface="微软雅黑" pitchFamily="34" charset="-122"/>
                          <a:cs typeface="Times New Roman" pitchFamily="18" charset="0"/>
                        </a:rPr>
                        <a:t>None</a:t>
                      </a:r>
                      <a:r>
                        <a:rPr lang="zh-CN" sz="1500" kern="0" dirty="0">
                          <a:effectLst/>
                          <a:latin typeface="微软雅黑" pitchFamily="34" charset="-122"/>
                          <a:ea typeface="微软雅黑" pitchFamily="34" charset="-122"/>
                          <a:cs typeface="Times New Roman" pitchFamily="18" charset="0"/>
                        </a:rPr>
                        <a:t>。</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2"/>
                  </a:ext>
                </a:extLst>
              </a:tr>
              <a:tr h="246568">
                <a:tc>
                  <a:txBody>
                    <a:bodyPr/>
                    <a:lstStyle/>
                    <a:p>
                      <a:pPr algn="ctr">
                        <a:lnSpc>
                          <a:spcPct val="150000"/>
                        </a:lnSpc>
                        <a:spcAft>
                          <a:spcPts val="0"/>
                        </a:spcAft>
                      </a:pPr>
                      <a:r>
                        <a:rPr lang="en-US" sz="1500" kern="0" dirty="0" err="1">
                          <a:effectLst/>
                          <a:latin typeface="微软雅黑" pitchFamily="34" charset="-122"/>
                          <a:ea typeface="微软雅黑" pitchFamily="34" charset="-122"/>
                          <a:cs typeface="Times New Roman" pitchFamily="18" charset="0"/>
                        </a:rPr>
                        <a:t>na_rep</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500" kern="0" dirty="0">
                          <a:effectLst/>
                          <a:latin typeface="微软雅黑" pitchFamily="34" charset="-122"/>
                          <a:ea typeface="微软雅黑" pitchFamily="34" charset="-122"/>
                          <a:cs typeface="Times New Roman" pitchFamily="18" charset="0"/>
                        </a:rPr>
                        <a:t>接收</a:t>
                      </a:r>
                      <a:r>
                        <a:rPr lang="en-US" sz="1500" kern="0" dirty="0">
                          <a:effectLst/>
                          <a:latin typeface="微软雅黑" pitchFamily="34" charset="-122"/>
                          <a:ea typeface="微软雅黑" pitchFamily="34" charset="-122"/>
                          <a:cs typeface="Times New Roman" pitchFamily="18" charset="0"/>
                        </a:rPr>
                        <a:t>string</a:t>
                      </a:r>
                      <a:r>
                        <a:rPr lang="zh-CN" sz="1500" kern="0" dirty="0">
                          <a:effectLst/>
                          <a:latin typeface="微软雅黑" pitchFamily="34" charset="-122"/>
                          <a:ea typeface="微软雅黑" pitchFamily="34" charset="-122"/>
                          <a:cs typeface="Times New Roman" pitchFamily="18" charset="0"/>
                        </a:rPr>
                        <a:t>。代表缺失值。默认为“”。</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en-US" sz="1500" kern="0" dirty="0">
                          <a:effectLst/>
                          <a:latin typeface="微软雅黑" pitchFamily="34" charset="-122"/>
                          <a:ea typeface="微软雅黑" pitchFamily="34" charset="-122"/>
                          <a:cs typeface="Times New Roman" pitchFamily="18" charset="0"/>
                        </a:rPr>
                        <a:t>mode</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500" kern="0" dirty="0">
                          <a:effectLst/>
                          <a:latin typeface="微软雅黑" pitchFamily="34" charset="-122"/>
                          <a:ea typeface="微软雅黑" pitchFamily="34" charset="-122"/>
                          <a:cs typeface="Times New Roman" pitchFamily="18" charset="0"/>
                        </a:rPr>
                        <a:t>接收特定</a:t>
                      </a:r>
                      <a:r>
                        <a:rPr lang="en-US" sz="1500" kern="0" dirty="0">
                          <a:effectLst/>
                          <a:latin typeface="微软雅黑" pitchFamily="34" charset="-122"/>
                          <a:ea typeface="微软雅黑" pitchFamily="34" charset="-122"/>
                          <a:cs typeface="Times New Roman" pitchFamily="18" charset="0"/>
                        </a:rPr>
                        <a:t>string</a:t>
                      </a:r>
                      <a:r>
                        <a:rPr lang="zh-CN" sz="1500" kern="0" dirty="0">
                          <a:effectLst/>
                          <a:latin typeface="微软雅黑" pitchFamily="34" charset="-122"/>
                          <a:ea typeface="微软雅黑" pitchFamily="34" charset="-122"/>
                          <a:cs typeface="Times New Roman" pitchFamily="18" charset="0"/>
                        </a:rPr>
                        <a:t>。代表数据写入模式。默认为</a:t>
                      </a:r>
                      <a:r>
                        <a:rPr lang="en-US" sz="1500" kern="0" dirty="0">
                          <a:effectLst/>
                          <a:latin typeface="微软雅黑" pitchFamily="34" charset="-122"/>
                          <a:ea typeface="微软雅黑" pitchFamily="34" charset="-122"/>
                          <a:cs typeface="Times New Roman" pitchFamily="18" charset="0"/>
                        </a:rPr>
                        <a:t>w</a:t>
                      </a:r>
                      <a:r>
                        <a:rPr lang="zh-CN" sz="1500" kern="0" dirty="0">
                          <a:effectLst/>
                          <a:latin typeface="微软雅黑" pitchFamily="34" charset="-122"/>
                          <a:ea typeface="微软雅黑" pitchFamily="34" charset="-122"/>
                          <a:cs typeface="Times New Roman" pitchFamily="18" charset="0"/>
                        </a:rPr>
                        <a:t>。</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3"/>
                  </a:ext>
                </a:extLst>
              </a:tr>
              <a:tr h="265788">
                <a:tc>
                  <a:txBody>
                    <a:bodyPr/>
                    <a:lstStyle/>
                    <a:p>
                      <a:pPr algn="ctr">
                        <a:lnSpc>
                          <a:spcPct val="150000"/>
                        </a:lnSpc>
                        <a:spcAft>
                          <a:spcPts val="0"/>
                        </a:spcAft>
                      </a:pPr>
                      <a:r>
                        <a:rPr lang="en-US" sz="1500" kern="0">
                          <a:effectLst/>
                          <a:latin typeface="微软雅黑" pitchFamily="34" charset="-122"/>
                          <a:ea typeface="微软雅黑" pitchFamily="34" charset="-122"/>
                          <a:cs typeface="Times New Roman" pitchFamily="18" charset="0"/>
                        </a:rPr>
                        <a:t>columns</a:t>
                      </a:r>
                      <a:endParaRPr lang="zh-CN" sz="1500" kern="10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500" kern="0" dirty="0">
                          <a:effectLst/>
                          <a:latin typeface="微软雅黑" pitchFamily="34" charset="-122"/>
                          <a:ea typeface="微软雅黑" pitchFamily="34" charset="-122"/>
                          <a:cs typeface="Times New Roman" pitchFamily="18" charset="0"/>
                        </a:rPr>
                        <a:t>接收</a:t>
                      </a:r>
                      <a:r>
                        <a:rPr lang="en-US" sz="1500" kern="0" dirty="0">
                          <a:effectLst/>
                          <a:latin typeface="微软雅黑" pitchFamily="34" charset="-122"/>
                          <a:ea typeface="微软雅黑" pitchFamily="34" charset="-122"/>
                          <a:cs typeface="Times New Roman" pitchFamily="18" charset="0"/>
                        </a:rPr>
                        <a:t>list</a:t>
                      </a:r>
                      <a:r>
                        <a:rPr lang="zh-CN" sz="1500" kern="0" dirty="0">
                          <a:effectLst/>
                          <a:latin typeface="微软雅黑" pitchFamily="34" charset="-122"/>
                          <a:ea typeface="微软雅黑" pitchFamily="34" charset="-122"/>
                          <a:cs typeface="Times New Roman" pitchFamily="18" charset="0"/>
                        </a:rPr>
                        <a:t>。代表写出的列名。默认为</a:t>
                      </a:r>
                      <a:r>
                        <a:rPr lang="en-US" sz="1500" kern="0" dirty="0">
                          <a:effectLst/>
                          <a:latin typeface="微软雅黑" pitchFamily="34" charset="-122"/>
                          <a:ea typeface="微软雅黑" pitchFamily="34" charset="-122"/>
                          <a:cs typeface="Times New Roman" pitchFamily="18" charset="0"/>
                        </a:rPr>
                        <a:t>None</a:t>
                      </a:r>
                      <a:r>
                        <a:rPr lang="zh-CN" sz="1500" kern="0" dirty="0">
                          <a:effectLst/>
                          <a:latin typeface="微软雅黑" pitchFamily="34" charset="-122"/>
                          <a:ea typeface="微软雅黑" pitchFamily="34" charset="-122"/>
                          <a:cs typeface="Times New Roman" pitchFamily="18" charset="0"/>
                        </a:rPr>
                        <a:t>。</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ctr">
                        <a:lnSpc>
                          <a:spcPct val="150000"/>
                        </a:lnSpc>
                        <a:spcAft>
                          <a:spcPts val="0"/>
                        </a:spcAft>
                      </a:pPr>
                      <a:r>
                        <a:rPr lang="en-US" sz="1500" kern="0" dirty="0">
                          <a:effectLst/>
                          <a:latin typeface="微软雅黑" pitchFamily="34" charset="-122"/>
                          <a:ea typeface="微软雅黑" pitchFamily="34" charset="-122"/>
                          <a:cs typeface="Times New Roman" pitchFamily="18" charset="0"/>
                        </a:rPr>
                        <a:t>encoding</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500" kern="0" dirty="0">
                          <a:effectLst/>
                          <a:latin typeface="微软雅黑" pitchFamily="34" charset="-122"/>
                          <a:ea typeface="微软雅黑" pitchFamily="34" charset="-122"/>
                          <a:cs typeface="Times New Roman" pitchFamily="18" charset="0"/>
                        </a:rPr>
                        <a:t>接收特定</a:t>
                      </a:r>
                      <a:r>
                        <a:rPr lang="en-US" sz="1500" kern="0" dirty="0">
                          <a:effectLst/>
                          <a:latin typeface="微软雅黑" pitchFamily="34" charset="-122"/>
                          <a:ea typeface="微软雅黑" pitchFamily="34" charset="-122"/>
                          <a:cs typeface="Times New Roman" pitchFamily="18" charset="0"/>
                        </a:rPr>
                        <a:t>string</a:t>
                      </a:r>
                      <a:r>
                        <a:rPr lang="zh-CN" sz="1500" kern="0" dirty="0">
                          <a:effectLst/>
                          <a:latin typeface="微软雅黑" pitchFamily="34" charset="-122"/>
                          <a:ea typeface="微软雅黑" pitchFamily="34" charset="-122"/>
                          <a:cs typeface="Times New Roman" pitchFamily="18" charset="0"/>
                        </a:rPr>
                        <a:t>。代表存储文件的编码格式。默认为</a:t>
                      </a:r>
                      <a:r>
                        <a:rPr lang="en-US" sz="1500" kern="0" dirty="0">
                          <a:effectLst/>
                          <a:latin typeface="微软雅黑" pitchFamily="34" charset="-122"/>
                          <a:ea typeface="微软雅黑" pitchFamily="34" charset="-122"/>
                          <a:cs typeface="Times New Roman" pitchFamily="18" charset="0"/>
                        </a:rPr>
                        <a:t>None</a:t>
                      </a:r>
                      <a:r>
                        <a:rPr lang="zh-CN" sz="1500" kern="0" dirty="0">
                          <a:effectLst/>
                          <a:latin typeface="微软雅黑" pitchFamily="34" charset="-122"/>
                          <a:ea typeface="微软雅黑" pitchFamily="34" charset="-122"/>
                          <a:cs typeface="Times New Roman" pitchFamily="18" charset="0"/>
                        </a:rPr>
                        <a:t>。</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4"/>
                  </a:ext>
                </a:extLst>
              </a:tr>
              <a:tr h="261241">
                <a:tc>
                  <a:txBody>
                    <a:bodyPr/>
                    <a:lstStyle/>
                    <a:p>
                      <a:pPr algn="ctr">
                        <a:lnSpc>
                          <a:spcPct val="150000"/>
                        </a:lnSpc>
                        <a:spcAft>
                          <a:spcPts val="0"/>
                        </a:spcAft>
                      </a:pPr>
                      <a:r>
                        <a:rPr lang="en-US" sz="1500" kern="0" dirty="0">
                          <a:effectLst/>
                          <a:latin typeface="微软雅黑" pitchFamily="34" charset="-122"/>
                          <a:ea typeface="微软雅黑" pitchFamily="34" charset="-122"/>
                          <a:cs typeface="Times New Roman" pitchFamily="18" charset="0"/>
                        </a:rPr>
                        <a:t>header</a:t>
                      </a: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r>
                        <a:rPr lang="zh-CN" sz="1500" kern="0">
                          <a:effectLst/>
                          <a:latin typeface="微软雅黑" pitchFamily="34" charset="-122"/>
                          <a:ea typeface="微软雅黑" pitchFamily="34" charset="-122"/>
                          <a:cs typeface="Times New Roman" pitchFamily="18" charset="0"/>
                        </a:rPr>
                        <a:t>接收</a:t>
                      </a:r>
                      <a:r>
                        <a:rPr lang="en-US" sz="1500" kern="0">
                          <a:effectLst/>
                          <a:latin typeface="微软雅黑" pitchFamily="34" charset="-122"/>
                          <a:ea typeface="微软雅黑" pitchFamily="34" charset="-122"/>
                          <a:cs typeface="Times New Roman" pitchFamily="18" charset="0"/>
                        </a:rPr>
                        <a:t>boolean</a:t>
                      </a:r>
                      <a:r>
                        <a:rPr lang="zh-CN" sz="1500" kern="0">
                          <a:effectLst/>
                          <a:latin typeface="微软雅黑" pitchFamily="34" charset="-122"/>
                          <a:ea typeface="微软雅黑" pitchFamily="34" charset="-122"/>
                          <a:cs typeface="Times New Roman" pitchFamily="18" charset="0"/>
                        </a:rPr>
                        <a:t>，代表是否将列名写出。默认为</a:t>
                      </a:r>
                      <a:r>
                        <a:rPr lang="en-US" sz="1500" kern="0">
                          <a:effectLst/>
                          <a:latin typeface="微软雅黑" pitchFamily="34" charset="-122"/>
                          <a:ea typeface="微软雅黑" pitchFamily="34" charset="-122"/>
                          <a:cs typeface="Times New Roman" pitchFamily="18" charset="0"/>
                        </a:rPr>
                        <a:t>True</a:t>
                      </a:r>
                      <a:r>
                        <a:rPr lang="zh-CN" sz="1500" kern="0">
                          <a:effectLst/>
                          <a:latin typeface="微软雅黑" pitchFamily="34" charset="-122"/>
                          <a:ea typeface="微软雅黑" pitchFamily="34" charset="-122"/>
                          <a:cs typeface="Times New Roman" pitchFamily="18" charset="0"/>
                        </a:rPr>
                        <a:t>。</a:t>
                      </a:r>
                      <a:endParaRPr lang="zh-CN" sz="1500" kern="10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tc>
                  <a:txBody>
                    <a:bodyPr/>
                    <a:lstStyle/>
                    <a:p>
                      <a:pPr algn="just">
                        <a:lnSpc>
                          <a:spcPct val="150000"/>
                        </a:lnSpc>
                        <a:spcAft>
                          <a:spcPts val="0"/>
                        </a:spcAft>
                      </a:pPr>
                      <a:endParaRPr lang="zh-CN" sz="1500" kern="100" dirty="0">
                        <a:effectLst/>
                        <a:latin typeface="微软雅黑" pitchFamily="34" charset="-122"/>
                        <a:ea typeface="微软雅黑" pitchFamily="34" charset="-122"/>
                        <a:cs typeface="Times New Roman" pitchFamily="18" charset="0"/>
                      </a:endParaRPr>
                    </a:p>
                  </a:txBody>
                  <a:tcPr marL="27424" marR="27424"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0808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6A93F-DCB3-46C0-ACB1-5BE06DCC41AC}"/>
              </a:ext>
            </a:extLst>
          </p:cNvPr>
          <p:cNvSpPr>
            <a:spLocks noGrp="1"/>
          </p:cNvSpPr>
          <p:nvPr>
            <p:ph type="title"/>
          </p:nvPr>
        </p:nvSpPr>
        <p:spPr/>
        <p:txBody>
          <a:bodyPr/>
          <a:lstStyle/>
          <a:p>
            <a:r>
              <a:rPr lang="zh-CN" altLang="zh-CN" dirty="0"/>
              <a:t>读写</a:t>
            </a:r>
            <a:r>
              <a:rPr lang="en-US" altLang="zh-CN" dirty="0"/>
              <a:t>Excel</a:t>
            </a:r>
            <a:r>
              <a:rPr lang="zh-CN" altLang="zh-CN" dirty="0"/>
              <a:t>文件</a:t>
            </a:r>
            <a:endParaRPr lang="zh-CN" altLang="en-US" dirty="0"/>
          </a:p>
        </p:txBody>
      </p:sp>
      <p:sp>
        <p:nvSpPr>
          <p:cNvPr id="3" name="内容占位符 2">
            <a:extLst>
              <a:ext uri="{FF2B5EF4-FFF2-40B4-BE49-F238E27FC236}">
                <a16:creationId xmlns:a16="http://schemas.microsoft.com/office/drawing/2014/main" id="{01B6E082-B0F2-4D38-9B13-2EDFA9081FED}"/>
              </a:ext>
            </a:extLst>
          </p:cNvPr>
          <p:cNvSpPr>
            <a:spLocks noGrp="1"/>
          </p:cNvSpPr>
          <p:nvPr>
            <p:ph idx="1"/>
          </p:nvPr>
        </p:nvSpPr>
        <p:spPr/>
        <p:txBody>
          <a:bodyPr/>
          <a:lstStyle/>
          <a:p>
            <a:pPr marL="0" indent="0">
              <a:buNone/>
            </a:pPr>
            <a:r>
              <a:rPr lang="en-US" altLang="zh-CN" dirty="0"/>
              <a:t>1.Excel</a:t>
            </a:r>
            <a:r>
              <a:rPr lang="zh-CN" altLang="en-US" dirty="0"/>
              <a:t>文件读取 </a:t>
            </a:r>
            <a:r>
              <a:rPr lang="en-US" altLang="zh-CN" dirty="0"/>
              <a:t>==</a:t>
            </a:r>
            <a:r>
              <a:rPr lang="zh-CN" altLang="en-US" dirty="0"/>
              <a:t>代码 </a:t>
            </a:r>
            <a:r>
              <a:rPr lang="en-US" altLang="zh-CN" dirty="0"/>
              <a:t>7</a:t>
            </a:r>
            <a:r>
              <a:rPr lang="zh-CN" altLang="en-US" dirty="0"/>
              <a:t>：使用 </a:t>
            </a:r>
            <a:r>
              <a:rPr lang="en-US" altLang="zh-CN" dirty="0" err="1"/>
              <a:t>read_excel</a:t>
            </a:r>
            <a:r>
              <a:rPr lang="en-US" altLang="zh-CN" dirty="0"/>
              <a:t> </a:t>
            </a:r>
            <a:r>
              <a:rPr lang="zh-CN" altLang="en-US" dirty="0"/>
              <a:t>读取用户信息表</a:t>
            </a:r>
          </a:p>
          <a:p>
            <a:r>
              <a:rPr lang="en-US" altLang="zh-CN" dirty="0"/>
              <a:t>pandas</a:t>
            </a:r>
            <a:r>
              <a:rPr lang="zh-CN" altLang="en-US" dirty="0"/>
              <a:t>提供了</a:t>
            </a:r>
            <a:r>
              <a:rPr lang="en-US" altLang="zh-CN" dirty="0" err="1"/>
              <a:t>read_excel</a:t>
            </a:r>
            <a:r>
              <a:rPr lang="zh-CN" altLang="en-US" dirty="0"/>
              <a:t>函数来读取“</a:t>
            </a:r>
            <a:r>
              <a:rPr lang="en-US" altLang="zh-CN" dirty="0" err="1"/>
              <a:t>xls”“xlsx</a:t>
            </a:r>
            <a:r>
              <a:rPr lang="en-US" altLang="zh-CN" dirty="0"/>
              <a:t>”</a:t>
            </a:r>
            <a:r>
              <a:rPr lang="zh-CN" altLang="en-US" dirty="0"/>
              <a:t>两种</a:t>
            </a:r>
            <a:r>
              <a:rPr lang="en-US" altLang="zh-CN" dirty="0"/>
              <a:t>Excel</a:t>
            </a:r>
            <a:r>
              <a:rPr lang="zh-CN" altLang="en-US" dirty="0"/>
              <a:t>文件。</a:t>
            </a:r>
          </a:p>
          <a:p>
            <a:pPr lvl="1"/>
            <a:r>
              <a:rPr lang="en-US" altLang="zh-CN" dirty="0" err="1"/>
              <a:t>pandas.read_excel</a:t>
            </a:r>
            <a:r>
              <a:rPr lang="en-US" altLang="zh-CN" dirty="0"/>
              <a:t>(</a:t>
            </a:r>
            <a:r>
              <a:rPr lang="en-US" altLang="zh-CN" dirty="0" err="1"/>
              <a:t>io</a:t>
            </a:r>
            <a:r>
              <a:rPr lang="en-US" altLang="zh-CN" dirty="0"/>
              <a:t>, </a:t>
            </a:r>
            <a:r>
              <a:rPr lang="en-US" altLang="zh-CN" dirty="0" err="1"/>
              <a:t>sheetname</a:t>
            </a:r>
            <a:r>
              <a:rPr lang="en-US" altLang="zh-CN" dirty="0"/>
              <a:t>=0, header=0, </a:t>
            </a:r>
            <a:r>
              <a:rPr lang="en-US" altLang="zh-CN" dirty="0" err="1"/>
              <a:t>index_col</a:t>
            </a:r>
            <a:r>
              <a:rPr lang="en-US" altLang="zh-CN" dirty="0"/>
              <a:t>=None, names=None, </a:t>
            </a:r>
            <a:r>
              <a:rPr lang="en-US" altLang="zh-CN" dirty="0" err="1"/>
              <a:t>dtype</a:t>
            </a:r>
            <a:r>
              <a:rPr lang="en-US" altLang="zh-CN" dirty="0"/>
              <a:t>=None)</a:t>
            </a:r>
          </a:p>
          <a:p>
            <a:endParaRPr lang="zh-CN" altLang="en-US" dirty="0"/>
          </a:p>
        </p:txBody>
      </p:sp>
      <p:sp>
        <p:nvSpPr>
          <p:cNvPr id="4" name="日期占位符 3">
            <a:extLst>
              <a:ext uri="{FF2B5EF4-FFF2-40B4-BE49-F238E27FC236}">
                <a16:creationId xmlns:a16="http://schemas.microsoft.com/office/drawing/2014/main" id="{F650B17C-CBAA-42F1-B1EE-B6CFB2BB651F}"/>
              </a:ext>
            </a:extLst>
          </p:cNvPr>
          <p:cNvSpPr>
            <a:spLocks noGrp="1"/>
          </p:cNvSpPr>
          <p:nvPr>
            <p:ph type="dt" sz="half" idx="10"/>
          </p:nvPr>
        </p:nvSpPr>
        <p:spPr/>
        <p:txBody>
          <a:bodyPr/>
          <a:lstStyle/>
          <a:p>
            <a:fld id="{4C46E3AB-9AB9-4413-B62D-4777F524EFDC}" type="datetime1">
              <a:rPr lang="zh-CN" altLang="en-US" smtClean="0"/>
              <a:t>2020/5/6</a:t>
            </a:fld>
            <a:endParaRPr lang="zh-CN" altLang="en-US"/>
          </a:p>
        </p:txBody>
      </p:sp>
      <p:sp>
        <p:nvSpPr>
          <p:cNvPr id="5" name="页脚占位符 4">
            <a:extLst>
              <a:ext uri="{FF2B5EF4-FFF2-40B4-BE49-F238E27FC236}">
                <a16:creationId xmlns:a16="http://schemas.microsoft.com/office/drawing/2014/main" id="{1327D621-A2C8-47DB-B857-373455315B8E}"/>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D4957D5B-195B-46A8-8648-C6A74085EBF6}"/>
              </a:ext>
            </a:extLst>
          </p:cNvPr>
          <p:cNvSpPr>
            <a:spLocks noGrp="1"/>
          </p:cNvSpPr>
          <p:nvPr>
            <p:ph type="sldNum" sz="quarter" idx="12"/>
          </p:nvPr>
        </p:nvSpPr>
        <p:spPr/>
        <p:txBody>
          <a:bodyPr/>
          <a:lstStyle/>
          <a:p>
            <a:fld id="{7A842B54-638E-473C-9346-F0EA90246DF2}" type="slidenum">
              <a:rPr lang="zh-CN" altLang="en-US" smtClean="0"/>
              <a:t>15</a:t>
            </a:fld>
            <a:endParaRPr lang="zh-CN" altLang="en-US"/>
          </a:p>
        </p:txBody>
      </p:sp>
      <p:graphicFrame>
        <p:nvGraphicFramePr>
          <p:cNvPr id="7" name="内容占位符 4">
            <a:extLst>
              <a:ext uri="{FF2B5EF4-FFF2-40B4-BE49-F238E27FC236}">
                <a16:creationId xmlns:a16="http://schemas.microsoft.com/office/drawing/2014/main" id="{99FE3AC9-69FC-4AD6-ACA1-249A0360C14E}"/>
              </a:ext>
            </a:extLst>
          </p:cNvPr>
          <p:cNvGraphicFramePr>
            <a:graphicFrameLocks/>
          </p:cNvGraphicFramePr>
          <p:nvPr>
            <p:extLst>
              <p:ext uri="{D42A27DB-BD31-4B8C-83A1-F6EECF244321}">
                <p14:modId xmlns:p14="http://schemas.microsoft.com/office/powerpoint/2010/main" val="3564217677"/>
              </p:ext>
            </p:extLst>
          </p:nvPr>
        </p:nvGraphicFramePr>
        <p:xfrm>
          <a:off x="336550" y="3943631"/>
          <a:ext cx="11518900" cy="2368269"/>
        </p:xfrm>
        <a:graphic>
          <a:graphicData uri="http://schemas.openxmlformats.org/drawingml/2006/table">
            <a:tbl>
              <a:tblPr firstRow="1" firstCol="1" bandRow="1">
                <a:tableStyleId>{5C22544A-7EE6-4342-B048-85BDC9FD1C3A}</a:tableStyleId>
              </a:tblPr>
              <a:tblGrid>
                <a:gridCol w="1571494">
                  <a:extLst>
                    <a:ext uri="{9D8B030D-6E8A-4147-A177-3AD203B41FA5}">
                      <a16:colId xmlns:a16="http://schemas.microsoft.com/office/drawing/2014/main" val="20000"/>
                    </a:ext>
                  </a:extLst>
                </a:gridCol>
                <a:gridCol w="9947406">
                  <a:extLst>
                    <a:ext uri="{9D8B030D-6E8A-4147-A177-3AD203B41FA5}">
                      <a16:colId xmlns:a16="http://schemas.microsoft.com/office/drawing/2014/main" val="20001"/>
                    </a:ext>
                  </a:extLst>
                </a:gridCol>
              </a:tblGrid>
              <a:tr h="432027">
                <a:tc>
                  <a:txBody>
                    <a:bodyPr/>
                    <a:lstStyle/>
                    <a:p>
                      <a:pPr algn="ctr">
                        <a:lnSpc>
                          <a:spcPct val="150000"/>
                        </a:lnSpc>
                        <a:spcAft>
                          <a:spcPts val="0"/>
                        </a:spcAft>
                      </a:pPr>
                      <a:r>
                        <a:rPr lang="zh-CN" sz="1600" b="1" kern="0" dirty="0">
                          <a:effectLst/>
                          <a:latin typeface="微软雅黑" pitchFamily="34" charset="-122"/>
                          <a:ea typeface="微软雅黑" pitchFamily="34" charset="-122"/>
                          <a:cs typeface="Times New Roman" pitchFamily="18" charset="0"/>
                        </a:rPr>
                        <a:t>参数名称</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ctr">
                        <a:lnSpc>
                          <a:spcPct val="150000"/>
                        </a:lnSpc>
                        <a:spcAft>
                          <a:spcPts val="0"/>
                        </a:spcAft>
                      </a:pPr>
                      <a:r>
                        <a:rPr lang="zh-CN" sz="1600" b="1" kern="0" dirty="0">
                          <a:effectLst/>
                          <a:latin typeface="微软雅黑" pitchFamily="34" charset="-122"/>
                          <a:ea typeface="微软雅黑" pitchFamily="34" charset="-122"/>
                          <a:cs typeface="Times New Roman" pitchFamily="18" charset="0"/>
                        </a:rPr>
                        <a:t>说明</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600" kern="0" dirty="0" err="1">
                          <a:effectLst/>
                          <a:latin typeface="微软雅黑" pitchFamily="34" charset="-122"/>
                          <a:ea typeface="微软雅黑" pitchFamily="34" charset="-122"/>
                          <a:cs typeface="Times New Roman" pitchFamily="18" charset="0"/>
                        </a:rPr>
                        <a:t>io</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。表示文件路径。无默认。</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1"/>
                  </a:ext>
                </a:extLst>
              </a:tr>
              <a:tr h="69972">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sheetname</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int</a:t>
                      </a:r>
                      <a:r>
                        <a:rPr lang="zh-CN" sz="1600" kern="0" dirty="0">
                          <a:effectLst/>
                          <a:latin typeface="微软雅黑" pitchFamily="34" charset="-122"/>
                          <a:ea typeface="微软雅黑" pitchFamily="34" charset="-122"/>
                          <a:cs typeface="Times New Roman" pitchFamily="18" charset="0"/>
                        </a:rPr>
                        <a:t>。代表</a:t>
                      </a:r>
                      <a:r>
                        <a:rPr lang="en-US" sz="1600" kern="0" dirty="0">
                          <a:effectLst/>
                          <a:latin typeface="微软雅黑" pitchFamily="34" charset="-122"/>
                          <a:ea typeface="微软雅黑" pitchFamily="34" charset="-122"/>
                          <a:cs typeface="Times New Roman" pitchFamily="18" charset="0"/>
                        </a:rPr>
                        <a:t>excel</a:t>
                      </a:r>
                      <a:r>
                        <a:rPr lang="zh-CN" sz="1600" kern="0" dirty="0">
                          <a:effectLst/>
                          <a:latin typeface="微软雅黑" pitchFamily="34" charset="-122"/>
                          <a:ea typeface="微软雅黑" pitchFamily="34" charset="-122"/>
                          <a:cs typeface="Times New Roman" pitchFamily="18" charset="0"/>
                        </a:rPr>
                        <a:t>表内数据的分表位置。默认为</a:t>
                      </a:r>
                      <a:r>
                        <a:rPr lang="en-US" sz="1600" kern="0" dirty="0">
                          <a:effectLst/>
                          <a:latin typeface="微软雅黑" pitchFamily="34" charset="-122"/>
                          <a:ea typeface="微软雅黑" pitchFamily="34" charset="-122"/>
                          <a:cs typeface="Times New Roman" pitchFamily="18" charset="0"/>
                        </a:rPr>
                        <a:t>0</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2"/>
                  </a:ext>
                </a:extLst>
              </a:tr>
              <a:tr h="119798">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header</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int</a:t>
                      </a:r>
                      <a:r>
                        <a:rPr lang="zh-CN" sz="1600" kern="0" dirty="0">
                          <a:effectLst/>
                          <a:latin typeface="微软雅黑" pitchFamily="34" charset="-122"/>
                          <a:ea typeface="微软雅黑" pitchFamily="34" charset="-122"/>
                          <a:cs typeface="Times New Roman" pitchFamily="18" charset="0"/>
                        </a:rPr>
                        <a:t>或</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。表示将某行数据作为列名。默认为</a:t>
                      </a:r>
                      <a:r>
                        <a:rPr lang="en-US" sz="1600" kern="0" dirty="0">
                          <a:effectLst/>
                          <a:latin typeface="微软雅黑" pitchFamily="34" charset="-122"/>
                          <a:ea typeface="微软雅黑" pitchFamily="34" charset="-122"/>
                          <a:cs typeface="Times New Roman" pitchFamily="18" charset="0"/>
                        </a:rPr>
                        <a:t>infer</a:t>
                      </a:r>
                      <a:r>
                        <a:rPr lang="zh-CN" sz="1600" kern="0" dirty="0">
                          <a:effectLst/>
                          <a:latin typeface="微软雅黑" pitchFamily="34" charset="-122"/>
                          <a:ea typeface="微软雅黑" pitchFamily="34" charset="-122"/>
                          <a:cs typeface="Times New Roman" pitchFamily="18" charset="0"/>
                        </a:rPr>
                        <a:t>，表示自动识别。</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3"/>
                  </a:ext>
                </a:extLst>
              </a:tr>
              <a:tr h="84958">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names</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int</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或者</a:t>
                      </a:r>
                      <a:r>
                        <a:rPr lang="en-US" sz="1600" kern="0" dirty="0">
                          <a:effectLst/>
                          <a:latin typeface="微软雅黑" pitchFamily="34" charset="-122"/>
                          <a:ea typeface="微软雅黑" pitchFamily="34" charset="-122"/>
                          <a:cs typeface="Times New Roman" pitchFamily="18" charset="0"/>
                        </a:rPr>
                        <a:t>False</a:t>
                      </a:r>
                      <a:r>
                        <a:rPr lang="zh-CN" sz="1600" kern="0" dirty="0">
                          <a:effectLst/>
                          <a:latin typeface="微软雅黑" pitchFamily="34" charset="-122"/>
                          <a:ea typeface="微软雅黑" pitchFamily="34" charset="-122"/>
                          <a:cs typeface="Times New Roman" pitchFamily="18" charset="0"/>
                        </a:rPr>
                        <a:t>。表示索引列的位置，取值为</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则代表多重索引。默认为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index_col</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int</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或者</a:t>
                      </a:r>
                      <a:r>
                        <a:rPr lang="en-US" sz="1600" kern="0" dirty="0">
                          <a:effectLst/>
                          <a:latin typeface="微软雅黑" pitchFamily="34" charset="-122"/>
                          <a:ea typeface="微软雅黑" pitchFamily="34" charset="-122"/>
                          <a:cs typeface="Times New Roman" pitchFamily="18" charset="0"/>
                        </a:rPr>
                        <a:t>False</a:t>
                      </a:r>
                      <a:r>
                        <a:rPr lang="zh-CN" sz="1600" kern="0" dirty="0">
                          <a:effectLst/>
                          <a:latin typeface="微软雅黑" pitchFamily="34" charset="-122"/>
                          <a:ea typeface="微软雅黑" pitchFamily="34" charset="-122"/>
                          <a:cs typeface="Times New Roman" pitchFamily="18" charset="0"/>
                        </a:rPr>
                        <a:t>。表示索引列的位置，取值为</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则代表多重索引。默认为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600" kern="0">
                          <a:effectLst/>
                          <a:latin typeface="微软雅黑" pitchFamily="34" charset="-122"/>
                          <a:ea typeface="微软雅黑" pitchFamily="34" charset="-122"/>
                          <a:cs typeface="Times New Roman" pitchFamily="18" charset="0"/>
                        </a:rPr>
                        <a:t>dtype</a:t>
                      </a:r>
                      <a:endParaRPr lang="zh-CN" sz="1600" kern="100">
                        <a:effectLst/>
                        <a:latin typeface="微软雅黑" pitchFamily="34" charset="-122"/>
                        <a:ea typeface="微软雅黑" pitchFamily="34" charset="-122"/>
                        <a:cs typeface="Times New Roman" pitchFamily="18" charset="0"/>
                      </a:endParaRPr>
                    </a:p>
                  </a:txBody>
                  <a:tcPr marL="68577" marR="68577"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dict</a:t>
                      </a:r>
                      <a:r>
                        <a:rPr lang="zh-CN" sz="1600" kern="0" dirty="0">
                          <a:effectLst/>
                          <a:latin typeface="微软雅黑" pitchFamily="34" charset="-122"/>
                          <a:ea typeface="微软雅黑" pitchFamily="34" charset="-122"/>
                          <a:cs typeface="Times New Roman" pitchFamily="18" charset="0"/>
                        </a:rPr>
                        <a:t>。代表写入的数据类型（列名为</a:t>
                      </a:r>
                      <a:r>
                        <a:rPr lang="en-US" sz="1600" kern="0" dirty="0">
                          <a:effectLst/>
                          <a:latin typeface="微软雅黑" pitchFamily="34" charset="-122"/>
                          <a:ea typeface="微软雅黑" pitchFamily="34" charset="-122"/>
                          <a:cs typeface="Times New Roman" pitchFamily="18" charset="0"/>
                        </a:rPr>
                        <a:t>key</a:t>
                      </a:r>
                      <a:r>
                        <a:rPr lang="zh-CN" sz="1600" kern="0" dirty="0">
                          <a:effectLst/>
                          <a:latin typeface="微软雅黑" pitchFamily="34" charset="-122"/>
                          <a:ea typeface="微软雅黑" pitchFamily="34" charset="-122"/>
                          <a:cs typeface="Times New Roman" pitchFamily="18" charset="0"/>
                        </a:rPr>
                        <a:t>，数据格式为</a:t>
                      </a:r>
                      <a:r>
                        <a:rPr lang="en-US" sz="1600" kern="0" dirty="0">
                          <a:effectLst/>
                          <a:latin typeface="微软雅黑" pitchFamily="34" charset="-122"/>
                          <a:ea typeface="微软雅黑" pitchFamily="34" charset="-122"/>
                          <a:cs typeface="Times New Roman" pitchFamily="18" charset="0"/>
                        </a:rPr>
                        <a:t>values</a:t>
                      </a:r>
                      <a:r>
                        <a:rPr lang="zh-CN" sz="1600" kern="0" dirty="0">
                          <a:effectLst/>
                          <a:latin typeface="微软雅黑" pitchFamily="34" charset="-122"/>
                          <a:ea typeface="微软雅黑" pitchFamily="34" charset="-122"/>
                          <a:cs typeface="Times New Roman" pitchFamily="18" charset="0"/>
                        </a:rPr>
                        <a:t>）。默认为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68577" marR="68577"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5605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31E81-6353-4645-B190-5252D404C57F}"/>
              </a:ext>
            </a:extLst>
          </p:cNvPr>
          <p:cNvSpPr>
            <a:spLocks noGrp="1"/>
          </p:cNvSpPr>
          <p:nvPr>
            <p:ph type="title"/>
          </p:nvPr>
        </p:nvSpPr>
        <p:spPr/>
        <p:txBody>
          <a:bodyPr/>
          <a:lstStyle/>
          <a:p>
            <a:r>
              <a:rPr lang="zh-CN" altLang="en-US" dirty="0"/>
              <a:t>读写</a:t>
            </a:r>
            <a:r>
              <a:rPr lang="en-US" altLang="zh-CN" dirty="0"/>
              <a:t>Excel</a:t>
            </a:r>
            <a:r>
              <a:rPr lang="zh-CN" altLang="en-US" dirty="0"/>
              <a:t>文件</a:t>
            </a:r>
          </a:p>
        </p:txBody>
      </p:sp>
      <p:sp>
        <p:nvSpPr>
          <p:cNvPr id="3" name="内容占位符 2">
            <a:extLst>
              <a:ext uri="{FF2B5EF4-FFF2-40B4-BE49-F238E27FC236}">
                <a16:creationId xmlns:a16="http://schemas.microsoft.com/office/drawing/2014/main" id="{8D2D0C5C-7554-460D-B367-6F6854A518F0}"/>
              </a:ext>
            </a:extLst>
          </p:cNvPr>
          <p:cNvSpPr>
            <a:spLocks noGrp="1"/>
          </p:cNvSpPr>
          <p:nvPr>
            <p:ph idx="1"/>
          </p:nvPr>
        </p:nvSpPr>
        <p:spPr/>
        <p:txBody>
          <a:bodyPr>
            <a:normAutofit lnSpcReduction="10000"/>
          </a:bodyPr>
          <a:lstStyle/>
          <a:p>
            <a:pPr marL="0" indent="0">
              <a:buNone/>
            </a:pPr>
            <a:r>
              <a:rPr lang="en-US" altLang="zh-CN" dirty="0"/>
              <a:t>2.Excel</a:t>
            </a:r>
            <a:r>
              <a:rPr lang="zh-CN" altLang="en-US" dirty="0"/>
              <a:t>文件储存：代码 </a:t>
            </a:r>
            <a:r>
              <a:rPr lang="en-US" altLang="zh-CN" dirty="0"/>
              <a:t>8</a:t>
            </a:r>
            <a:r>
              <a:rPr lang="zh-CN" altLang="en-US" dirty="0"/>
              <a:t>：使用 </a:t>
            </a:r>
            <a:r>
              <a:rPr lang="en-US" altLang="zh-CN" dirty="0" err="1"/>
              <a:t>to_excel</a:t>
            </a:r>
            <a:r>
              <a:rPr lang="en-US" altLang="zh-CN" dirty="0"/>
              <a:t> </a:t>
            </a:r>
            <a:r>
              <a:rPr lang="zh-CN" altLang="en-US" dirty="0"/>
              <a:t>将数据存储为 </a:t>
            </a:r>
            <a:r>
              <a:rPr lang="en-US" altLang="zh-CN" dirty="0"/>
              <a:t>Excel </a:t>
            </a:r>
            <a:r>
              <a:rPr lang="zh-CN" altLang="en-US" dirty="0"/>
              <a:t>文件</a:t>
            </a:r>
          </a:p>
          <a:p>
            <a:r>
              <a:rPr lang="zh-CN" altLang="en-US" dirty="0"/>
              <a:t>将文件存储为</a:t>
            </a:r>
            <a:r>
              <a:rPr lang="en-US" altLang="zh-CN" dirty="0"/>
              <a:t>Excel</a:t>
            </a:r>
            <a:r>
              <a:rPr lang="zh-CN" altLang="en-US" dirty="0"/>
              <a:t>文件，可以使用</a:t>
            </a:r>
            <a:r>
              <a:rPr lang="en-US" altLang="zh-CN" dirty="0" err="1"/>
              <a:t>to_excel</a:t>
            </a:r>
            <a:r>
              <a:rPr lang="zh-CN" altLang="en-US" dirty="0"/>
              <a:t>方法。其语法格式如下。</a:t>
            </a:r>
          </a:p>
          <a:p>
            <a:pPr lvl="1"/>
            <a:r>
              <a:rPr lang="en-US" altLang="zh-CN" dirty="0" err="1"/>
              <a:t>DataFrame.to_excel</a:t>
            </a:r>
            <a:r>
              <a:rPr lang="en-US" altLang="zh-CN" dirty="0"/>
              <a:t>(</a:t>
            </a:r>
            <a:r>
              <a:rPr lang="en-US" altLang="zh-CN" dirty="0" err="1"/>
              <a:t>excel_writer</a:t>
            </a:r>
            <a:r>
              <a:rPr lang="en-US" altLang="zh-CN" dirty="0"/>
              <a:t>=None, </a:t>
            </a:r>
            <a:r>
              <a:rPr lang="en-US" altLang="zh-CN" dirty="0" err="1"/>
              <a:t>sheetname</a:t>
            </a:r>
            <a:r>
              <a:rPr lang="en-US" altLang="zh-CN" dirty="0"/>
              <a:t>=None’, </a:t>
            </a:r>
            <a:r>
              <a:rPr lang="en-US" altLang="zh-CN" dirty="0" err="1"/>
              <a:t>na_rep</a:t>
            </a:r>
            <a:r>
              <a:rPr lang="en-US" altLang="zh-CN" dirty="0"/>
              <a:t>=”, header=True, index=True, </a:t>
            </a:r>
            <a:r>
              <a:rPr lang="en-US" altLang="zh-CN" dirty="0" err="1"/>
              <a:t>index_label</a:t>
            </a:r>
            <a:r>
              <a:rPr lang="en-US" altLang="zh-CN" dirty="0"/>
              <a:t>=None, mode=’w’, encoding=None)</a:t>
            </a:r>
          </a:p>
          <a:p>
            <a:r>
              <a:rPr lang="en-US" altLang="zh-CN" dirty="0" err="1"/>
              <a:t>to_csv</a:t>
            </a:r>
            <a:r>
              <a:rPr lang="zh-CN" altLang="en-US" dirty="0"/>
              <a:t>方法的常用参数基本一致，区别之处在于指定存储文件的文件路径参数名称为</a:t>
            </a:r>
            <a:r>
              <a:rPr lang="en-US" altLang="zh-CN" dirty="0" err="1"/>
              <a:t>excel_writer</a:t>
            </a:r>
            <a:r>
              <a:rPr lang="zh-CN" altLang="en-US" dirty="0"/>
              <a:t>，并且没有</a:t>
            </a:r>
            <a:r>
              <a:rPr lang="en-US" altLang="zh-CN" dirty="0" err="1"/>
              <a:t>sep</a:t>
            </a:r>
            <a:r>
              <a:rPr lang="zh-CN" altLang="en-US" dirty="0"/>
              <a:t>参数，增加了一个</a:t>
            </a:r>
            <a:r>
              <a:rPr lang="en-US" altLang="zh-CN" dirty="0" err="1"/>
              <a:t>sheetnames</a:t>
            </a:r>
            <a:r>
              <a:rPr lang="zh-CN" altLang="en-US" dirty="0"/>
              <a:t>参数用来指定存储的</a:t>
            </a:r>
            <a:r>
              <a:rPr lang="en-US" altLang="zh-CN" dirty="0"/>
              <a:t>Excel sheet</a:t>
            </a:r>
            <a:r>
              <a:rPr lang="zh-CN" altLang="en-US" dirty="0"/>
              <a:t>的名称，默认为</a:t>
            </a:r>
            <a:r>
              <a:rPr lang="en-US" altLang="zh-CN" dirty="0"/>
              <a:t>sheet1</a:t>
            </a:r>
            <a:r>
              <a:rPr lang="zh-CN" altLang="en-US" dirty="0"/>
              <a:t>。</a:t>
            </a:r>
          </a:p>
          <a:p>
            <a:endParaRPr lang="zh-CN" altLang="en-US" dirty="0"/>
          </a:p>
        </p:txBody>
      </p:sp>
      <p:sp>
        <p:nvSpPr>
          <p:cNvPr id="4" name="日期占位符 3">
            <a:extLst>
              <a:ext uri="{FF2B5EF4-FFF2-40B4-BE49-F238E27FC236}">
                <a16:creationId xmlns:a16="http://schemas.microsoft.com/office/drawing/2014/main" id="{7B92E908-5EAF-438F-A801-F6533DCE8C77}"/>
              </a:ext>
            </a:extLst>
          </p:cNvPr>
          <p:cNvSpPr>
            <a:spLocks noGrp="1"/>
          </p:cNvSpPr>
          <p:nvPr>
            <p:ph type="dt" sz="half" idx="10"/>
          </p:nvPr>
        </p:nvSpPr>
        <p:spPr/>
        <p:txBody>
          <a:bodyPr/>
          <a:lstStyle/>
          <a:p>
            <a:fld id="{C06FE1DE-3A8D-4B81-8220-CA2984FB1F2E}" type="datetime1">
              <a:rPr lang="zh-CN" altLang="en-US" smtClean="0"/>
              <a:t>2020/5/6</a:t>
            </a:fld>
            <a:endParaRPr lang="zh-CN" altLang="en-US"/>
          </a:p>
        </p:txBody>
      </p:sp>
      <p:sp>
        <p:nvSpPr>
          <p:cNvPr id="5" name="页脚占位符 4">
            <a:extLst>
              <a:ext uri="{FF2B5EF4-FFF2-40B4-BE49-F238E27FC236}">
                <a16:creationId xmlns:a16="http://schemas.microsoft.com/office/drawing/2014/main" id="{F3E9AF8F-0926-4C90-A327-666F8FB16496}"/>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102F39E8-D96E-4594-9677-D2543FFBC5B5}"/>
              </a:ext>
            </a:extLst>
          </p:cNvPr>
          <p:cNvSpPr>
            <a:spLocks noGrp="1"/>
          </p:cNvSpPr>
          <p:nvPr>
            <p:ph type="sldNum" sz="quarter" idx="12"/>
          </p:nvPr>
        </p:nvSpPr>
        <p:spPr/>
        <p:txBody>
          <a:bodyPr/>
          <a:lstStyle/>
          <a:p>
            <a:fld id="{7A842B54-638E-473C-9346-F0EA90246DF2}" type="slidenum">
              <a:rPr lang="zh-CN" altLang="en-US" smtClean="0"/>
              <a:t>16</a:t>
            </a:fld>
            <a:endParaRPr lang="zh-CN" altLang="en-US"/>
          </a:p>
        </p:txBody>
      </p:sp>
    </p:spTree>
    <p:extLst>
      <p:ext uri="{BB962C8B-B14F-4D97-AF65-F5344CB8AC3E}">
        <p14:creationId xmlns:p14="http://schemas.microsoft.com/office/powerpoint/2010/main" val="279081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A6301-E779-4235-8C3A-C926556CB6F2}"/>
              </a:ext>
            </a:extLst>
          </p:cNvPr>
          <p:cNvSpPr>
            <a:spLocks noGrp="1"/>
          </p:cNvSpPr>
          <p:nvPr>
            <p:ph type="title"/>
          </p:nvPr>
        </p:nvSpPr>
        <p:spPr/>
        <p:txBody>
          <a:bodyPr/>
          <a:lstStyle/>
          <a:p>
            <a:r>
              <a:rPr lang="zh-CN" altLang="en-US" dirty="0"/>
              <a:t>案例：读入订单详情数据库数据</a:t>
            </a:r>
          </a:p>
        </p:txBody>
      </p:sp>
      <p:sp>
        <p:nvSpPr>
          <p:cNvPr id="3" name="内容占位符 2">
            <a:extLst>
              <a:ext uri="{FF2B5EF4-FFF2-40B4-BE49-F238E27FC236}">
                <a16:creationId xmlns:a16="http://schemas.microsoft.com/office/drawing/2014/main" id="{BCA8CA17-3862-40A5-BDF0-3A94991DD2D5}"/>
              </a:ext>
            </a:extLst>
          </p:cNvPr>
          <p:cNvSpPr>
            <a:spLocks noGrp="1"/>
          </p:cNvSpPr>
          <p:nvPr>
            <p:ph idx="1"/>
          </p:nvPr>
        </p:nvSpPr>
        <p:spPr/>
        <p:txBody>
          <a:bodyPr/>
          <a:lstStyle/>
          <a:p>
            <a:r>
              <a:rPr lang="zh-CN" altLang="en-US" dirty="0"/>
              <a:t>代码 </a:t>
            </a:r>
            <a:r>
              <a:rPr lang="en-US" altLang="zh-CN" dirty="0"/>
              <a:t>9</a:t>
            </a:r>
            <a:r>
              <a:rPr lang="zh-CN" altLang="en-US" dirty="0"/>
              <a:t>：读取订单详情表</a:t>
            </a:r>
            <a:endParaRPr lang="en-US" altLang="zh-CN" dirty="0"/>
          </a:p>
          <a:p>
            <a:r>
              <a:rPr lang="zh-CN" altLang="en-US" dirty="0"/>
              <a:t>代码 </a:t>
            </a:r>
            <a:r>
              <a:rPr lang="en-US" altLang="zh-CN" dirty="0"/>
              <a:t>10</a:t>
            </a:r>
            <a:r>
              <a:rPr lang="zh-CN" altLang="en-US" dirty="0"/>
              <a:t>：读取订单信息表</a:t>
            </a:r>
            <a:endParaRPr lang="en-US" altLang="zh-CN" dirty="0"/>
          </a:p>
          <a:p>
            <a:r>
              <a:rPr lang="zh-CN" altLang="en-US" dirty="0"/>
              <a:t>代码 </a:t>
            </a:r>
            <a:r>
              <a:rPr lang="en-US" altLang="zh-CN" dirty="0"/>
              <a:t>11</a:t>
            </a:r>
            <a:r>
              <a:rPr lang="zh-CN" altLang="en-US" dirty="0"/>
              <a:t>：读取客户信息表</a:t>
            </a:r>
          </a:p>
        </p:txBody>
      </p:sp>
      <p:sp>
        <p:nvSpPr>
          <p:cNvPr id="4" name="日期占位符 3">
            <a:extLst>
              <a:ext uri="{FF2B5EF4-FFF2-40B4-BE49-F238E27FC236}">
                <a16:creationId xmlns:a16="http://schemas.microsoft.com/office/drawing/2014/main" id="{E908FDEB-C6EC-4F86-89EB-9D075441B112}"/>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3A05883A-A14A-47EC-ADD3-2C387A36F96E}"/>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DCBB30AF-3032-4389-A42A-88030E0401EB}"/>
              </a:ext>
            </a:extLst>
          </p:cNvPr>
          <p:cNvSpPr>
            <a:spLocks noGrp="1"/>
          </p:cNvSpPr>
          <p:nvPr>
            <p:ph type="sldNum" sz="quarter" idx="12"/>
          </p:nvPr>
        </p:nvSpPr>
        <p:spPr/>
        <p:txBody>
          <a:bodyPr/>
          <a:lstStyle/>
          <a:p>
            <a:fld id="{7A842B54-638E-473C-9346-F0EA90246DF2}" type="slidenum">
              <a:rPr lang="zh-CN" altLang="en-US" smtClean="0"/>
              <a:t>17</a:t>
            </a:fld>
            <a:endParaRPr lang="zh-CN" altLang="en-US"/>
          </a:p>
        </p:txBody>
      </p:sp>
    </p:spTree>
    <p:extLst>
      <p:ext uri="{BB962C8B-B14F-4D97-AF65-F5344CB8AC3E}">
        <p14:creationId xmlns:p14="http://schemas.microsoft.com/office/powerpoint/2010/main" val="120449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0689B8C-C37B-440F-8754-B275D299FFA3}"/>
              </a:ext>
            </a:extLst>
          </p:cNvPr>
          <p:cNvSpPr>
            <a:spLocks noGrp="1"/>
          </p:cNvSpPr>
          <p:nvPr>
            <p:ph type="title"/>
          </p:nvPr>
        </p:nvSpPr>
        <p:spPr/>
        <p:txBody>
          <a:bodyPr/>
          <a:lstStyle/>
          <a:p>
            <a:r>
              <a:rPr lang="zh-CN" altLang="en-US" dirty="0">
                <a:ea typeface="微软雅黑" pitchFamily="34" charset="-122"/>
                <a:sym typeface="微软雅黑" pitchFamily="34" charset="-122"/>
              </a:rPr>
              <a:t>掌握</a:t>
            </a:r>
            <a:r>
              <a:rPr lang="en-US" altLang="zh-CN" dirty="0">
                <a:ea typeface="微软雅黑" pitchFamily="34" charset="-122"/>
                <a:sym typeface="微软雅黑" pitchFamily="34" charset="-122"/>
              </a:rPr>
              <a:t>DataFrame</a:t>
            </a:r>
            <a:r>
              <a:rPr lang="zh-CN" altLang="en-US" dirty="0">
                <a:ea typeface="微软雅黑" pitchFamily="34" charset="-122"/>
                <a:sym typeface="微软雅黑" pitchFamily="34" charset="-122"/>
              </a:rPr>
              <a:t>的常用操作</a:t>
            </a:r>
          </a:p>
        </p:txBody>
      </p:sp>
      <p:sp>
        <p:nvSpPr>
          <p:cNvPr id="8" name="文本占位符 7">
            <a:extLst>
              <a:ext uri="{FF2B5EF4-FFF2-40B4-BE49-F238E27FC236}">
                <a16:creationId xmlns:a16="http://schemas.microsoft.com/office/drawing/2014/main" id="{E953818F-3E6A-4E10-BD5F-DB1E14F79E67}"/>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B9FBD804-F7C1-4CD1-AFC4-E4088C6D0772}"/>
              </a:ext>
            </a:extLst>
          </p:cNvPr>
          <p:cNvSpPr>
            <a:spLocks noGrp="1"/>
          </p:cNvSpPr>
          <p:nvPr>
            <p:ph type="dt" sz="half" idx="10"/>
          </p:nvPr>
        </p:nvSpPr>
        <p:spPr/>
        <p:txBody>
          <a:bodyPr/>
          <a:lstStyle/>
          <a:p>
            <a:fld id="{CC98B039-991E-4542-B2C1-62F25A443254}" type="datetime1">
              <a:rPr lang="zh-CN" altLang="en-US" smtClean="0"/>
              <a:t>2020/5/6</a:t>
            </a:fld>
            <a:endParaRPr lang="zh-CN" altLang="en-US"/>
          </a:p>
        </p:txBody>
      </p:sp>
      <p:sp>
        <p:nvSpPr>
          <p:cNvPr id="5" name="页脚占位符 4">
            <a:extLst>
              <a:ext uri="{FF2B5EF4-FFF2-40B4-BE49-F238E27FC236}">
                <a16:creationId xmlns:a16="http://schemas.microsoft.com/office/drawing/2014/main" id="{EF08C31B-B36A-4A89-835E-61704FB59B63}"/>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B3293BC3-83C8-4AD2-9162-3F892D6F2F5F}"/>
              </a:ext>
            </a:extLst>
          </p:cNvPr>
          <p:cNvSpPr>
            <a:spLocks noGrp="1"/>
          </p:cNvSpPr>
          <p:nvPr>
            <p:ph type="sldNum" sz="quarter" idx="12"/>
          </p:nvPr>
        </p:nvSpPr>
        <p:spPr/>
        <p:txBody>
          <a:bodyPr/>
          <a:lstStyle/>
          <a:p>
            <a:fld id="{7A842B54-638E-473C-9346-F0EA90246DF2}" type="slidenum">
              <a:rPr lang="zh-CN" altLang="en-US" smtClean="0"/>
              <a:t>18</a:t>
            </a:fld>
            <a:endParaRPr lang="zh-CN" altLang="en-US"/>
          </a:p>
        </p:txBody>
      </p:sp>
    </p:spTree>
    <p:extLst>
      <p:ext uri="{BB962C8B-B14F-4D97-AF65-F5344CB8AC3E}">
        <p14:creationId xmlns:p14="http://schemas.microsoft.com/office/powerpoint/2010/main" val="3314462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5315A-303F-4279-953B-6C30C538B807}"/>
              </a:ext>
            </a:extLst>
          </p:cNvPr>
          <p:cNvSpPr>
            <a:spLocks noGrp="1"/>
          </p:cNvSpPr>
          <p:nvPr>
            <p:ph type="title"/>
          </p:nvPr>
        </p:nvSpPr>
        <p:spPr/>
        <p:txBody>
          <a:bodyPr/>
          <a:lstStyle/>
          <a:p>
            <a:r>
              <a:rPr lang="zh-CN" altLang="en-US" dirty="0"/>
              <a:t>介绍内容</a:t>
            </a:r>
          </a:p>
        </p:txBody>
      </p:sp>
      <p:sp>
        <p:nvSpPr>
          <p:cNvPr id="4" name="日期占位符 3">
            <a:extLst>
              <a:ext uri="{FF2B5EF4-FFF2-40B4-BE49-F238E27FC236}">
                <a16:creationId xmlns:a16="http://schemas.microsoft.com/office/drawing/2014/main" id="{A252A82C-F69A-45EE-B997-330D1D749EBA}"/>
              </a:ext>
            </a:extLst>
          </p:cNvPr>
          <p:cNvSpPr>
            <a:spLocks noGrp="1"/>
          </p:cNvSpPr>
          <p:nvPr>
            <p:ph type="dt" sz="half" idx="10"/>
          </p:nvPr>
        </p:nvSpPr>
        <p:spPr/>
        <p:txBody>
          <a:bodyPr/>
          <a:lstStyle/>
          <a:p>
            <a:fld id="{0C149A56-8D7C-4D9A-B8C9-C4EB05148135}" type="datetime1">
              <a:rPr lang="zh-CN" altLang="en-US" smtClean="0"/>
              <a:t>2020/5/6</a:t>
            </a:fld>
            <a:endParaRPr lang="zh-CN" altLang="en-US"/>
          </a:p>
        </p:txBody>
      </p:sp>
      <p:sp>
        <p:nvSpPr>
          <p:cNvPr id="5" name="页脚占位符 4">
            <a:extLst>
              <a:ext uri="{FF2B5EF4-FFF2-40B4-BE49-F238E27FC236}">
                <a16:creationId xmlns:a16="http://schemas.microsoft.com/office/drawing/2014/main" id="{827AC0BC-5267-40B0-B6C4-79A5B94E8DC7}"/>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62F062A6-9E6B-4357-A3EC-3F1381D851AB}"/>
              </a:ext>
            </a:extLst>
          </p:cNvPr>
          <p:cNvSpPr>
            <a:spLocks noGrp="1"/>
          </p:cNvSpPr>
          <p:nvPr>
            <p:ph type="sldNum" sz="quarter" idx="12"/>
          </p:nvPr>
        </p:nvSpPr>
        <p:spPr/>
        <p:txBody>
          <a:bodyPr/>
          <a:lstStyle/>
          <a:p>
            <a:fld id="{7A842B54-638E-473C-9346-F0EA90246DF2}" type="slidenum">
              <a:rPr lang="zh-CN" altLang="en-US" smtClean="0"/>
              <a:t>19</a:t>
            </a:fld>
            <a:endParaRPr lang="zh-CN" altLang="en-US"/>
          </a:p>
        </p:txBody>
      </p:sp>
      <p:grpSp>
        <p:nvGrpSpPr>
          <p:cNvPr id="16" name="组合 15">
            <a:extLst>
              <a:ext uri="{FF2B5EF4-FFF2-40B4-BE49-F238E27FC236}">
                <a16:creationId xmlns:a16="http://schemas.microsoft.com/office/drawing/2014/main" id="{ECD61871-AD8D-4A12-BDCC-730F702F28A2}"/>
              </a:ext>
            </a:extLst>
          </p:cNvPr>
          <p:cNvGrpSpPr/>
          <p:nvPr/>
        </p:nvGrpSpPr>
        <p:grpSpPr>
          <a:xfrm>
            <a:off x="2649538" y="1830388"/>
            <a:ext cx="6605587" cy="3325812"/>
            <a:chOff x="2649538" y="1830388"/>
            <a:chExt cx="6605587" cy="3325812"/>
          </a:xfrm>
        </p:grpSpPr>
        <p:cxnSp>
          <p:nvCxnSpPr>
            <p:cNvPr id="17" name="直接连接符 16">
              <a:extLst>
                <a:ext uri="{FF2B5EF4-FFF2-40B4-BE49-F238E27FC236}">
                  <a16:creationId xmlns:a16="http://schemas.microsoft.com/office/drawing/2014/main" id="{86A355CC-8897-4CB9-93BB-9D9D2A6E33B6}"/>
                </a:ext>
              </a:extLst>
            </p:cNvPr>
            <p:cNvCxnSpPr>
              <a:cxnSpLocks/>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18" name="Line 2">
              <a:extLst>
                <a:ext uri="{FF2B5EF4-FFF2-40B4-BE49-F238E27FC236}">
                  <a16:creationId xmlns:a16="http://schemas.microsoft.com/office/drawing/2014/main" id="{22C73095-31C1-4653-876B-8EFEF639C254}"/>
                </a:ext>
              </a:extLst>
            </p:cNvPr>
            <p:cNvSpPr>
              <a:spLocks noChangeShapeType="1"/>
            </p:cNvSpPr>
            <p:nvPr/>
          </p:nvSpPr>
          <p:spPr bwMode="auto">
            <a:xfrm>
              <a:off x="2649538" y="34432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19" name="Oval 15">
              <a:extLst>
                <a:ext uri="{FF2B5EF4-FFF2-40B4-BE49-F238E27FC236}">
                  <a16:creationId xmlns:a16="http://schemas.microsoft.com/office/drawing/2014/main" id="{C3D3DEA8-D257-433E-9951-6B4B438DE90C}"/>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0" name="AutoShape 17">
              <a:extLst>
                <a:ext uri="{FF2B5EF4-FFF2-40B4-BE49-F238E27FC236}">
                  <a16:creationId xmlns:a16="http://schemas.microsoft.com/office/drawing/2014/main" id="{9814EEEB-CC5B-4D04-B983-E18363061F9C}"/>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掌握</a:t>
              </a:r>
              <a:r>
                <a:rPr lang="en-US" altLang="zh-CN" sz="2200" dirty="0" err="1">
                  <a:latin typeface="微软雅黑" pitchFamily="34" charset="-122"/>
                  <a:ea typeface="微软雅黑" pitchFamily="34" charset="-122"/>
                  <a:sym typeface="微软雅黑" pitchFamily="34" charset="-122"/>
                </a:rPr>
                <a:t>DataFrame</a:t>
              </a:r>
              <a:r>
                <a:rPr lang="zh-CN" altLang="en-US" sz="2200" dirty="0">
                  <a:latin typeface="微软雅黑" pitchFamily="34" charset="-122"/>
                  <a:ea typeface="微软雅黑" pitchFamily="34" charset="-122"/>
                  <a:sym typeface="微软雅黑" pitchFamily="34" charset="-122"/>
                </a:rPr>
                <a:t>的常用操作</a:t>
              </a:r>
            </a:p>
          </p:txBody>
        </p:sp>
        <p:sp>
          <p:nvSpPr>
            <p:cNvPr id="21" name="AutoShape 17">
              <a:extLst>
                <a:ext uri="{FF2B5EF4-FFF2-40B4-BE49-F238E27FC236}">
                  <a16:creationId xmlns:a16="http://schemas.microsoft.com/office/drawing/2014/main" id="{69ABC96A-9084-4E35-B4E0-293BAAF2564C}"/>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读写不同数据源的数据</a:t>
              </a:r>
            </a:p>
          </p:txBody>
        </p:sp>
        <p:sp>
          <p:nvSpPr>
            <p:cNvPr id="22" name="Oval 15">
              <a:extLst>
                <a:ext uri="{FF2B5EF4-FFF2-40B4-BE49-F238E27FC236}">
                  <a16:creationId xmlns:a16="http://schemas.microsoft.com/office/drawing/2014/main" id="{7A9C7015-0797-4A22-9864-7EB764E592AB}"/>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3" name="AutoShape 17">
              <a:extLst>
                <a:ext uri="{FF2B5EF4-FFF2-40B4-BE49-F238E27FC236}">
                  <a16:creationId xmlns:a16="http://schemas.microsoft.com/office/drawing/2014/main" id="{5F7670E8-032C-4DDD-9BC9-7587F62AFE8E}"/>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转换与处理时间序列数据</a:t>
              </a:r>
            </a:p>
          </p:txBody>
        </p:sp>
        <p:sp>
          <p:nvSpPr>
            <p:cNvPr id="24" name="Oval 15">
              <a:extLst>
                <a:ext uri="{FF2B5EF4-FFF2-40B4-BE49-F238E27FC236}">
                  <a16:creationId xmlns:a16="http://schemas.microsoft.com/office/drawing/2014/main" id="{91E6718E-926C-466C-8FFD-BC7F13B570D6}"/>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grpSp>
    </p:spTree>
    <p:extLst>
      <p:ext uri="{BB962C8B-B14F-4D97-AF65-F5344CB8AC3E}">
        <p14:creationId xmlns:p14="http://schemas.microsoft.com/office/powerpoint/2010/main" val="127033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B934E-8E9E-4FF0-90B4-FCBA3344EB19}"/>
              </a:ext>
            </a:extLst>
          </p:cNvPr>
          <p:cNvSpPr>
            <a:spLocks noGrp="1"/>
          </p:cNvSpPr>
          <p:nvPr>
            <p:ph type="title"/>
          </p:nvPr>
        </p:nvSpPr>
        <p:spPr/>
        <p:txBody>
          <a:bodyPr/>
          <a:lstStyle/>
          <a:p>
            <a:r>
              <a:rPr lang="zh-CN" altLang="en-US" dirty="0"/>
              <a:t>目标</a:t>
            </a:r>
          </a:p>
        </p:txBody>
      </p:sp>
      <p:sp>
        <p:nvSpPr>
          <p:cNvPr id="3" name="内容占位符 2">
            <a:extLst>
              <a:ext uri="{FF2B5EF4-FFF2-40B4-BE49-F238E27FC236}">
                <a16:creationId xmlns:a16="http://schemas.microsoft.com/office/drawing/2014/main" id="{FC3FC015-CA6C-43EE-A0E6-D9AE19C169FD}"/>
              </a:ext>
            </a:extLst>
          </p:cNvPr>
          <p:cNvSpPr>
            <a:spLocks noGrp="1"/>
          </p:cNvSpPr>
          <p:nvPr>
            <p:ph idx="1"/>
          </p:nvPr>
        </p:nvSpPr>
        <p:spPr/>
        <p:txBody>
          <a:bodyPr/>
          <a:lstStyle/>
          <a:p>
            <a:r>
              <a:rPr lang="zh-CN" altLang="en-US" dirty="0"/>
              <a:t>掌握常见的数据读取方式</a:t>
            </a:r>
            <a:endParaRPr lang="en-US" altLang="zh-CN" dirty="0"/>
          </a:p>
          <a:p>
            <a:r>
              <a:rPr lang="zh-CN" altLang="en-US" dirty="0"/>
              <a:t>掌握 </a:t>
            </a:r>
            <a:r>
              <a:rPr lang="en-US" altLang="zh-CN" dirty="0"/>
              <a:t>DataFrame </a:t>
            </a:r>
            <a:r>
              <a:rPr lang="zh-CN" altLang="en-US" dirty="0"/>
              <a:t>常用属性与方法</a:t>
            </a:r>
            <a:endParaRPr lang="en-US" altLang="zh-CN" dirty="0"/>
          </a:p>
          <a:p>
            <a:r>
              <a:rPr lang="zh-CN" altLang="en-US" dirty="0"/>
              <a:t>掌握基础时间数据处理方法</a:t>
            </a:r>
            <a:endParaRPr lang="en-US" altLang="zh-CN" dirty="0"/>
          </a:p>
          <a:p>
            <a:r>
              <a:rPr lang="zh-CN" altLang="en-US" dirty="0"/>
              <a:t>掌握分组聚合的原理与方法</a:t>
            </a:r>
            <a:endParaRPr lang="en-US" altLang="zh-CN" dirty="0"/>
          </a:p>
          <a:p>
            <a:r>
              <a:rPr lang="zh-CN" altLang="en-US" dirty="0"/>
              <a:t>掌握透视表与交叉表的制作</a:t>
            </a:r>
          </a:p>
        </p:txBody>
      </p:sp>
      <p:sp>
        <p:nvSpPr>
          <p:cNvPr id="4" name="日期占位符 3">
            <a:extLst>
              <a:ext uri="{FF2B5EF4-FFF2-40B4-BE49-F238E27FC236}">
                <a16:creationId xmlns:a16="http://schemas.microsoft.com/office/drawing/2014/main" id="{73FAC17D-3C92-4037-8F6D-55F5D2728574}"/>
              </a:ext>
            </a:extLst>
          </p:cNvPr>
          <p:cNvSpPr>
            <a:spLocks noGrp="1"/>
          </p:cNvSpPr>
          <p:nvPr>
            <p:ph type="dt" sz="half" idx="10"/>
          </p:nvPr>
        </p:nvSpPr>
        <p:spPr/>
        <p:txBody>
          <a:bodyPr/>
          <a:lstStyle/>
          <a:p>
            <a:fld id="{F413EA3B-5996-49A0-866A-937127011278}" type="datetime1">
              <a:rPr lang="zh-CN" altLang="en-US" smtClean="0"/>
              <a:t>2020/5/6</a:t>
            </a:fld>
            <a:endParaRPr lang="zh-CN" altLang="en-US"/>
          </a:p>
        </p:txBody>
      </p:sp>
      <p:sp>
        <p:nvSpPr>
          <p:cNvPr id="5" name="页脚占位符 4">
            <a:extLst>
              <a:ext uri="{FF2B5EF4-FFF2-40B4-BE49-F238E27FC236}">
                <a16:creationId xmlns:a16="http://schemas.microsoft.com/office/drawing/2014/main" id="{5E1D1604-3154-43FB-9019-F90FED61D6CF}"/>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8868E44F-A138-4156-BBE1-0E2844E493A8}"/>
              </a:ext>
            </a:extLst>
          </p:cNvPr>
          <p:cNvSpPr>
            <a:spLocks noGrp="1"/>
          </p:cNvSpPr>
          <p:nvPr>
            <p:ph type="sldNum" sz="quarter" idx="12"/>
          </p:nvPr>
        </p:nvSpPr>
        <p:spPr/>
        <p:txBody>
          <a:bodyPr/>
          <a:lstStyle/>
          <a:p>
            <a:fld id="{7A842B54-638E-473C-9346-F0EA90246DF2}" type="slidenum">
              <a:rPr lang="zh-CN" altLang="en-US" smtClean="0"/>
              <a:t>2</a:t>
            </a:fld>
            <a:endParaRPr lang="zh-CN" altLang="en-US"/>
          </a:p>
        </p:txBody>
      </p:sp>
    </p:spTree>
    <p:extLst>
      <p:ext uri="{BB962C8B-B14F-4D97-AF65-F5344CB8AC3E}">
        <p14:creationId xmlns:p14="http://schemas.microsoft.com/office/powerpoint/2010/main" val="2620066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4D88B-911E-448D-A01D-FE06F162B7A7}"/>
              </a:ext>
            </a:extLst>
          </p:cNvPr>
          <p:cNvSpPr>
            <a:spLocks noGrp="1"/>
          </p:cNvSpPr>
          <p:nvPr>
            <p:ph type="title"/>
          </p:nvPr>
        </p:nvSpPr>
        <p:spPr/>
        <p:txBody>
          <a:bodyPr/>
          <a:lstStyle/>
          <a:p>
            <a:r>
              <a:rPr lang="zh-CN" altLang="en-US" dirty="0"/>
              <a:t>查看</a:t>
            </a:r>
            <a:r>
              <a:rPr lang="en-US" altLang="zh-CN" dirty="0"/>
              <a:t>DataFrame</a:t>
            </a:r>
            <a:r>
              <a:rPr lang="zh-CN" altLang="en-US" dirty="0"/>
              <a:t>的常用属性</a:t>
            </a:r>
          </a:p>
        </p:txBody>
      </p:sp>
      <p:sp>
        <p:nvSpPr>
          <p:cNvPr id="3" name="内容占位符 2">
            <a:extLst>
              <a:ext uri="{FF2B5EF4-FFF2-40B4-BE49-F238E27FC236}">
                <a16:creationId xmlns:a16="http://schemas.microsoft.com/office/drawing/2014/main" id="{661CF517-3C07-450A-9A40-727C5089FDB9}"/>
              </a:ext>
            </a:extLst>
          </p:cNvPr>
          <p:cNvSpPr>
            <a:spLocks noGrp="1"/>
          </p:cNvSpPr>
          <p:nvPr>
            <p:ph idx="1"/>
          </p:nvPr>
        </p:nvSpPr>
        <p:spPr/>
        <p:txBody>
          <a:bodyPr/>
          <a:lstStyle/>
          <a:p>
            <a:r>
              <a:rPr lang="zh-CN" altLang="en-US" dirty="0"/>
              <a:t>基础属性</a:t>
            </a:r>
            <a:endParaRPr lang="en-US" altLang="zh-CN" dirty="0"/>
          </a:p>
          <a:p>
            <a:pPr lvl="1"/>
            <a:r>
              <a:rPr lang="zh-CN" altLang="en-US" dirty="0"/>
              <a:t>代码 </a:t>
            </a:r>
            <a:r>
              <a:rPr lang="en-US" altLang="zh-CN" dirty="0"/>
              <a:t>12</a:t>
            </a:r>
            <a:r>
              <a:rPr lang="zh-CN" altLang="en-US" dirty="0"/>
              <a:t>：订单详情表的 </a:t>
            </a:r>
            <a:r>
              <a:rPr lang="en-US" altLang="zh-CN" dirty="0"/>
              <a:t>4 </a:t>
            </a:r>
            <a:r>
              <a:rPr lang="zh-CN" altLang="en-US" dirty="0"/>
              <a:t>个基本属性</a:t>
            </a:r>
            <a:endParaRPr lang="en-US" altLang="zh-CN" dirty="0"/>
          </a:p>
          <a:p>
            <a:pPr lvl="1"/>
            <a:r>
              <a:rPr lang="zh-CN" altLang="en-US" dirty="0"/>
              <a:t>代码 </a:t>
            </a:r>
            <a:r>
              <a:rPr lang="en-US" altLang="zh-CN" dirty="0"/>
              <a:t>13</a:t>
            </a:r>
            <a:r>
              <a:rPr lang="zh-CN" altLang="en-US" dirty="0"/>
              <a:t>：</a:t>
            </a:r>
            <a:r>
              <a:rPr lang="en-US" altLang="zh-CN" dirty="0"/>
              <a:t>size</a:t>
            </a:r>
            <a:r>
              <a:rPr lang="zh-CN" altLang="en-US" dirty="0"/>
              <a:t>、</a:t>
            </a:r>
            <a:r>
              <a:rPr lang="en-US" altLang="zh-CN" dirty="0" err="1"/>
              <a:t>ndim</a:t>
            </a:r>
            <a:r>
              <a:rPr lang="zh-CN" altLang="en-US" dirty="0"/>
              <a:t>、</a:t>
            </a:r>
            <a:r>
              <a:rPr lang="en-US" altLang="zh-CN" dirty="0"/>
              <a:t>shape </a:t>
            </a:r>
            <a:r>
              <a:rPr lang="zh-CN" altLang="en-US" dirty="0"/>
              <a:t>属性的使用</a:t>
            </a:r>
            <a:endParaRPr lang="en-US" altLang="zh-CN" dirty="0"/>
          </a:p>
          <a:p>
            <a:pPr lvl="1"/>
            <a:r>
              <a:rPr lang="zh-CN" altLang="en-US" dirty="0"/>
              <a:t>代码 </a:t>
            </a:r>
            <a:r>
              <a:rPr lang="en-US" altLang="zh-CN" dirty="0"/>
              <a:t>14</a:t>
            </a:r>
            <a:r>
              <a:rPr lang="zh-CN" altLang="en-US" dirty="0"/>
              <a:t>：使用 </a:t>
            </a:r>
            <a:r>
              <a:rPr lang="en-US" altLang="zh-CN" dirty="0"/>
              <a:t>T </a:t>
            </a:r>
            <a:r>
              <a:rPr lang="zh-CN" altLang="en-US" dirty="0"/>
              <a:t>属性进行转置</a:t>
            </a:r>
          </a:p>
          <a:p>
            <a:endParaRPr lang="zh-CN" altLang="en-US" dirty="0"/>
          </a:p>
        </p:txBody>
      </p:sp>
      <p:sp>
        <p:nvSpPr>
          <p:cNvPr id="4" name="日期占位符 3">
            <a:extLst>
              <a:ext uri="{FF2B5EF4-FFF2-40B4-BE49-F238E27FC236}">
                <a16:creationId xmlns:a16="http://schemas.microsoft.com/office/drawing/2014/main" id="{8ADD0872-6031-4E65-A10C-17E1B3CB6C87}"/>
              </a:ext>
            </a:extLst>
          </p:cNvPr>
          <p:cNvSpPr>
            <a:spLocks noGrp="1"/>
          </p:cNvSpPr>
          <p:nvPr>
            <p:ph type="dt" sz="half" idx="10"/>
          </p:nvPr>
        </p:nvSpPr>
        <p:spPr/>
        <p:txBody>
          <a:bodyPr/>
          <a:lstStyle/>
          <a:p>
            <a:fld id="{CBC36FA0-AC33-4C1E-AFCD-A1E0A45EEA25}" type="datetime1">
              <a:rPr lang="zh-CN" altLang="en-US" smtClean="0"/>
              <a:t>2020/5/6</a:t>
            </a:fld>
            <a:endParaRPr lang="zh-CN" altLang="en-US"/>
          </a:p>
        </p:txBody>
      </p:sp>
      <p:sp>
        <p:nvSpPr>
          <p:cNvPr id="5" name="页脚占位符 4">
            <a:extLst>
              <a:ext uri="{FF2B5EF4-FFF2-40B4-BE49-F238E27FC236}">
                <a16:creationId xmlns:a16="http://schemas.microsoft.com/office/drawing/2014/main" id="{430B73BD-AC02-4D5C-AD4C-F81297926959}"/>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75EC8CB7-3544-4319-9FE9-DE1DA7BCC2F9}"/>
              </a:ext>
            </a:extLst>
          </p:cNvPr>
          <p:cNvSpPr>
            <a:spLocks noGrp="1"/>
          </p:cNvSpPr>
          <p:nvPr>
            <p:ph type="sldNum" sz="quarter" idx="12"/>
          </p:nvPr>
        </p:nvSpPr>
        <p:spPr/>
        <p:txBody>
          <a:bodyPr/>
          <a:lstStyle/>
          <a:p>
            <a:fld id="{7A842B54-638E-473C-9346-F0EA90246DF2}" type="slidenum">
              <a:rPr lang="zh-CN" altLang="en-US" smtClean="0"/>
              <a:t>20</a:t>
            </a:fld>
            <a:endParaRPr lang="zh-CN" altLang="en-US"/>
          </a:p>
        </p:txBody>
      </p:sp>
      <p:graphicFrame>
        <p:nvGraphicFramePr>
          <p:cNvPr id="7" name="内容占位符 4">
            <a:extLst>
              <a:ext uri="{FF2B5EF4-FFF2-40B4-BE49-F238E27FC236}">
                <a16:creationId xmlns:a16="http://schemas.microsoft.com/office/drawing/2014/main" id="{6DE4298E-3724-4A79-A0DC-F8698CC90801}"/>
              </a:ext>
            </a:extLst>
          </p:cNvPr>
          <p:cNvGraphicFramePr>
            <a:graphicFrameLocks/>
          </p:cNvGraphicFramePr>
          <p:nvPr>
            <p:extLst>
              <p:ext uri="{D42A27DB-BD31-4B8C-83A1-F6EECF244321}">
                <p14:modId xmlns:p14="http://schemas.microsoft.com/office/powerpoint/2010/main" val="2021028979"/>
              </p:ext>
            </p:extLst>
          </p:nvPr>
        </p:nvGraphicFramePr>
        <p:xfrm>
          <a:off x="6540500" y="3265483"/>
          <a:ext cx="5270500" cy="3455992"/>
        </p:xfrm>
        <a:graphic>
          <a:graphicData uri="http://schemas.openxmlformats.org/drawingml/2006/table">
            <a:tbl>
              <a:tblPr firstRow="1" firstCol="1" bandRow="1">
                <a:tableStyleId>{5C22544A-7EE6-4342-B048-85BDC9FD1C3A}</a:tableStyleId>
              </a:tblPr>
              <a:tblGrid>
                <a:gridCol w="2635250">
                  <a:extLst>
                    <a:ext uri="{9D8B030D-6E8A-4147-A177-3AD203B41FA5}">
                      <a16:colId xmlns:a16="http://schemas.microsoft.com/office/drawing/2014/main" val="20000"/>
                    </a:ext>
                  </a:extLst>
                </a:gridCol>
                <a:gridCol w="2635250">
                  <a:extLst>
                    <a:ext uri="{9D8B030D-6E8A-4147-A177-3AD203B41FA5}">
                      <a16:colId xmlns:a16="http://schemas.microsoft.com/office/drawing/2014/main" val="20001"/>
                    </a:ext>
                  </a:extLst>
                </a:gridCol>
              </a:tblGrid>
              <a:tr h="431999">
                <a:tc>
                  <a:txBody>
                    <a:bodyPr/>
                    <a:lstStyle/>
                    <a:p>
                      <a:pPr algn="ctr"/>
                      <a:r>
                        <a:rPr lang="zh-CN" altLang="en-US" sz="1800" dirty="0">
                          <a:latin typeface="微软雅黑" pitchFamily="34" charset="-122"/>
                          <a:ea typeface="微软雅黑" pitchFamily="34" charset="-122"/>
                          <a:cs typeface="Times New Roman" pitchFamily="18" charset="0"/>
                        </a:rPr>
                        <a:t>函数</a:t>
                      </a: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返回值</a:t>
                      </a:r>
                    </a:p>
                  </a:txBody>
                  <a:tcPr marL="91442" marR="91442" anchor="ctr"/>
                </a:tc>
                <a:extLst>
                  <a:ext uri="{0D108BD9-81ED-4DB2-BD59-A6C34878D82A}">
                    <a16:rowId xmlns:a16="http://schemas.microsoft.com/office/drawing/2014/main" val="10000"/>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values</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元素</a:t>
                      </a:r>
                    </a:p>
                  </a:txBody>
                  <a:tcPr marL="91442" marR="91442" anchor="ctr"/>
                </a:tc>
                <a:extLst>
                  <a:ext uri="{0D108BD9-81ED-4DB2-BD59-A6C34878D82A}">
                    <a16:rowId xmlns:a16="http://schemas.microsoft.com/office/drawing/2014/main" val="10001"/>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index</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索引</a:t>
                      </a:r>
                    </a:p>
                  </a:txBody>
                  <a:tcPr marL="91442" marR="91442" anchor="ctr"/>
                </a:tc>
                <a:extLst>
                  <a:ext uri="{0D108BD9-81ED-4DB2-BD59-A6C34878D82A}">
                    <a16:rowId xmlns:a16="http://schemas.microsoft.com/office/drawing/2014/main" val="10002"/>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columns</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列名</a:t>
                      </a:r>
                    </a:p>
                  </a:txBody>
                  <a:tcPr marL="91442" marR="91442" anchor="ctr"/>
                </a:tc>
                <a:extLst>
                  <a:ext uri="{0D108BD9-81ED-4DB2-BD59-A6C34878D82A}">
                    <a16:rowId xmlns:a16="http://schemas.microsoft.com/office/drawing/2014/main" val="10003"/>
                  </a:ext>
                </a:extLst>
              </a:tr>
              <a:tr h="431999">
                <a:tc>
                  <a:txBody>
                    <a:bodyPr/>
                    <a:lstStyle/>
                    <a:p>
                      <a:pPr algn="ctr"/>
                      <a:r>
                        <a:rPr lang="en-US" altLang="zh-CN" sz="1800" b="0" dirty="0" err="1">
                          <a:latin typeface="微软雅黑" pitchFamily="34" charset="-122"/>
                          <a:ea typeface="微软雅黑" pitchFamily="34" charset="-122"/>
                          <a:cs typeface="Times New Roman" pitchFamily="18" charset="0"/>
                        </a:rPr>
                        <a:t>dtypes</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类型</a:t>
                      </a:r>
                    </a:p>
                  </a:txBody>
                  <a:tcPr marL="91442" marR="91442" anchor="ctr"/>
                </a:tc>
                <a:extLst>
                  <a:ext uri="{0D108BD9-81ED-4DB2-BD59-A6C34878D82A}">
                    <a16:rowId xmlns:a16="http://schemas.microsoft.com/office/drawing/2014/main" val="10004"/>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size</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元素个数</a:t>
                      </a:r>
                    </a:p>
                  </a:txBody>
                  <a:tcPr marL="91442" marR="91442" anchor="ctr"/>
                </a:tc>
                <a:extLst>
                  <a:ext uri="{0D108BD9-81ED-4DB2-BD59-A6C34878D82A}">
                    <a16:rowId xmlns:a16="http://schemas.microsoft.com/office/drawing/2014/main" val="10005"/>
                  </a:ext>
                </a:extLst>
              </a:tr>
              <a:tr h="431999">
                <a:tc>
                  <a:txBody>
                    <a:bodyPr/>
                    <a:lstStyle/>
                    <a:p>
                      <a:pPr algn="ctr"/>
                      <a:r>
                        <a:rPr lang="en-US" altLang="zh-CN" sz="1800" b="0" dirty="0" err="1">
                          <a:latin typeface="微软雅黑" pitchFamily="34" charset="-122"/>
                          <a:ea typeface="微软雅黑" pitchFamily="34" charset="-122"/>
                          <a:cs typeface="Times New Roman" pitchFamily="18" charset="0"/>
                        </a:rPr>
                        <a:t>ndim</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维度数</a:t>
                      </a:r>
                    </a:p>
                  </a:txBody>
                  <a:tcPr marL="91442" marR="91442" anchor="ctr"/>
                </a:tc>
                <a:extLst>
                  <a:ext uri="{0D108BD9-81ED-4DB2-BD59-A6C34878D82A}">
                    <a16:rowId xmlns:a16="http://schemas.microsoft.com/office/drawing/2014/main" val="10006"/>
                  </a:ext>
                </a:extLst>
              </a:tr>
              <a:tr h="431999">
                <a:tc>
                  <a:txBody>
                    <a:bodyPr/>
                    <a:lstStyle/>
                    <a:p>
                      <a:pPr algn="ctr"/>
                      <a:r>
                        <a:rPr lang="en-US" altLang="zh-CN" sz="1800" b="0" dirty="0">
                          <a:latin typeface="微软雅黑" pitchFamily="34" charset="-122"/>
                          <a:ea typeface="微软雅黑" pitchFamily="34" charset="-122"/>
                          <a:cs typeface="Times New Roman" pitchFamily="18" charset="0"/>
                        </a:rPr>
                        <a:t>shape</a:t>
                      </a:r>
                      <a:endParaRPr lang="zh-CN" altLang="en-US" sz="1800" b="0" dirty="0">
                        <a:latin typeface="微软雅黑" pitchFamily="34" charset="-122"/>
                        <a:ea typeface="微软雅黑" pitchFamily="34" charset="-122"/>
                        <a:cs typeface="Times New Roman" pitchFamily="18" charset="0"/>
                      </a:endParaRPr>
                    </a:p>
                  </a:txBody>
                  <a:tcPr marL="91442" marR="91442" anchor="ctr"/>
                </a:tc>
                <a:tc>
                  <a:txBody>
                    <a:bodyPr/>
                    <a:lstStyle/>
                    <a:p>
                      <a:pPr algn="ctr"/>
                      <a:r>
                        <a:rPr lang="zh-CN" altLang="en-US" sz="1800" dirty="0">
                          <a:latin typeface="微软雅黑" pitchFamily="34" charset="-122"/>
                          <a:ea typeface="微软雅黑" pitchFamily="34" charset="-122"/>
                          <a:cs typeface="Times New Roman" pitchFamily="18" charset="0"/>
                        </a:rPr>
                        <a:t>数据形状（行列数目）</a:t>
                      </a:r>
                    </a:p>
                  </a:txBody>
                  <a:tcPr marL="91442" marR="91442"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836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532C0-97DA-4161-9B3F-352C002065AF}"/>
              </a:ext>
            </a:extLst>
          </p:cNvPr>
          <p:cNvSpPr>
            <a:spLocks noGrp="1"/>
          </p:cNvSpPr>
          <p:nvPr>
            <p:ph type="title"/>
          </p:nvPr>
        </p:nvSpPr>
        <p:spPr/>
        <p:txBody>
          <a:bodyPr/>
          <a:lstStyle/>
          <a:p>
            <a:r>
              <a:rPr lang="zh-CN" altLang="en-US" dirty="0"/>
              <a:t>查改增删</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EC760F57-D928-4749-A6BB-FF99AB63819D}"/>
              </a:ext>
            </a:extLst>
          </p:cNvPr>
          <p:cNvSpPr>
            <a:spLocks noGrp="1"/>
          </p:cNvSpPr>
          <p:nvPr>
            <p:ph idx="1"/>
          </p:nvPr>
        </p:nvSpPr>
        <p:spPr/>
        <p:txBody>
          <a:bodyPr>
            <a:normAutofit lnSpcReduction="10000"/>
          </a:bodyPr>
          <a:lstStyle/>
          <a:p>
            <a:pPr marL="0" indent="0">
              <a:buNone/>
            </a:pPr>
            <a:r>
              <a:rPr lang="en-US" altLang="zh-CN" dirty="0"/>
              <a:t>1.</a:t>
            </a:r>
            <a:r>
              <a:rPr lang="zh-CN" altLang="en-US" dirty="0"/>
              <a:t>查看访问</a:t>
            </a:r>
            <a:r>
              <a:rPr lang="en-US" altLang="zh-CN" dirty="0"/>
              <a:t>DataFrame</a:t>
            </a:r>
            <a:r>
              <a:rPr lang="zh-CN" altLang="en-US" dirty="0"/>
              <a:t>中的数据</a:t>
            </a:r>
            <a:r>
              <a:rPr lang="en-US" altLang="zh-CN" dirty="0"/>
              <a:t>——</a:t>
            </a:r>
            <a:r>
              <a:rPr lang="zh-CN" altLang="en-US" dirty="0"/>
              <a:t>数据基本查看方式</a:t>
            </a:r>
            <a:endParaRPr lang="en-US" altLang="zh-CN" dirty="0"/>
          </a:p>
          <a:p>
            <a:r>
              <a:rPr lang="zh-CN" altLang="en-US" dirty="0"/>
              <a:t>对单列数据的访问：</a:t>
            </a:r>
            <a:r>
              <a:rPr lang="en-US" altLang="zh-CN" dirty="0"/>
              <a:t>DataFrame</a:t>
            </a:r>
            <a:r>
              <a:rPr lang="zh-CN" altLang="en-US" dirty="0"/>
              <a:t>的单列数据为一个</a:t>
            </a:r>
            <a:r>
              <a:rPr lang="en-US" altLang="zh-CN" dirty="0"/>
              <a:t>Series</a:t>
            </a:r>
            <a:r>
              <a:rPr lang="zh-CN" altLang="en-US" dirty="0"/>
              <a:t>。根据</a:t>
            </a:r>
            <a:r>
              <a:rPr lang="en-US" altLang="zh-CN" dirty="0"/>
              <a:t>DataFrame</a:t>
            </a:r>
            <a:r>
              <a:rPr lang="zh-CN" altLang="en-US" dirty="0"/>
              <a:t>的定义可以知晓</a:t>
            </a:r>
            <a:r>
              <a:rPr lang="en-US" altLang="zh-CN" dirty="0"/>
              <a:t>DataFrame</a:t>
            </a:r>
            <a:r>
              <a:rPr lang="zh-CN" altLang="en-US" dirty="0"/>
              <a:t>是一个带有标签的二维数组，每个标签相当每一列的列名。</a:t>
            </a:r>
            <a:endParaRPr lang="en-US" altLang="zh-CN" dirty="0"/>
          </a:p>
          <a:p>
            <a:r>
              <a:rPr lang="zh-CN" altLang="en-US" dirty="0"/>
              <a:t>有以下两种方式来实现对单列数据的访问。</a:t>
            </a:r>
          </a:p>
          <a:p>
            <a:pPr lvl="1"/>
            <a:r>
              <a:rPr lang="zh-CN" altLang="en-US" dirty="0"/>
              <a:t>以字典访问某一个</a:t>
            </a:r>
            <a:r>
              <a:rPr lang="en-US" altLang="zh-CN" dirty="0"/>
              <a:t>key</a:t>
            </a:r>
            <a:r>
              <a:rPr lang="zh-CN" altLang="en-US" dirty="0"/>
              <a:t>的值的方式使用对应的列名，实现单列数据的访问。</a:t>
            </a:r>
            <a:endParaRPr lang="en-US" altLang="zh-CN" dirty="0"/>
          </a:p>
          <a:p>
            <a:pPr lvl="2"/>
            <a:r>
              <a:rPr lang="zh-CN" altLang="en-US" dirty="0"/>
              <a:t>代码 </a:t>
            </a:r>
            <a:r>
              <a:rPr lang="en-US" altLang="zh-CN" dirty="0"/>
              <a:t>15</a:t>
            </a:r>
            <a:r>
              <a:rPr lang="zh-CN" altLang="en-US" dirty="0"/>
              <a:t>：使用字典访问内部数据的方式访问 </a:t>
            </a:r>
            <a:r>
              <a:rPr lang="en-US" altLang="zh-CN" dirty="0"/>
              <a:t>DataFrame </a:t>
            </a:r>
            <a:r>
              <a:rPr lang="zh-CN" altLang="en-US" dirty="0"/>
              <a:t>单列数据</a:t>
            </a:r>
          </a:p>
          <a:p>
            <a:pPr lvl="1"/>
            <a:r>
              <a:rPr lang="zh-CN" altLang="en-US" dirty="0"/>
              <a:t>以属性的方式访问，实现单列数据的访问。（不建议使用，易引起混淆）</a:t>
            </a:r>
            <a:endParaRPr lang="en-US" altLang="zh-CN" dirty="0"/>
          </a:p>
          <a:p>
            <a:pPr lvl="2"/>
            <a:r>
              <a:rPr lang="zh-CN" altLang="en-US" dirty="0"/>
              <a:t>代码 </a:t>
            </a:r>
            <a:r>
              <a:rPr lang="en-US" altLang="zh-CN" dirty="0"/>
              <a:t>16</a:t>
            </a:r>
            <a:r>
              <a:rPr lang="zh-CN" altLang="en-US" dirty="0"/>
              <a:t>：使用访问属性的方式访问 </a:t>
            </a:r>
            <a:r>
              <a:rPr lang="en-US" altLang="zh-CN" dirty="0"/>
              <a:t>DataFrame </a:t>
            </a:r>
            <a:r>
              <a:rPr lang="zh-CN" altLang="en-US" dirty="0"/>
              <a:t>单列数据</a:t>
            </a:r>
          </a:p>
          <a:p>
            <a:endParaRPr lang="zh-CN" altLang="en-US" dirty="0"/>
          </a:p>
        </p:txBody>
      </p:sp>
      <p:sp>
        <p:nvSpPr>
          <p:cNvPr id="4" name="日期占位符 3">
            <a:extLst>
              <a:ext uri="{FF2B5EF4-FFF2-40B4-BE49-F238E27FC236}">
                <a16:creationId xmlns:a16="http://schemas.microsoft.com/office/drawing/2014/main" id="{30DCC048-37DC-4DEF-9813-C71E152356BE}"/>
              </a:ext>
            </a:extLst>
          </p:cNvPr>
          <p:cNvSpPr>
            <a:spLocks noGrp="1"/>
          </p:cNvSpPr>
          <p:nvPr>
            <p:ph type="dt" sz="half" idx="10"/>
          </p:nvPr>
        </p:nvSpPr>
        <p:spPr/>
        <p:txBody>
          <a:bodyPr/>
          <a:lstStyle/>
          <a:p>
            <a:fld id="{1E8B6AE3-9555-4849-A00C-BEDA42D1C68E}" type="datetime1">
              <a:rPr lang="zh-CN" altLang="en-US" smtClean="0"/>
              <a:t>2020/5/6</a:t>
            </a:fld>
            <a:endParaRPr lang="zh-CN" altLang="en-US"/>
          </a:p>
        </p:txBody>
      </p:sp>
      <p:sp>
        <p:nvSpPr>
          <p:cNvPr id="5" name="页脚占位符 4">
            <a:extLst>
              <a:ext uri="{FF2B5EF4-FFF2-40B4-BE49-F238E27FC236}">
                <a16:creationId xmlns:a16="http://schemas.microsoft.com/office/drawing/2014/main" id="{1ED191F6-B003-47A5-948B-3C83E5616676}"/>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F80BAB46-85FF-4740-8BA8-FA8F61B86EA5}"/>
              </a:ext>
            </a:extLst>
          </p:cNvPr>
          <p:cNvSpPr>
            <a:spLocks noGrp="1"/>
          </p:cNvSpPr>
          <p:nvPr>
            <p:ph type="sldNum" sz="quarter" idx="12"/>
          </p:nvPr>
        </p:nvSpPr>
        <p:spPr/>
        <p:txBody>
          <a:bodyPr/>
          <a:lstStyle/>
          <a:p>
            <a:fld id="{7A842B54-638E-473C-9346-F0EA90246DF2}" type="slidenum">
              <a:rPr lang="zh-CN" altLang="en-US" smtClean="0"/>
              <a:t>21</a:t>
            </a:fld>
            <a:endParaRPr lang="zh-CN" altLang="en-US"/>
          </a:p>
        </p:txBody>
      </p:sp>
    </p:spTree>
    <p:extLst>
      <p:ext uri="{BB962C8B-B14F-4D97-AF65-F5344CB8AC3E}">
        <p14:creationId xmlns:p14="http://schemas.microsoft.com/office/powerpoint/2010/main" val="1224896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B587F-A5B4-47F8-9E7B-48E5BE6DC84A}"/>
              </a:ext>
            </a:extLst>
          </p:cNvPr>
          <p:cNvSpPr>
            <a:spLocks noGrp="1"/>
          </p:cNvSpPr>
          <p:nvPr>
            <p:ph type="title"/>
          </p:nvPr>
        </p:nvSpPr>
        <p:spPr/>
        <p:txBody>
          <a:bodyPr/>
          <a:lstStyle/>
          <a:p>
            <a:r>
              <a:rPr lang="zh-CN" altLang="en-US" dirty="0"/>
              <a:t>查改增删</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8FD59983-8EA3-4B20-AA3B-07FBCCB04A82}"/>
              </a:ext>
            </a:extLst>
          </p:cNvPr>
          <p:cNvSpPr>
            <a:spLocks noGrp="1"/>
          </p:cNvSpPr>
          <p:nvPr>
            <p:ph idx="1"/>
          </p:nvPr>
        </p:nvSpPr>
        <p:spPr/>
        <p:txBody>
          <a:bodyPr>
            <a:normAutofit fontScale="92500" lnSpcReduction="20000"/>
          </a:bodyPr>
          <a:lstStyle/>
          <a:p>
            <a:pPr marL="0" indent="0">
              <a:buNone/>
            </a:pPr>
            <a:r>
              <a:rPr lang="en-US" altLang="zh-CN" dirty="0"/>
              <a:t>1.</a:t>
            </a:r>
            <a:r>
              <a:rPr lang="zh-CN" altLang="en-US" dirty="0"/>
              <a:t>查看访问</a:t>
            </a:r>
            <a:r>
              <a:rPr lang="en-US" altLang="zh-CN" dirty="0"/>
              <a:t>DataFrame</a:t>
            </a:r>
            <a:r>
              <a:rPr lang="zh-CN" altLang="en-US" dirty="0"/>
              <a:t>中的数据</a:t>
            </a:r>
            <a:r>
              <a:rPr lang="en-US" altLang="zh-CN" dirty="0"/>
              <a:t>——</a:t>
            </a:r>
            <a:r>
              <a:rPr lang="zh-CN" altLang="en-US" dirty="0"/>
              <a:t>数据基本查看方式</a:t>
            </a:r>
          </a:p>
          <a:p>
            <a:r>
              <a:rPr lang="zh-CN" altLang="en-US" dirty="0"/>
              <a:t>对某一列的某几行访问：</a:t>
            </a:r>
            <a:endParaRPr lang="en-US" altLang="zh-CN" dirty="0"/>
          </a:p>
          <a:p>
            <a:pPr lvl="1"/>
            <a:r>
              <a:rPr lang="zh-CN" altLang="en-US" dirty="0"/>
              <a:t>代码 </a:t>
            </a:r>
            <a:r>
              <a:rPr lang="en-US" altLang="zh-CN" dirty="0"/>
              <a:t>17</a:t>
            </a:r>
            <a:r>
              <a:rPr lang="zh-CN" altLang="en-US" dirty="0"/>
              <a:t>：</a:t>
            </a:r>
            <a:r>
              <a:rPr lang="en-US" altLang="zh-CN" dirty="0"/>
              <a:t>DataFrame </a:t>
            </a:r>
            <a:r>
              <a:rPr lang="zh-CN" altLang="en-US" dirty="0"/>
              <a:t>单列多行数据获取</a:t>
            </a:r>
            <a:endParaRPr lang="en-US" altLang="zh-CN" dirty="0"/>
          </a:p>
          <a:p>
            <a:pPr lvl="1"/>
            <a:r>
              <a:rPr lang="zh-CN" altLang="en-US" dirty="0"/>
              <a:t>访问</a:t>
            </a:r>
            <a:r>
              <a:rPr lang="en-US" altLang="zh-CN" dirty="0"/>
              <a:t>DataFrame</a:t>
            </a:r>
            <a:r>
              <a:rPr lang="zh-CN" altLang="en-US" dirty="0"/>
              <a:t>中某一列的某几行时，单独一列的</a:t>
            </a:r>
            <a:r>
              <a:rPr lang="en-US" altLang="zh-CN" dirty="0"/>
              <a:t>DataFrame</a:t>
            </a:r>
            <a:r>
              <a:rPr lang="zh-CN" altLang="en-US" dirty="0"/>
              <a:t>可以视为一个</a:t>
            </a:r>
            <a:r>
              <a:rPr lang="en-US" altLang="zh-CN" dirty="0"/>
              <a:t>Series</a:t>
            </a:r>
            <a:r>
              <a:rPr lang="zh-CN" altLang="en-US" dirty="0"/>
              <a:t>（另一种</a:t>
            </a:r>
            <a:r>
              <a:rPr lang="en-US" altLang="zh-CN" dirty="0"/>
              <a:t>pandas</a:t>
            </a:r>
            <a:r>
              <a:rPr lang="zh-CN" altLang="en-US" dirty="0"/>
              <a:t>提供的类，可以看作是只有一列的</a:t>
            </a:r>
            <a:r>
              <a:rPr lang="en-US" altLang="zh-CN" dirty="0"/>
              <a:t>DataFrame</a:t>
            </a:r>
            <a:r>
              <a:rPr lang="zh-CN" altLang="en-US" dirty="0"/>
              <a:t>），</a:t>
            </a:r>
            <a:endParaRPr lang="en-US" altLang="zh-CN" dirty="0"/>
          </a:p>
          <a:p>
            <a:pPr lvl="1"/>
            <a:r>
              <a:rPr lang="zh-CN" altLang="en-US" dirty="0"/>
              <a:t>访问一个</a:t>
            </a:r>
            <a:r>
              <a:rPr lang="en-US" altLang="zh-CN" dirty="0"/>
              <a:t>Series</a:t>
            </a:r>
            <a:r>
              <a:rPr lang="zh-CN" altLang="en-US" dirty="0"/>
              <a:t>基本和访问一个一维的</a:t>
            </a:r>
            <a:r>
              <a:rPr lang="en-US" altLang="zh-CN" dirty="0"/>
              <a:t>ndarray</a:t>
            </a:r>
            <a:r>
              <a:rPr lang="zh-CN" altLang="en-US" dirty="0"/>
              <a:t>相同。</a:t>
            </a:r>
          </a:p>
          <a:p>
            <a:r>
              <a:rPr lang="zh-CN" altLang="en-US" dirty="0"/>
              <a:t>对多列数据访问：</a:t>
            </a:r>
            <a:endParaRPr lang="en-US" altLang="zh-CN" dirty="0"/>
          </a:p>
          <a:p>
            <a:pPr lvl="1"/>
            <a:r>
              <a:rPr lang="zh-CN" altLang="en-US" dirty="0"/>
              <a:t>代码 </a:t>
            </a:r>
            <a:r>
              <a:rPr lang="en-US" altLang="zh-CN" dirty="0"/>
              <a:t>18</a:t>
            </a:r>
            <a:r>
              <a:rPr lang="zh-CN" altLang="en-US" dirty="0"/>
              <a:t>：访问 </a:t>
            </a:r>
            <a:r>
              <a:rPr lang="en-US" altLang="zh-CN" dirty="0"/>
              <a:t>DataFrame </a:t>
            </a:r>
            <a:r>
              <a:rPr lang="zh-CN" altLang="en-US" dirty="0"/>
              <a:t>多行的多列数据</a:t>
            </a:r>
            <a:endParaRPr lang="en-US" altLang="zh-CN" dirty="0"/>
          </a:p>
          <a:p>
            <a:pPr lvl="1"/>
            <a:r>
              <a:rPr lang="zh-CN" altLang="en-US" dirty="0"/>
              <a:t>访问</a:t>
            </a:r>
            <a:r>
              <a:rPr lang="en-US" altLang="zh-CN" dirty="0"/>
              <a:t>DataFrame</a:t>
            </a:r>
            <a:r>
              <a:rPr lang="zh-CN" altLang="en-US" dirty="0"/>
              <a:t>多列数据可以将多个列索引名称视为一个列表，</a:t>
            </a:r>
            <a:endParaRPr lang="en-US" altLang="zh-CN" dirty="0"/>
          </a:p>
          <a:p>
            <a:pPr lvl="1"/>
            <a:r>
              <a:rPr lang="zh-CN" altLang="en-US" dirty="0"/>
              <a:t>同时访问</a:t>
            </a:r>
            <a:r>
              <a:rPr lang="en-US" altLang="zh-CN" dirty="0"/>
              <a:t>DataFrame</a:t>
            </a:r>
            <a:r>
              <a:rPr lang="zh-CN" altLang="en-US" dirty="0"/>
              <a:t>多列数据中的多行数据和访问单列数据的多行数据方法基本相同。</a:t>
            </a:r>
          </a:p>
          <a:p>
            <a:endParaRPr lang="en-US" altLang="zh-CN" dirty="0"/>
          </a:p>
          <a:p>
            <a:endParaRPr lang="zh-CN" altLang="en-US" dirty="0"/>
          </a:p>
        </p:txBody>
      </p:sp>
      <p:sp>
        <p:nvSpPr>
          <p:cNvPr id="4" name="日期占位符 3">
            <a:extLst>
              <a:ext uri="{FF2B5EF4-FFF2-40B4-BE49-F238E27FC236}">
                <a16:creationId xmlns:a16="http://schemas.microsoft.com/office/drawing/2014/main" id="{6E104E3A-B9A5-4723-BFD9-47722D164960}"/>
              </a:ext>
            </a:extLst>
          </p:cNvPr>
          <p:cNvSpPr>
            <a:spLocks noGrp="1"/>
          </p:cNvSpPr>
          <p:nvPr>
            <p:ph type="dt" sz="half" idx="10"/>
          </p:nvPr>
        </p:nvSpPr>
        <p:spPr/>
        <p:txBody>
          <a:bodyPr/>
          <a:lstStyle/>
          <a:p>
            <a:fld id="{4EFF5DC4-358A-41F8-A0C0-A708F6456ED7}" type="datetime1">
              <a:rPr lang="zh-CN" altLang="en-US" smtClean="0"/>
              <a:t>2020/5/6</a:t>
            </a:fld>
            <a:endParaRPr lang="zh-CN" altLang="en-US"/>
          </a:p>
        </p:txBody>
      </p:sp>
      <p:sp>
        <p:nvSpPr>
          <p:cNvPr id="5" name="页脚占位符 4">
            <a:extLst>
              <a:ext uri="{FF2B5EF4-FFF2-40B4-BE49-F238E27FC236}">
                <a16:creationId xmlns:a16="http://schemas.microsoft.com/office/drawing/2014/main" id="{674F16BB-2229-4240-AE52-09AAE20FB960}"/>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AFD37792-1C70-44CE-A246-02425E68E31A}"/>
              </a:ext>
            </a:extLst>
          </p:cNvPr>
          <p:cNvSpPr>
            <a:spLocks noGrp="1"/>
          </p:cNvSpPr>
          <p:nvPr>
            <p:ph type="sldNum" sz="quarter" idx="12"/>
          </p:nvPr>
        </p:nvSpPr>
        <p:spPr/>
        <p:txBody>
          <a:bodyPr/>
          <a:lstStyle/>
          <a:p>
            <a:fld id="{7A842B54-638E-473C-9346-F0EA90246DF2}" type="slidenum">
              <a:rPr lang="zh-CN" altLang="en-US" smtClean="0"/>
              <a:t>22</a:t>
            </a:fld>
            <a:endParaRPr lang="zh-CN" altLang="en-US"/>
          </a:p>
        </p:txBody>
      </p:sp>
    </p:spTree>
    <p:extLst>
      <p:ext uri="{BB962C8B-B14F-4D97-AF65-F5344CB8AC3E}">
        <p14:creationId xmlns:p14="http://schemas.microsoft.com/office/powerpoint/2010/main" val="699027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D0451-898F-4483-A508-7E11900D354E}"/>
              </a:ext>
            </a:extLst>
          </p:cNvPr>
          <p:cNvSpPr>
            <a:spLocks noGrp="1"/>
          </p:cNvSpPr>
          <p:nvPr>
            <p:ph type="title"/>
          </p:nvPr>
        </p:nvSpPr>
        <p:spPr/>
        <p:txBody>
          <a:bodyPr/>
          <a:lstStyle/>
          <a:p>
            <a:r>
              <a:rPr lang="zh-CN" altLang="en-US" dirty="0"/>
              <a:t>查改增删</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A6D4946D-732F-449D-AA2E-54101365A3B3}"/>
              </a:ext>
            </a:extLst>
          </p:cNvPr>
          <p:cNvSpPr>
            <a:spLocks noGrp="1"/>
          </p:cNvSpPr>
          <p:nvPr>
            <p:ph idx="1"/>
          </p:nvPr>
        </p:nvSpPr>
        <p:spPr/>
        <p:txBody>
          <a:bodyPr/>
          <a:lstStyle/>
          <a:p>
            <a:pPr marL="0" indent="0">
              <a:buNone/>
            </a:pPr>
            <a:r>
              <a:rPr lang="en-US" altLang="zh-CN" dirty="0"/>
              <a:t>1.</a:t>
            </a:r>
            <a:r>
              <a:rPr lang="zh-CN" altLang="en-US" dirty="0"/>
              <a:t>查看访问</a:t>
            </a:r>
            <a:r>
              <a:rPr lang="en-US" altLang="zh-CN" dirty="0"/>
              <a:t>DataFrame</a:t>
            </a:r>
            <a:r>
              <a:rPr lang="zh-CN" altLang="en-US" dirty="0"/>
              <a:t>中的数据</a:t>
            </a:r>
            <a:r>
              <a:rPr lang="en-US" altLang="zh-CN" dirty="0"/>
              <a:t>——</a:t>
            </a:r>
            <a:r>
              <a:rPr lang="zh-CN" altLang="en-US" dirty="0"/>
              <a:t>数据基本查看方式</a:t>
            </a:r>
          </a:p>
          <a:p>
            <a:r>
              <a:rPr lang="zh-CN" altLang="en-US" dirty="0"/>
              <a:t>对某几行访问：</a:t>
            </a:r>
          </a:p>
          <a:p>
            <a:pPr lvl="1"/>
            <a:r>
              <a:rPr lang="zh-CN" altLang="en-US" dirty="0"/>
              <a:t>如果只是需要访问</a:t>
            </a:r>
            <a:r>
              <a:rPr lang="en-US" altLang="zh-CN" dirty="0"/>
              <a:t>DataFrame</a:t>
            </a:r>
            <a:r>
              <a:rPr lang="zh-CN" altLang="en-US" dirty="0"/>
              <a:t>某几行数据的实现方式则和上述的访问多列多行相似，选择所有列，使用“</a:t>
            </a:r>
            <a:r>
              <a:rPr lang="en-US" altLang="zh-CN" dirty="0"/>
              <a:t>:”</a:t>
            </a:r>
            <a:r>
              <a:rPr lang="zh-CN" altLang="en-US" dirty="0"/>
              <a:t>代替即可。</a:t>
            </a:r>
            <a:endParaRPr lang="en-US" altLang="zh-CN" dirty="0"/>
          </a:p>
          <a:p>
            <a:pPr lvl="2"/>
            <a:r>
              <a:rPr lang="zh-CN" altLang="en-US" dirty="0"/>
              <a:t>代码 </a:t>
            </a:r>
            <a:r>
              <a:rPr lang="en-US" altLang="zh-CN" dirty="0"/>
              <a:t>19</a:t>
            </a:r>
            <a:r>
              <a:rPr lang="zh-CN" altLang="en-US" dirty="0"/>
              <a:t>：访问 </a:t>
            </a:r>
            <a:r>
              <a:rPr lang="en-US" altLang="zh-CN" dirty="0"/>
              <a:t>DataFrame </a:t>
            </a:r>
            <a:r>
              <a:rPr lang="zh-CN" altLang="en-US" dirty="0"/>
              <a:t>多行数据</a:t>
            </a:r>
          </a:p>
          <a:p>
            <a:pPr lvl="1"/>
            <a:r>
              <a:rPr lang="en-US" altLang="zh-CN" dirty="0"/>
              <a:t>head</a:t>
            </a:r>
            <a:r>
              <a:rPr lang="zh-CN" altLang="en-US" dirty="0"/>
              <a:t>和</a:t>
            </a:r>
            <a:r>
              <a:rPr lang="en-US" altLang="zh-CN" dirty="0"/>
              <a:t>tail</a:t>
            </a:r>
            <a:r>
              <a:rPr lang="zh-CN" altLang="en-US" dirty="0"/>
              <a:t>也可以得到多行数据，但是用这两种方法得到的数据都是从开始或者末尾获取的连续数据。默认参数为访问</a:t>
            </a:r>
            <a:r>
              <a:rPr lang="en-US" altLang="zh-CN" dirty="0"/>
              <a:t>5</a:t>
            </a:r>
            <a:r>
              <a:rPr lang="zh-CN" altLang="en-US" dirty="0"/>
              <a:t>行，只要在方法后方的“</a:t>
            </a:r>
            <a:r>
              <a:rPr lang="en-US" altLang="zh-CN" dirty="0"/>
              <a:t>()”</a:t>
            </a:r>
            <a:r>
              <a:rPr lang="zh-CN" altLang="en-US" dirty="0"/>
              <a:t>中填入访问行数即可实现目标行数的查看。</a:t>
            </a:r>
          </a:p>
          <a:p>
            <a:pPr lvl="2"/>
            <a:r>
              <a:rPr lang="zh-CN" altLang="en-US" dirty="0"/>
              <a:t>代码 </a:t>
            </a:r>
            <a:r>
              <a:rPr lang="en-US" altLang="zh-CN" dirty="0"/>
              <a:t>20</a:t>
            </a:r>
            <a:r>
              <a:rPr lang="zh-CN" altLang="en-US" dirty="0"/>
              <a:t>：使用 </a:t>
            </a:r>
            <a:r>
              <a:rPr lang="en-US" altLang="zh-CN" dirty="0"/>
              <a:t>DataFrame </a:t>
            </a:r>
            <a:r>
              <a:rPr lang="zh-CN" altLang="en-US" dirty="0"/>
              <a:t>的 </a:t>
            </a:r>
            <a:r>
              <a:rPr lang="en-US" altLang="zh-CN" dirty="0"/>
              <a:t>head </a:t>
            </a:r>
            <a:r>
              <a:rPr lang="zh-CN" altLang="en-US" dirty="0"/>
              <a:t>和 </a:t>
            </a:r>
            <a:r>
              <a:rPr lang="en-US" altLang="zh-CN" dirty="0"/>
              <a:t>tail </a:t>
            </a:r>
            <a:r>
              <a:rPr lang="zh-CN" altLang="en-US" dirty="0"/>
              <a:t>方法获取多行数据</a:t>
            </a:r>
          </a:p>
        </p:txBody>
      </p:sp>
      <p:sp>
        <p:nvSpPr>
          <p:cNvPr id="4" name="日期占位符 3">
            <a:extLst>
              <a:ext uri="{FF2B5EF4-FFF2-40B4-BE49-F238E27FC236}">
                <a16:creationId xmlns:a16="http://schemas.microsoft.com/office/drawing/2014/main" id="{9D687CF1-C9E5-45A3-9950-F8724715219B}"/>
              </a:ext>
            </a:extLst>
          </p:cNvPr>
          <p:cNvSpPr>
            <a:spLocks noGrp="1"/>
          </p:cNvSpPr>
          <p:nvPr>
            <p:ph type="dt" sz="half" idx="10"/>
          </p:nvPr>
        </p:nvSpPr>
        <p:spPr/>
        <p:txBody>
          <a:bodyPr/>
          <a:lstStyle/>
          <a:p>
            <a:fld id="{07A9545F-56BA-48B4-BF18-30AC6FB20863}" type="datetime1">
              <a:rPr lang="zh-CN" altLang="en-US" smtClean="0"/>
              <a:t>2020/5/6</a:t>
            </a:fld>
            <a:endParaRPr lang="zh-CN" altLang="en-US"/>
          </a:p>
        </p:txBody>
      </p:sp>
      <p:sp>
        <p:nvSpPr>
          <p:cNvPr id="5" name="页脚占位符 4">
            <a:extLst>
              <a:ext uri="{FF2B5EF4-FFF2-40B4-BE49-F238E27FC236}">
                <a16:creationId xmlns:a16="http://schemas.microsoft.com/office/drawing/2014/main" id="{4E070F08-3C78-4FA4-B75C-6BB4AB86D378}"/>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FAFEA6EC-4F5D-4580-825B-BD7517A8A8F6}"/>
              </a:ext>
            </a:extLst>
          </p:cNvPr>
          <p:cNvSpPr>
            <a:spLocks noGrp="1"/>
          </p:cNvSpPr>
          <p:nvPr>
            <p:ph type="sldNum" sz="quarter" idx="12"/>
          </p:nvPr>
        </p:nvSpPr>
        <p:spPr/>
        <p:txBody>
          <a:bodyPr/>
          <a:lstStyle/>
          <a:p>
            <a:fld id="{7A842B54-638E-473C-9346-F0EA90246DF2}" type="slidenum">
              <a:rPr lang="zh-CN" altLang="en-US" smtClean="0"/>
              <a:t>23</a:t>
            </a:fld>
            <a:endParaRPr lang="zh-CN" altLang="en-US"/>
          </a:p>
        </p:txBody>
      </p:sp>
    </p:spTree>
    <p:extLst>
      <p:ext uri="{BB962C8B-B14F-4D97-AF65-F5344CB8AC3E}">
        <p14:creationId xmlns:p14="http://schemas.microsoft.com/office/powerpoint/2010/main" val="400868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FB7EB-46FC-4F40-8F75-42D46E54DA75}"/>
              </a:ext>
            </a:extLst>
          </p:cNvPr>
          <p:cNvSpPr>
            <a:spLocks noGrp="1"/>
          </p:cNvSpPr>
          <p:nvPr>
            <p:ph type="title"/>
          </p:nvPr>
        </p:nvSpPr>
        <p:spPr/>
        <p:txBody>
          <a:bodyPr/>
          <a:lstStyle/>
          <a:p>
            <a:r>
              <a:rPr lang="zh-CN" altLang="en-US" dirty="0"/>
              <a:t>查改增删</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E76C3C71-24F0-448C-B708-EA3A30C9E700}"/>
              </a:ext>
            </a:extLst>
          </p:cNvPr>
          <p:cNvSpPr>
            <a:spLocks noGrp="1"/>
          </p:cNvSpPr>
          <p:nvPr>
            <p:ph idx="1"/>
          </p:nvPr>
        </p:nvSpPr>
        <p:spPr/>
        <p:txBody>
          <a:bodyPr>
            <a:normAutofit fontScale="92500" lnSpcReduction="10000"/>
          </a:bodyPr>
          <a:lstStyle/>
          <a:p>
            <a:pPr marL="0" indent="0">
              <a:buNone/>
            </a:pPr>
            <a:r>
              <a:rPr lang="en-US" altLang="zh-CN" dirty="0"/>
              <a:t>1.</a:t>
            </a:r>
            <a:r>
              <a:rPr lang="zh-CN" altLang="en-US" dirty="0"/>
              <a:t>查看访问</a:t>
            </a:r>
            <a:r>
              <a:rPr lang="en-US" altLang="zh-CN" dirty="0"/>
              <a:t>DataFrame</a:t>
            </a:r>
            <a:r>
              <a:rPr lang="zh-CN" altLang="en-US" dirty="0"/>
              <a:t>中的数据</a:t>
            </a:r>
            <a:r>
              <a:rPr lang="en-US" altLang="zh-CN" dirty="0"/>
              <a:t>——loc</a:t>
            </a:r>
            <a:r>
              <a:rPr lang="zh-CN" altLang="en-US" dirty="0"/>
              <a:t>，</a:t>
            </a:r>
            <a:r>
              <a:rPr lang="en-US" altLang="zh-CN" dirty="0" err="1"/>
              <a:t>iloc</a:t>
            </a:r>
            <a:r>
              <a:rPr lang="zh-CN" altLang="en-US" dirty="0"/>
              <a:t>访问方式</a:t>
            </a:r>
          </a:p>
          <a:p>
            <a:r>
              <a:rPr lang="en-US" altLang="zh-CN" dirty="0"/>
              <a:t>loc</a:t>
            </a:r>
            <a:r>
              <a:rPr lang="zh-CN" altLang="en-US" dirty="0"/>
              <a:t>方法是针对</a:t>
            </a:r>
            <a:r>
              <a:rPr lang="en-US" altLang="zh-CN" dirty="0"/>
              <a:t>DataFrame</a:t>
            </a:r>
            <a:r>
              <a:rPr lang="zh-CN" altLang="en-US" dirty="0"/>
              <a:t>索引名称的切片方法，如果传入的不是索引名称，那么切片操作将无法执行。利用</a:t>
            </a:r>
            <a:r>
              <a:rPr lang="en-US" altLang="zh-CN" dirty="0"/>
              <a:t>loc</a:t>
            </a:r>
            <a:r>
              <a:rPr lang="zh-CN" altLang="en-US" dirty="0"/>
              <a:t>方法，能够实现所有单层索引切片操作。</a:t>
            </a:r>
            <a:r>
              <a:rPr lang="en-US" altLang="zh-CN" dirty="0"/>
              <a:t>loc</a:t>
            </a:r>
            <a:r>
              <a:rPr lang="zh-CN" altLang="en-US" dirty="0"/>
              <a:t>方法使用方法如下。</a:t>
            </a:r>
            <a:endParaRPr lang="en-US" altLang="zh-CN" dirty="0"/>
          </a:p>
          <a:p>
            <a:pPr lvl="1"/>
            <a:r>
              <a:rPr lang="zh-CN" altLang="en-US" dirty="0"/>
              <a:t>代码 </a:t>
            </a:r>
            <a:r>
              <a:rPr lang="en-US" altLang="zh-CN" dirty="0"/>
              <a:t>21</a:t>
            </a:r>
            <a:r>
              <a:rPr lang="zh-CN" altLang="en-US" dirty="0"/>
              <a:t>：使用 </a:t>
            </a:r>
            <a:r>
              <a:rPr lang="en-US" altLang="zh-CN" dirty="0"/>
              <a:t>loc &amp; </a:t>
            </a:r>
            <a:r>
              <a:rPr lang="en-US" altLang="zh-CN" dirty="0" err="1"/>
              <a:t>iloc</a:t>
            </a:r>
            <a:r>
              <a:rPr lang="en-US" altLang="zh-CN" dirty="0"/>
              <a:t> </a:t>
            </a:r>
            <a:r>
              <a:rPr lang="zh-CN" altLang="en-US" dirty="0"/>
              <a:t>实现单列切片</a:t>
            </a:r>
          </a:p>
          <a:p>
            <a:pPr lvl="1"/>
            <a:r>
              <a:rPr lang="en-US" altLang="zh-CN" dirty="0" err="1"/>
              <a:t>DataFrame.loc</a:t>
            </a:r>
            <a:r>
              <a:rPr lang="en-US" altLang="zh-CN" dirty="0"/>
              <a:t>[</a:t>
            </a:r>
            <a:r>
              <a:rPr lang="zh-CN" altLang="en-US" dirty="0"/>
              <a:t>行索引名称或条件</a:t>
            </a:r>
            <a:r>
              <a:rPr lang="en-US" altLang="zh-CN" dirty="0"/>
              <a:t>, </a:t>
            </a:r>
            <a:r>
              <a:rPr lang="zh-CN" altLang="en-US" dirty="0"/>
              <a:t>列索引名称</a:t>
            </a:r>
            <a:r>
              <a:rPr lang="en-US" altLang="zh-CN" dirty="0"/>
              <a:t>]</a:t>
            </a:r>
          </a:p>
          <a:p>
            <a:r>
              <a:rPr lang="en-US" altLang="zh-CN" dirty="0" err="1"/>
              <a:t>iloc</a:t>
            </a:r>
            <a:r>
              <a:rPr lang="zh-CN" altLang="en-US" dirty="0"/>
              <a:t>和</a:t>
            </a:r>
            <a:r>
              <a:rPr lang="en-US" altLang="zh-CN" dirty="0"/>
              <a:t>loc</a:t>
            </a:r>
            <a:r>
              <a:rPr lang="zh-CN" altLang="en-US" dirty="0"/>
              <a:t>区别是</a:t>
            </a:r>
            <a:r>
              <a:rPr lang="en-US" altLang="zh-CN" dirty="0" err="1"/>
              <a:t>iloc</a:t>
            </a:r>
            <a:r>
              <a:rPr lang="zh-CN" altLang="en-US" dirty="0"/>
              <a:t>接收的必须是行索引和列索引的位置。</a:t>
            </a:r>
            <a:r>
              <a:rPr lang="en-US" altLang="zh-CN" dirty="0" err="1"/>
              <a:t>iloc</a:t>
            </a:r>
            <a:r>
              <a:rPr lang="zh-CN" altLang="en-US" dirty="0"/>
              <a:t>方法的使用方法如下。</a:t>
            </a:r>
            <a:endParaRPr lang="en-US" altLang="zh-CN" dirty="0"/>
          </a:p>
          <a:p>
            <a:pPr lvl="1"/>
            <a:r>
              <a:rPr lang="zh-CN" altLang="en-US" dirty="0"/>
              <a:t>代码 </a:t>
            </a:r>
            <a:r>
              <a:rPr lang="en-US" altLang="zh-CN" dirty="0"/>
              <a:t>22</a:t>
            </a:r>
            <a:r>
              <a:rPr lang="zh-CN" altLang="en-US" dirty="0"/>
              <a:t>：使用 </a:t>
            </a:r>
            <a:r>
              <a:rPr lang="en-US" altLang="zh-CN" dirty="0"/>
              <a:t>loc</a:t>
            </a:r>
            <a:r>
              <a:rPr lang="zh-CN" altLang="en-US" dirty="0"/>
              <a:t>、</a:t>
            </a:r>
            <a:r>
              <a:rPr lang="en-US" altLang="zh-CN" dirty="0" err="1"/>
              <a:t>iloc</a:t>
            </a:r>
            <a:r>
              <a:rPr lang="en-US" altLang="zh-CN" dirty="0"/>
              <a:t> </a:t>
            </a:r>
            <a:r>
              <a:rPr lang="zh-CN" altLang="en-US" dirty="0"/>
              <a:t>实现多列切片</a:t>
            </a:r>
          </a:p>
          <a:p>
            <a:pPr lvl="1"/>
            <a:r>
              <a:rPr lang="en-US" altLang="zh-CN" dirty="0" err="1"/>
              <a:t>DataFrame.iloc</a:t>
            </a:r>
            <a:r>
              <a:rPr lang="en-US" altLang="zh-CN" dirty="0"/>
              <a:t>[</a:t>
            </a:r>
            <a:r>
              <a:rPr lang="zh-CN" altLang="en-US" dirty="0"/>
              <a:t>行索引位置</a:t>
            </a:r>
            <a:r>
              <a:rPr lang="en-US" altLang="zh-CN" dirty="0"/>
              <a:t>, </a:t>
            </a:r>
            <a:r>
              <a:rPr lang="zh-CN" altLang="en-US" dirty="0"/>
              <a:t>列索引位置</a:t>
            </a:r>
            <a:r>
              <a:rPr lang="en-US" altLang="zh-CN" dirty="0"/>
              <a:t>]</a:t>
            </a:r>
          </a:p>
          <a:p>
            <a:endParaRPr lang="zh-CN" altLang="en-US" dirty="0"/>
          </a:p>
        </p:txBody>
      </p:sp>
      <p:sp>
        <p:nvSpPr>
          <p:cNvPr id="4" name="日期占位符 3">
            <a:extLst>
              <a:ext uri="{FF2B5EF4-FFF2-40B4-BE49-F238E27FC236}">
                <a16:creationId xmlns:a16="http://schemas.microsoft.com/office/drawing/2014/main" id="{5B4E9D12-DB4E-41D0-B262-9583391C5407}"/>
              </a:ext>
            </a:extLst>
          </p:cNvPr>
          <p:cNvSpPr>
            <a:spLocks noGrp="1"/>
          </p:cNvSpPr>
          <p:nvPr>
            <p:ph type="dt" sz="half" idx="10"/>
          </p:nvPr>
        </p:nvSpPr>
        <p:spPr/>
        <p:txBody>
          <a:bodyPr/>
          <a:lstStyle/>
          <a:p>
            <a:fld id="{0A1ED7C4-A3D8-4151-826D-EF5E8C7565F4}" type="datetime1">
              <a:rPr lang="zh-CN" altLang="en-US" smtClean="0"/>
              <a:t>2020/5/6</a:t>
            </a:fld>
            <a:endParaRPr lang="zh-CN" altLang="en-US"/>
          </a:p>
        </p:txBody>
      </p:sp>
      <p:sp>
        <p:nvSpPr>
          <p:cNvPr id="5" name="页脚占位符 4">
            <a:extLst>
              <a:ext uri="{FF2B5EF4-FFF2-40B4-BE49-F238E27FC236}">
                <a16:creationId xmlns:a16="http://schemas.microsoft.com/office/drawing/2014/main" id="{ACC55DDA-D426-42A7-BA9F-B3F111CC9D54}"/>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E682DFFE-2F77-45A1-9098-3E10C8567488}"/>
              </a:ext>
            </a:extLst>
          </p:cNvPr>
          <p:cNvSpPr>
            <a:spLocks noGrp="1"/>
          </p:cNvSpPr>
          <p:nvPr>
            <p:ph type="sldNum" sz="quarter" idx="12"/>
          </p:nvPr>
        </p:nvSpPr>
        <p:spPr/>
        <p:txBody>
          <a:bodyPr/>
          <a:lstStyle/>
          <a:p>
            <a:fld id="{7A842B54-638E-473C-9346-F0EA90246DF2}" type="slidenum">
              <a:rPr lang="zh-CN" altLang="en-US" smtClean="0"/>
              <a:t>24</a:t>
            </a:fld>
            <a:endParaRPr lang="zh-CN" altLang="en-US"/>
          </a:p>
        </p:txBody>
      </p:sp>
    </p:spTree>
    <p:extLst>
      <p:ext uri="{BB962C8B-B14F-4D97-AF65-F5344CB8AC3E}">
        <p14:creationId xmlns:p14="http://schemas.microsoft.com/office/powerpoint/2010/main" val="1786236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72003-E2EC-4E7B-A38D-4018CE9A88A2}"/>
              </a:ext>
            </a:extLst>
          </p:cNvPr>
          <p:cNvSpPr>
            <a:spLocks noGrp="1"/>
          </p:cNvSpPr>
          <p:nvPr>
            <p:ph type="title"/>
          </p:nvPr>
        </p:nvSpPr>
        <p:spPr/>
        <p:txBody>
          <a:bodyPr/>
          <a:lstStyle/>
          <a:p>
            <a:r>
              <a:rPr lang="zh-CN" altLang="en-US" dirty="0"/>
              <a:t>查改增删</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EFA00182-E5F0-4418-A675-9014AD555F6B}"/>
              </a:ext>
            </a:extLst>
          </p:cNvPr>
          <p:cNvSpPr>
            <a:spLocks noGrp="1"/>
          </p:cNvSpPr>
          <p:nvPr>
            <p:ph idx="1"/>
          </p:nvPr>
        </p:nvSpPr>
        <p:spPr/>
        <p:txBody>
          <a:bodyPr/>
          <a:lstStyle/>
          <a:p>
            <a:pPr marL="0" indent="0">
              <a:buNone/>
            </a:pPr>
            <a:r>
              <a:rPr lang="en-US" altLang="zh-CN" dirty="0"/>
              <a:t>1.</a:t>
            </a:r>
            <a:r>
              <a:rPr lang="zh-CN" altLang="en-US" dirty="0"/>
              <a:t>查看访问</a:t>
            </a:r>
            <a:r>
              <a:rPr lang="en-US" altLang="zh-CN" dirty="0"/>
              <a:t>DataFrame</a:t>
            </a:r>
            <a:r>
              <a:rPr lang="zh-CN" altLang="en-US" dirty="0"/>
              <a:t>中的数据</a:t>
            </a:r>
            <a:r>
              <a:rPr lang="en-US" altLang="zh-CN" dirty="0"/>
              <a:t>——loc</a:t>
            </a:r>
            <a:r>
              <a:rPr lang="zh-CN" altLang="en-US" dirty="0"/>
              <a:t>，</a:t>
            </a:r>
            <a:r>
              <a:rPr lang="en-US" altLang="zh-CN" dirty="0" err="1"/>
              <a:t>iloc</a:t>
            </a:r>
            <a:r>
              <a:rPr lang="zh-CN" altLang="en-US" dirty="0"/>
              <a:t>访问方式</a:t>
            </a:r>
          </a:p>
          <a:p>
            <a:r>
              <a:rPr lang="zh-CN" altLang="en-US" dirty="0"/>
              <a:t>使用</a:t>
            </a:r>
            <a:r>
              <a:rPr lang="en-US" altLang="zh-CN" dirty="0"/>
              <a:t>loc</a:t>
            </a:r>
            <a:r>
              <a:rPr lang="zh-CN" altLang="en-US" dirty="0"/>
              <a:t>方法和</a:t>
            </a:r>
            <a:r>
              <a:rPr lang="en-US" altLang="zh-CN" dirty="0" err="1"/>
              <a:t>iloc</a:t>
            </a:r>
            <a:r>
              <a:rPr lang="zh-CN" altLang="en-US" dirty="0"/>
              <a:t>实现多列切片，其原理的通俗解释就是将多列的列名或者位置作为一个列表或者数据传入。</a:t>
            </a:r>
          </a:p>
          <a:p>
            <a:r>
              <a:rPr lang="zh-CN" altLang="en-US" dirty="0"/>
              <a:t>使用</a:t>
            </a:r>
            <a:r>
              <a:rPr lang="en-US" altLang="zh-CN" dirty="0"/>
              <a:t>loc</a:t>
            </a:r>
            <a:r>
              <a:rPr lang="zh-CN" altLang="en-US" dirty="0"/>
              <a:t>，</a:t>
            </a:r>
            <a:r>
              <a:rPr lang="en-US" altLang="zh-CN" dirty="0" err="1"/>
              <a:t>iloc</a:t>
            </a:r>
            <a:r>
              <a:rPr lang="zh-CN" altLang="en-US" dirty="0"/>
              <a:t>方法可以取出</a:t>
            </a:r>
            <a:r>
              <a:rPr lang="en-US" altLang="zh-CN" dirty="0"/>
              <a:t>DataFrame</a:t>
            </a:r>
            <a:r>
              <a:rPr lang="zh-CN" altLang="en-US" dirty="0"/>
              <a:t>中的任意数据。</a:t>
            </a:r>
          </a:p>
          <a:p>
            <a:r>
              <a:rPr lang="zh-CN" altLang="en-US" dirty="0"/>
              <a:t>在</a:t>
            </a:r>
            <a:r>
              <a:rPr lang="en-US" altLang="zh-CN" dirty="0"/>
              <a:t>loc</a:t>
            </a:r>
            <a:r>
              <a:rPr lang="zh-CN" altLang="en-US" dirty="0"/>
              <a:t>使用的时候内部传入的行索引名称如果为一个区间，则前后均为闭区间；</a:t>
            </a:r>
            <a:r>
              <a:rPr lang="en-US" altLang="zh-CN" dirty="0" err="1"/>
              <a:t>iloc</a:t>
            </a:r>
            <a:r>
              <a:rPr lang="zh-CN" altLang="en-US" dirty="0"/>
              <a:t>方法使用时内部传入的行索引位置或列索引位置为区间时，则为前闭后开区间。</a:t>
            </a:r>
          </a:p>
          <a:p>
            <a:r>
              <a:rPr lang="en-US" altLang="zh-CN" dirty="0"/>
              <a:t>loc</a:t>
            </a:r>
            <a:r>
              <a:rPr lang="zh-CN" altLang="en-US" dirty="0"/>
              <a:t>内部还可以传入表达式，结果会返回满足表达式的所有值。</a:t>
            </a:r>
          </a:p>
        </p:txBody>
      </p:sp>
      <p:sp>
        <p:nvSpPr>
          <p:cNvPr id="4" name="日期占位符 3">
            <a:extLst>
              <a:ext uri="{FF2B5EF4-FFF2-40B4-BE49-F238E27FC236}">
                <a16:creationId xmlns:a16="http://schemas.microsoft.com/office/drawing/2014/main" id="{B3DA145E-3EFF-4463-8AE8-7596B1DC86B1}"/>
              </a:ext>
            </a:extLst>
          </p:cNvPr>
          <p:cNvSpPr>
            <a:spLocks noGrp="1"/>
          </p:cNvSpPr>
          <p:nvPr>
            <p:ph type="dt" sz="half" idx="10"/>
          </p:nvPr>
        </p:nvSpPr>
        <p:spPr/>
        <p:txBody>
          <a:bodyPr/>
          <a:lstStyle/>
          <a:p>
            <a:fld id="{EF753516-B596-4410-8975-A611EF28E5B8}" type="datetime1">
              <a:rPr lang="zh-CN" altLang="en-US" smtClean="0"/>
              <a:t>2020/5/6</a:t>
            </a:fld>
            <a:endParaRPr lang="zh-CN" altLang="en-US"/>
          </a:p>
        </p:txBody>
      </p:sp>
      <p:sp>
        <p:nvSpPr>
          <p:cNvPr id="5" name="页脚占位符 4">
            <a:extLst>
              <a:ext uri="{FF2B5EF4-FFF2-40B4-BE49-F238E27FC236}">
                <a16:creationId xmlns:a16="http://schemas.microsoft.com/office/drawing/2014/main" id="{20BCEEAD-8D26-4FAF-911C-87BA35D0978D}"/>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29D62E2C-ECC6-48F7-B51A-80BB87091DCD}"/>
              </a:ext>
            </a:extLst>
          </p:cNvPr>
          <p:cNvSpPr>
            <a:spLocks noGrp="1"/>
          </p:cNvSpPr>
          <p:nvPr>
            <p:ph type="sldNum" sz="quarter" idx="12"/>
          </p:nvPr>
        </p:nvSpPr>
        <p:spPr/>
        <p:txBody>
          <a:bodyPr/>
          <a:lstStyle/>
          <a:p>
            <a:fld id="{7A842B54-638E-473C-9346-F0EA90246DF2}" type="slidenum">
              <a:rPr lang="zh-CN" altLang="en-US" smtClean="0"/>
              <a:t>25</a:t>
            </a:fld>
            <a:endParaRPr lang="zh-CN" altLang="en-US"/>
          </a:p>
        </p:txBody>
      </p:sp>
    </p:spTree>
    <p:extLst>
      <p:ext uri="{BB962C8B-B14F-4D97-AF65-F5344CB8AC3E}">
        <p14:creationId xmlns:p14="http://schemas.microsoft.com/office/powerpoint/2010/main" val="670333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32491-A1CA-492F-B7D9-69004C66E415}"/>
              </a:ext>
            </a:extLst>
          </p:cNvPr>
          <p:cNvSpPr>
            <a:spLocks noGrp="1"/>
          </p:cNvSpPr>
          <p:nvPr>
            <p:ph type="title"/>
          </p:nvPr>
        </p:nvSpPr>
        <p:spPr/>
        <p:txBody>
          <a:bodyPr/>
          <a:lstStyle/>
          <a:p>
            <a:r>
              <a:rPr lang="zh-CN" altLang="en-US" dirty="0"/>
              <a:t>查</a:t>
            </a:r>
            <a:r>
              <a:rPr lang="zh-CN" altLang="zh-CN" dirty="0"/>
              <a:t>改增删</a:t>
            </a:r>
            <a:r>
              <a:rPr lang="en-US" altLang="zh-CN" dirty="0"/>
              <a:t>DataFrame</a:t>
            </a:r>
            <a:r>
              <a:rPr lang="zh-CN" altLang="zh-CN" dirty="0"/>
              <a:t>数据</a:t>
            </a:r>
            <a:endParaRPr lang="zh-CN" altLang="en-US" dirty="0"/>
          </a:p>
        </p:txBody>
      </p:sp>
      <p:sp>
        <p:nvSpPr>
          <p:cNvPr id="3" name="内容占位符 2">
            <a:extLst>
              <a:ext uri="{FF2B5EF4-FFF2-40B4-BE49-F238E27FC236}">
                <a16:creationId xmlns:a16="http://schemas.microsoft.com/office/drawing/2014/main" id="{C8C5AFF3-0A68-4656-B7C1-0B195EC8A8B0}"/>
              </a:ext>
            </a:extLst>
          </p:cNvPr>
          <p:cNvSpPr>
            <a:spLocks noGrp="1"/>
          </p:cNvSpPr>
          <p:nvPr>
            <p:ph idx="1"/>
          </p:nvPr>
        </p:nvSpPr>
        <p:spPr/>
        <p:txBody>
          <a:bodyPr>
            <a:normAutofit lnSpcReduction="10000"/>
          </a:bodyPr>
          <a:lstStyle/>
          <a:p>
            <a:pPr marL="0" indent="0">
              <a:buNone/>
            </a:pPr>
            <a:r>
              <a:rPr lang="en-US" altLang="zh-CN" dirty="0"/>
              <a:t>1.</a:t>
            </a:r>
            <a:r>
              <a:rPr lang="zh-CN" altLang="en-US" dirty="0"/>
              <a:t>查看访问</a:t>
            </a:r>
            <a:r>
              <a:rPr lang="en-US" altLang="zh-CN" dirty="0"/>
              <a:t>DataFrame</a:t>
            </a:r>
            <a:r>
              <a:rPr lang="zh-CN" altLang="en-US" dirty="0"/>
              <a:t>中的数据</a:t>
            </a:r>
            <a:r>
              <a:rPr lang="en-US" altLang="zh-CN" dirty="0"/>
              <a:t>——loc</a:t>
            </a:r>
            <a:r>
              <a:rPr lang="zh-CN" altLang="en-US" dirty="0"/>
              <a:t>，</a:t>
            </a:r>
            <a:r>
              <a:rPr lang="en-US" altLang="zh-CN" dirty="0" err="1"/>
              <a:t>iloc</a:t>
            </a:r>
            <a:r>
              <a:rPr lang="zh-CN" altLang="en-US" dirty="0"/>
              <a:t>访问方式</a:t>
            </a:r>
          </a:p>
          <a:p>
            <a:r>
              <a:rPr lang="zh-CN" altLang="en-US" dirty="0"/>
              <a:t>若使用</a:t>
            </a:r>
            <a:r>
              <a:rPr lang="en-US" altLang="zh-CN" dirty="0" err="1"/>
              <a:t>detail.iloc</a:t>
            </a:r>
            <a:r>
              <a:rPr lang="en-US" altLang="zh-CN" dirty="0"/>
              <a:t>[detail['</a:t>
            </a:r>
            <a:r>
              <a:rPr lang="en-US" altLang="zh-CN" dirty="0" err="1"/>
              <a:t>order_id</a:t>
            </a:r>
            <a:r>
              <a:rPr lang="en-US" altLang="zh-CN" dirty="0"/>
              <a:t>']=='458',[1,5]]</a:t>
            </a:r>
            <a:r>
              <a:rPr lang="zh-CN" altLang="en-US" dirty="0"/>
              <a:t>读取数据，则会报错，原因在于此处条件返回的为一个布尔值</a:t>
            </a:r>
            <a:r>
              <a:rPr lang="en-US" altLang="zh-CN" dirty="0"/>
              <a:t>Series</a:t>
            </a:r>
            <a:r>
              <a:rPr lang="zh-CN" altLang="en-US" dirty="0"/>
              <a:t>，而</a:t>
            </a:r>
            <a:r>
              <a:rPr lang="en-US" altLang="zh-CN" dirty="0" err="1"/>
              <a:t>iloc</a:t>
            </a:r>
            <a:r>
              <a:rPr lang="zh-CN" altLang="en-US" dirty="0"/>
              <a:t>可以接收的数据类型并不包括</a:t>
            </a:r>
            <a:r>
              <a:rPr lang="en-US" altLang="zh-CN" dirty="0"/>
              <a:t>Series</a:t>
            </a:r>
            <a:r>
              <a:rPr lang="zh-CN" altLang="en-US" dirty="0"/>
              <a:t>。根据</a:t>
            </a:r>
            <a:r>
              <a:rPr lang="en-US" altLang="zh-CN" dirty="0"/>
              <a:t>Series</a:t>
            </a:r>
            <a:r>
              <a:rPr lang="zh-CN" altLang="en-US" dirty="0"/>
              <a:t>的构成只要取出该</a:t>
            </a:r>
            <a:r>
              <a:rPr lang="en-US" altLang="zh-CN" dirty="0"/>
              <a:t>Series</a:t>
            </a:r>
            <a:r>
              <a:rPr lang="zh-CN" altLang="en-US" dirty="0"/>
              <a:t>的</a:t>
            </a:r>
            <a:r>
              <a:rPr lang="en-US" altLang="zh-CN" dirty="0"/>
              <a:t>values</a:t>
            </a:r>
            <a:r>
              <a:rPr lang="zh-CN" altLang="en-US" dirty="0"/>
              <a:t>就可以了。</a:t>
            </a:r>
            <a:endParaRPr lang="en-US" altLang="zh-CN" dirty="0"/>
          </a:p>
          <a:p>
            <a:pPr lvl="1"/>
            <a:r>
              <a:rPr lang="zh-CN" altLang="en-US" dirty="0"/>
              <a:t>需改为</a:t>
            </a:r>
            <a:r>
              <a:rPr lang="en-US" altLang="zh-CN" dirty="0" err="1"/>
              <a:t>detail.iloc</a:t>
            </a:r>
            <a:r>
              <a:rPr lang="en-US" altLang="zh-CN" dirty="0"/>
              <a:t>[(detail['</a:t>
            </a:r>
            <a:r>
              <a:rPr lang="en-US" altLang="zh-CN" dirty="0" err="1"/>
              <a:t>order_id</a:t>
            </a:r>
            <a:r>
              <a:rPr lang="en-US" altLang="zh-CN" dirty="0"/>
              <a:t>']=='458').values,[1,5]])</a:t>
            </a:r>
            <a:r>
              <a:rPr lang="zh-CN" altLang="en-US" dirty="0"/>
              <a:t>。</a:t>
            </a:r>
          </a:p>
          <a:p>
            <a:r>
              <a:rPr lang="en-US" altLang="zh-CN" dirty="0"/>
              <a:t>loc</a:t>
            </a:r>
            <a:r>
              <a:rPr lang="zh-CN" altLang="en-US" dirty="0"/>
              <a:t>更加灵活多变，代码的可读性更高，</a:t>
            </a:r>
            <a:r>
              <a:rPr lang="en-US" altLang="zh-CN" dirty="0" err="1"/>
              <a:t>iloc</a:t>
            </a:r>
            <a:r>
              <a:rPr lang="zh-CN" altLang="en-US" dirty="0"/>
              <a:t>的代码简洁，但可读性不高。具体在数据分析工作中使用哪一种方法，根据情况而定，大多数时候建议使用</a:t>
            </a:r>
            <a:r>
              <a:rPr lang="en-US" altLang="zh-CN" dirty="0"/>
              <a:t>loc</a:t>
            </a:r>
            <a:r>
              <a:rPr lang="zh-CN" altLang="en-US" dirty="0"/>
              <a:t>方法。</a:t>
            </a:r>
          </a:p>
          <a:p>
            <a:endParaRPr lang="zh-CN" altLang="en-US" dirty="0"/>
          </a:p>
        </p:txBody>
      </p:sp>
      <p:sp>
        <p:nvSpPr>
          <p:cNvPr id="4" name="日期占位符 3">
            <a:extLst>
              <a:ext uri="{FF2B5EF4-FFF2-40B4-BE49-F238E27FC236}">
                <a16:creationId xmlns:a16="http://schemas.microsoft.com/office/drawing/2014/main" id="{EC22AAD8-7E4D-41E5-8F57-34F832F4A2A0}"/>
              </a:ext>
            </a:extLst>
          </p:cNvPr>
          <p:cNvSpPr>
            <a:spLocks noGrp="1"/>
          </p:cNvSpPr>
          <p:nvPr>
            <p:ph type="dt" sz="half" idx="10"/>
          </p:nvPr>
        </p:nvSpPr>
        <p:spPr/>
        <p:txBody>
          <a:bodyPr/>
          <a:lstStyle/>
          <a:p>
            <a:fld id="{D4237061-C734-46FE-B47C-85BF4A6C34E3}" type="datetime1">
              <a:rPr lang="zh-CN" altLang="en-US" smtClean="0"/>
              <a:t>2020/5/6</a:t>
            </a:fld>
            <a:endParaRPr lang="zh-CN" altLang="en-US"/>
          </a:p>
        </p:txBody>
      </p:sp>
      <p:sp>
        <p:nvSpPr>
          <p:cNvPr id="5" name="页脚占位符 4">
            <a:extLst>
              <a:ext uri="{FF2B5EF4-FFF2-40B4-BE49-F238E27FC236}">
                <a16:creationId xmlns:a16="http://schemas.microsoft.com/office/drawing/2014/main" id="{6D365411-958E-49F7-AAEF-F071A8A26F93}"/>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E695AA91-FD4C-49CB-9397-E2B503B4D4AC}"/>
              </a:ext>
            </a:extLst>
          </p:cNvPr>
          <p:cNvSpPr>
            <a:spLocks noGrp="1"/>
          </p:cNvSpPr>
          <p:nvPr>
            <p:ph type="sldNum" sz="quarter" idx="12"/>
          </p:nvPr>
        </p:nvSpPr>
        <p:spPr/>
        <p:txBody>
          <a:bodyPr/>
          <a:lstStyle/>
          <a:p>
            <a:fld id="{7A842B54-638E-473C-9346-F0EA90246DF2}" type="slidenum">
              <a:rPr lang="zh-CN" altLang="en-US" smtClean="0"/>
              <a:t>26</a:t>
            </a:fld>
            <a:endParaRPr lang="zh-CN" altLang="en-US"/>
          </a:p>
        </p:txBody>
      </p:sp>
    </p:spTree>
    <p:extLst>
      <p:ext uri="{BB962C8B-B14F-4D97-AF65-F5344CB8AC3E}">
        <p14:creationId xmlns:p14="http://schemas.microsoft.com/office/powerpoint/2010/main" val="378229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59468-89EC-4F80-AB70-7EA828935FAF}"/>
              </a:ext>
            </a:extLst>
          </p:cNvPr>
          <p:cNvSpPr>
            <a:spLocks noGrp="1"/>
          </p:cNvSpPr>
          <p:nvPr>
            <p:ph type="title"/>
          </p:nvPr>
        </p:nvSpPr>
        <p:spPr/>
        <p:txBody>
          <a:bodyPr/>
          <a:lstStyle/>
          <a:p>
            <a:r>
              <a:rPr lang="zh-CN" altLang="en-US" dirty="0"/>
              <a:t>查改增删</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7B7A4148-CC80-42C4-BC74-BB60539E16CE}"/>
              </a:ext>
            </a:extLst>
          </p:cNvPr>
          <p:cNvSpPr>
            <a:spLocks noGrp="1"/>
          </p:cNvSpPr>
          <p:nvPr>
            <p:ph idx="1"/>
          </p:nvPr>
        </p:nvSpPr>
        <p:spPr/>
        <p:txBody>
          <a:bodyPr/>
          <a:lstStyle/>
          <a:p>
            <a:pPr marL="0" indent="0">
              <a:buNone/>
            </a:pPr>
            <a:r>
              <a:rPr lang="en-US" altLang="zh-CN" dirty="0"/>
              <a:t>1.</a:t>
            </a:r>
            <a:r>
              <a:rPr lang="zh-CN" altLang="en-US" dirty="0"/>
              <a:t>查看访问</a:t>
            </a:r>
            <a:r>
              <a:rPr lang="en-US" altLang="zh-CN" dirty="0"/>
              <a:t>DataFrame</a:t>
            </a:r>
            <a:r>
              <a:rPr lang="zh-CN" altLang="en-US" dirty="0"/>
              <a:t>中的数据</a:t>
            </a:r>
            <a:r>
              <a:rPr lang="en-US" altLang="zh-CN" dirty="0"/>
              <a:t>——</a:t>
            </a:r>
            <a:r>
              <a:rPr lang="zh-CN" altLang="en-US" dirty="0"/>
              <a:t>切片方法之</a:t>
            </a:r>
            <a:r>
              <a:rPr lang="en-US" altLang="zh-CN" dirty="0"/>
              <a:t>ix</a:t>
            </a:r>
          </a:p>
          <a:p>
            <a:r>
              <a:rPr lang="en-US" altLang="zh-CN" dirty="0"/>
              <a:t>ix</a:t>
            </a:r>
            <a:r>
              <a:rPr lang="zh-CN" altLang="en-US" dirty="0"/>
              <a:t>方法更像是</a:t>
            </a:r>
            <a:r>
              <a:rPr lang="en-US" altLang="zh-CN" dirty="0"/>
              <a:t>loc</a:t>
            </a:r>
            <a:r>
              <a:rPr lang="zh-CN" altLang="en-US" dirty="0"/>
              <a:t>和</a:t>
            </a:r>
            <a:r>
              <a:rPr lang="en-US" altLang="zh-CN" dirty="0" err="1"/>
              <a:t>iloc</a:t>
            </a:r>
            <a:r>
              <a:rPr lang="zh-CN" altLang="en-US" dirty="0"/>
              <a:t>两种切片方法的融合。</a:t>
            </a:r>
            <a:r>
              <a:rPr lang="en-US" altLang="zh-CN" dirty="0"/>
              <a:t>ix</a:t>
            </a:r>
            <a:r>
              <a:rPr lang="zh-CN" altLang="en-US" dirty="0"/>
              <a:t>方法在使用时既可以接收索引名称也可以接收索引位置。其使用方法如下。</a:t>
            </a:r>
          </a:p>
          <a:p>
            <a:pPr lvl="1"/>
            <a:r>
              <a:rPr lang="en-US" altLang="zh-CN" dirty="0" err="1"/>
              <a:t>DataFrame.ix</a:t>
            </a:r>
            <a:r>
              <a:rPr lang="en-US" altLang="zh-CN" dirty="0"/>
              <a:t>[</a:t>
            </a:r>
            <a:r>
              <a:rPr lang="zh-CN" altLang="en-US" dirty="0"/>
              <a:t>行索引的名称或位置或者条件</a:t>
            </a:r>
            <a:r>
              <a:rPr lang="en-US" altLang="zh-CN" dirty="0"/>
              <a:t>, </a:t>
            </a:r>
            <a:r>
              <a:rPr lang="zh-CN" altLang="en-US" dirty="0"/>
              <a:t>列索引名称或位置</a:t>
            </a:r>
            <a:r>
              <a:rPr lang="en-US" altLang="zh-CN" dirty="0"/>
              <a:t>]</a:t>
            </a:r>
          </a:p>
          <a:p>
            <a:r>
              <a:rPr lang="zh-CN" altLang="en-US" dirty="0"/>
              <a:t>使用</a:t>
            </a:r>
            <a:r>
              <a:rPr lang="en-US" altLang="zh-CN" dirty="0"/>
              <a:t>ix</a:t>
            </a:r>
            <a:r>
              <a:rPr lang="zh-CN" altLang="en-US" dirty="0"/>
              <a:t>方法时有个注意事项，第一条，当索引名称和位置存在部分重叠时，</a:t>
            </a:r>
            <a:r>
              <a:rPr lang="en-US" altLang="zh-CN" dirty="0"/>
              <a:t>ix</a:t>
            </a:r>
            <a:r>
              <a:rPr lang="zh-CN" altLang="en-US" dirty="0"/>
              <a:t>默认优先识别名称。</a:t>
            </a:r>
          </a:p>
          <a:p>
            <a:endParaRPr lang="zh-CN" altLang="en-US" dirty="0"/>
          </a:p>
        </p:txBody>
      </p:sp>
      <p:sp>
        <p:nvSpPr>
          <p:cNvPr id="4" name="日期占位符 3">
            <a:extLst>
              <a:ext uri="{FF2B5EF4-FFF2-40B4-BE49-F238E27FC236}">
                <a16:creationId xmlns:a16="http://schemas.microsoft.com/office/drawing/2014/main" id="{0A4D32A5-7B78-4D2B-8FD6-124D8C8E3E79}"/>
              </a:ext>
            </a:extLst>
          </p:cNvPr>
          <p:cNvSpPr>
            <a:spLocks noGrp="1"/>
          </p:cNvSpPr>
          <p:nvPr>
            <p:ph type="dt" sz="half" idx="10"/>
          </p:nvPr>
        </p:nvSpPr>
        <p:spPr/>
        <p:txBody>
          <a:bodyPr/>
          <a:lstStyle/>
          <a:p>
            <a:fld id="{D96B3B09-3FC0-4C4E-9F10-E09C99CA14BD}" type="datetime1">
              <a:rPr lang="zh-CN" altLang="en-US" smtClean="0"/>
              <a:t>2020/5/6</a:t>
            </a:fld>
            <a:endParaRPr lang="zh-CN" altLang="en-US"/>
          </a:p>
        </p:txBody>
      </p:sp>
      <p:sp>
        <p:nvSpPr>
          <p:cNvPr id="5" name="页脚占位符 4">
            <a:extLst>
              <a:ext uri="{FF2B5EF4-FFF2-40B4-BE49-F238E27FC236}">
                <a16:creationId xmlns:a16="http://schemas.microsoft.com/office/drawing/2014/main" id="{8EBA0E2E-49D1-46DA-B21B-CCF3A7ADA973}"/>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8BA1267D-51A6-4337-988F-5D808D1DA6B3}"/>
              </a:ext>
            </a:extLst>
          </p:cNvPr>
          <p:cNvSpPr>
            <a:spLocks noGrp="1"/>
          </p:cNvSpPr>
          <p:nvPr>
            <p:ph type="sldNum" sz="quarter" idx="12"/>
          </p:nvPr>
        </p:nvSpPr>
        <p:spPr/>
        <p:txBody>
          <a:bodyPr/>
          <a:lstStyle/>
          <a:p>
            <a:fld id="{7A842B54-638E-473C-9346-F0EA90246DF2}" type="slidenum">
              <a:rPr lang="zh-CN" altLang="en-US" smtClean="0"/>
              <a:t>27</a:t>
            </a:fld>
            <a:endParaRPr lang="zh-CN" altLang="en-US"/>
          </a:p>
        </p:txBody>
      </p:sp>
    </p:spTree>
    <p:extLst>
      <p:ext uri="{BB962C8B-B14F-4D97-AF65-F5344CB8AC3E}">
        <p14:creationId xmlns:p14="http://schemas.microsoft.com/office/powerpoint/2010/main" val="2605416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93DAA-6F77-4D98-87B0-894922AE900E}"/>
              </a:ext>
            </a:extLst>
          </p:cNvPr>
          <p:cNvSpPr>
            <a:spLocks noGrp="1"/>
          </p:cNvSpPr>
          <p:nvPr>
            <p:ph type="title"/>
          </p:nvPr>
        </p:nvSpPr>
        <p:spPr/>
        <p:txBody>
          <a:bodyPr/>
          <a:lstStyle/>
          <a:p>
            <a:r>
              <a:rPr lang="zh-CN" altLang="en-US" dirty="0"/>
              <a:t>查改增删</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6979A769-3393-4B7D-BF3C-E5B9F3D8D298}"/>
              </a:ext>
            </a:extLst>
          </p:cNvPr>
          <p:cNvSpPr>
            <a:spLocks noGrp="1"/>
          </p:cNvSpPr>
          <p:nvPr>
            <p:ph idx="1"/>
          </p:nvPr>
        </p:nvSpPr>
        <p:spPr/>
        <p:txBody>
          <a:bodyPr>
            <a:normAutofit/>
          </a:bodyPr>
          <a:lstStyle/>
          <a:p>
            <a:pPr marL="0" indent="0">
              <a:buNone/>
            </a:pPr>
            <a:r>
              <a:rPr lang="en-US" altLang="zh-CN" dirty="0"/>
              <a:t>1.</a:t>
            </a:r>
            <a:r>
              <a:rPr lang="zh-CN" altLang="en-US" dirty="0"/>
              <a:t>查看访问</a:t>
            </a:r>
            <a:r>
              <a:rPr lang="en-US" altLang="zh-CN" dirty="0"/>
              <a:t>DataFrame</a:t>
            </a:r>
            <a:r>
              <a:rPr lang="zh-CN" altLang="en-US" dirty="0"/>
              <a:t>中的数据</a:t>
            </a:r>
            <a:r>
              <a:rPr lang="en-US" altLang="zh-CN" dirty="0"/>
              <a:t>——</a:t>
            </a:r>
            <a:r>
              <a:rPr lang="zh-CN" altLang="en-US" dirty="0"/>
              <a:t>切片方法之</a:t>
            </a:r>
            <a:r>
              <a:rPr lang="en-US" altLang="zh-CN" dirty="0"/>
              <a:t>ix</a:t>
            </a:r>
          </a:p>
          <a:p>
            <a:r>
              <a:rPr lang="zh-CN" altLang="en-US" dirty="0"/>
              <a:t>控制</a:t>
            </a:r>
            <a:r>
              <a:rPr lang="en-US" altLang="zh-CN" dirty="0"/>
              <a:t>ix</a:t>
            </a:r>
            <a:r>
              <a:rPr lang="zh-CN" altLang="en-US" dirty="0"/>
              <a:t>方法需要注意以下几点。</a:t>
            </a:r>
          </a:p>
          <a:p>
            <a:pPr lvl="1"/>
            <a:r>
              <a:rPr lang="zh-CN" altLang="en-US" dirty="0"/>
              <a:t>使用</a:t>
            </a:r>
            <a:r>
              <a:rPr lang="en-US" altLang="zh-CN" dirty="0"/>
              <a:t>ix</a:t>
            </a:r>
            <a:r>
              <a:rPr lang="zh-CN" altLang="en-US" dirty="0"/>
              <a:t>参数时，尽量保持行索引名称和行索引位置重叠，使用时就无须考虑取值时区间的问题。一律为闭区间。</a:t>
            </a:r>
          </a:p>
          <a:p>
            <a:pPr lvl="1"/>
            <a:r>
              <a:rPr lang="zh-CN" altLang="en-US" dirty="0"/>
              <a:t>使用列索引名称，而非列索引位置。主要用来保证代码可读性。</a:t>
            </a:r>
          </a:p>
          <a:p>
            <a:pPr lvl="1"/>
            <a:r>
              <a:rPr lang="zh-CN" altLang="en-US" dirty="0"/>
              <a:t>使用列索引位置时，需要注解。同样保证代码可读性。</a:t>
            </a:r>
          </a:p>
          <a:p>
            <a:pPr lvl="1"/>
            <a:r>
              <a:rPr lang="zh-CN" altLang="en-US" dirty="0"/>
              <a:t>除此之外</a:t>
            </a:r>
            <a:r>
              <a:rPr lang="en-US" altLang="zh-CN" dirty="0"/>
              <a:t>ix</a:t>
            </a:r>
            <a:r>
              <a:rPr lang="zh-CN" altLang="en-US" dirty="0"/>
              <a:t>方法还有一个缺点，就是在面对数据量巨大的任务的时候，其效率会低于</a:t>
            </a:r>
            <a:r>
              <a:rPr lang="en-US" altLang="zh-CN" dirty="0"/>
              <a:t>loc</a:t>
            </a:r>
            <a:r>
              <a:rPr lang="zh-CN" altLang="en-US" dirty="0"/>
              <a:t>和</a:t>
            </a:r>
            <a:r>
              <a:rPr lang="en-US" altLang="zh-CN" dirty="0" err="1"/>
              <a:t>iloc</a:t>
            </a:r>
            <a:r>
              <a:rPr lang="zh-CN" altLang="en-US" dirty="0"/>
              <a:t>方法，所以在日常的数据分析工作中建议使用</a:t>
            </a:r>
            <a:r>
              <a:rPr lang="en-US" altLang="zh-CN" dirty="0"/>
              <a:t>loc</a:t>
            </a:r>
            <a:r>
              <a:rPr lang="zh-CN" altLang="en-US" dirty="0"/>
              <a:t>和</a:t>
            </a:r>
            <a:r>
              <a:rPr lang="en-US" altLang="zh-CN" dirty="0" err="1"/>
              <a:t>iloc</a:t>
            </a:r>
            <a:r>
              <a:rPr lang="zh-CN" altLang="en-US" dirty="0"/>
              <a:t>方法来执行切片操作。</a:t>
            </a:r>
          </a:p>
          <a:p>
            <a:endParaRPr lang="zh-CN" altLang="en-US" dirty="0"/>
          </a:p>
        </p:txBody>
      </p:sp>
      <p:sp>
        <p:nvSpPr>
          <p:cNvPr id="4" name="日期占位符 3">
            <a:extLst>
              <a:ext uri="{FF2B5EF4-FFF2-40B4-BE49-F238E27FC236}">
                <a16:creationId xmlns:a16="http://schemas.microsoft.com/office/drawing/2014/main" id="{E1073CE8-17D9-44F8-9BB2-58E14E5BA8E9}"/>
              </a:ext>
            </a:extLst>
          </p:cNvPr>
          <p:cNvSpPr>
            <a:spLocks noGrp="1"/>
          </p:cNvSpPr>
          <p:nvPr>
            <p:ph type="dt" sz="half" idx="10"/>
          </p:nvPr>
        </p:nvSpPr>
        <p:spPr/>
        <p:txBody>
          <a:bodyPr/>
          <a:lstStyle/>
          <a:p>
            <a:fld id="{56092570-8C93-45C2-85DC-F792F2BD06D7}" type="datetime1">
              <a:rPr lang="zh-CN" altLang="en-US" smtClean="0"/>
              <a:t>2020/5/6</a:t>
            </a:fld>
            <a:endParaRPr lang="zh-CN" altLang="en-US"/>
          </a:p>
        </p:txBody>
      </p:sp>
      <p:sp>
        <p:nvSpPr>
          <p:cNvPr id="5" name="页脚占位符 4">
            <a:extLst>
              <a:ext uri="{FF2B5EF4-FFF2-40B4-BE49-F238E27FC236}">
                <a16:creationId xmlns:a16="http://schemas.microsoft.com/office/drawing/2014/main" id="{18BDFEB9-BB60-4531-AB61-E73796B09D72}"/>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FED03318-74A8-42EB-8424-211B30664DCB}"/>
              </a:ext>
            </a:extLst>
          </p:cNvPr>
          <p:cNvSpPr>
            <a:spLocks noGrp="1"/>
          </p:cNvSpPr>
          <p:nvPr>
            <p:ph type="sldNum" sz="quarter" idx="12"/>
          </p:nvPr>
        </p:nvSpPr>
        <p:spPr/>
        <p:txBody>
          <a:bodyPr/>
          <a:lstStyle/>
          <a:p>
            <a:fld id="{7A842B54-638E-473C-9346-F0EA90246DF2}" type="slidenum">
              <a:rPr lang="zh-CN" altLang="en-US" smtClean="0"/>
              <a:t>28</a:t>
            </a:fld>
            <a:endParaRPr lang="zh-CN" altLang="en-US"/>
          </a:p>
        </p:txBody>
      </p:sp>
    </p:spTree>
    <p:extLst>
      <p:ext uri="{BB962C8B-B14F-4D97-AF65-F5344CB8AC3E}">
        <p14:creationId xmlns:p14="http://schemas.microsoft.com/office/powerpoint/2010/main" val="2306414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4AE43-8B62-47A0-A503-4E77DB60E33C}"/>
              </a:ext>
            </a:extLst>
          </p:cNvPr>
          <p:cNvSpPr>
            <a:spLocks noGrp="1"/>
          </p:cNvSpPr>
          <p:nvPr>
            <p:ph type="title"/>
          </p:nvPr>
        </p:nvSpPr>
        <p:spPr/>
        <p:txBody>
          <a:bodyPr/>
          <a:lstStyle/>
          <a:p>
            <a:r>
              <a:rPr lang="zh-CN" altLang="en-US" dirty="0"/>
              <a:t>查改增删</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477EAF58-3E79-413A-850E-EF52DB27D6E9}"/>
              </a:ext>
            </a:extLst>
          </p:cNvPr>
          <p:cNvSpPr>
            <a:spLocks noGrp="1"/>
          </p:cNvSpPr>
          <p:nvPr>
            <p:ph idx="1"/>
          </p:nvPr>
        </p:nvSpPr>
        <p:spPr/>
        <p:txBody>
          <a:bodyPr/>
          <a:lstStyle/>
          <a:p>
            <a:pPr marL="0" indent="0">
              <a:buNone/>
            </a:pPr>
            <a:r>
              <a:rPr lang="en-US" altLang="zh-CN" dirty="0"/>
              <a:t>2.</a:t>
            </a:r>
            <a:r>
              <a:rPr lang="zh-CN" altLang="en-US" dirty="0"/>
              <a:t>更新修改</a:t>
            </a:r>
            <a:r>
              <a:rPr lang="en-US" altLang="zh-CN" dirty="0"/>
              <a:t>DataFrame</a:t>
            </a:r>
            <a:r>
              <a:rPr lang="zh-CN" altLang="en-US" dirty="0"/>
              <a:t>中的数据</a:t>
            </a:r>
          </a:p>
          <a:p>
            <a:r>
              <a:rPr lang="zh-CN" altLang="en-US" dirty="0"/>
              <a:t>更改</a:t>
            </a:r>
            <a:r>
              <a:rPr lang="en-US" altLang="zh-CN" dirty="0"/>
              <a:t>DataFrame</a:t>
            </a:r>
            <a:r>
              <a:rPr lang="zh-CN" altLang="en-US" dirty="0"/>
              <a:t>中的数据，原理是将这部分数据提取出来，重新赋值为新的数据。</a:t>
            </a:r>
          </a:p>
          <a:p>
            <a:r>
              <a:rPr lang="zh-CN" altLang="en-US" dirty="0"/>
              <a:t>需要注意的是，数据更改直接针对</a:t>
            </a:r>
            <a:r>
              <a:rPr lang="en-US" altLang="zh-CN" dirty="0"/>
              <a:t>DataFrame</a:t>
            </a:r>
            <a:r>
              <a:rPr lang="zh-CN" altLang="en-US" dirty="0"/>
              <a:t>原数据更改，操作无法撤销，如果做出更改，需要对更改条件做确认或对数据进行备份。</a:t>
            </a:r>
          </a:p>
          <a:p>
            <a:endParaRPr lang="zh-CN" altLang="en-US" dirty="0"/>
          </a:p>
        </p:txBody>
      </p:sp>
      <p:sp>
        <p:nvSpPr>
          <p:cNvPr id="4" name="日期占位符 3">
            <a:extLst>
              <a:ext uri="{FF2B5EF4-FFF2-40B4-BE49-F238E27FC236}">
                <a16:creationId xmlns:a16="http://schemas.microsoft.com/office/drawing/2014/main" id="{99BDCD5F-33D9-4CF1-AE5F-BFF0E0B00134}"/>
              </a:ext>
            </a:extLst>
          </p:cNvPr>
          <p:cNvSpPr>
            <a:spLocks noGrp="1"/>
          </p:cNvSpPr>
          <p:nvPr>
            <p:ph type="dt" sz="half" idx="10"/>
          </p:nvPr>
        </p:nvSpPr>
        <p:spPr/>
        <p:txBody>
          <a:bodyPr/>
          <a:lstStyle/>
          <a:p>
            <a:fld id="{41CB51C8-F3E2-401D-9D29-8BE7B5A7485D}" type="datetime1">
              <a:rPr lang="zh-CN" altLang="en-US" smtClean="0"/>
              <a:t>2020/5/6</a:t>
            </a:fld>
            <a:endParaRPr lang="zh-CN" altLang="en-US"/>
          </a:p>
        </p:txBody>
      </p:sp>
      <p:sp>
        <p:nvSpPr>
          <p:cNvPr id="5" name="页脚占位符 4">
            <a:extLst>
              <a:ext uri="{FF2B5EF4-FFF2-40B4-BE49-F238E27FC236}">
                <a16:creationId xmlns:a16="http://schemas.microsoft.com/office/drawing/2014/main" id="{690B444B-4C6F-444A-9934-EA4E91960B50}"/>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7E63F2AF-F133-4850-AC10-8ACEE7E680F2}"/>
              </a:ext>
            </a:extLst>
          </p:cNvPr>
          <p:cNvSpPr>
            <a:spLocks noGrp="1"/>
          </p:cNvSpPr>
          <p:nvPr>
            <p:ph type="sldNum" sz="quarter" idx="12"/>
          </p:nvPr>
        </p:nvSpPr>
        <p:spPr/>
        <p:txBody>
          <a:bodyPr/>
          <a:lstStyle/>
          <a:p>
            <a:fld id="{7A842B54-638E-473C-9346-F0EA90246DF2}" type="slidenum">
              <a:rPr lang="zh-CN" altLang="en-US" smtClean="0"/>
              <a:t>29</a:t>
            </a:fld>
            <a:endParaRPr lang="zh-CN" altLang="en-US"/>
          </a:p>
        </p:txBody>
      </p:sp>
    </p:spTree>
    <p:extLst>
      <p:ext uri="{BB962C8B-B14F-4D97-AF65-F5344CB8AC3E}">
        <p14:creationId xmlns:p14="http://schemas.microsoft.com/office/powerpoint/2010/main" val="421667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58952-582F-496A-9300-69C3EDF057F3}"/>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7D4E53EA-1930-4987-8CCB-FE16D9C154A9}"/>
              </a:ext>
            </a:extLst>
          </p:cNvPr>
          <p:cNvSpPr>
            <a:spLocks noGrp="1"/>
          </p:cNvSpPr>
          <p:nvPr>
            <p:ph idx="1"/>
          </p:nvPr>
        </p:nvSpPr>
        <p:spPr/>
        <p:txBody>
          <a:bodyPr/>
          <a:lstStyle/>
          <a:p>
            <a:r>
              <a:rPr lang="zh-CN" altLang="en-US" dirty="0"/>
              <a:t>统计分析是数据分析的重要组成部分，贯穿整个数据分析的流程。</a:t>
            </a:r>
            <a:endParaRPr lang="en-US" altLang="zh-CN" dirty="0"/>
          </a:p>
          <a:p>
            <a:r>
              <a:rPr lang="zh-CN" altLang="en-US" dirty="0"/>
              <a:t>统计分析：</a:t>
            </a:r>
            <a:endParaRPr lang="en-US" altLang="zh-CN" dirty="0"/>
          </a:p>
          <a:p>
            <a:pPr lvl="1"/>
            <a:r>
              <a:rPr lang="zh-CN" altLang="en-US" dirty="0"/>
              <a:t>运用统计方法，将定量与定性结合，进行的研究活动。</a:t>
            </a:r>
            <a:endParaRPr lang="en-US" altLang="zh-CN" dirty="0"/>
          </a:p>
          <a:p>
            <a:r>
              <a:rPr lang="zh-CN" altLang="en-US" dirty="0"/>
              <a:t>包括：</a:t>
            </a:r>
            <a:endParaRPr lang="en-US" altLang="zh-CN" dirty="0"/>
          </a:p>
          <a:p>
            <a:pPr lvl="1"/>
            <a:r>
              <a:rPr lang="zh-CN" altLang="en-US" dirty="0"/>
              <a:t>单一数值型特征的数据集中的趋势、离散趋势和峰度与偏度、多个特征比较计算等。</a:t>
            </a:r>
          </a:p>
        </p:txBody>
      </p:sp>
      <p:sp>
        <p:nvSpPr>
          <p:cNvPr id="4" name="日期占位符 3">
            <a:extLst>
              <a:ext uri="{FF2B5EF4-FFF2-40B4-BE49-F238E27FC236}">
                <a16:creationId xmlns:a16="http://schemas.microsoft.com/office/drawing/2014/main" id="{61831C39-CEC6-454C-8B47-B0939CC27BF2}"/>
              </a:ext>
            </a:extLst>
          </p:cNvPr>
          <p:cNvSpPr>
            <a:spLocks noGrp="1"/>
          </p:cNvSpPr>
          <p:nvPr>
            <p:ph type="dt" sz="half" idx="10"/>
          </p:nvPr>
        </p:nvSpPr>
        <p:spPr/>
        <p:txBody>
          <a:bodyPr/>
          <a:lstStyle/>
          <a:p>
            <a:fld id="{60D3D6DE-43C4-43A5-AC1E-B891E1265731}" type="datetime1">
              <a:rPr lang="zh-CN" altLang="en-US" smtClean="0"/>
              <a:t>2020/5/6</a:t>
            </a:fld>
            <a:endParaRPr lang="zh-CN" altLang="en-US"/>
          </a:p>
        </p:txBody>
      </p:sp>
      <p:sp>
        <p:nvSpPr>
          <p:cNvPr id="5" name="页脚占位符 4">
            <a:extLst>
              <a:ext uri="{FF2B5EF4-FFF2-40B4-BE49-F238E27FC236}">
                <a16:creationId xmlns:a16="http://schemas.microsoft.com/office/drawing/2014/main" id="{5BF76ECB-BE4D-43E5-B2CC-52073364CE8C}"/>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7A9AC81C-0DBB-414C-9912-F01F066F11B7}"/>
              </a:ext>
            </a:extLst>
          </p:cNvPr>
          <p:cNvSpPr>
            <a:spLocks noGrp="1"/>
          </p:cNvSpPr>
          <p:nvPr>
            <p:ph type="sldNum" sz="quarter" idx="12"/>
          </p:nvPr>
        </p:nvSpPr>
        <p:spPr/>
        <p:txBody>
          <a:bodyPr/>
          <a:lstStyle/>
          <a:p>
            <a:fld id="{7A842B54-638E-473C-9346-F0EA90246DF2}" type="slidenum">
              <a:rPr lang="zh-CN" altLang="en-US" smtClean="0"/>
              <a:t>3</a:t>
            </a:fld>
            <a:endParaRPr lang="zh-CN" altLang="en-US"/>
          </a:p>
        </p:txBody>
      </p:sp>
    </p:spTree>
    <p:extLst>
      <p:ext uri="{BB962C8B-B14F-4D97-AF65-F5344CB8AC3E}">
        <p14:creationId xmlns:p14="http://schemas.microsoft.com/office/powerpoint/2010/main" val="316161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A0B65-A0DE-4926-80B0-EE3F9BBEDFE4}"/>
              </a:ext>
            </a:extLst>
          </p:cNvPr>
          <p:cNvSpPr>
            <a:spLocks noGrp="1"/>
          </p:cNvSpPr>
          <p:nvPr>
            <p:ph type="title"/>
          </p:nvPr>
        </p:nvSpPr>
        <p:spPr/>
        <p:txBody>
          <a:bodyPr/>
          <a:lstStyle/>
          <a:p>
            <a:r>
              <a:rPr lang="zh-CN" altLang="en-US" dirty="0"/>
              <a:t>查</a:t>
            </a:r>
            <a:r>
              <a:rPr lang="zh-CN" altLang="zh-CN" dirty="0"/>
              <a:t>改增删</a:t>
            </a:r>
            <a:r>
              <a:rPr lang="en-US" altLang="zh-CN" dirty="0"/>
              <a:t>DataFrame</a:t>
            </a:r>
            <a:r>
              <a:rPr lang="zh-CN" altLang="zh-CN" dirty="0"/>
              <a:t>数据</a:t>
            </a:r>
            <a:endParaRPr lang="zh-CN" altLang="en-US" dirty="0"/>
          </a:p>
        </p:txBody>
      </p:sp>
      <p:sp>
        <p:nvSpPr>
          <p:cNvPr id="3" name="内容占位符 2">
            <a:extLst>
              <a:ext uri="{FF2B5EF4-FFF2-40B4-BE49-F238E27FC236}">
                <a16:creationId xmlns:a16="http://schemas.microsoft.com/office/drawing/2014/main" id="{E74E3C02-E1F2-4783-ABF6-BA46BBB80066}"/>
              </a:ext>
            </a:extLst>
          </p:cNvPr>
          <p:cNvSpPr>
            <a:spLocks noGrp="1"/>
          </p:cNvSpPr>
          <p:nvPr>
            <p:ph idx="1"/>
          </p:nvPr>
        </p:nvSpPr>
        <p:spPr/>
        <p:txBody>
          <a:bodyPr/>
          <a:lstStyle/>
          <a:p>
            <a:pPr marL="0" indent="0">
              <a:buNone/>
            </a:pPr>
            <a:r>
              <a:rPr lang="en-US" altLang="zh-CN" dirty="0"/>
              <a:t>3.</a:t>
            </a:r>
            <a:r>
              <a:rPr lang="zh-CN" altLang="en-US" dirty="0"/>
              <a:t>为</a:t>
            </a:r>
            <a:r>
              <a:rPr lang="en-US" altLang="zh-CN" dirty="0"/>
              <a:t>DataFrame</a:t>
            </a:r>
            <a:r>
              <a:rPr lang="zh-CN" altLang="en-US" dirty="0"/>
              <a:t>增添数据</a:t>
            </a:r>
          </a:p>
          <a:p>
            <a:r>
              <a:rPr lang="en-US" altLang="zh-CN" dirty="0"/>
              <a:t>DataFrame</a:t>
            </a:r>
            <a:r>
              <a:rPr lang="zh-CN" altLang="en-US" dirty="0"/>
              <a:t>添加一列的方法非常简单，只需要新建一个列索引。并对该索引下的数据进行赋值操作即可。</a:t>
            </a:r>
          </a:p>
          <a:p>
            <a:r>
              <a:rPr lang="zh-CN" altLang="en-US" dirty="0"/>
              <a:t>新增的一列值是相同的则直接赋值一个常量即可。</a:t>
            </a:r>
          </a:p>
        </p:txBody>
      </p:sp>
      <p:sp>
        <p:nvSpPr>
          <p:cNvPr id="4" name="日期占位符 3">
            <a:extLst>
              <a:ext uri="{FF2B5EF4-FFF2-40B4-BE49-F238E27FC236}">
                <a16:creationId xmlns:a16="http://schemas.microsoft.com/office/drawing/2014/main" id="{D1235A42-064B-4A97-8ABC-944831F1F5BA}"/>
              </a:ext>
            </a:extLst>
          </p:cNvPr>
          <p:cNvSpPr>
            <a:spLocks noGrp="1"/>
          </p:cNvSpPr>
          <p:nvPr>
            <p:ph type="dt" sz="half" idx="10"/>
          </p:nvPr>
        </p:nvSpPr>
        <p:spPr/>
        <p:txBody>
          <a:bodyPr/>
          <a:lstStyle/>
          <a:p>
            <a:fld id="{0C6A20E7-426C-46EC-9130-10F1CB5577C2}" type="datetime1">
              <a:rPr lang="zh-CN" altLang="en-US" smtClean="0"/>
              <a:t>2020/5/6</a:t>
            </a:fld>
            <a:endParaRPr lang="zh-CN" altLang="en-US"/>
          </a:p>
        </p:txBody>
      </p:sp>
      <p:sp>
        <p:nvSpPr>
          <p:cNvPr id="5" name="页脚占位符 4">
            <a:extLst>
              <a:ext uri="{FF2B5EF4-FFF2-40B4-BE49-F238E27FC236}">
                <a16:creationId xmlns:a16="http://schemas.microsoft.com/office/drawing/2014/main" id="{F5AE6A2E-539F-47F1-9163-13A0C227D8B6}"/>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9B9BB1EC-5372-4B3D-89A4-75894E1C15CA}"/>
              </a:ext>
            </a:extLst>
          </p:cNvPr>
          <p:cNvSpPr>
            <a:spLocks noGrp="1"/>
          </p:cNvSpPr>
          <p:nvPr>
            <p:ph type="sldNum" sz="quarter" idx="12"/>
          </p:nvPr>
        </p:nvSpPr>
        <p:spPr/>
        <p:txBody>
          <a:bodyPr/>
          <a:lstStyle/>
          <a:p>
            <a:fld id="{7A842B54-638E-473C-9346-F0EA90246DF2}" type="slidenum">
              <a:rPr lang="zh-CN" altLang="en-US" smtClean="0"/>
              <a:t>30</a:t>
            </a:fld>
            <a:endParaRPr lang="zh-CN" altLang="en-US"/>
          </a:p>
        </p:txBody>
      </p:sp>
    </p:spTree>
    <p:extLst>
      <p:ext uri="{BB962C8B-B14F-4D97-AF65-F5344CB8AC3E}">
        <p14:creationId xmlns:p14="http://schemas.microsoft.com/office/powerpoint/2010/main" val="3095636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E78A4-655F-4251-811C-D54DF859B540}"/>
              </a:ext>
            </a:extLst>
          </p:cNvPr>
          <p:cNvSpPr>
            <a:spLocks noGrp="1"/>
          </p:cNvSpPr>
          <p:nvPr>
            <p:ph type="title"/>
          </p:nvPr>
        </p:nvSpPr>
        <p:spPr/>
        <p:txBody>
          <a:bodyPr/>
          <a:lstStyle/>
          <a:p>
            <a:r>
              <a:rPr lang="zh-CN" altLang="en-US" dirty="0"/>
              <a:t>查</a:t>
            </a:r>
            <a:r>
              <a:rPr lang="zh-CN" altLang="zh-CN" dirty="0"/>
              <a:t>改增删</a:t>
            </a:r>
            <a:r>
              <a:rPr lang="en-US" altLang="zh-CN" dirty="0"/>
              <a:t>DataFrame</a:t>
            </a:r>
            <a:r>
              <a:rPr lang="zh-CN" altLang="zh-CN" dirty="0"/>
              <a:t>数据</a:t>
            </a:r>
            <a:endParaRPr lang="zh-CN" altLang="en-US" dirty="0"/>
          </a:p>
        </p:txBody>
      </p:sp>
      <p:sp>
        <p:nvSpPr>
          <p:cNvPr id="3" name="内容占位符 2">
            <a:extLst>
              <a:ext uri="{FF2B5EF4-FFF2-40B4-BE49-F238E27FC236}">
                <a16:creationId xmlns:a16="http://schemas.microsoft.com/office/drawing/2014/main" id="{4D3E5CF8-93A8-43A5-85D1-677250DB7F05}"/>
              </a:ext>
            </a:extLst>
          </p:cNvPr>
          <p:cNvSpPr>
            <a:spLocks noGrp="1"/>
          </p:cNvSpPr>
          <p:nvPr>
            <p:ph idx="1"/>
          </p:nvPr>
        </p:nvSpPr>
        <p:spPr/>
        <p:txBody>
          <a:bodyPr/>
          <a:lstStyle/>
          <a:p>
            <a:pPr marL="0" indent="0">
              <a:buNone/>
            </a:pPr>
            <a:r>
              <a:rPr lang="en-US" altLang="zh-CN" dirty="0"/>
              <a:t>4.</a:t>
            </a:r>
            <a:r>
              <a:rPr lang="zh-CN" altLang="en-US" dirty="0"/>
              <a:t>删除某列或某行数据</a:t>
            </a:r>
          </a:p>
          <a:p>
            <a:r>
              <a:rPr lang="zh-CN" altLang="en-US" dirty="0"/>
              <a:t>删除某列或某行数据需要用到</a:t>
            </a:r>
            <a:r>
              <a:rPr lang="en-US" altLang="zh-CN" dirty="0"/>
              <a:t>pandas</a:t>
            </a:r>
            <a:r>
              <a:rPr lang="zh-CN" altLang="en-US" dirty="0"/>
              <a:t>提供的方法</a:t>
            </a:r>
            <a:r>
              <a:rPr lang="en-US" altLang="zh-CN" dirty="0"/>
              <a:t>drop</a:t>
            </a:r>
            <a:r>
              <a:rPr lang="zh-CN" altLang="en-US" dirty="0"/>
              <a:t>，</a:t>
            </a:r>
            <a:r>
              <a:rPr lang="en-US" altLang="zh-CN" dirty="0"/>
              <a:t>drop</a:t>
            </a:r>
            <a:r>
              <a:rPr lang="zh-CN" altLang="en-US" dirty="0"/>
              <a:t>方法的用法如下。</a:t>
            </a:r>
          </a:p>
          <a:p>
            <a:r>
              <a:rPr lang="en-US" altLang="zh-CN" dirty="0"/>
              <a:t>axis</a:t>
            </a:r>
            <a:r>
              <a:rPr lang="zh-CN" altLang="en-US" dirty="0"/>
              <a:t>为</a:t>
            </a:r>
            <a:r>
              <a:rPr lang="en-US" altLang="zh-CN" dirty="0"/>
              <a:t>0</a:t>
            </a:r>
            <a:r>
              <a:rPr lang="zh-CN" altLang="en-US" dirty="0"/>
              <a:t>时表示删除行，</a:t>
            </a:r>
            <a:r>
              <a:rPr lang="en-US" altLang="zh-CN" dirty="0"/>
              <a:t>axis</a:t>
            </a:r>
            <a:r>
              <a:rPr lang="zh-CN" altLang="en-US" dirty="0"/>
              <a:t>为</a:t>
            </a:r>
            <a:r>
              <a:rPr lang="en-US" altLang="zh-CN" dirty="0"/>
              <a:t>1</a:t>
            </a:r>
            <a:r>
              <a:rPr lang="zh-CN" altLang="en-US" dirty="0"/>
              <a:t>时表示删除列。</a:t>
            </a:r>
          </a:p>
          <a:p>
            <a:pPr lvl="1"/>
            <a:r>
              <a:rPr lang="en-US" altLang="zh-CN" dirty="0"/>
              <a:t>drop(labels, axis=0, level=None, </a:t>
            </a:r>
            <a:r>
              <a:rPr lang="en-US" altLang="zh-CN" dirty="0" err="1"/>
              <a:t>inplace</a:t>
            </a:r>
            <a:r>
              <a:rPr lang="en-US" altLang="zh-CN" dirty="0"/>
              <a:t>=False, errors='raise')</a:t>
            </a:r>
          </a:p>
          <a:p>
            <a:r>
              <a:rPr lang="zh-CN" altLang="en-US" dirty="0"/>
              <a:t>常用参数：</a:t>
            </a:r>
          </a:p>
          <a:p>
            <a:endParaRPr lang="zh-CN" altLang="en-US" dirty="0"/>
          </a:p>
        </p:txBody>
      </p:sp>
      <p:sp>
        <p:nvSpPr>
          <p:cNvPr id="4" name="日期占位符 3">
            <a:extLst>
              <a:ext uri="{FF2B5EF4-FFF2-40B4-BE49-F238E27FC236}">
                <a16:creationId xmlns:a16="http://schemas.microsoft.com/office/drawing/2014/main" id="{597F5A7F-6583-4EBA-B5F8-F5A551A5B8D2}"/>
              </a:ext>
            </a:extLst>
          </p:cNvPr>
          <p:cNvSpPr>
            <a:spLocks noGrp="1"/>
          </p:cNvSpPr>
          <p:nvPr>
            <p:ph type="dt" sz="half" idx="10"/>
          </p:nvPr>
        </p:nvSpPr>
        <p:spPr/>
        <p:txBody>
          <a:bodyPr/>
          <a:lstStyle/>
          <a:p>
            <a:fld id="{A32CA387-A779-444F-B12D-20AE52F4E99C}" type="datetime1">
              <a:rPr lang="zh-CN" altLang="en-US" smtClean="0"/>
              <a:t>2020/5/6</a:t>
            </a:fld>
            <a:endParaRPr lang="zh-CN" altLang="en-US"/>
          </a:p>
        </p:txBody>
      </p:sp>
      <p:sp>
        <p:nvSpPr>
          <p:cNvPr id="5" name="页脚占位符 4">
            <a:extLst>
              <a:ext uri="{FF2B5EF4-FFF2-40B4-BE49-F238E27FC236}">
                <a16:creationId xmlns:a16="http://schemas.microsoft.com/office/drawing/2014/main" id="{EFD49EC6-113F-47BD-BC31-E5B08385BF57}"/>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7CAC0E23-1AA7-4604-9001-0DB1CD55D2D9}"/>
              </a:ext>
            </a:extLst>
          </p:cNvPr>
          <p:cNvSpPr>
            <a:spLocks noGrp="1"/>
          </p:cNvSpPr>
          <p:nvPr>
            <p:ph type="sldNum" sz="quarter" idx="12"/>
          </p:nvPr>
        </p:nvSpPr>
        <p:spPr/>
        <p:txBody>
          <a:bodyPr/>
          <a:lstStyle/>
          <a:p>
            <a:fld id="{7A842B54-638E-473C-9346-F0EA90246DF2}" type="slidenum">
              <a:rPr lang="zh-CN" altLang="en-US" smtClean="0"/>
              <a:t>31</a:t>
            </a:fld>
            <a:endParaRPr lang="zh-CN" altLang="en-US"/>
          </a:p>
        </p:txBody>
      </p:sp>
      <p:graphicFrame>
        <p:nvGraphicFramePr>
          <p:cNvPr id="7" name="表格 6">
            <a:extLst>
              <a:ext uri="{FF2B5EF4-FFF2-40B4-BE49-F238E27FC236}">
                <a16:creationId xmlns:a16="http://schemas.microsoft.com/office/drawing/2014/main" id="{58AE7635-7659-426E-A248-286BFD2CB9D9}"/>
              </a:ext>
            </a:extLst>
          </p:cNvPr>
          <p:cNvGraphicFramePr>
            <a:graphicFrameLocks noGrp="1"/>
          </p:cNvGraphicFramePr>
          <p:nvPr>
            <p:extLst>
              <p:ext uri="{D42A27DB-BD31-4B8C-83A1-F6EECF244321}">
                <p14:modId xmlns:p14="http://schemas.microsoft.com/office/powerpoint/2010/main" val="297204044"/>
              </p:ext>
            </p:extLst>
          </p:nvPr>
        </p:nvGraphicFramePr>
        <p:xfrm>
          <a:off x="4408981" y="4560885"/>
          <a:ext cx="7402019" cy="2160590"/>
        </p:xfrm>
        <a:graphic>
          <a:graphicData uri="http://schemas.openxmlformats.org/drawingml/2006/table">
            <a:tbl>
              <a:tblPr firstRow="1" firstCol="1" bandRow="1">
                <a:tableStyleId>{5C22544A-7EE6-4342-B048-85BDC9FD1C3A}</a:tableStyleId>
              </a:tblPr>
              <a:tblGrid>
                <a:gridCol w="1064507">
                  <a:extLst>
                    <a:ext uri="{9D8B030D-6E8A-4147-A177-3AD203B41FA5}">
                      <a16:colId xmlns:a16="http://schemas.microsoft.com/office/drawing/2014/main" val="20000"/>
                    </a:ext>
                  </a:extLst>
                </a:gridCol>
                <a:gridCol w="6337512">
                  <a:extLst>
                    <a:ext uri="{9D8B030D-6E8A-4147-A177-3AD203B41FA5}">
                      <a16:colId xmlns:a16="http://schemas.microsoft.com/office/drawing/2014/main" val="20001"/>
                    </a:ext>
                  </a:extLst>
                </a:gridCol>
              </a:tblGrid>
              <a:tr h="432118">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54851" marR="54851" marT="0" marB="0"/>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0"/>
                  </a:ext>
                </a:extLst>
              </a:tr>
              <a:tr h="432118">
                <a:tc>
                  <a:txBody>
                    <a:bodyPr/>
                    <a:lstStyle/>
                    <a:p>
                      <a:pPr algn="ctr">
                        <a:lnSpc>
                          <a:spcPct val="150000"/>
                        </a:lnSpc>
                        <a:spcAft>
                          <a:spcPts val="0"/>
                        </a:spcAft>
                      </a:pPr>
                      <a:r>
                        <a:rPr lang="en-US" sz="1800" b="0" kern="0" dirty="0">
                          <a:effectLst/>
                          <a:latin typeface="微软雅黑" pitchFamily="34" charset="-122"/>
                          <a:ea typeface="微软雅黑" pitchFamily="34" charset="-122"/>
                        </a:rPr>
                        <a:t>labels</a:t>
                      </a:r>
                      <a:endParaRPr lang="zh-CN" sz="1800" b="0" kern="100" dirty="0">
                        <a:effectLst/>
                        <a:latin typeface="微软雅黑" pitchFamily="34" charset="-122"/>
                        <a:ea typeface="微软雅黑" pitchFamily="34" charset="-122"/>
                        <a:cs typeface="宋体"/>
                      </a:endParaRPr>
                    </a:p>
                  </a:txBody>
                  <a:tcPr marL="54851" marR="54851"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string</a:t>
                      </a:r>
                      <a:r>
                        <a:rPr lang="zh-CN" sz="1800" kern="0">
                          <a:effectLst/>
                          <a:latin typeface="微软雅黑" pitchFamily="34" charset="-122"/>
                          <a:ea typeface="微软雅黑" pitchFamily="34" charset="-122"/>
                        </a:rPr>
                        <a:t>或</a:t>
                      </a:r>
                      <a:r>
                        <a:rPr lang="en-US" sz="1800" kern="0">
                          <a:effectLst/>
                          <a:latin typeface="微软雅黑" pitchFamily="34" charset="-122"/>
                          <a:ea typeface="微软雅黑" pitchFamily="34" charset="-122"/>
                        </a:rPr>
                        <a:t>array</a:t>
                      </a:r>
                      <a:r>
                        <a:rPr lang="zh-CN" sz="1800" kern="0">
                          <a:effectLst/>
                          <a:latin typeface="微软雅黑" pitchFamily="34" charset="-122"/>
                          <a:ea typeface="微软雅黑" pitchFamily="34" charset="-122"/>
                        </a:rPr>
                        <a:t>。代表删除的行或列的标签。无默认。</a:t>
                      </a:r>
                      <a:endParaRPr lang="zh-CN" sz="1800" kern="10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1"/>
                  </a:ext>
                </a:extLst>
              </a:tr>
              <a:tr h="432118">
                <a:tc>
                  <a:txBody>
                    <a:bodyPr/>
                    <a:lstStyle/>
                    <a:p>
                      <a:pPr algn="ctr">
                        <a:lnSpc>
                          <a:spcPct val="150000"/>
                        </a:lnSpc>
                        <a:spcAft>
                          <a:spcPts val="0"/>
                        </a:spcAft>
                      </a:pPr>
                      <a:r>
                        <a:rPr lang="en-US" sz="1800" b="0" kern="0" dirty="0">
                          <a:effectLst/>
                          <a:latin typeface="微软雅黑" pitchFamily="34" charset="-122"/>
                          <a:ea typeface="微软雅黑" pitchFamily="34" charset="-122"/>
                        </a:rPr>
                        <a:t>axis</a:t>
                      </a:r>
                      <a:endParaRPr lang="zh-CN" sz="1800" b="0" kern="100" dirty="0">
                        <a:effectLst/>
                        <a:latin typeface="微软雅黑" pitchFamily="34" charset="-122"/>
                        <a:ea typeface="微软雅黑" pitchFamily="34" charset="-122"/>
                        <a:cs typeface="宋体"/>
                      </a:endParaRPr>
                    </a:p>
                  </a:txBody>
                  <a:tcPr marL="54851" marR="54851"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0</a:t>
                      </a:r>
                      <a:r>
                        <a:rPr lang="zh-CN" sz="1800" kern="0">
                          <a:effectLst/>
                          <a:latin typeface="微软雅黑" pitchFamily="34" charset="-122"/>
                          <a:ea typeface="微软雅黑" pitchFamily="34" charset="-122"/>
                        </a:rPr>
                        <a:t>或</a:t>
                      </a:r>
                      <a:r>
                        <a:rPr lang="en-US" sz="1800" kern="0">
                          <a:effectLst/>
                          <a:latin typeface="微软雅黑" pitchFamily="34" charset="-122"/>
                          <a:ea typeface="微软雅黑" pitchFamily="34" charset="-122"/>
                        </a:rPr>
                        <a:t>1</a:t>
                      </a:r>
                      <a:r>
                        <a:rPr lang="zh-CN" sz="1800" kern="0">
                          <a:effectLst/>
                          <a:latin typeface="微软雅黑" pitchFamily="34" charset="-122"/>
                          <a:ea typeface="微软雅黑" pitchFamily="34" charset="-122"/>
                        </a:rPr>
                        <a:t>。代表操作的轴向。默认为</a:t>
                      </a:r>
                      <a:r>
                        <a:rPr lang="en-US" sz="1800" kern="0">
                          <a:effectLst/>
                          <a:latin typeface="微软雅黑" pitchFamily="34" charset="-122"/>
                          <a:ea typeface="微软雅黑" pitchFamily="34" charset="-122"/>
                        </a:rPr>
                        <a:t>0</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2"/>
                  </a:ext>
                </a:extLst>
              </a:tr>
              <a:tr h="432118">
                <a:tc>
                  <a:txBody>
                    <a:bodyPr/>
                    <a:lstStyle/>
                    <a:p>
                      <a:pPr algn="ctr">
                        <a:lnSpc>
                          <a:spcPct val="150000"/>
                        </a:lnSpc>
                        <a:spcAft>
                          <a:spcPts val="0"/>
                        </a:spcAft>
                      </a:pPr>
                      <a:r>
                        <a:rPr lang="en-US" sz="1800" b="0" kern="0" dirty="0">
                          <a:effectLst/>
                          <a:latin typeface="微软雅黑" pitchFamily="34" charset="-122"/>
                          <a:ea typeface="微软雅黑" pitchFamily="34" charset="-122"/>
                        </a:rPr>
                        <a:t>levels</a:t>
                      </a:r>
                      <a:endParaRPr lang="zh-CN" sz="1800" b="0" kern="100" dirty="0">
                        <a:effectLst/>
                        <a:latin typeface="微软雅黑" pitchFamily="34" charset="-122"/>
                        <a:ea typeface="微软雅黑" pitchFamily="34" charset="-122"/>
                        <a:cs typeface="宋体"/>
                      </a:endParaRPr>
                    </a:p>
                  </a:txBody>
                  <a:tcPr marL="54851" marR="54851"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int</a:t>
                      </a:r>
                      <a:r>
                        <a:rPr lang="zh-CN" sz="1800" kern="0">
                          <a:effectLst/>
                          <a:latin typeface="微软雅黑" pitchFamily="34" charset="-122"/>
                          <a:ea typeface="微软雅黑" pitchFamily="34" charset="-122"/>
                        </a:rPr>
                        <a:t>或者索引名。代表标签所在级别。默认为</a:t>
                      </a:r>
                      <a:r>
                        <a:rPr lang="en-US" sz="1800" kern="0">
                          <a:effectLst/>
                          <a:latin typeface="微软雅黑" pitchFamily="34" charset="-122"/>
                          <a:ea typeface="微软雅黑" pitchFamily="34" charset="-122"/>
                        </a:rPr>
                        <a:t>None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3"/>
                  </a:ext>
                </a:extLst>
              </a:tr>
              <a:tr h="432118">
                <a:tc>
                  <a:txBody>
                    <a:bodyPr/>
                    <a:lstStyle/>
                    <a:p>
                      <a:pPr algn="ctr">
                        <a:lnSpc>
                          <a:spcPct val="150000"/>
                        </a:lnSpc>
                        <a:spcAft>
                          <a:spcPts val="0"/>
                        </a:spcAft>
                      </a:pPr>
                      <a:r>
                        <a:rPr lang="en-US" sz="1800" b="0" kern="0" dirty="0" err="1">
                          <a:effectLst/>
                          <a:latin typeface="微软雅黑" pitchFamily="34" charset="-122"/>
                          <a:ea typeface="微软雅黑" pitchFamily="34" charset="-122"/>
                        </a:rPr>
                        <a:t>inplace</a:t>
                      </a:r>
                      <a:endParaRPr lang="zh-CN" sz="1800" b="0" kern="100" dirty="0">
                        <a:effectLst/>
                        <a:latin typeface="微软雅黑" pitchFamily="34" charset="-122"/>
                        <a:ea typeface="微软雅黑" pitchFamily="34" charset="-122"/>
                        <a:cs typeface="宋体"/>
                      </a:endParaRPr>
                    </a:p>
                  </a:txBody>
                  <a:tcPr marL="54851" marR="54851"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boolean</a:t>
                      </a:r>
                      <a:r>
                        <a:rPr lang="zh-CN" sz="1800" kern="0" dirty="0">
                          <a:effectLst/>
                          <a:latin typeface="微软雅黑" pitchFamily="34" charset="-122"/>
                          <a:ea typeface="微软雅黑" pitchFamily="34" charset="-122"/>
                        </a:rPr>
                        <a:t>。代表操作是否对原数据生效。默认为</a:t>
                      </a:r>
                      <a:r>
                        <a:rPr lang="en-US" sz="1800" kern="0" dirty="0">
                          <a:effectLst/>
                          <a:latin typeface="微软雅黑" pitchFamily="34" charset="-122"/>
                          <a:ea typeface="微软雅黑" pitchFamily="34" charset="-122"/>
                        </a:rPr>
                        <a:t>False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54851" marR="54851"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6674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C4D03-CCB0-45A0-82E4-20C7AFF27457}"/>
              </a:ext>
            </a:extLst>
          </p:cNvPr>
          <p:cNvSpPr>
            <a:spLocks noGrp="1"/>
          </p:cNvSpPr>
          <p:nvPr>
            <p:ph type="title"/>
          </p:nvPr>
        </p:nvSpPr>
        <p:spPr/>
        <p:txBody>
          <a:bodyPr/>
          <a:lstStyle/>
          <a:p>
            <a:r>
              <a:rPr lang="zh-CN" altLang="en-US" dirty="0"/>
              <a:t>描述分析</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5DF9BF16-26C3-49AD-A15C-A9E0317DFF1F}"/>
              </a:ext>
            </a:extLst>
          </p:cNvPr>
          <p:cNvSpPr>
            <a:spLocks noGrp="1"/>
          </p:cNvSpPr>
          <p:nvPr>
            <p:ph idx="1"/>
          </p:nvPr>
        </p:nvSpPr>
        <p:spPr/>
        <p:txBody>
          <a:bodyPr/>
          <a:lstStyle/>
          <a:p>
            <a:pPr marL="0" indent="0">
              <a:buNone/>
            </a:pPr>
            <a:r>
              <a:rPr lang="en-US" altLang="zh-CN" dirty="0"/>
              <a:t>1.</a:t>
            </a:r>
            <a:r>
              <a:rPr lang="zh-CN" altLang="en-US" dirty="0"/>
              <a:t>数值型特征的描述性统计</a:t>
            </a:r>
            <a:r>
              <a:rPr lang="en-US" altLang="zh-CN" dirty="0"/>
              <a:t>——NumPy</a:t>
            </a:r>
            <a:r>
              <a:rPr lang="zh-CN" altLang="en-US" dirty="0"/>
              <a:t>中的描述性统计函数</a:t>
            </a:r>
          </a:p>
          <a:p>
            <a:r>
              <a:rPr lang="zh-CN" altLang="en-US" dirty="0"/>
              <a:t>数值型数据的描述性统计主要包括了计算数值型数据的完整情况、最小值、均值、中位数、最大值、四分位数、极差、标准差、方差、协方差和变异系数等。</a:t>
            </a:r>
          </a:p>
          <a:p>
            <a:r>
              <a:rPr lang="en-US" altLang="zh-CN" dirty="0"/>
              <a:t>pandas</a:t>
            </a:r>
            <a:r>
              <a:rPr lang="zh-CN" altLang="en-US" dirty="0"/>
              <a:t>库基于</a:t>
            </a:r>
            <a:r>
              <a:rPr lang="en-US" altLang="zh-CN" dirty="0"/>
              <a:t>NumPy</a:t>
            </a:r>
            <a:r>
              <a:rPr lang="zh-CN" altLang="en-US" dirty="0"/>
              <a:t>，自然也可以用这些函数对数据框进行描述性统计。</a:t>
            </a:r>
          </a:p>
          <a:p>
            <a:endParaRPr lang="zh-CN" altLang="en-US" dirty="0"/>
          </a:p>
        </p:txBody>
      </p:sp>
      <p:sp>
        <p:nvSpPr>
          <p:cNvPr id="4" name="日期占位符 3">
            <a:extLst>
              <a:ext uri="{FF2B5EF4-FFF2-40B4-BE49-F238E27FC236}">
                <a16:creationId xmlns:a16="http://schemas.microsoft.com/office/drawing/2014/main" id="{C94DB36C-AAF8-43B4-AC0F-AD52E56DD98F}"/>
              </a:ext>
            </a:extLst>
          </p:cNvPr>
          <p:cNvSpPr>
            <a:spLocks noGrp="1"/>
          </p:cNvSpPr>
          <p:nvPr>
            <p:ph type="dt" sz="half" idx="10"/>
          </p:nvPr>
        </p:nvSpPr>
        <p:spPr/>
        <p:txBody>
          <a:bodyPr/>
          <a:lstStyle/>
          <a:p>
            <a:fld id="{B52023F6-A52A-4234-BE38-09B30C14556F}" type="datetime1">
              <a:rPr lang="zh-CN" altLang="en-US" smtClean="0"/>
              <a:t>2020/5/6</a:t>
            </a:fld>
            <a:endParaRPr lang="zh-CN" altLang="en-US"/>
          </a:p>
        </p:txBody>
      </p:sp>
      <p:sp>
        <p:nvSpPr>
          <p:cNvPr id="5" name="页脚占位符 4">
            <a:extLst>
              <a:ext uri="{FF2B5EF4-FFF2-40B4-BE49-F238E27FC236}">
                <a16:creationId xmlns:a16="http://schemas.microsoft.com/office/drawing/2014/main" id="{50CF9D0B-F003-4D31-B69A-3B651D4C0CF3}"/>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2AD3BF23-BEDC-4BAB-842D-37C291D5EDD3}"/>
              </a:ext>
            </a:extLst>
          </p:cNvPr>
          <p:cNvSpPr>
            <a:spLocks noGrp="1"/>
          </p:cNvSpPr>
          <p:nvPr>
            <p:ph type="sldNum" sz="quarter" idx="12"/>
          </p:nvPr>
        </p:nvSpPr>
        <p:spPr/>
        <p:txBody>
          <a:bodyPr/>
          <a:lstStyle/>
          <a:p>
            <a:fld id="{7A842B54-638E-473C-9346-F0EA90246DF2}" type="slidenum">
              <a:rPr lang="zh-CN" altLang="en-US" smtClean="0"/>
              <a:t>32</a:t>
            </a:fld>
            <a:endParaRPr lang="zh-CN" altLang="en-US"/>
          </a:p>
        </p:txBody>
      </p:sp>
    </p:spTree>
    <p:extLst>
      <p:ext uri="{BB962C8B-B14F-4D97-AF65-F5344CB8AC3E}">
        <p14:creationId xmlns:p14="http://schemas.microsoft.com/office/powerpoint/2010/main" val="1029233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3CDC5-5FBB-4444-AD8D-EB66D918FADC}"/>
              </a:ext>
            </a:extLst>
          </p:cNvPr>
          <p:cNvSpPr>
            <a:spLocks noGrp="1"/>
          </p:cNvSpPr>
          <p:nvPr>
            <p:ph type="title"/>
          </p:nvPr>
        </p:nvSpPr>
        <p:spPr/>
        <p:txBody>
          <a:bodyPr/>
          <a:lstStyle/>
          <a:p>
            <a:r>
              <a:rPr lang="zh-CN" altLang="en-US" dirty="0"/>
              <a:t>描述分析</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2C958649-A95B-41A4-990F-6C117DB13A67}"/>
              </a:ext>
            </a:extLst>
          </p:cNvPr>
          <p:cNvSpPr>
            <a:spLocks noGrp="1"/>
          </p:cNvSpPr>
          <p:nvPr>
            <p:ph idx="1"/>
          </p:nvPr>
        </p:nvSpPr>
        <p:spPr/>
        <p:txBody>
          <a:bodyPr/>
          <a:lstStyle/>
          <a:p>
            <a:r>
              <a:rPr lang="zh-CN" altLang="en-US" dirty="0"/>
              <a:t>在</a:t>
            </a:r>
            <a:r>
              <a:rPr lang="en-US" altLang="zh-CN" dirty="0"/>
              <a:t>NumPy</a:t>
            </a:r>
            <a:r>
              <a:rPr lang="zh-CN" altLang="en-US" dirty="0"/>
              <a:t>库中一些常用的统计学函数如下表所示。</a:t>
            </a:r>
          </a:p>
        </p:txBody>
      </p:sp>
      <p:sp>
        <p:nvSpPr>
          <p:cNvPr id="4" name="日期占位符 3">
            <a:extLst>
              <a:ext uri="{FF2B5EF4-FFF2-40B4-BE49-F238E27FC236}">
                <a16:creationId xmlns:a16="http://schemas.microsoft.com/office/drawing/2014/main" id="{E7EBD7BF-EB6B-421D-BFCA-1EECE0F2157A}"/>
              </a:ext>
            </a:extLst>
          </p:cNvPr>
          <p:cNvSpPr>
            <a:spLocks noGrp="1"/>
          </p:cNvSpPr>
          <p:nvPr>
            <p:ph type="dt" sz="half" idx="10"/>
          </p:nvPr>
        </p:nvSpPr>
        <p:spPr/>
        <p:txBody>
          <a:bodyPr/>
          <a:lstStyle/>
          <a:p>
            <a:fld id="{5A7AF72E-8AD4-410F-BA14-59F18EAD8778}" type="datetime1">
              <a:rPr lang="zh-CN" altLang="en-US" smtClean="0"/>
              <a:t>2020/5/6</a:t>
            </a:fld>
            <a:endParaRPr lang="zh-CN" altLang="en-US"/>
          </a:p>
        </p:txBody>
      </p:sp>
      <p:sp>
        <p:nvSpPr>
          <p:cNvPr id="5" name="页脚占位符 4">
            <a:extLst>
              <a:ext uri="{FF2B5EF4-FFF2-40B4-BE49-F238E27FC236}">
                <a16:creationId xmlns:a16="http://schemas.microsoft.com/office/drawing/2014/main" id="{460A34F6-B876-491C-BD14-410B86C97F35}"/>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D272FDF1-B6C3-4A9E-8E30-02B2E1207A12}"/>
              </a:ext>
            </a:extLst>
          </p:cNvPr>
          <p:cNvSpPr>
            <a:spLocks noGrp="1"/>
          </p:cNvSpPr>
          <p:nvPr>
            <p:ph type="sldNum" sz="quarter" idx="12"/>
          </p:nvPr>
        </p:nvSpPr>
        <p:spPr/>
        <p:txBody>
          <a:bodyPr/>
          <a:lstStyle/>
          <a:p>
            <a:fld id="{7A842B54-638E-473C-9346-F0EA90246DF2}" type="slidenum">
              <a:rPr lang="zh-CN" altLang="en-US" smtClean="0"/>
              <a:t>33</a:t>
            </a:fld>
            <a:endParaRPr lang="zh-CN" altLang="en-US"/>
          </a:p>
        </p:txBody>
      </p:sp>
      <p:graphicFrame>
        <p:nvGraphicFramePr>
          <p:cNvPr id="7" name="表格 6">
            <a:extLst>
              <a:ext uri="{FF2B5EF4-FFF2-40B4-BE49-F238E27FC236}">
                <a16:creationId xmlns:a16="http://schemas.microsoft.com/office/drawing/2014/main" id="{C51694E7-591C-402F-BF5E-EBDB8D0BEC00}"/>
              </a:ext>
            </a:extLst>
          </p:cNvPr>
          <p:cNvGraphicFramePr>
            <a:graphicFrameLocks noGrp="1"/>
          </p:cNvGraphicFramePr>
          <p:nvPr>
            <p:extLst>
              <p:ext uri="{D42A27DB-BD31-4B8C-83A1-F6EECF244321}">
                <p14:modId xmlns:p14="http://schemas.microsoft.com/office/powerpoint/2010/main" val="3199615811"/>
              </p:ext>
            </p:extLst>
          </p:nvPr>
        </p:nvGraphicFramePr>
        <p:xfrm>
          <a:off x="2370932" y="2921794"/>
          <a:ext cx="7450136" cy="2159000"/>
        </p:xfrm>
        <a:graphic>
          <a:graphicData uri="http://schemas.openxmlformats.org/drawingml/2006/table">
            <a:tbl>
              <a:tblPr firstRow="1" bandRow="1">
                <a:tableStyleId>{5C22544A-7EE6-4342-B048-85BDC9FD1C3A}</a:tableStyleId>
              </a:tblPr>
              <a:tblGrid>
                <a:gridCol w="1862534">
                  <a:extLst>
                    <a:ext uri="{9D8B030D-6E8A-4147-A177-3AD203B41FA5}">
                      <a16:colId xmlns:a16="http://schemas.microsoft.com/office/drawing/2014/main" val="20000"/>
                    </a:ext>
                  </a:extLst>
                </a:gridCol>
                <a:gridCol w="1862534">
                  <a:extLst>
                    <a:ext uri="{9D8B030D-6E8A-4147-A177-3AD203B41FA5}">
                      <a16:colId xmlns:a16="http://schemas.microsoft.com/office/drawing/2014/main" val="20001"/>
                    </a:ext>
                  </a:extLst>
                </a:gridCol>
                <a:gridCol w="1862534">
                  <a:extLst>
                    <a:ext uri="{9D8B030D-6E8A-4147-A177-3AD203B41FA5}">
                      <a16:colId xmlns:a16="http://schemas.microsoft.com/office/drawing/2014/main" val="20002"/>
                    </a:ext>
                  </a:extLst>
                </a:gridCol>
                <a:gridCol w="1862534">
                  <a:extLst>
                    <a:ext uri="{9D8B030D-6E8A-4147-A177-3AD203B41FA5}">
                      <a16:colId xmlns:a16="http://schemas.microsoft.com/office/drawing/2014/main" val="20003"/>
                    </a:ext>
                  </a:extLst>
                </a:gridCol>
              </a:tblGrid>
              <a:tr h="431800">
                <a:tc>
                  <a:txBody>
                    <a:bodyPr/>
                    <a:lstStyle/>
                    <a:p>
                      <a:pPr indent="0" algn="ctr">
                        <a:spcAft>
                          <a:spcPts val="0"/>
                        </a:spcAft>
                      </a:pPr>
                      <a:r>
                        <a:rPr lang="zh-CN" sz="1800" kern="0" dirty="0">
                          <a:effectLst/>
                          <a:latin typeface="微软雅黑" pitchFamily="34" charset="-122"/>
                          <a:ea typeface="微软雅黑" pitchFamily="34" charset="-122"/>
                        </a:rPr>
                        <a:t>函数名称</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a:effectLst/>
                          <a:latin typeface="微软雅黑" pitchFamily="34" charset="-122"/>
                          <a:ea typeface="微软雅黑" pitchFamily="34" charset="-122"/>
                        </a:rPr>
                        <a:t>函数名称</a:t>
                      </a:r>
                      <a:endParaRPr lang="zh-CN" sz="1800" kern="10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0"/>
                  </a:ext>
                </a:extLst>
              </a:tr>
              <a:tr h="431800">
                <a:tc>
                  <a:txBody>
                    <a:bodyPr/>
                    <a:lstStyle/>
                    <a:p>
                      <a:pPr indent="0" algn="ctr">
                        <a:spcAft>
                          <a:spcPts val="0"/>
                        </a:spcAft>
                      </a:pPr>
                      <a:r>
                        <a:rPr lang="en-US" sz="1800" b="0" kern="0" dirty="0" err="1">
                          <a:effectLst/>
                          <a:latin typeface="微软雅黑" pitchFamily="34" charset="-122"/>
                          <a:ea typeface="微软雅黑" pitchFamily="34" charset="-122"/>
                        </a:rPr>
                        <a:t>np.min</a:t>
                      </a:r>
                      <a:endParaRPr lang="zh-CN" sz="1800" b="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最小值</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en-US" sz="1800" kern="0" dirty="0" err="1">
                          <a:effectLst/>
                          <a:latin typeface="微软雅黑" pitchFamily="34" charset="-122"/>
                          <a:ea typeface="微软雅黑" pitchFamily="34" charset="-122"/>
                        </a:rPr>
                        <a:t>np.max</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a:effectLst/>
                          <a:latin typeface="微软雅黑" pitchFamily="34" charset="-122"/>
                          <a:ea typeface="微软雅黑" pitchFamily="34" charset="-122"/>
                        </a:rPr>
                        <a:t>最大值</a:t>
                      </a:r>
                      <a:endParaRPr lang="zh-CN" sz="1800" kern="10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1"/>
                  </a:ext>
                </a:extLst>
              </a:tr>
              <a:tr h="431800">
                <a:tc>
                  <a:txBody>
                    <a:bodyPr/>
                    <a:lstStyle/>
                    <a:p>
                      <a:pPr indent="0" algn="ctr">
                        <a:spcAft>
                          <a:spcPts val="0"/>
                        </a:spcAft>
                      </a:pPr>
                      <a:r>
                        <a:rPr lang="en-US" sz="1800" b="0" kern="0" dirty="0" err="1">
                          <a:effectLst/>
                          <a:latin typeface="微软雅黑" pitchFamily="34" charset="-122"/>
                          <a:ea typeface="微软雅黑" pitchFamily="34" charset="-122"/>
                        </a:rPr>
                        <a:t>np.mean</a:t>
                      </a:r>
                      <a:endParaRPr lang="zh-CN" sz="1800" b="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均值</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en-US" sz="1800" kern="0" dirty="0" err="1">
                          <a:effectLst/>
                          <a:latin typeface="微软雅黑" pitchFamily="34" charset="-122"/>
                          <a:ea typeface="微软雅黑" pitchFamily="34" charset="-122"/>
                        </a:rPr>
                        <a:t>np.ptp</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极差</a:t>
                      </a:r>
                      <a:endParaRPr lang="zh-CN" sz="1800" kern="100" dirty="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2"/>
                  </a:ext>
                </a:extLst>
              </a:tr>
              <a:tr h="431800">
                <a:tc>
                  <a:txBody>
                    <a:bodyPr/>
                    <a:lstStyle/>
                    <a:p>
                      <a:pPr indent="0" algn="ctr">
                        <a:spcAft>
                          <a:spcPts val="0"/>
                        </a:spcAft>
                      </a:pPr>
                      <a:r>
                        <a:rPr lang="en-US" sz="1800" b="0" kern="0" dirty="0" err="1">
                          <a:effectLst/>
                          <a:latin typeface="微软雅黑" pitchFamily="34" charset="-122"/>
                          <a:ea typeface="微软雅黑" pitchFamily="34" charset="-122"/>
                        </a:rPr>
                        <a:t>np.median</a:t>
                      </a:r>
                      <a:endParaRPr lang="zh-CN" sz="1800" b="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a:effectLst/>
                          <a:latin typeface="微软雅黑" pitchFamily="34" charset="-122"/>
                          <a:ea typeface="微软雅黑" pitchFamily="34" charset="-122"/>
                        </a:rPr>
                        <a:t>中位数</a:t>
                      </a:r>
                      <a:endParaRPr lang="zh-CN" sz="1800" kern="10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en-US" sz="1800" kern="0" dirty="0" err="1">
                          <a:effectLst/>
                          <a:latin typeface="微软雅黑" pitchFamily="34" charset="-122"/>
                          <a:ea typeface="微软雅黑" pitchFamily="34" charset="-122"/>
                        </a:rPr>
                        <a:t>np.std</a:t>
                      </a:r>
                      <a:endParaRPr lang="zh-CN" sz="180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标准差</a:t>
                      </a:r>
                      <a:endParaRPr lang="zh-CN" sz="1800" kern="100" dirty="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3"/>
                  </a:ext>
                </a:extLst>
              </a:tr>
              <a:tr h="431800">
                <a:tc>
                  <a:txBody>
                    <a:bodyPr/>
                    <a:lstStyle/>
                    <a:p>
                      <a:pPr indent="0" algn="ctr">
                        <a:spcAft>
                          <a:spcPts val="0"/>
                        </a:spcAft>
                      </a:pPr>
                      <a:r>
                        <a:rPr lang="en-US" sz="1800" b="0" kern="0" dirty="0" err="1">
                          <a:effectLst/>
                          <a:latin typeface="微软雅黑" pitchFamily="34" charset="-122"/>
                          <a:ea typeface="微软雅黑" pitchFamily="34" charset="-122"/>
                        </a:rPr>
                        <a:t>np.var</a:t>
                      </a:r>
                      <a:endParaRPr lang="zh-CN" sz="1800" b="0" kern="100" dirty="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a:effectLst/>
                          <a:latin typeface="微软雅黑" pitchFamily="34" charset="-122"/>
                          <a:ea typeface="微软雅黑" pitchFamily="34" charset="-122"/>
                        </a:rPr>
                        <a:t>方差</a:t>
                      </a:r>
                      <a:endParaRPr lang="zh-CN" sz="1800" kern="10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en-US" sz="1800" kern="0">
                          <a:effectLst/>
                          <a:latin typeface="微软雅黑" pitchFamily="34" charset="-122"/>
                          <a:ea typeface="微软雅黑" pitchFamily="34" charset="-122"/>
                        </a:rPr>
                        <a:t>np.cov</a:t>
                      </a:r>
                      <a:endParaRPr lang="zh-CN" sz="1800" kern="100">
                        <a:effectLst/>
                        <a:latin typeface="微软雅黑" pitchFamily="34" charset="-122"/>
                        <a:ea typeface="微软雅黑" pitchFamily="34" charset="-122"/>
                        <a:cs typeface="Times New Roman"/>
                      </a:endParaRPr>
                    </a:p>
                  </a:txBody>
                  <a:tcPr marL="54845" marR="54845" marT="0" marB="0" anchor="ctr"/>
                </a:tc>
                <a:tc>
                  <a:txBody>
                    <a:bodyPr/>
                    <a:lstStyle/>
                    <a:p>
                      <a:pPr indent="0" algn="ctr">
                        <a:spcAft>
                          <a:spcPts val="0"/>
                        </a:spcAft>
                      </a:pPr>
                      <a:r>
                        <a:rPr lang="zh-CN" sz="1800" kern="0" dirty="0">
                          <a:effectLst/>
                          <a:latin typeface="微软雅黑" pitchFamily="34" charset="-122"/>
                          <a:ea typeface="微软雅黑" pitchFamily="34" charset="-122"/>
                        </a:rPr>
                        <a:t>协方差</a:t>
                      </a:r>
                      <a:endParaRPr lang="zh-CN" sz="1800" kern="100" dirty="0">
                        <a:effectLst/>
                        <a:latin typeface="微软雅黑" pitchFamily="34" charset="-122"/>
                        <a:ea typeface="微软雅黑" pitchFamily="34" charset="-122"/>
                        <a:cs typeface="Times New Roman"/>
                      </a:endParaRPr>
                    </a:p>
                  </a:txBody>
                  <a:tcPr marL="54845" marR="54845"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2301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ACEFA-C15F-49FF-8D1D-1E0BB3607D8B}"/>
              </a:ext>
            </a:extLst>
          </p:cNvPr>
          <p:cNvSpPr>
            <a:spLocks noGrp="1"/>
          </p:cNvSpPr>
          <p:nvPr>
            <p:ph type="title"/>
          </p:nvPr>
        </p:nvSpPr>
        <p:spPr/>
        <p:txBody>
          <a:bodyPr/>
          <a:lstStyle/>
          <a:p>
            <a:r>
              <a:rPr lang="zh-CN" altLang="en-US" dirty="0"/>
              <a:t>描述分析</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F886324D-4219-4632-B68C-F5C61B6A0367}"/>
              </a:ext>
            </a:extLst>
          </p:cNvPr>
          <p:cNvSpPr>
            <a:spLocks noGrp="1"/>
          </p:cNvSpPr>
          <p:nvPr>
            <p:ph idx="1"/>
          </p:nvPr>
        </p:nvSpPr>
        <p:spPr/>
        <p:txBody>
          <a:bodyPr/>
          <a:lstStyle/>
          <a:p>
            <a:pPr marL="0" indent="0">
              <a:buNone/>
            </a:pPr>
            <a:r>
              <a:rPr lang="en-US" altLang="zh-CN" dirty="0"/>
              <a:t>1.</a:t>
            </a:r>
            <a:r>
              <a:rPr lang="zh-CN" altLang="en-US" dirty="0"/>
              <a:t>数值型特征的描述性统计</a:t>
            </a:r>
            <a:r>
              <a:rPr lang="en-US" altLang="zh-CN" dirty="0"/>
              <a:t>—— pandas</a:t>
            </a:r>
            <a:r>
              <a:rPr lang="zh-CN" altLang="en-US" dirty="0"/>
              <a:t>描述性统计方法</a:t>
            </a:r>
          </a:p>
          <a:p>
            <a:r>
              <a:rPr lang="en-US" altLang="zh-CN" sz="2000" dirty="0"/>
              <a:t>pandas</a:t>
            </a:r>
            <a:r>
              <a:rPr lang="zh-CN" altLang="en-US" sz="2000" dirty="0"/>
              <a:t>还提供了更加便利的方法来计算均值 ，如</a:t>
            </a:r>
            <a:r>
              <a:rPr lang="en-US" altLang="zh-CN" sz="2000" dirty="0"/>
              <a:t>detail['amounts'].mean()</a:t>
            </a:r>
            <a:r>
              <a:rPr lang="zh-CN" altLang="en-US" sz="2000" dirty="0"/>
              <a:t>。</a:t>
            </a:r>
          </a:p>
          <a:p>
            <a:r>
              <a:rPr lang="en-US" altLang="zh-CN" sz="2000" dirty="0"/>
              <a:t>pandas</a:t>
            </a:r>
            <a:r>
              <a:rPr lang="zh-CN" altLang="en-US" sz="2000" dirty="0"/>
              <a:t>还提供了一个方法叫作</a:t>
            </a:r>
            <a:r>
              <a:rPr lang="en-US" altLang="zh-CN" sz="2000" dirty="0"/>
              <a:t>describe</a:t>
            </a:r>
            <a:r>
              <a:rPr lang="zh-CN" altLang="en-US" sz="2000" dirty="0"/>
              <a:t>，能够一次性得出数据框所有数值型特征的非空值数目、均值、四分位数、标准差。</a:t>
            </a:r>
          </a:p>
          <a:p>
            <a:endParaRPr lang="en-US" altLang="zh-CN" dirty="0"/>
          </a:p>
        </p:txBody>
      </p:sp>
      <p:sp>
        <p:nvSpPr>
          <p:cNvPr id="4" name="日期占位符 3">
            <a:extLst>
              <a:ext uri="{FF2B5EF4-FFF2-40B4-BE49-F238E27FC236}">
                <a16:creationId xmlns:a16="http://schemas.microsoft.com/office/drawing/2014/main" id="{26AF91ED-1D7E-47EB-9EA2-C534317200EB}"/>
              </a:ext>
            </a:extLst>
          </p:cNvPr>
          <p:cNvSpPr>
            <a:spLocks noGrp="1"/>
          </p:cNvSpPr>
          <p:nvPr>
            <p:ph type="dt" sz="half" idx="10"/>
          </p:nvPr>
        </p:nvSpPr>
        <p:spPr/>
        <p:txBody>
          <a:bodyPr/>
          <a:lstStyle/>
          <a:p>
            <a:fld id="{AA19DDFF-5552-44A8-8BD3-740B7D7E4774}" type="datetime1">
              <a:rPr lang="zh-CN" altLang="en-US" smtClean="0"/>
              <a:t>2020/5/6</a:t>
            </a:fld>
            <a:endParaRPr lang="zh-CN" altLang="en-US"/>
          </a:p>
        </p:txBody>
      </p:sp>
      <p:sp>
        <p:nvSpPr>
          <p:cNvPr id="5" name="页脚占位符 4">
            <a:extLst>
              <a:ext uri="{FF2B5EF4-FFF2-40B4-BE49-F238E27FC236}">
                <a16:creationId xmlns:a16="http://schemas.microsoft.com/office/drawing/2014/main" id="{06AAAE22-0429-4DB2-B9A1-7D84DFE7F3B1}"/>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6AE0AC83-1582-4A20-B721-7EBBA2D58F32}"/>
              </a:ext>
            </a:extLst>
          </p:cNvPr>
          <p:cNvSpPr>
            <a:spLocks noGrp="1"/>
          </p:cNvSpPr>
          <p:nvPr>
            <p:ph type="sldNum" sz="quarter" idx="12"/>
          </p:nvPr>
        </p:nvSpPr>
        <p:spPr/>
        <p:txBody>
          <a:bodyPr/>
          <a:lstStyle/>
          <a:p>
            <a:fld id="{7A842B54-638E-473C-9346-F0EA90246DF2}" type="slidenum">
              <a:rPr lang="zh-CN" altLang="en-US" smtClean="0"/>
              <a:t>34</a:t>
            </a:fld>
            <a:endParaRPr lang="zh-CN" altLang="en-US"/>
          </a:p>
        </p:txBody>
      </p:sp>
      <p:graphicFrame>
        <p:nvGraphicFramePr>
          <p:cNvPr id="7" name="表格 6">
            <a:extLst>
              <a:ext uri="{FF2B5EF4-FFF2-40B4-BE49-F238E27FC236}">
                <a16:creationId xmlns:a16="http://schemas.microsoft.com/office/drawing/2014/main" id="{A1D0B772-B1BA-4923-BCD7-2D5C478AAE7B}"/>
              </a:ext>
            </a:extLst>
          </p:cNvPr>
          <p:cNvGraphicFramePr>
            <a:graphicFrameLocks noGrp="1"/>
          </p:cNvGraphicFramePr>
          <p:nvPr>
            <p:extLst>
              <p:ext uri="{D42A27DB-BD31-4B8C-83A1-F6EECF244321}">
                <p14:modId xmlns:p14="http://schemas.microsoft.com/office/powerpoint/2010/main" val="897563011"/>
              </p:ext>
            </p:extLst>
          </p:nvPr>
        </p:nvGraphicFramePr>
        <p:xfrm>
          <a:off x="4798027" y="3298822"/>
          <a:ext cx="5605464" cy="3240090"/>
        </p:xfrm>
        <a:graphic>
          <a:graphicData uri="http://schemas.openxmlformats.org/drawingml/2006/table">
            <a:tbl>
              <a:tblPr firstRow="1" bandRow="1">
                <a:tableStyleId>{5C22544A-7EE6-4342-B048-85BDC9FD1C3A}</a:tableStyleId>
              </a:tblPr>
              <a:tblGrid>
                <a:gridCol w="1401366">
                  <a:extLst>
                    <a:ext uri="{9D8B030D-6E8A-4147-A177-3AD203B41FA5}">
                      <a16:colId xmlns:a16="http://schemas.microsoft.com/office/drawing/2014/main" val="20000"/>
                    </a:ext>
                  </a:extLst>
                </a:gridCol>
                <a:gridCol w="1401366">
                  <a:extLst>
                    <a:ext uri="{9D8B030D-6E8A-4147-A177-3AD203B41FA5}">
                      <a16:colId xmlns:a16="http://schemas.microsoft.com/office/drawing/2014/main" val="20001"/>
                    </a:ext>
                  </a:extLst>
                </a:gridCol>
                <a:gridCol w="1401366">
                  <a:extLst>
                    <a:ext uri="{9D8B030D-6E8A-4147-A177-3AD203B41FA5}">
                      <a16:colId xmlns:a16="http://schemas.microsoft.com/office/drawing/2014/main" val="20002"/>
                    </a:ext>
                  </a:extLst>
                </a:gridCol>
                <a:gridCol w="1401366">
                  <a:extLst>
                    <a:ext uri="{9D8B030D-6E8A-4147-A177-3AD203B41FA5}">
                      <a16:colId xmlns:a16="http://schemas.microsoft.com/office/drawing/2014/main" val="20003"/>
                    </a:ext>
                  </a:extLst>
                </a:gridCol>
              </a:tblGrid>
              <a:tr h="360010">
                <a:tc>
                  <a:txBody>
                    <a:bodyPr/>
                    <a:lstStyle/>
                    <a:p>
                      <a:pPr indent="0" algn="ctr">
                        <a:spcAft>
                          <a:spcPts val="0"/>
                        </a:spcAft>
                      </a:pPr>
                      <a:r>
                        <a:rPr lang="zh-CN" sz="1700" kern="0" dirty="0">
                          <a:effectLst/>
                          <a:latin typeface="微软雅黑" pitchFamily="34" charset="-122"/>
                          <a:ea typeface="微软雅黑" pitchFamily="34" charset="-122"/>
                        </a:rPr>
                        <a:t>方法名称</a:t>
                      </a:r>
                      <a:endParaRPr lang="zh-CN" sz="1700" kern="100" dirty="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说明</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方法名称</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说明</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0"/>
                  </a:ext>
                </a:extLst>
              </a:tr>
              <a:tr h="360010">
                <a:tc>
                  <a:txBody>
                    <a:bodyPr/>
                    <a:lstStyle/>
                    <a:p>
                      <a:pPr indent="0" algn="ctr">
                        <a:spcAft>
                          <a:spcPts val="0"/>
                        </a:spcAft>
                      </a:pPr>
                      <a:r>
                        <a:rPr lang="en-US" sz="1700" kern="0">
                          <a:effectLst/>
                          <a:latin typeface="微软雅黑" pitchFamily="34" charset="-122"/>
                          <a:ea typeface="微软雅黑" pitchFamily="34" charset="-122"/>
                        </a:rPr>
                        <a:t>min</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最小值</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max</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最大值</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1"/>
                  </a:ext>
                </a:extLst>
              </a:tr>
              <a:tr h="360010">
                <a:tc>
                  <a:txBody>
                    <a:bodyPr/>
                    <a:lstStyle/>
                    <a:p>
                      <a:pPr indent="0" algn="ctr">
                        <a:spcAft>
                          <a:spcPts val="0"/>
                        </a:spcAft>
                      </a:pPr>
                      <a:r>
                        <a:rPr lang="en-US" sz="1700" kern="0">
                          <a:effectLst/>
                          <a:latin typeface="微软雅黑" pitchFamily="34" charset="-122"/>
                          <a:ea typeface="微软雅黑" pitchFamily="34" charset="-122"/>
                        </a:rPr>
                        <a:t>mean</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均值</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ptp</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极差</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2"/>
                  </a:ext>
                </a:extLst>
              </a:tr>
              <a:tr h="360010">
                <a:tc>
                  <a:txBody>
                    <a:bodyPr/>
                    <a:lstStyle/>
                    <a:p>
                      <a:pPr indent="0" algn="ctr">
                        <a:spcAft>
                          <a:spcPts val="0"/>
                        </a:spcAft>
                      </a:pPr>
                      <a:r>
                        <a:rPr lang="en-US" sz="1700" kern="0">
                          <a:effectLst/>
                          <a:latin typeface="微软雅黑" pitchFamily="34" charset="-122"/>
                          <a:ea typeface="微软雅黑" pitchFamily="34" charset="-122"/>
                        </a:rPr>
                        <a:t>median</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中位数</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std</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标准差</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3"/>
                  </a:ext>
                </a:extLst>
              </a:tr>
              <a:tr h="360010">
                <a:tc>
                  <a:txBody>
                    <a:bodyPr/>
                    <a:lstStyle/>
                    <a:p>
                      <a:pPr indent="0" algn="ctr">
                        <a:spcAft>
                          <a:spcPts val="0"/>
                        </a:spcAft>
                      </a:pPr>
                      <a:r>
                        <a:rPr lang="en-US" sz="1700" kern="0">
                          <a:effectLst/>
                          <a:latin typeface="微软雅黑" pitchFamily="34" charset="-122"/>
                          <a:ea typeface="微软雅黑" pitchFamily="34" charset="-122"/>
                        </a:rPr>
                        <a:t>var</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方差</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cov</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协方差</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4"/>
                  </a:ext>
                </a:extLst>
              </a:tr>
              <a:tr h="360010">
                <a:tc>
                  <a:txBody>
                    <a:bodyPr/>
                    <a:lstStyle/>
                    <a:p>
                      <a:pPr indent="0" algn="ctr">
                        <a:spcAft>
                          <a:spcPts val="0"/>
                        </a:spcAft>
                      </a:pPr>
                      <a:r>
                        <a:rPr lang="en-US" sz="1700" kern="0">
                          <a:effectLst/>
                          <a:latin typeface="微软雅黑" pitchFamily="34" charset="-122"/>
                          <a:ea typeface="微软雅黑" pitchFamily="34" charset="-122"/>
                        </a:rPr>
                        <a:t>sem</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标准误差</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mode</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众数</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5"/>
                  </a:ext>
                </a:extLst>
              </a:tr>
              <a:tr h="360010">
                <a:tc>
                  <a:txBody>
                    <a:bodyPr/>
                    <a:lstStyle/>
                    <a:p>
                      <a:pPr indent="0" algn="ctr">
                        <a:spcAft>
                          <a:spcPts val="0"/>
                        </a:spcAft>
                      </a:pPr>
                      <a:r>
                        <a:rPr lang="en-US" sz="1700" kern="0">
                          <a:effectLst/>
                          <a:latin typeface="微软雅黑" pitchFamily="34" charset="-122"/>
                          <a:ea typeface="微软雅黑" pitchFamily="34" charset="-122"/>
                        </a:rPr>
                        <a:t>skew</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样本偏度</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kurt</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样本峰度</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6"/>
                  </a:ext>
                </a:extLst>
              </a:tr>
              <a:tr h="360010">
                <a:tc>
                  <a:txBody>
                    <a:bodyPr/>
                    <a:lstStyle/>
                    <a:p>
                      <a:pPr indent="0" algn="ctr">
                        <a:spcAft>
                          <a:spcPts val="0"/>
                        </a:spcAft>
                      </a:pPr>
                      <a:r>
                        <a:rPr lang="en-US" sz="1700" kern="0">
                          <a:effectLst/>
                          <a:latin typeface="微软雅黑" pitchFamily="34" charset="-122"/>
                          <a:ea typeface="微软雅黑" pitchFamily="34" charset="-122"/>
                        </a:rPr>
                        <a:t>quantile</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四分位数</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count</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非空值数目</a:t>
                      </a:r>
                      <a:endParaRPr lang="zh-CN" sz="1700" kern="10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7"/>
                  </a:ext>
                </a:extLst>
              </a:tr>
              <a:tr h="360010">
                <a:tc>
                  <a:txBody>
                    <a:bodyPr/>
                    <a:lstStyle/>
                    <a:p>
                      <a:pPr indent="0" algn="ctr">
                        <a:spcAft>
                          <a:spcPts val="0"/>
                        </a:spcAft>
                      </a:pPr>
                      <a:r>
                        <a:rPr lang="en-US" sz="1700" kern="0">
                          <a:effectLst/>
                          <a:latin typeface="微软雅黑" pitchFamily="34" charset="-122"/>
                          <a:ea typeface="微软雅黑" pitchFamily="34" charset="-122"/>
                        </a:rPr>
                        <a:t>describe</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a:effectLst/>
                          <a:latin typeface="微软雅黑" pitchFamily="34" charset="-122"/>
                          <a:ea typeface="微软雅黑" pitchFamily="34" charset="-122"/>
                        </a:rPr>
                        <a:t>描述统计</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en-US" sz="1700" kern="0">
                          <a:effectLst/>
                          <a:latin typeface="微软雅黑" pitchFamily="34" charset="-122"/>
                          <a:ea typeface="微软雅黑" pitchFamily="34" charset="-122"/>
                        </a:rPr>
                        <a:t>mad</a:t>
                      </a:r>
                      <a:endParaRPr lang="zh-CN" sz="1700" kern="100">
                        <a:effectLst/>
                        <a:latin typeface="微软雅黑" pitchFamily="34" charset="-122"/>
                        <a:ea typeface="微软雅黑" pitchFamily="34" charset="-122"/>
                        <a:cs typeface="Times New Roman"/>
                      </a:endParaRPr>
                    </a:p>
                  </a:txBody>
                  <a:tcPr marL="30469" marR="30469" marT="0" marB="0" anchor="ctr"/>
                </a:tc>
                <a:tc>
                  <a:txBody>
                    <a:bodyPr/>
                    <a:lstStyle/>
                    <a:p>
                      <a:pPr indent="0" algn="ctr">
                        <a:spcAft>
                          <a:spcPts val="0"/>
                        </a:spcAft>
                      </a:pPr>
                      <a:r>
                        <a:rPr lang="zh-CN" sz="1700" kern="0" dirty="0">
                          <a:effectLst/>
                          <a:latin typeface="微软雅黑" pitchFamily="34" charset="-122"/>
                          <a:ea typeface="微软雅黑" pitchFamily="34" charset="-122"/>
                        </a:rPr>
                        <a:t>平均绝对离差</a:t>
                      </a:r>
                      <a:endParaRPr lang="zh-CN" sz="1700" kern="100" dirty="0">
                        <a:effectLst/>
                        <a:latin typeface="微软雅黑" pitchFamily="34" charset="-122"/>
                        <a:ea typeface="微软雅黑" pitchFamily="34" charset="-122"/>
                        <a:cs typeface="Times New Roman"/>
                      </a:endParaRPr>
                    </a:p>
                  </a:txBody>
                  <a:tcPr marL="30469" marR="30469"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0764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C75BD-F865-4C92-A371-07583594D558}"/>
              </a:ext>
            </a:extLst>
          </p:cNvPr>
          <p:cNvSpPr>
            <a:spLocks noGrp="1"/>
          </p:cNvSpPr>
          <p:nvPr>
            <p:ph type="title"/>
          </p:nvPr>
        </p:nvSpPr>
        <p:spPr/>
        <p:txBody>
          <a:bodyPr/>
          <a:lstStyle/>
          <a:p>
            <a:r>
              <a:rPr lang="zh-CN" altLang="en-US" dirty="0"/>
              <a:t>描述分析</a:t>
            </a:r>
            <a:r>
              <a:rPr lang="en-US" altLang="zh-CN" dirty="0"/>
              <a:t>DataFrame</a:t>
            </a:r>
            <a:r>
              <a:rPr lang="zh-CN" altLang="en-US" dirty="0"/>
              <a:t>数据</a:t>
            </a:r>
          </a:p>
        </p:txBody>
      </p:sp>
      <p:sp>
        <p:nvSpPr>
          <p:cNvPr id="3" name="内容占位符 2">
            <a:extLst>
              <a:ext uri="{FF2B5EF4-FFF2-40B4-BE49-F238E27FC236}">
                <a16:creationId xmlns:a16="http://schemas.microsoft.com/office/drawing/2014/main" id="{4E7F41D3-DC8E-47EE-B551-8C00C69FF5B8}"/>
              </a:ext>
            </a:extLst>
          </p:cNvPr>
          <p:cNvSpPr>
            <a:spLocks noGrp="1"/>
          </p:cNvSpPr>
          <p:nvPr>
            <p:ph idx="1"/>
          </p:nvPr>
        </p:nvSpPr>
        <p:spPr/>
        <p:txBody>
          <a:bodyPr/>
          <a:lstStyle/>
          <a:p>
            <a:pPr marL="0" indent="0">
              <a:buNone/>
            </a:pPr>
            <a:r>
              <a:rPr lang="en-US" altLang="zh-CN" dirty="0"/>
              <a:t>2.</a:t>
            </a:r>
            <a:r>
              <a:rPr lang="zh-CN" altLang="en-US" dirty="0"/>
              <a:t>类别型特征的描述性统计</a:t>
            </a:r>
          </a:p>
          <a:p>
            <a:r>
              <a:rPr lang="zh-CN" altLang="en-US" dirty="0"/>
              <a:t>描述类别型特征的分布状况，可以使用频数统计表。</a:t>
            </a:r>
            <a:r>
              <a:rPr lang="en-US" altLang="zh-CN" dirty="0"/>
              <a:t>pandas</a:t>
            </a:r>
            <a:r>
              <a:rPr lang="zh-CN" altLang="en-US" dirty="0"/>
              <a:t>库中实现频数统计的方法为</a:t>
            </a:r>
            <a:r>
              <a:rPr lang="en-US" altLang="zh-CN" dirty="0" err="1"/>
              <a:t>value_counts</a:t>
            </a:r>
            <a:r>
              <a:rPr lang="zh-CN" altLang="en-US" dirty="0"/>
              <a:t>。</a:t>
            </a:r>
          </a:p>
          <a:p>
            <a:r>
              <a:rPr lang="en-US" altLang="zh-CN" dirty="0"/>
              <a:t>pandas</a:t>
            </a:r>
            <a:r>
              <a:rPr lang="zh-CN" altLang="en-US" dirty="0"/>
              <a:t>提供了</a:t>
            </a:r>
            <a:r>
              <a:rPr lang="en-US" altLang="zh-CN" dirty="0"/>
              <a:t>categories</a:t>
            </a:r>
            <a:r>
              <a:rPr lang="zh-CN" altLang="en-US" dirty="0"/>
              <a:t>类，可以使用</a:t>
            </a:r>
            <a:r>
              <a:rPr lang="en-US" altLang="zh-CN" dirty="0" err="1"/>
              <a:t>astype</a:t>
            </a:r>
            <a:r>
              <a:rPr lang="zh-CN" altLang="en-US" dirty="0"/>
              <a:t>方法将目标特征的数据类型转换为</a:t>
            </a:r>
            <a:r>
              <a:rPr lang="en-US" altLang="zh-CN" dirty="0"/>
              <a:t>category</a:t>
            </a:r>
            <a:r>
              <a:rPr lang="zh-CN" altLang="en-US" dirty="0"/>
              <a:t>类别。</a:t>
            </a:r>
          </a:p>
          <a:p>
            <a:r>
              <a:rPr lang="en-US" altLang="zh-CN" dirty="0"/>
              <a:t>describe</a:t>
            </a:r>
            <a:r>
              <a:rPr lang="zh-CN" altLang="en-US" dirty="0"/>
              <a:t>方法除了支持传统数值型以外，还能够支持对</a:t>
            </a:r>
            <a:r>
              <a:rPr lang="en-US" altLang="zh-CN" dirty="0"/>
              <a:t>category</a:t>
            </a:r>
            <a:r>
              <a:rPr lang="zh-CN" altLang="en-US" dirty="0"/>
              <a:t>类型的数据进行描述性统计，四个统计量分别为列非空元素的数目，类别的数目，数目最多的类别，数目最多类别的数目。</a:t>
            </a:r>
          </a:p>
        </p:txBody>
      </p:sp>
      <p:sp>
        <p:nvSpPr>
          <p:cNvPr id="4" name="日期占位符 3">
            <a:extLst>
              <a:ext uri="{FF2B5EF4-FFF2-40B4-BE49-F238E27FC236}">
                <a16:creationId xmlns:a16="http://schemas.microsoft.com/office/drawing/2014/main" id="{4B9B8949-31A6-4FE4-B5C7-354E85E6EEBE}"/>
              </a:ext>
            </a:extLst>
          </p:cNvPr>
          <p:cNvSpPr>
            <a:spLocks noGrp="1"/>
          </p:cNvSpPr>
          <p:nvPr>
            <p:ph type="dt" sz="half" idx="10"/>
          </p:nvPr>
        </p:nvSpPr>
        <p:spPr/>
        <p:txBody>
          <a:bodyPr/>
          <a:lstStyle/>
          <a:p>
            <a:fld id="{116F141C-07C1-47F6-8EE3-D5199E98EE73}" type="datetime1">
              <a:rPr lang="zh-CN" altLang="en-US" smtClean="0"/>
              <a:t>2020/5/6</a:t>
            </a:fld>
            <a:endParaRPr lang="zh-CN" altLang="en-US"/>
          </a:p>
        </p:txBody>
      </p:sp>
      <p:sp>
        <p:nvSpPr>
          <p:cNvPr id="5" name="页脚占位符 4">
            <a:extLst>
              <a:ext uri="{FF2B5EF4-FFF2-40B4-BE49-F238E27FC236}">
                <a16:creationId xmlns:a16="http://schemas.microsoft.com/office/drawing/2014/main" id="{21722DFD-3389-401F-897D-D796D25DD980}"/>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7DAE79D4-E03E-434A-AFF8-9F41B93723C2}"/>
              </a:ext>
            </a:extLst>
          </p:cNvPr>
          <p:cNvSpPr>
            <a:spLocks noGrp="1"/>
          </p:cNvSpPr>
          <p:nvPr>
            <p:ph type="sldNum" sz="quarter" idx="12"/>
          </p:nvPr>
        </p:nvSpPr>
        <p:spPr/>
        <p:txBody>
          <a:bodyPr/>
          <a:lstStyle/>
          <a:p>
            <a:fld id="{7A842B54-638E-473C-9346-F0EA90246DF2}" type="slidenum">
              <a:rPr lang="zh-CN" altLang="en-US" smtClean="0"/>
              <a:t>35</a:t>
            </a:fld>
            <a:endParaRPr lang="zh-CN" altLang="en-US"/>
          </a:p>
        </p:txBody>
      </p:sp>
    </p:spTree>
    <p:extLst>
      <p:ext uri="{BB962C8B-B14F-4D97-AF65-F5344CB8AC3E}">
        <p14:creationId xmlns:p14="http://schemas.microsoft.com/office/powerpoint/2010/main" val="1171824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0C6F77CD-C52C-4272-AE8A-0650424FA285}"/>
              </a:ext>
            </a:extLst>
          </p:cNvPr>
          <p:cNvSpPr>
            <a:spLocks noGrp="1"/>
          </p:cNvSpPr>
          <p:nvPr>
            <p:ph type="title"/>
          </p:nvPr>
        </p:nvSpPr>
        <p:spPr/>
        <p:txBody>
          <a:bodyPr/>
          <a:lstStyle/>
          <a:p>
            <a:r>
              <a:rPr lang="zh-CN" altLang="en-US" dirty="0"/>
              <a:t>转换与处理时间序列数据</a:t>
            </a:r>
          </a:p>
        </p:txBody>
      </p:sp>
      <p:sp>
        <p:nvSpPr>
          <p:cNvPr id="8" name="文本占位符 7">
            <a:extLst>
              <a:ext uri="{FF2B5EF4-FFF2-40B4-BE49-F238E27FC236}">
                <a16:creationId xmlns:a16="http://schemas.microsoft.com/office/drawing/2014/main" id="{10D029CF-EA06-49C7-AB4B-0D06C99105AA}"/>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7CBA109C-8B49-49A1-AE1B-609185E637F9}"/>
              </a:ext>
            </a:extLst>
          </p:cNvPr>
          <p:cNvSpPr>
            <a:spLocks noGrp="1"/>
          </p:cNvSpPr>
          <p:nvPr>
            <p:ph type="dt" sz="half" idx="10"/>
          </p:nvPr>
        </p:nvSpPr>
        <p:spPr/>
        <p:txBody>
          <a:bodyPr/>
          <a:lstStyle/>
          <a:p>
            <a:fld id="{A8E6BC83-514A-423C-A3A3-EBF7B0FEC249}" type="datetime1">
              <a:rPr lang="zh-CN" altLang="en-US" smtClean="0"/>
              <a:t>2020/5/6</a:t>
            </a:fld>
            <a:endParaRPr lang="zh-CN" altLang="en-US"/>
          </a:p>
        </p:txBody>
      </p:sp>
      <p:sp>
        <p:nvSpPr>
          <p:cNvPr id="5" name="页脚占位符 4">
            <a:extLst>
              <a:ext uri="{FF2B5EF4-FFF2-40B4-BE49-F238E27FC236}">
                <a16:creationId xmlns:a16="http://schemas.microsoft.com/office/drawing/2014/main" id="{04E1D13A-E47A-4F0D-9B6C-38D9153D7274}"/>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84B47604-C58E-4740-95B7-C3F7285F9131}"/>
              </a:ext>
            </a:extLst>
          </p:cNvPr>
          <p:cNvSpPr>
            <a:spLocks noGrp="1"/>
          </p:cNvSpPr>
          <p:nvPr>
            <p:ph type="sldNum" sz="quarter" idx="12"/>
          </p:nvPr>
        </p:nvSpPr>
        <p:spPr/>
        <p:txBody>
          <a:bodyPr/>
          <a:lstStyle/>
          <a:p>
            <a:fld id="{7A842B54-638E-473C-9346-F0EA90246DF2}" type="slidenum">
              <a:rPr lang="zh-CN" altLang="en-US" smtClean="0"/>
              <a:t>36</a:t>
            </a:fld>
            <a:endParaRPr lang="zh-CN" altLang="en-US"/>
          </a:p>
        </p:txBody>
      </p:sp>
    </p:spTree>
    <p:extLst>
      <p:ext uri="{BB962C8B-B14F-4D97-AF65-F5344CB8AC3E}">
        <p14:creationId xmlns:p14="http://schemas.microsoft.com/office/powerpoint/2010/main" val="358279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CD379-AA06-4345-8A43-ABB5814A53BF}"/>
              </a:ext>
            </a:extLst>
          </p:cNvPr>
          <p:cNvSpPr>
            <a:spLocks noGrp="1"/>
          </p:cNvSpPr>
          <p:nvPr>
            <p:ph type="title"/>
          </p:nvPr>
        </p:nvSpPr>
        <p:spPr/>
        <p:txBody>
          <a:bodyPr/>
          <a:lstStyle/>
          <a:p>
            <a:r>
              <a:rPr lang="zh-CN" altLang="en-US" dirty="0"/>
              <a:t>介绍内容</a:t>
            </a:r>
          </a:p>
        </p:txBody>
      </p:sp>
      <p:sp>
        <p:nvSpPr>
          <p:cNvPr id="4" name="日期占位符 3">
            <a:extLst>
              <a:ext uri="{FF2B5EF4-FFF2-40B4-BE49-F238E27FC236}">
                <a16:creationId xmlns:a16="http://schemas.microsoft.com/office/drawing/2014/main" id="{C2FC4795-AFCB-49C1-9C7A-A60A48113555}"/>
              </a:ext>
            </a:extLst>
          </p:cNvPr>
          <p:cNvSpPr>
            <a:spLocks noGrp="1"/>
          </p:cNvSpPr>
          <p:nvPr>
            <p:ph type="dt" sz="half" idx="10"/>
          </p:nvPr>
        </p:nvSpPr>
        <p:spPr/>
        <p:txBody>
          <a:bodyPr/>
          <a:lstStyle/>
          <a:p>
            <a:fld id="{0BF65B8C-03E1-42B8-9850-E91AD22A8152}" type="datetime1">
              <a:rPr lang="zh-CN" altLang="en-US" smtClean="0"/>
              <a:t>2020/5/6</a:t>
            </a:fld>
            <a:endParaRPr lang="zh-CN" altLang="en-US"/>
          </a:p>
        </p:txBody>
      </p:sp>
      <p:sp>
        <p:nvSpPr>
          <p:cNvPr id="5" name="页脚占位符 4">
            <a:extLst>
              <a:ext uri="{FF2B5EF4-FFF2-40B4-BE49-F238E27FC236}">
                <a16:creationId xmlns:a16="http://schemas.microsoft.com/office/drawing/2014/main" id="{21A8C001-6991-4D11-B109-69B1980A98B6}"/>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C9148730-FF7E-413A-89B3-81CC8538B47A}"/>
              </a:ext>
            </a:extLst>
          </p:cNvPr>
          <p:cNvSpPr>
            <a:spLocks noGrp="1"/>
          </p:cNvSpPr>
          <p:nvPr>
            <p:ph type="sldNum" sz="quarter" idx="12"/>
          </p:nvPr>
        </p:nvSpPr>
        <p:spPr/>
        <p:txBody>
          <a:bodyPr/>
          <a:lstStyle/>
          <a:p>
            <a:fld id="{7A842B54-638E-473C-9346-F0EA90246DF2}" type="slidenum">
              <a:rPr lang="zh-CN" altLang="en-US" smtClean="0"/>
              <a:t>37</a:t>
            </a:fld>
            <a:endParaRPr lang="zh-CN" altLang="en-US"/>
          </a:p>
        </p:txBody>
      </p:sp>
      <p:grpSp>
        <p:nvGrpSpPr>
          <p:cNvPr id="7" name="组合 6">
            <a:extLst>
              <a:ext uri="{FF2B5EF4-FFF2-40B4-BE49-F238E27FC236}">
                <a16:creationId xmlns:a16="http://schemas.microsoft.com/office/drawing/2014/main" id="{B461D691-B053-4E15-8C33-004F4ECA4575}"/>
              </a:ext>
            </a:extLst>
          </p:cNvPr>
          <p:cNvGrpSpPr/>
          <p:nvPr/>
        </p:nvGrpSpPr>
        <p:grpSpPr>
          <a:xfrm>
            <a:off x="2649538" y="1830388"/>
            <a:ext cx="6605587" cy="3325812"/>
            <a:chOff x="2649538" y="1830388"/>
            <a:chExt cx="6605587" cy="3325812"/>
          </a:xfrm>
        </p:grpSpPr>
        <p:cxnSp>
          <p:nvCxnSpPr>
            <p:cNvPr id="8" name="直接连接符 6">
              <a:extLst>
                <a:ext uri="{FF2B5EF4-FFF2-40B4-BE49-F238E27FC236}">
                  <a16:creationId xmlns:a16="http://schemas.microsoft.com/office/drawing/2014/main" id="{3A063CC7-6F76-4DBA-8C1E-C715402DF17C}"/>
                </a:ext>
              </a:extLst>
            </p:cNvPr>
            <p:cNvCxnSpPr>
              <a:cxnSpLocks/>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9" name="Line 2">
              <a:extLst>
                <a:ext uri="{FF2B5EF4-FFF2-40B4-BE49-F238E27FC236}">
                  <a16:creationId xmlns:a16="http://schemas.microsoft.com/office/drawing/2014/main" id="{317DF839-1AAD-4F76-B7A4-F263AB566605}"/>
                </a:ext>
              </a:extLst>
            </p:cNvPr>
            <p:cNvSpPr>
              <a:spLocks noChangeShapeType="1"/>
            </p:cNvSpPr>
            <p:nvPr/>
          </p:nvSpPr>
          <p:spPr bwMode="auto">
            <a:xfrm>
              <a:off x="2649538" y="44688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10" name="Oval 15">
              <a:extLst>
                <a:ext uri="{FF2B5EF4-FFF2-40B4-BE49-F238E27FC236}">
                  <a16:creationId xmlns:a16="http://schemas.microsoft.com/office/drawing/2014/main" id="{00E846C1-0DB2-4AAE-8B82-7DD887AED0F1}"/>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1" name="AutoShape 17">
              <a:extLst>
                <a:ext uri="{FF2B5EF4-FFF2-40B4-BE49-F238E27FC236}">
                  <a16:creationId xmlns:a16="http://schemas.microsoft.com/office/drawing/2014/main" id="{64A928CE-67C9-4F3E-A769-BB5BCFCB6744}"/>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掌握</a:t>
              </a:r>
              <a:r>
                <a:rPr lang="en-US" altLang="zh-CN" sz="2200" dirty="0" err="1">
                  <a:latin typeface="微软雅黑" pitchFamily="34" charset="-122"/>
                  <a:ea typeface="微软雅黑" pitchFamily="34" charset="-122"/>
                  <a:sym typeface="微软雅黑" pitchFamily="34" charset="-122"/>
                </a:rPr>
                <a:t>DataFrame</a:t>
              </a:r>
              <a:r>
                <a:rPr lang="zh-CN" altLang="en-US" sz="2200" dirty="0">
                  <a:latin typeface="微软雅黑" pitchFamily="34" charset="-122"/>
                  <a:ea typeface="微软雅黑" pitchFamily="34" charset="-122"/>
                  <a:sym typeface="微软雅黑" pitchFamily="34" charset="-122"/>
                </a:rPr>
                <a:t>的常用操作</a:t>
              </a:r>
            </a:p>
          </p:txBody>
        </p:sp>
        <p:sp>
          <p:nvSpPr>
            <p:cNvPr id="12" name="AutoShape 17">
              <a:extLst>
                <a:ext uri="{FF2B5EF4-FFF2-40B4-BE49-F238E27FC236}">
                  <a16:creationId xmlns:a16="http://schemas.microsoft.com/office/drawing/2014/main" id="{74AE7153-C34D-4D1B-8A82-A4D6B6450CAE}"/>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读写不同数据源的数据</a:t>
              </a:r>
            </a:p>
          </p:txBody>
        </p:sp>
        <p:sp>
          <p:nvSpPr>
            <p:cNvPr id="13" name="Oval 15">
              <a:extLst>
                <a:ext uri="{FF2B5EF4-FFF2-40B4-BE49-F238E27FC236}">
                  <a16:creationId xmlns:a16="http://schemas.microsoft.com/office/drawing/2014/main" id="{1893E80B-D1F6-477B-854C-0870AC946EC9}"/>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14" name="AutoShape 17">
              <a:extLst>
                <a:ext uri="{FF2B5EF4-FFF2-40B4-BE49-F238E27FC236}">
                  <a16:creationId xmlns:a16="http://schemas.microsoft.com/office/drawing/2014/main" id="{E1A9816F-A494-48D1-BC50-98B460AB62AF}"/>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转换与处理时间序列数据</a:t>
              </a:r>
            </a:p>
          </p:txBody>
        </p:sp>
        <p:sp>
          <p:nvSpPr>
            <p:cNvPr id="15" name="Oval 15">
              <a:extLst>
                <a:ext uri="{FF2B5EF4-FFF2-40B4-BE49-F238E27FC236}">
                  <a16:creationId xmlns:a16="http://schemas.microsoft.com/office/drawing/2014/main" id="{6462E6C8-3774-419C-B2D8-560079678F8A}"/>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grpSp>
    </p:spTree>
    <p:extLst>
      <p:ext uri="{BB962C8B-B14F-4D97-AF65-F5344CB8AC3E}">
        <p14:creationId xmlns:p14="http://schemas.microsoft.com/office/powerpoint/2010/main" val="4082655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890F1-02F0-4817-B1C4-6E0B53B108BA}"/>
              </a:ext>
            </a:extLst>
          </p:cNvPr>
          <p:cNvSpPr>
            <a:spLocks noGrp="1"/>
          </p:cNvSpPr>
          <p:nvPr>
            <p:ph type="title"/>
          </p:nvPr>
        </p:nvSpPr>
        <p:spPr/>
        <p:txBody>
          <a:bodyPr/>
          <a:lstStyle/>
          <a:p>
            <a:r>
              <a:rPr lang="zh-CN" altLang="en-US" dirty="0"/>
              <a:t>转换字符串时间为标准时间</a:t>
            </a:r>
          </a:p>
        </p:txBody>
      </p:sp>
      <p:sp>
        <p:nvSpPr>
          <p:cNvPr id="3" name="内容占位符 2">
            <a:extLst>
              <a:ext uri="{FF2B5EF4-FFF2-40B4-BE49-F238E27FC236}">
                <a16:creationId xmlns:a16="http://schemas.microsoft.com/office/drawing/2014/main" id="{5A9C1396-8DDF-4CB9-8F28-53CDB3F2396E}"/>
              </a:ext>
            </a:extLst>
          </p:cNvPr>
          <p:cNvSpPr>
            <a:spLocks noGrp="1"/>
          </p:cNvSpPr>
          <p:nvPr>
            <p:ph idx="1"/>
          </p:nvPr>
        </p:nvSpPr>
        <p:spPr/>
        <p:txBody>
          <a:bodyPr/>
          <a:lstStyle/>
          <a:p>
            <a:r>
              <a:rPr lang="en-US" altLang="zh-CN" dirty="0"/>
              <a:t>pandas</a:t>
            </a:r>
            <a:r>
              <a:rPr lang="zh-CN" altLang="en-US" dirty="0"/>
              <a:t>时间相关的类</a:t>
            </a:r>
            <a:endParaRPr lang="en-US" altLang="zh-CN" dirty="0"/>
          </a:p>
          <a:p>
            <a:r>
              <a:rPr lang="zh-CN" altLang="zh-CN" sz="2000" dirty="0"/>
              <a:t>在多数情况下，对时间类型数据进行分析的前提就是将原本为字符串的时间转换为标准时间类型。</a:t>
            </a:r>
            <a:r>
              <a:rPr lang="en-US" altLang="zh-CN" sz="2000" dirty="0"/>
              <a:t>pandas</a:t>
            </a:r>
            <a:r>
              <a:rPr lang="zh-CN" altLang="zh-CN" sz="2000" dirty="0"/>
              <a:t>继承了</a:t>
            </a:r>
            <a:r>
              <a:rPr lang="en-US" altLang="zh-CN" sz="2000" dirty="0"/>
              <a:t>NumPy</a:t>
            </a:r>
            <a:r>
              <a:rPr lang="zh-CN" altLang="zh-CN" sz="2000" dirty="0"/>
              <a:t>库和</a:t>
            </a:r>
            <a:r>
              <a:rPr lang="en-US" altLang="zh-CN" sz="2000" dirty="0"/>
              <a:t>datetime</a:t>
            </a:r>
            <a:r>
              <a:rPr lang="zh-CN" altLang="zh-CN" sz="2000" dirty="0"/>
              <a:t>库的时间相关模块，提供了</a:t>
            </a:r>
            <a:r>
              <a:rPr lang="en-US" altLang="zh-CN" sz="2000" dirty="0"/>
              <a:t>6</a:t>
            </a:r>
            <a:r>
              <a:rPr lang="zh-CN" altLang="zh-CN" sz="2000" dirty="0"/>
              <a:t>种时间相关的类</a:t>
            </a:r>
            <a:r>
              <a:rPr lang="zh-CN" altLang="en-US" sz="2000" dirty="0"/>
              <a:t>。</a:t>
            </a:r>
          </a:p>
          <a:p>
            <a:endParaRPr lang="zh-CN" altLang="en-US" dirty="0"/>
          </a:p>
        </p:txBody>
      </p:sp>
      <p:sp>
        <p:nvSpPr>
          <p:cNvPr id="4" name="日期占位符 3">
            <a:extLst>
              <a:ext uri="{FF2B5EF4-FFF2-40B4-BE49-F238E27FC236}">
                <a16:creationId xmlns:a16="http://schemas.microsoft.com/office/drawing/2014/main" id="{A44ABE76-C278-479D-92B1-4C0148B7E7E2}"/>
              </a:ext>
            </a:extLst>
          </p:cNvPr>
          <p:cNvSpPr>
            <a:spLocks noGrp="1"/>
          </p:cNvSpPr>
          <p:nvPr>
            <p:ph type="dt" sz="half" idx="10"/>
          </p:nvPr>
        </p:nvSpPr>
        <p:spPr/>
        <p:txBody>
          <a:bodyPr/>
          <a:lstStyle/>
          <a:p>
            <a:fld id="{FEBA9078-43C8-4389-A115-A443C6A008BC}" type="datetime1">
              <a:rPr lang="zh-CN" altLang="en-US" smtClean="0"/>
              <a:t>2020/5/6</a:t>
            </a:fld>
            <a:endParaRPr lang="zh-CN" altLang="en-US"/>
          </a:p>
        </p:txBody>
      </p:sp>
      <p:sp>
        <p:nvSpPr>
          <p:cNvPr id="5" name="页脚占位符 4">
            <a:extLst>
              <a:ext uri="{FF2B5EF4-FFF2-40B4-BE49-F238E27FC236}">
                <a16:creationId xmlns:a16="http://schemas.microsoft.com/office/drawing/2014/main" id="{D819F49C-8969-4BD2-A2D2-9BAD8D374BAC}"/>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8837AAFE-357F-456A-8C56-ED4738F5FBC3}"/>
              </a:ext>
            </a:extLst>
          </p:cNvPr>
          <p:cNvSpPr>
            <a:spLocks noGrp="1"/>
          </p:cNvSpPr>
          <p:nvPr>
            <p:ph type="sldNum" sz="quarter" idx="12"/>
          </p:nvPr>
        </p:nvSpPr>
        <p:spPr/>
        <p:txBody>
          <a:bodyPr/>
          <a:lstStyle/>
          <a:p>
            <a:fld id="{7A842B54-638E-473C-9346-F0EA90246DF2}" type="slidenum">
              <a:rPr lang="zh-CN" altLang="en-US" smtClean="0"/>
              <a:t>38</a:t>
            </a:fld>
            <a:endParaRPr lang="zh-CN" altLang="en-US"/>
          </a:p>
        </p:txBody>
      </p:sp>
      <p:graphicFrame>
        <p:nvGraphicFramePr>
          <p:cNvPr id="7" name="表格 6">
            <a:extLst>
              <a:ext uri="{FF2B5EF4-FFF2-40B4-BE49-F238E27FC236}">
                <a16:creationId xmlns:a16="http://schemas.microsoft.com/office/drawing/2014/main" id="{C97AF18B-F908-48A3-8783-832EBD274A8E}"/>
              </a:ext>
            </a:extLst>
          </p:cNvPr>
          <p:cNvGraphicFramePr>
            <a:graphicFrameLocks noGrp="1"/>
          </p:cNvGraphicFramePr>
          <p:nvPr>
            <p:extLst>
              <p:ext uri="{D42A27DB-BD31-4B8C-83A1-F6EECF244321}">
                <p14:modId xmlns:p14="http://schemas.microsoft.com/office/powerpoint/2010/main" val="4106123342"/>
              </p:ext>
            </p:extLst>
          </p:nvPr>
        </p:nvGraphicFramePr>
        <p:xfrm>
          <a:off x="838200" y="3235325"/>
          <a:ext cx="11036300" cy="3257550"/>
        </p:xfrm>
        <a:graphic>
          <a:graphicData uri="http://schemas.openxmlformats.org/drawingml/2006/table">
            <a:tbl>
              <a:tblPr firstRow="1" firstCol="1" bandRow="1">
                <a:tableStyleId>{5C22544A-7EE6-4342-B048-85BDC9FD1C3A}</a:tableStyleId>
              </a:tblPr>
              <a:tblGrid>
                <a:gridCol w="2910149">
                  <a:extLst>
                    <a:ext uri="{9D8B030D-6E8A-4147-A177-3AD203B41FA5}">
                      <a16:colId xmlns:a16="http://schemas.microsoft.com/office/drawing/2014/main" val="20000"/>
                    </a:ext>
                  </a:extLst>
                </a:gridCol>
                <a:gridCol w="8126151">
                  <a:extLst>
                    <a:ext uri="{9D8B030D-6E8A-4147-A177-3AD203B41FA5}">
                      <a16:colId xmlns:a16="http://schemas.microsoft.com/office/drawing/2014/main" val="20001"/>
                    </a:ext>
                  </a:extLst>
                </a:gridCol>
              </a:tblGrid>
              <a:tr h="432036">
                <a:tc>
                  <a:txBody>
                    <a:bodyPr/>
                    <a:lstStyle/>
                    <a:p>
                      <a:pPr algn="ctr">
                        <a:spcAft>
                          <a:spcPts val="0"/>
                        </a:spcAft>
                      </a:pPr>
                      <a:r>
                        <a:rPr lang="zh-CN" sz="1800" kern="0">
                          <a:effectLst/>
                          <a:latin typeface="微软雅黑" pitchFamily="34" charset="-122"/>
                          <a:ea typeface="微软雅黑" pitchFamily="34" charset="-122"/>
                        </a:rPr>
                        <a:t>类名称</a:t>
                      </a:r>
                      <a:endParaRPr lang="zh-CN" sz="1800" kern="100">
                        <a:effectLst/>
                        <a:latin typeface="微软雅黑" pitchFamily="34" charset="-122"/>
                        <a:ea typeface="微软雅黑" pitchFamily="34" charset="-122"/>
                        <a:cs typeface="Times New Roman"/>
                      </a:endParaRPr>
                    </a:p>
                  </a:txBody>
                  <a:tcPr marL="32852" marR="32852" marT="0" marB="0" anchor="ctr"/>
                </a:tc>
                <a:tc>
                  <a:txBody>
                    <a:bodyPr/>
                    <a:lstStyle/>
                    <a:p>
                      <a:pPr algn="ctr">
                        <a:spcAft>
                          <a:spcPts val="0"/>
                        </a:spcAft>
                      </a:pPr>
                      <a:r>
                        <a:rPr lang="zh-CN" sz="1800" kern="0">
                          <a:effectLst/>
                          <a:latin typeface="微软雅黑" pitchFamily="34" charset="-122"/>
                          <a:ea typeface="微软雅黑" pitchFamily="34" charset="-122"/>
                        </a:rPr>
                        <a:t>说明</a:t>
                      </a:r>
                      <a:endParaRPr lang="zh-CN" sz="18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0"/>
                  </a:ext>
                </a:extLst>
              </a:tr>
              <a:tr h="548685">
                <a:tc>
                  <a:txBody>
                    <a:bodyPr/>
                    <a:lstStyle/>
                    <a:p>
                      <a:pPr algn="ctr">
                        <a:spcAft>
                          <a:spcPts val="0"/>
                        </a:spcAft>
                      </a:pPr>
                      <a:r>
                        <a:rPr lang="en-US" sz="1800" b="0" kern="0" dirty="0">
                          <a:effectLst/>
                          <a:latin typeface="微软雅黑" pitchFamily="34" charset="-122"/>
                          <a:ea typeface="微软雅黑" pitchFamily="34" charset="-122"/>
                        </a:rPr>
                        <a:t>Timestamp</a:t>
                      </a:r>
                      <a:endParaRPr lang="zh-CN" sz="18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800" kern="0">
                          <a:effectLst/>
                          <a:latin typeface="微软雅黑" pitchFamily="34" charset="-122"/>
                          <a:ea typeface="微软雅黑" pitchFamily="34" charset="-122"/>
                        </a:rPr>
                        <a:t>最基础的时间类。表示某个时间点。在绝大多数的场景中的时间数据都是</a:t>
                      </a:r>
                      <a:r>
                        <a:rPr lang="en-US" sz="1800" kern="0">
                          <a:effectLst/>
                          <a:latin typeface="微软雅黑" pitchFamily="34" charset="-122"/>
                          <a:ea typeface="微软雅黑" pitchFamily="34" charset="-122"/>
                        </a:rPr>
                        <a:t>Timestamp</a:t>
                      </a:r>
                      <a:r>
                        <a:rPr lang="zh-CN" sz="1800" kern="0">
                          <a:effectLst/>
                          <a:latin typeface="微软雅黑" pitchFamily="34" charset="-122"/>
                          <a:ea typeface="微软雅黑" pitchFamily="34" charset="-122"/>
                        </a:rPr>
                        <a:t>形式的时间。</a:t>
                      </a:r>
                      <a:endParaRPr lang="zh-CN" sz="18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1"/>
                  </a:ext>
                </a:extLst>
              </a:tr>
              <a:tr h="432036">
                <a:tc>
                  <a:txBody>
                    <a:bodyPr/>
                    <a:lstStyle/>
                    <a:p>
                      <a:pPr algn="ctr">
                        <a:spcAft>
                          <a:spcPts val="0"/>
                        </a:spcAft>
                      </a:pPr>
                      <a:r>
                        <a:rPr lang="en-US" sz="1800" b="0" kern="0" dirty="0">
                          <a:effectLst/>
                          <a:latin typeface="微软雅黑" pitchFamily="34" charset="-122"/>
                          <a:ea typeface="微软雅黑" pitchFamily="34" charset="-122"/>
                        </a:rPr>
                        <a:t>Period</a:t>
                      </a:r>
                      <a:endParaRPr lang="zh-CN" sz="18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800" kern="0">
                          <a:effectLst/>
                          <a:latin typeface="微软雅黑" pitchFamily="34" charset="-122"/>
                          <a:ea typeface="微软雅黑" pitchFamily="34" charset="-122"/>
                        </a:rPr>
                        <a:t>表示单个时间跨度，或者某个时间段，例如某一天，某一小时等。</a:t>
                      </a:r>
                      <a:endParaRPr lang="zh-CN" sz="18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2"/>
                  </a:ext>
                </a:extLst>
              </a:tr>
              <a:tr h="548685">
                <a:tc>
                  <a:txBody>
                    <a:bodyPr/>
                    <a:lstStyle/>
                    <a:p>
                      <a:pPr algn="ctr">
                        <a:spcAft>
                          <a:spcPts val="0"/>
                        </a:spcAft>
                      </a:pPr>
                      <a:r>
                        <a:rPr lang="en-US" sz="1800" b="0" kern="0" dirty="0" err="1">
                          <a:effectLst/>
                          <a:latin typeface="微软雅黑" pitchFamily="34" charset="-122"/>
                          <a:ea typeface="微软雅黑" pitchFamily="34" charset="-122"/>
                        </a:rPr>
                        <a:t>Timedelta</a:t>
                      </a:r>
                      <a:endParaRPr lang="zh-CN" sz="18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800" kern="0">
                          <a:effectLst/>
                          <a:latin typeface="微软雅黑" pitchFamily="34" charset="-122"/>
                          <a:ea typeface="微软雅黑" pitchFamily="34" charset="-122"/>
                        </a:rPr>
                        <a:t>表示不同单位的时间，例如</a:t>
                      </a:r>
                      <a:r>
                        <a:rPr lang="en-US" sz="1800" kern="0">
                          <a:effectLst/>
                          <a:latin typeface="微软雅黑" pitchFamily="34" charset="-122"/>
                          <a:ea typeface="微软雅黑" pitchFamily="34" charset="-122"/>
                        </a:rPr>
                        <a:t>1</a:t>
                      </a:r>
                      <a:r>
                        <a:rPr lang="zh-CN" sz="1800" kern="0">
                          <a:effectLst/>
                          <a:latin typeface="微软雅黑" pitchFamily="34" charset="-122"/>
                          <a:ea typeface="微软雅黑" pitchFamily="34" charset="-122"/>
                        </a:rPr>
                        <a:t>天，</a:t>
                      </a:r>
                      <a:r>
                        <a:rPr lang="en-US" sz="1800" kern="0">
                          <a:effectLst/>
                          <a:latin typeface="微软雅黑" pitchFamily="34" charset="-122"/>
                          <a:ea typeface="微软雅黑" pitchFamily="34" charset="-122"/>
                        </a:rPr>
                        <a:t>1.5</a:t>
                      </a:r>
                      <a:r>
                        <a:rPr lang="zh-CN" sz="1800" kern="0">
                          <a:effectLst/>
                          <a:latin typeface="微软雅黑" pitchFamily="34" charset="-122"/>
                          <a:ea typeface="微软雅黑" pitchFamily="34" charset="-122"/>
                        </a:rPr>
                        <a:t>小时，</a:t>
                      </a:r>
                      <a:r>
                        <a:rPr lang="en-US" sz="1800" kern="0">
                          <a:effectLst/>
                          <a:latin typeface="微软雅黑" pitchFamily="34" charset="-122"/>
                          <a:ea typeface="微软雅黑" pitchFamily="34" charset="-122"/>
                        </a:rPr>
                        <a:t>3</a:t>
                      </a:r>
                      <a:r>
                        <a:rPr lang="zh-CN" sz="1800" kern="0">
                          <a:effectLst/>
                          <a:latin typeface="微软雅黑" pitchFamily="34" charset="-122"/>
                          <a:ea typeface="微软雅黑" pitchFamily="34" charset="-122"/>
                        </a:rPr>
                        <a:t>分钟，</a:t>
                      </a:r>
                      <a:r>
                        <a:rPr lang="en-US" sz="1800" kern="0">
                          <a:effectLst/>
                          <a:latin typeface="微软雅黑" pitchFamily="34" charset="-122"/>
                          <a:ea typeface="微软雅黑" pitchFamily="34" charset="-122"/>
                        </a:rPr>
                        <a:t>4</a:t>
                      </a:r>
                      <a:r>
                        <a:rPr lang="zh-CN" sz="1800" kern="0">
                          <a:effectLst/>
                          <a:latin typeface="微软雅黑" pitchFamily="34" charset="-122"/>
                          <a:ea typeface="微软雅黑" pitchFamily="34" charset="-122"/>
                        </a:rPr>
                        <a:t>秒等，而非具体的某个时间段。</a:t>
                      </a:r>
                      <a:endParaRPr lang="zh-CN" sz="18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3"/>
                  </a:ext>
                </a:extLst>
              </a:tr>
              <a:tr h="432036">
                <a:tc>
                  <a:txBody>
                    <a:bodyPr/>
                    <a:lstStyle/>
                    <a:p>
                      <a:pPr algn="ctr">
                        <a:spcAft>
                          <a:spcPts val="0"/>
                        </a:spcAft>
                      </a:pPr>
                      <a:r>
                        <a:rPr lang="en-US" sz="1800" b="0" kern="0" dirty="0" err="1">
                          <a:effectLst/>
                          <a:latin typeface="微软雅黑" pitchFamily="34" charset="-122"/>
                          <a:ea typeface="微软雅黑" pitchFamily="34" charset="-122"/>
                        </a:rPr>
                        <a:t>DatetimeIndex</a:t>
                      </a:r>
                      <a:endParaRPr lang="zh-CN" sz="18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800" kern="0">
                          <a:effectLst/>
                          <a:latin typeface="微软雅黑" pitchFamily="34" charset="-122"/>
                          <a:ea typeface="微软雅黑" pitchFamily="34" charset="-122"/>
                        </a:rPr>
                        <a:t>一组</a:t>
                      </a:r>
                      <a:r>
                        <a:rPr lang="en-US" sz="1800" kern="0">
                          <a:effectLst/>
                          <a:latin typeface="微软雅黑" pitchFamily="34" charset="-122"/>
                          <a:ea typeface="微软雅黑" pitchFamily="34" charset="-122"/>
                        </a:rPr>
                        <a:t>Timestamp</a:t>
                      </a:r>
                      <a:r>
                        <a:rPr lang="zh-CN" sz="1800" kern="0">
                          <a:effectLst/>
                          <a:latin typeface="微软雅黑" pitchFamily="34" charset="-122"/>
                          <a:ea typeface="微软雅黑" pitchFamily="34" charset="-122"/>
                        </a:rPr>
                        <a:t>构成的</a:t>
                      </a:r>
                      <a:r>
                        <a:rPr lang="en-US" sz="1800" kern="0">
                          <a:effectLst/>
                          <a:latin typeface="微软雅黑" pitchFamily="34" charset="-122"/>
                          <a:ea typeface="微软雅黑" pitchFamily="34" charset="-122"/>
                        </a:rPr>
                        <a:t>Index</a:t>
                      </a:r>
                      <a:r>
                        <a:rPr lang="zh-CN" sz="1800" kern="0">
                          <a:effectLst/>
                          <a:latin typeface="微软雅黑" pitchFamily="34" charset="-122"/>
                          <a:ea typeface="微软雅黑" pitchFamily="34" charset="-122"/>
                        </a:rPr>
                        <a:t>，可以用来作为</a:t>
                      </a:r>
                      <a:r>
                        <a:rPr lang="en-US" sz="1800" kern="0">
                          <a:effectLst/>
                          <a:latin typeface="微软雅黑" pitchFamily="34" charset="-122"/>
                          <a:ea typeface="微软雅黑" pitchFamily="34" charset="-122"/>
                        </a:rPr>
                        <a:t>Series</a:t>
                      </a:r>
                      <a:r>
                        <a:rPr lang="zh-CN" sz="1800" kern="0">
                          <a:effectLst/>
                          <a:latin typeface="微软雅黑" pitchFamily="34" charset="-122"/>
                          <a:ea typeface="微软雅黑" pitchFamily="34" charset="-122"/>
                        </a:rPr>
                        <a:t>或者</a:t>
                      </a:r>
                      <a:r>
                        <a:rPr lang="en-US" sz="1800" kern="0">
                          <a:effectLst/>
                          <a:latin typeface="微软雅黑" pitchFamily="34" charset="-122"/>
                          <a:ea typeface="微软雅黑" pitchFamily="34" charset="-122"/>
                        </a:rPr>
                        <a:t>DataFrame</a:t>
                      </a:r>
                      <a:r>
                        <a:rPr lang="zh-CN" sz="1800" kern="0">
                          <a:effectLst/>
                          <a:latin typeface="微软雅黑" pitchFamily="34" charset="-122"/>
                          <a:ea typeface="微软雅黑" pitchFamily="34" charset="-122"/>
                        </a:rPr>
                        <a:t>的索引。</a:t>
                      </a:r>
                      <a:endParaRPr lang="zh-CN" sz="18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4"/>
                  </a:ext>
                </a:extLst>
              </a:tr>
              <a:tr h="432036">
                <a:tc>
                  <a:txBody>
                    <a:bodyPr/>
                    <a:lstStyle/>
                    <a:p>
                      <a:pPr algn="ctr">
                        <a:spcAft>
                          <a:spcPts val="0"/>
                        </a:spcAft>
                      </a:pPr>
                      <a:r>
                        <a:rPr lang="en-US" sz="1800" b="0" kern="0" dirty="0" err="1">
                          <a:effectLst/>
                          <a:latin typeface="微软雅黑" pitchFamily="34" charset="-122"/>
                          <a:ea typeface="微软雅黑" pitchFamily="34" charset="-122"/>
                        </a:rPr>
                        <a:t>PeriodtimeIndex</a:t>
                      </a:r>
                      <a:endParaRPr lang="zh-CN" sz="18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800" kern="0">
                          <a:effectLst/>
                          <a:latin typeface="微软雅黑" pitchFamily="34" charset="-122"/>
                          <a:ea typeface="微软雅黑" pitchFamily="34" charset="-122"/>
                        </a:rPr>
                        <a:t>一组</a:t>
                      </a:r>
                      <a:r>
                        <a:rPr lang="en-US" sz="1800" kern="0">
                          <a:effectLst/>
                          <a:latin typeface="微软雅黑" pitchFamily="34" charset="-122"/>
                          <a:ea typeface="微软雅黑" pitchFamily="34" charset="-122"/>
                        </a:rPr>
                        <a:t>Period</a:t>
                      </a:r>
                      <a:r>
                        <a:rPr lang="zh-CN" sz="1800" kern="0">
                          <a:effectLst/>
                          <a:latin typeface="微软雅黑" pitchFamily="34" charset="-122"/>
                          <a:ea typeface="微软雅黑" pitchFamily="34" charset="-122"/>
                        </a:rPr>
                        <a:t>构成的</a:t>
                      </a:r>
                      <a:r>
                        <a:rPr lang="en-US" sz="1800" kern="0">
                          <a:effectLst/>
                          <a:latin typeface="微软雅黑" pitchFamily="34" charset="-122"/>
                          <a:ea typeface="微软雅黑" pitchFamily="34" charset="-122"/>
                        </a:rPr>
                        <a:t>Index</a:t>
                      </a:r>
                      <a:r>
                        <a:rPr lang="zh-CN" sz="1800" kern="0">
                          <a:effectLst/>
                          <a:latin typeface="微软雅黑" pitchFamily="34" charset="-122"/>
                          <a:ea typeface="微软雅黑" pitchFamily="34" charset="-122"/>
                        </a:rPr>
                        <a:t>，可以用来作为</a:t>
                      </a:r>
                      <a:r>
                        <a:rPr lang="en-US" sz="1800" kern="0">
                          <a:effectLst/>
                          <a:latin typeface="微软雅黑" pitchFamily="34" charset="-122"/>
                          <a:ea typeface="微软雅黑" pitchFamily="34" charset="-122"/>
                        </a:rPr>
                        <a:t>Series</a:t>
                      </a:r>
                      <a:r>
                        <a:rPr lang="zh-CN" sz="1800" kern="0">
                          <a:effectLst/>
                          <a:latin typeface="微软雅黑" pitchFamily="34" charset="-122"/>
                          <a:ea typeface="微软雅黑" pitchFamily="34" charset="-122"/>
                        </a:rPr>
                        <a:t>或者</a:t>
                      </a:r>
                      <a:r>
                        <a:rPr lang="en-US" sz="1800" kern="0">
                          <a:effectLst/>
                          <a:latin typeface="微软雅黑" pitchFamily="34" charset="-122"/>
                          <a:ea typeface="微软雅黑" pitchFamily="34" charset="-122"/>
                        </a:rPr>
                        <a:t>DataFrame</a:t>
                      </a:r>
                      <a:r>
                        <a:rPr lang="zh-CN" sz="1800" kern="0">
                          <a:effectLst/>
                          <a:latin typeface="微软雅黑" pitchFamily="34" charset="-122"/>
                          <a:ea typeface="微软雅黑" pitchFamily="34" charset="-122"/>
                        </a:rPr>
                        <a:t>的索引。</a:t>
                      </a:r>
                      <a:endParaRPr lang="zh-CN" sz="1800" kern="10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5"/>
                  </a:ext>
                </a:extLst>
              </a:tr>
              <a:tr h="432036">
                <a:tc>
                  <a:txBody>
                    <a:bodyPr/>
                    <a:lstStyle/>
                    <a:p>
                      <a:pPr algn="ctr">
                        <a:spcAft>
                          <a:spcPts val="0"/>
                        </a:spcAft>
                      </a:pPr>
                      <a:r>
                        <a:rPr lang="en-US" sz="1800" b="0" kern="0" dirty="0" err="1">
                          <a:effectLst/>
                          <a:latin typeface="微软雅黑" pitchFamily="34" charset="-122"/>
                          <a:ea typeface="微软雅黑" pitchFamily="34" charset="-122"/>
                        </a:rPr>
                        <a:t>TimedeltaIndex</a:t>
                      </a:r>
                      <a:endParaRPr lang="zh-CN" sz="1800" b="0" kern="100" dirty="0">
                        <a:effectLst/>
                        <a:latin typeface="微软雅黑" pitchFamily="34" charset="-122"/>
                        <a:ea typeface="微软雅黑" pitchFamily="34" charset="-122"/>
                        <a:cs typeface="Times New Roman"/>
                      </a:endParaRPr>
                    </a:p>
                  </a:txBody>
                  <a:tcPr marL="32852" marR="32852" marT="0" marB="0" anchor="ctr"/>
                </a:tc>
                <a:tc>
                  <a:txBody>
                    <a:bodyPr/>
                    <a:lstStyle/>
                    <a:p>
                      <a:pPr algn="just">
                        <a:spcAft>
                          <a:spcPts val="0"/>
                        </a:spcAft>
                      </a:pPr>
                      <a:r>
                        <a:rPr lang="zh-CN" sz="1800" kern="0" dirty="0">
                          <a:effectLst/>
                          <a:latin typeface="微软雅黑" pitchFamily="34" charset="-122"/>
                          <a:ea typeface="微软雅黑" pitchFamily="34" charset="-122"/>
                        </a:rPr>
                        <a:t>一组</a:t>
                      </a:r>
                      <a:r>
                        <a:rPr lang="en-US" sz="1800" kern="0" dirty="0" err="1">
                          <a:effectLst/>
                          <a:latin typeface="微软雅黑" pitchFamily="34" charset="-122"/>
                          <a:ea typeface="微软雅黑" pitchFamily="34" charset="-122"/>
                        </a:rPr>
                        <a:t>Timedelta</a:t>
                      </a:r>
                      <a:r>
                        <a:rPr lang="zh-CN" sz="1800" kern="0" dirty="0">
                          <a:effectLst/>
                          <a:latin typeface="微软雅黑" pitchFamily="34" charset="-122"/>
                          <a:ea typeface="微软雅黑" pitchFamily="34" charset="-122"/>
                        </a:rPr>
                        <a:t>构成的</a:t>
                      </a:r>
                      <a:r>
                        <a:rPr lang="en-US" sz="1800" kern="0" dirty="0">
                          <a:effectLst/>
                          <a:latin typeface="微软雅黑" pitchFamily="34" charset="-122"/>
                          <a:ea typeface="微软雅黑" pitchFamily="34" charset="-122"/>
                        </a:rPr>
                        <a:t>Index</a:t>
                      </a:r>
                      <a:r>
                        <a:rPr lang="zh-CN" sz="1800" kern="0" dirty="0">
                          <a:effectLst/>
                          <a:latin typeface="微软雅黑" pitchFamily="34" charset="-122"/>
                          <a:ea typeface="微软雅黑" pitchFamily="34" charset="-122"/>
                        </a:rPr>
                        <a:t>，可以用来作为</a:t>
                      </a:r>
                      <a:r>
                        <a:rPr lang="en-US" sz="1800" kern="0" dirty="0">
                          <a:effectLst/>
                          <a:latin typeface="微软雅黑" pitchFamily="34" charset="-122"/>
                          <a:ea typeface="微软雅黑" pitchFamily="34" charset="-122"/>
                        </a:rPr>
                        <a:t>Series</a:t>
                      </a:r>
                      <a:r>
                        <a:rPr lang="zh-CN" sz="1800" kern="0" dirty="0">
                          <a:effectLst/>
                          <a:latin typeface="微软雅黑" pitchFamily="34" charset="-122"/>
                          <a:ea typeface="微软雅黑" pitchFamily="34" charset="-122"/>
                        </a:rPr>
                        <a:t>或者</a:t>
                      </a:r>
                      <a:r>
                        <a:rPr lang="en-US" sz="1800" kern="0" dirty="0" err="1">
                          <a:effectLst/>
                          <a:latin typeface="微软雅黑" pitchFamily="34" charset="-122"/>
                          <a:ea typeface="微软雅黑" pitchFamily="34" charset="-122"/>
                        </a:rPr>
                        <a:t>DataFrame</a:t>
                      </a:r>
                      <a:r>
                        <a:rPr lang="zh-CN" sz="1800" kern="0" dirty="0">
                          <a:effectLst/>
                          <a:latin typeface="微软雅黑" pitchFamily="34" charset="-122"/>
                          <a:ea typeface="微软雅黑" pitchFamily="34" charset="-122"/>
                        </a:rPr>
                        <a:t>的索引。</a:t>
                      </a:r>
                      <a:endParaRPr lang="zh-CN" sz="1800" kern="100" dirty="0">
                        <a:effectLst/>
                        <a:latin typeface="微软雅黑" pitchFamily="34" charset="-122"/>
                        <a:ea typeface="微软雅黑" pitchFamily="34" charset="-122"/>
                        <a:cs typeface="Times New Roman"/>
                      </a:endParaRPr>
                    </a:p>
                  </a:txBody>
                  <a:tcPr marL="32852" marR="32852"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66062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5C3F9-60CF-448B-B7D7-205E58D827AD}"/>
              </a:ext>
            </a:extLst>
          </p:cNvPr>
          <p:cNvSpPr>
            <a:spLocks noGrp="1"/>
          </p:cNvSpPr>
          <p:nvPr>
            <p:ph type="title"/>
          </p:nvPr>
        </p:nvSpPr>
        <p:spPr/>
        <p:txBody>
          <a:bodyPr/>
          <a:lstStyle/>
          <a:p>
            <a:r>
              <a:rPr lang="zh-CN" altLang="en-US" dirty="0"/>
              <a:t>转换字符串时间为标准时间</a:t>
            </a:r>
          </a:p>
        </p:txBody>
      </p:sp>
      <p:sp>
        <p:nvSpPr>
          <p:cNvPr id="3" name="内容占位符 2">
            <a:extLst>
              <a:ext uri="{FF2B5EF4-FFF2-40B4-BE49-F238E27FC236}">
                <a16:creationId xmlns:a16="http://schemas.microsoft.com/office/drawing/2014/main" id="{CD2C4555-90F1-4209-9F83-AE9EE6F5FA13}"/>
              </a:ext>
            </a:extLst>
          </p:cNvPr>
          <p:cNvSpPr>
            <a:spLocks noGrp="1"/>
          </p:cNvSpPr>
          <p:nvPr>
            <p:ph idx="1"/>
          </p:nvPr>
        </p:nvSpPr>
        <p:spPr/>
        <p:txBody>
          <a:bodyPr/>
          <a:lstStyle/>
          <a:p>
            <a:r>
              <a:rPr lang="en-US" altLang="zh-CN" dirty="0"/>
              <a:t>Timestamp</a:t>
            </a:r>
            <a:r>
              <a:rPr lang="zh-CN" altLang="en-US" dirty="0"/>
              <a:t>类型</a:t>
            </a:r>
          </a:p>
          <a:p>
            <a:r>
              <a:rPr lang="zh-CN" altLang="en-US" dirty="0"/>
              <a:t>其中</a:t>
            </a:r>
            <a:r>
              <a:rPr lang="en-US" altLang="zh-CN" dirty="0"/>
              <a:t>Timestamp</a:t>
            </a:r>
            <a:r>
              <a:rPr lang="zh-CN" altLang="en-US" dirty="0"/>
              <a:t>作为时间类中最基础的，也是最为常用的。在多数情况下，时间相关的字符串都会转换成为</a:t>
            </a:r>
            <a:r>
              <a:rPr lang="en-US" altLang="zh-CN" dirty="0"/>
              <a:t>Timestamp</a:t>
            </a:r>
            <a:r>
              <a:rPr lang="zh-CN" altLang="en-US" dirty="0"/>
              <a:t>。</a:t>
            </a:r>
            <a:r>
              <a:rPr lang="en-US" altLang="zh-CN" dirty="0"/>
              <a:t>pandas</a:t>
            </a:r>
            <a:r>
              <a:rPr lang="zh-CN" altLang="en-US" dirty="0"/>
              <a:t>提供了</a:t>
            </a:r>
            <a:r>
              <a:rPr lang="en-US" altLang="zh-CN" dirty="0" err="1"/>
              <a:t>to_datetime</a:t>
            </a:r>
            <a:r>
              <a:rPr lang="zh-CN" altLang="en-US" dirty="0"/>
              <a:t>函数，能够实现这一目标。</a:t>
            </a:r>
          </a:p>
          <a:p>
            <a:r>
              <a:rPr lang="zh-CN" altLang="en-US" dirty="0"/>
              <a:t>值得注意的是，</a:t>
            </a:r>
            <a:r>
              <a:rPr lang="en-US" altLang="zh-CN" dirty="0"/>
              <a:t>Timestamp</a:t>
            </a:r>
            <a:r>
              <a:rPr lang="zh-CN" altLang="en-US" dirty="0"/>
              <a:t>类型时间是有限制的。</a:t>
            </a:r>
          </a:p>
          <a:p>
            <a:pPr marL="0" indent="0">
              <a:buNone/>
            </a:pPr>
            <a:endParaRPr lang="zh-CN" altLang="en-US" dirty="0"/>
          </a:p>
        </p:txBody>
      </p:sp>
      <p:sp>
        <p:nvSpPr>
          <p:cNvPr id="4" name="日期占位符 3">
            <a:extLst>
              <a:ext uri="{FF2B5EF4-FFF2-40B4-BE49-F238E27FC236}">
                <a16:creationId xmlns:a16="http://schemas.microsoft.com/office/drawing/2014/main" id="{23041F16-2289-4181-B505-781C11F387CA}"/>
              </a:ext>
            </a:extLst>
          </p:cNvPr>
          <p:cNvSpPr>
            <a:spLocks noGrp="1"/>
          </p:cNvSpPr>
          <p:nvPr>
            <p:ph type="dt" sz="half" idx="10"/>
          </p:nvPr>
        </p:nvSpPr>
        <p:spPr/>
        <p:txBody>
          <a:bodyPr/>
          <a:lstStyle/>
          <a:p>
            <a:fld id="{8F1E5210-EDB4-44C7-BF25-70D20D2A304D}" type="datetime1">
              <a:rPr lang="zh-CN" altLang="en-US" smtClean="0"/>
              <a:t>2020/5/6</a:t>
            </a:fld>
            <a:endParaRPr lang="zh-CN" altLang="en-US"/>
          </a:p>
        </p:txBody>
      </p:sp>
      <p:sp>
        <p:nvSpPr>
          <p:cNvPr id="5" name="页脚占位符 4">
            <a:extLst>
              <a:ext uri="{FF2B5EF4-FFF2-40B4-BE49-F238E27FC236}">
                <a16:creationId xmlns:a16="http://schemas.microsoft.com/office/drawing/2014/main" id="{B98B0CA9-1D2A-4215-A1F5-1B796364B862}"/>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B09EB4D9-6C64-4F09-96C0-9A33B4A445CB}"/>
              </a:ext>
            </a:extLst>
          </p:cNvPr>
          <p:cNvSpPr>
            <a:spLocks noGrp="1"/>
          </p:cNvSpPr>
          <p:nvPr>
            <p:ph type="sldNum" sz="quarter" idx="12"/>
          </p:nvPr>
        </p:nvSpPr>
        <p:spPr/>
        <p:txBody>
          <a:bodyPr/>
          <a:lstStyle/>
          <a:p>
            <a:fld id="{7A842B54-638E-473C-9346-F0EA90246DF2}" type="slidenum">
              <a:rPr lang="zh-CN" altLang="en-US" smtClean="0"/>
              <a:t>39</a:t>
            </a:fld>
            <a:endParaRPr lang="zh-CN" altLang="en-US"/>
          </a:p>
        </p:txBody>
      </p:sp>
    </p:spTree>
    <p:extLst>
      <p:ext uri="{BB962C8B-B14F-4D97-AF65-F5344CB8AC3E}">
        <p14:creationId xmlns:p14="http://schemas.microsoft.com/office/powerpoint/2010/main" val="282023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014A69-F8E4-4841-A6BE-51C0F89BA98D}"/>
              </a:ext>
            </a:extLst>
          </p:cNvPr>
          <p:cNvSpPr>
            <a:spLocks noGrp="1"/>
          </p:cNvSpPr>
          <p:nvPr>
            <p:ph type="title"/>
          </p:nvPr>
        </p:nvSpPr>
        <p:spPr/>
        <p:txBody>
          <a:bodyPr/>
          <a:lstStyle/>
          <a:p>
            <a:r>
              <a:rPr lang="zh-CN" altLang="en-US" dirty="0"/>
              <a:t>读写不同数据源的数据</a:t>
            </a:r>
          </a:p>
        </p:txBody>
      </p:sp>
      <p:sp>
        <p:nvSpPr>
          <p:cNvPr id="5" name="文本占位符 4">
            <a:extLst>
              <a:ext uri="{FF2B5EF4-FFF2-40B4-BE49-F238E27FC236}">
                <a16:creationId xmlns:a16="http://schemas.microsoft.com/office/drawing/2014/main" id="{719483AD-067D-42E3-8F83-1157C55C7852}"/>
              </a:ext>
            </a:extLst>
          </p:cNvPr>
          <p:cNvSpPr>
            <a:spLocks noGrp="1"/>
          </p:cNvSpPr>
          <p:nvPr>
            <p:ph type="body" idx="1"/>
          </p:nvPr>
        </p:nvSpPr>
        <p:spPr/>
        <p:txBody>
          <a:bodyPr/>
          <a:lstStyle/>
          <a:p>
            <a:endParaRPr lang="zh-CN" altLang="en-US"/>
          </a:p>
        </p:txBody>
      </p:sp>
      <p:sp>
        <p:nvSpPr>
          <p:cNvPr id="6" name="日期占位符 5">
            <a:extLst>
              <a:ext uri="{FF2B5EF4-FFF2-40B4-BE49-F238E27FC236}">
                <a16:creationId xmlns:a16="http://schemas.microsoft.com/office/drawing/2014/main" id="{2336B0D0-912D-41E6-A812-44FEE1DC9312}"/>
              </a:ext>
            </a:extLst>
          </p:cNvPr>
          <p:cNvSpPr>
            <a:spLocks noGrp="1"/>
          </p:cNvSpPr>
          <p:nvPr>
            <p:ph type="dt" sz="half" idx="10"/>
          </p:nvPr>
        </p:nvSpPr>
        <p:spPr/>
        <p:txBody>
          <a:bodyPr/>
          <a:lstStyle/>
          <a:p>
            <a:fld id="{FA85DEEF-BDD0-484B-921F-D0A42A87114A}" type="datetime1">
              <a:rPr lang="zh-CN" altLang="en-US" smtClean="0"/>
              <a:t>2020/5/6</a:t>
            </a:fld>
            <a:endParaRPr lang="zh-CN" altLang="en-US"/>
          </a:p>
        </p:txBody>
      </p:sp>
      <p:sp>
        <p:nvSpPr>
          <p:cNvPr id="7" name="页脚占位符 6">
            <a:extLst>
              <a:ext uri="{FF2B5EF4-FFF2-40B4-BE49-F238E27FC236}">
                <a16:creationId xmlns:a16="http://schemas.microsoft.com/office/drawing/2014/main" id="{40945399-8E5D-440D-87CD-6771D2D4321A}"/>
              </a:ext>
            </a:extLst>
          </p:cNvPr>
          <p:cNvSpPr>
            <a:spLocks noGrp="1"/>
          </p:cNvSpPr>
          <p:nvPr>
            <p:ph type="ftr" sz="quarter" idx="11"/>
          </p:nvPr>
        </p:nvSpPr>
        <p:spPr/>
        <p:txBody>
          <a:bodyPr/>
          <a:lstStyle/>
          <a:p>
            <a:r>
              <a:rPr lang="en-US" altLang="zh-CN"/>
              <a:t>Pandas </a:t>
            </a:r>
            <a:r>
              <a:rPr lang="zh-CN" altLang="en-US"/>
              <a:t>统计分析</a:t>
            </a:r>
          </a:p>
        </p:txBody>
      </p:sp>
      <p:sp>
        <p:nvSpPr>
          <p:cNvPr id="8" name="灯片编号占位符 7">
            <a:extLst>
              <a:ext uri="{FF2B5EF4-FFF2-40B4-BE49-F238E27FC236}">
                <a16:creationId xmlns:a16="http://schemas.microsoft.com/office/drawing/2014/main" id="{C6AD656B-DEB0-46AB-8BA8-F77DDC0E4EA2}"/>
              </a:ext>
            </a:extLst>
          </p:cNvPr>
          <p:cNvSpPr>
            <a:spLocks noGrp="1"/>
          </p:cNvSpPr>
          <p:nvPr>
            <p:ph type="sldNum" sz="quarter" idx="12"/>
          </p:nvPr>
        </p:nvSpPr>
        <p:spPr/>
        <p:txBody>
          <a:bodyPr/>
          <a:lstStyle/>
          <a:p>
            <a:fld id="{7A842B54-638E-473C-9346-F0EA90246DF2}" type="slidenum">
              <a:rPr lang="zh-CN" altLang="en-US" smtClean="0"/>
              <a:t>4</a:t>
            </a:fld>
            <a:endParaRPr lang="zh-CN" altLang="en-US"/>
          </a:p>
        </p:txBody>
      </p:sp>
    </p:spTree>
    <p:extLst>
      <p:ext uri="{BB962C8B-B14F-4D97-AF65-F5344CB8AC3E}">
        <p14:creationId xmlns:p14="http://schemas.microsoft.com/office/powerpoint/2010/main" val="4240375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F010E-1015-46CF-98A5-1766B83C6029}"/>
              </a:ext>
            </a:extLst>
          </p:cNvPr>
          <p:cNvSpPr>
            <a:spLocks noGrp="1"/>
          </p:cNvSpPr>
          <p:nvPr>
            <p:ph type="title"/>
          </p:nvPr>
        </p:nvSpPr>
        <p:spPr/>
        <p:txBody>
          <a:bodyPr/>
          <a:lstStyle/>
          <a:p>
            <a:r>
              <a:rPr lang="zh-CN" altLang="en-US" dirty="0"/>
              <a:t>转换字符串时间为标准时间</a:t>
            </a:r>
          </a:p>
        </p:txBody>
      </p:sp>
      <p:sp>
        <p:nvSpPr>
          <p:cNvPr id="3" name="内容占位符 2">
            <a:extLst>
              <a:ext uri="{FF2B5EF4-FFF2-40B4-BE49-F238E27FC236}">
                <a16:creationId xmlns:a16="http://schemas.microsoft.com/office/drawing/2014/main" id="{24FBCEEC-FA3D-4297-A85C-04BE65BBCF60}"/>
              </a:ext>
            </a:extLst>
          </p:cNvPr>
          <p:cNvSpPr>
            <a:spLocks noGrp="1"/>
          </p:cNvSpPr>
          <p:nvPr>
            <p:ph idx="1"/>
          </p:nvPr>
        </p:nvSpPr>
        <p:spPr/>
        <p:txBody>
          <a:bodyPr/>
          <a:lstStyle/>
          <a:p>
            <a:r>
              <a:rPr lang="en-US" altLang="zh-CN" dirty="0" err="1"/>
              <a:t>DatetimeIndex</a:t>
            </a:r>
            <a:r>
              <a:rPr lang="zh-CN" altLang="en-US" dirty="0"/>
              <a:t>与</a:t>
            </a:r>
            <a:r>
              <a:rPr lang="en-US" altLang="zh-CN" dirty="0" err="1"/>
              <a:t>PeriodIndex</a:t>
            </a:r>
            <a:r>
              <a:rPr lang="zh-CN" altLang="en-US" dirty="0"/>
              <a:t>函数</a:t>
            </a:r>
          </a:p>
          <a:p>
            <a:r>
              <a:rPr lang="zh-CN" altLang="en-US" dirty="0"/>
              <a:t>除了将数据字原始</a:t>
            </a:r>
            <a:r>
              <a:rPr lang="en-US" altLang="zh-CN" dirty="0"/>
              <a:t>DataFrame</a:t>
            </a:r>
            <a:r>
              <a:rPr lang="zh-CN" altLang="en-US" dirty="0"/>
              <a:t>中直接转换为</a:t>
            </a:r>
            <a:r>
              <a:rPr lang="en-US" altLang="zh-CN" dirty="0"/>
              <a:t>Timestamp</a:t>
            </a:r>
            <a:r>
              <a:rPr lang="zh-CN" altLang="en-US" dirty="0"/>
              <a:t>格式外，还可以将数据单独提取出来将其转换为</a:t>
            </a:r>
            <a:r>
              <a:rPr lang="en-US" altLang="zh-CN" dirty="0" err="1"/>
              <a:t>DatetimeIndex</a:t>
            </a:r>
            <a:r>
              <a:rPr lang="zh-CN" altLang="en-US" dirty="0"/>
              <a:t>或者</a:t>
            </a:r>
            <a:r>
              <a:rPr lang="en-US" altLang="zh-CN" dirty="0" err="1"/>
              <a:t>PeriodIndex</a:t>
            </a:r>
            <a:r>
              <a:rPr lang="zh-CN" altLang="en-US" dirty="0"/>
              <a:t>。</a:t>
            </a:r>
          </a:p>
          <a:p>
            <a:r>
              <a:rPr lang="zh-CN" altLang="en-US" dirty="0"/>
              <a:t>转换为</a:t>
            </a:r>
            <a:r>
              <a:rPr lang="en-US" altLang="zh-CN" dirty="0" err="1"/>
              <a:t>PeriodIndex</a:t>
            </a:r>
            <a:r>
              <a:rPr lang="zh-CN" altLang="en-US" dirty="0"/>
              <a:t>的时候需要注意，需要通过</a:t>
            </a:r>
            <a:r>
              <a:rPr lang="en-US" altLang="zh-CN" dirty="0" err="1"/>
              <a:t>freq</a:t>
            </a:r>
            <a:r>
              <a:rPr lang="zh-CN" altLang="en-US" dirty="0"/>
              <a:t>参数指定时间间隔，常用的时间间隔有</a:t>
            </a:r>
            <a:r>
              <a:rPr lang="en-US" altLang="zh-CN" dirty="0"/>
              <a:t>Y</a:t>
            </a:r>
            <a:r>
              <a:rPr lang="zh-CN" altLang="en-US" dirty="0"/>
              <a:t>为年，</a:t>
            </a:r>
            <a:r>
              <a:rPr lang="en-US" altLang="zh-CN" dirty="0"/>
              <a:t>M</a:t>
            </a:r>
            <a:r>
              <a:rPr lang="zh-CN" altLang="en-US" dirty="0"/>
              <a:t>为月，</a:t>
            </a:r>
            <a:r>
              <a:rPr lang="en-US" altLang="zh-CN" dirty="0"/>
              <a:t>D</a:t>
            </a:r>
            <a:r>
              <a:rPr lang="zh-CN" altLang="en-US" dirty="0"/>
              <a:t>为日，</a:t>
            </a:r>
            <a:r>
              <a:rPr lang="en-US" altLang="zh-CN" dirty="0"/>
              <a:t>H</a:t>
            </a:r>
            <a:r>
              <a:rPr lang="zh-CN" altLang="en-US" dirty="0"/>
              <a:t>为小时，</a:t>
            </a:r>
            <a:r>
              <a:rPr lang="en-US" altLang="zh-CN" dirty="0"/>
              <a:t>T</a:t>
            </a:r>
            <a:r>
              <a:rPr lang="zh-CN" altLang="en-US" dirty="0"/>
              <a:t>为分钟，</a:t>
            </a:r>
            <a:r>
              <a:rPr lang="en-US" altLang="zh-CN" dirty="0"/>
              <a:t>S</a:t>
            </a:r>
            <a:r>
              <a:rPr lang="zh-CN" altLang="en-US" dirty="0"/>
              <a:t>为秒。两个函数可以用来转换数据还可以用来创建时间序列数据，其参数非常类似。</a:t>
            </a:r>
          </a:p>
          <a:p>
            <a:endParaRPr lang="zh-CN" altLang="en-US" dirty="0"/>
          </a:p>
        </p:txBody>
      </p:sp>
      <p:sp>
        <p:nvSpPr>
          <p:cNvPr id="4" name="日期占位符 3">
            <a:extLst>
              <a:ext uri="{FF2B5EF4-FFF2-40B4-BE49-F238E27FC236}">
                <a16:creationId xmlns:a16="http://schemas.microsoft.com/office/drawing/2014/main" id="{7A7F8E14-3564-48DD-860C-7198978C576A}"/>
              </a:ext>
            </a:extLst>
          </p:cNvPr>
          <p:cNvSpPr>
            <a:spLocks noGrp="1"/>
          </p:cNvSpPr>
          <p:nvPr>
            <p:ph type="dt" sz="half" idx="10"/>
          </p:nvPr>
        </p:nvSpPr>
        <p:spPr/>
        <p:txBody>
          <a:bodyPr/>
          <a:lstStyle/>
          <a:p>
            <a:fld id="{16344507-3320-409F-8C85-6585EFEC1CE4}" type="datetime1">
              <a:rPr lang="zh-CN" altLang="en-US" smtClean="0"/>
              <a:t>2020/5/6</a:t>
            </a:fld>
            <a:endParaRPr lang="zh-CN" altLang="en-US"/>
          </a:p>
        </p:txBody>
      </p:sp>
      <p:sp>
        <p:nvSpPr>
          <p:cNvPr id="5" name="页脚占位符 4">
            <a:extLst>
              <a:ext uri="{FF2B5EF4-FFF2-40B4-BE49-F238E27FC236}">
                <a16:creationId xmlns:a16="http://schemas.microsoft.com/office/drawing/2014/main" id="{63FD1156-D2A5-48B2-8AA0-A447A167AA9B}"/>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F87BB420-6722-491B-9A5A-C5B9E669AD38}"/>
              </a:ext>
            </a:extLst>
          </p:cNvPr>
          <p:cNvSpPr>
            <a:spLocks noGrp="1"/>
          </p:cNvSpPr>
          <p:nvPr>
            <p:ph type="sldNum" sz="quarter" idx="12"/>
          </p:nvPr>
        </p:nvSpPr>
        <p:spPr/>
        <p:txBody>
          <a:bodyPr/>
          <a:lstStyle/>
          <a:p>
            <a:fld id="{7A842B54-638E-473C-9346-F0EA90246DF2}" type="slidenum">
              <a:rPr lang="zh-CN" altLang="en-US" smtClean="0"/>
              <a:t>40</a:t>
            </a:fld>
            <a:endParaRPr lang="zh-CN" altLang="en-US"/>
          </a:p>
        </p:txBody>
      </p:sp>
    </p:spTree>
    <p:extLst>
      <p:ext uri="{BB962C8B-B14F-4D97-AF65-F5344CB8AC3E}">
        <p14:creationId xmlns:p14="http://schemas.microsoft.com/office/powerpoint/2010/main" val="462472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12AC1-B9BD-444C-B51E-9B9B28C4F77A}"/>
              </a:ext>
            </a:extLst>
          </p:cNvPr>
          <p:cNvSpPr>
            <a:spLocks noGrp="1"/>
          </p:cNvSpPr>
          <p:nvPr>
            <p:ph type="title"/>
          </p:nvPr>
        </p:nvSpPr>
        <p:spPr/>
        <p:txBody>
          <a:bodyPr/>
          <a:lstStyle/>
          <a:p>
            <a:r>
              <a:rPr lang="zh-CN" altLang="en-US" dirty="0"/>
              <a:t>转换字符串时间为标准时间</a:t>
            </a:r>
          </a:p>
        </p:txBody>
      </p:sp>
      <p:sp>
        <p:nvSpPr>
          <p:cNvPr id="3" name="内容占位符 2">
            <a:extLst>
              <a:ext uri="{FF2B5EF4-FFF2-40B4-BE49-F238E27FC236}">
                <a16:creationId xmlns:a16="http://schemas.microsoft.com/office/drawing/2014/main" id="{A7AFFEDD-D75F-42FC-B7B9-C5DEB478286D}"/>
              </a:ext>
            </a:extLst>
          </p:cNvPr>
          <p:cNvSpPr>
            <a:spLocks noGrp="1"/>
          </p:cNvSpPr>
          <p:nvPr>
            <p:ph idx="1"/>
          </p:nvPr>
        </p:nvSpPr>
        <p:spPr/>
        <p:txBody>
          <a:bodyPr/>
          <a:lstStyle/>
          <a:p>
            <a:r>
              <a:rPr lang="en-US" altLang="zh-CN" dirty="0" err="1"/>
              <a:t>DatetimeIndex</a:t>
            </a:r>
            <a:r>
              <a:rPr lang="zh-CN" altLang="en-US" dirty="0"/>
              <a:t>与</a:t>
            </a:r>
            <a:r>
              <a:rPr lang="en-US" altLang="zh-CN" dirty="0" err="1"/>
              <a:t>PeriodIndex</a:t>
            </a:r>
            <a:r>
              <a:rPr lang="zh-CN" altLang="en-US" dirty="0"/>
              <a:t>函数及其参数说明</a:t>
            </a:r>
          </a:p>
          <a:p>
            <a:r>
              <a:rPr lang="en-US" altLang="zh-CN" sz="1800" dirty="0" err="1"/>
              <a:t>DatetimeIndex</a:t>
            </a:r>
            <a:r>
              <a:rPr lang="zh-CN" altLang="en-US" sz="1800" dirty="0"/>
              <a:t>和</a:t>
            </a:r>
            <a:r>
              <a:rPr lang="en-US" altLang="zh-CN" sz="1800" dirty="0" err="1"/>
              <a:t>PeriodIndex</a:t>
            </a:r>
            <a:r>
              <a:rPr lang="zh-CN" altLang="en-US" sz="1800" dirty="0"/>
              <a:t>两者区别在日常使用的过程中相对较小，其中</a:t>
            </a:r>
            <a:r>
              <a:rPr lang="en-US" altLang="zh-CN" sz="1800" dirty="0" err="1"/>
              <a:t>DatetimeIndex</a:t>
            </a:r>
            <a:r>
              <a:rPr lang="zh-CN" altLang="en-US" sz="1800" dirty="0"/>
              <a:t>是用来指代一系列时间点的一种数据结构，而</a:t>
            </a:r>
            <a:r>
              <a:rPr lang="en-US" altLang="zh-CN" sz="1800" dirty="0" err="1"/>
              <a:t>PeriodIndex</a:t>
            </a:r>
            <a:r>
              <a:rPr lang="zh-CN" altLang="en-US" sz="1800" dirty="0"/>
              <a:t>则是用来指代一系列时间段的数据结构。</a:t>
            </a:r>
          </a:p>
          <a:p>
            <a:endParaRPr lang="zh-CN" altLang="en-US" dirty="0"/>
          </a:p>
        </p:txBody>
      </p:sp>
      <p:sp>
        <p:nvSpPr>
          <p:cNvPr id="4" name="日期占位符 3">
            <a:extLst>
              <a:ext uri="{FF2B5EF4-FFF2-40B4-BE49-F238E27FC236}">
                <a16:creationId xmlns:a16="http://schemas.microsoft.com/office/drawing/2014/main" id="{CC63DA36-B659-4973-B675-51B743C1EFB2}"/>
              </a:ext>
            </a:extLst>
          </p:cNvPr>
          <p:cNvSpPr>
            <a:spLocks noGrp="1"/>
          </p:cNvSpPr>
          <p:nvPr>
            <p:ph type="dt" sz="half" idx="10"/>
          </p:nvPr>
        </p:nvSpPr>
        <p:spPr/>
        <p:txBody>
          <a:bodyPr/>
          <a:lstStyle/>
          <a:p>
            <a:fld id="{2F5737A7-D4F8-4139-AF70-62A89BFD0132}" type="datetime1">
              <a:rPr lang="zh-CN" altLang="en-US" smtClean="0"/>
              <a:t>2020/5/6</a:t>
            </a:fld>
            <a:endParaRPr lang="zh-CN" altLang="en-US"/>
          </a:p>
        </p:txBody>
      </p:sp>
      <p:sp>
        <p:nvSpPr>
          <p:cNvPr id="5" name="页脚占位符 4">
            <a:extLst>
              <a:ext uri="{FF2B5EF4-FFF2-40B4-BE49-F238E27FC236}">
                <a16:creationId xmlns:a16="http://schemas.microsoft.com/office/drawing/2014/main" id="{7CBBDC96-BA57-4FAE-92AB-6019A1C52B92}"/>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8D5E6587-CFCA-4CCF-8CDC-F209F49E746E}"/>
              </a:ext>
            </a:extLst>
          </p:cNvPr>
          <p:cNvSpPr>
            <a:spLocks noGrp="1"/>
          </p:cNvSpPr>
          <p:nvPr>
            <p:ph type="sldNum" sz="quarter" idx="12"/>
          </p:nvPr>
        </p:nvSpPr>
        <p:spPr/>
        <p:txBody>
          <a:bodyPr/>
          <a:lstStyle/>
          <a:p>
            <a:fld id="{7A842B54-638E-473C-9346-F0EA90246DF2}" type="slidenum">
              <a:rPr lang="zh-CN" altLang="en-US" smtClean="0"/>
              <a:t>41</a:t>
            </a:fld>
            <a:endParaRPr lang="zh-CN" altLang="en-US"/>
          </a:p>
        </p:txBody>
      </p:sp>
      <p:graphicFrame>
        <p:nvGraphicFramePr>
          <p:cNvPr id="7" name="表格 6">
            <a:extLst>
              <a:ext uri="{FF2B5EF4-FFF2-40B4-BE49-F238E27FC236}">
                <a16:creationId xmlns:a16="http://schemas.microsoft.com/office/drawing/2014/main" id="{C8A7167D-F5CD-44BE-B67F-7A27EB8BA43C}"/>
              </a:ext>
            </a:extLst>
          </p:cNvPr>
          <p:cNvGraphicFramePr>
            <a:graphicFrameLocks noGrp="1"/>
          </p:cNvGraphicFramePr>
          <p:nvPr>
            <p:extLst>
              <p:ext uri="{D42A27DB-BD31-4B8C-83A1-F6EECF244321}">
                <p14:modId xmlns:p14="http://schemas.microsoft.com/office/powerpoint/2010/main" val="3631574853"/>
              </p:ext>
            </p:extLst>
          </p:nvPr>
        </p:nvGraphicFramePr>
        <p:xfrm>
          <a:off x="2084387" y="3036883"/>
          <a:ext cx="8023225" cy="3455992"/>
        </p:xfrm>
        <a:graphic>
          <a:graphicData uri="http://schemas.openxmlformats.org/drawingml/2006/table">
            <a:tbl>
              <a:tblPr firstRow="1" firstCol="1" bandRow="1">
                <a:tableStyleId>{5C22544A-7EE6-4342-B048-85BDC9FD1C3A}</a:tableStyleId>
              </a:tblPr>
              <a:tblGrid>
                <a:gridCol w="1721797">
                  <a:extLst>
                    <a:ext uri="{9D8B030D-6E8A-4147-A177-3AD203B41FA5}">
                      <a16:colId xmlns:a16="http://schemas.microsoft.com/office/drawing/2014/main" val="20000"/>
                    </a:ext>
                  </a:extLst>
                </a:gridCol>
                <a:gridCol w="6301428">
                  <a:extLst>
                    <a:ext uri="{9D8B030D-6E8A-4147-A177-3AD203B41FA5}">
                      <a16:colId xmlns:a16="http://schemas.microsoft.com/office/drawing/2014/main" val="20001"/>
                    </a:ext>
                  </a:extLst>
                </a:gridCol>
              </a:tblGrid>
              <a:tr h="431999">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34283" marR="34283"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0"/>
                  </a:ext>
                </a:extLst>
              </a:tr>
              <a:tr h="431999">
                <a:tc>
                  <a:txBody>
                    <a:bodyPr/>
                    <a:lstStyle/>
                    <a:p>
                      <a:pPr algn="ctr">
                        <a:lnSpc>
                          <a:spcPct val="150000"/>
                        </a:lnSpc>
                        <a:spcAft>
                          <a:spcPts val="0"/>
                        </a:spcAft>
                      </a:pPr>
                      <a:r>
                        <a:rPr lang="en-US" sz="1800" b="0" kern="0" dirty="0">
                          <a:effectLst/>
                          <a:latin typeface="微软雅黑" pitchFamily="34" charset="-122"/>
                          <a:ea typeface="微软雅黑" pitchFamily="34" charset="-122"/>
                        </a:rPr>
                        <a:t>data</a:t>
                      </a:r>
                      <a:endParaRPr lang="zh-CN" sz="1800" b="0" kern="100" dirty="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接收</a:t>
                      </a:r>
                      <a:r>
                        <a:rPr lang="en-US" sz="1800" kern="0" dirty="0">
                          <a:effectLst/>
                          <a:latin typeface="微软雅黑" pitchFamily="34" charset="-122"/>
                          <a:ea typeface="微软雅黑" pitchFamily="34" charset="-122"/>
                        </a:rPr>
                        <a:t>array</a:t>
                      </a:r>
                      <a:r>
                        <a:rPr lang="zh-CN" sz="1800" kern="0" dirty="0">
                          <a:effectLst/>
                          <a:latin typeface="微软雅黑" pitchFamily="34" charset="-122"/>
                          <a:ea typeface="微软雅黑" pitchFamily="34" charset="-122"/>
                        </a:rPr>
                        <a:t>。表示</a:t>
                      </a:r>
                      <a:r>
                        <a:rPr lang="en-US" sz="1800" kern="0" dirty="0" err="1">
                          <a:effectLst/>
                          <a:latin typeface="微软雅黑" pitchFamily="34" charset="-122"/>
                          <a:ea typeface="微软雅黑" pitchFamily="34" charset="-122"/>
                        </a:rPr>
                        <a:t>DatetimeIndex</a:t>
                      </a:r>
                      <a:r>
                        <a:rPr lang="zh-CN" sz="1800" kern="0" dirty="0">
                          <a:effectLst/>
                          <a:latin typeface="微软雅黑" pitchFamily="34" charset="-122"/>
                          <a:ea typeface="微软雅黑" pitchFamily="34" charset="-122"/>
                        </a:rPr>
                        <a:t>的值。无默认。</a:t>
                      </a:r>
                      <a:endParaRPr lang="zh-CN" sz="1800" kern="100" dirty="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1"/>
                  </a:ext>
                </a:extLst>
              </a:tr>
              <a:tr h="431999">
                <a:tc>
                  <a:txBody>
                    <a:bodyPr/>
                    <a:lstStyle/>
                    <a:p>
                      <a:pPr algn="ctr">
                        <a:lnSpc>
                          <a:spcPct val="150000"/>
                        </a:lnSpc>
                        <a:spcAft>
                          <a:spcPts val="0"/>
                        </a:spcAft>
                      </a:pPr>
                      <a:r>
                        <a:rPr lang="en-US" sz="1800" b="0" kern="0">
                          <a:effectLst/>
                          <a:latin typeface="微软雅黑" pitchFamily="34" charset="-122"/>
                          <a:ea typeface="微软雅黑" pitchFamily="34" charset="-122"/>
                        </a:rPr>
                        <a:t>freq</a:t>
                      </a:r>
                      <a:endParaRPr lang="zh-CN" sz="18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string</a:t>
                      </a:r>
                      <a:r>
                        <a:rPr lang="zh-CN" sz="1800" kern="0">
                          <a:effectLst/>
                          <a:latin typeface="微软雅黑" pitchFamily="34" charset="-122"/>
                          <a:ea typeface="微软雅黑" pitchFamily="34" charset="-122"/>
                        </a:rPr>
                        <a:t>。表示时间的间隔频率。无默认。</a:t>
                      </a:r>
                      <a:endParaRPr lang="zh-CN" sz="18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2"/>
                  </a:ext>
                </a:extLst>
              </a:tr>
              <a:tr h="431999">
                <a:tc>
                  <a:txBody>
                    <a:bodyPr/>
                    <a:lstStyle/>
                    <a:p>
                      <a:pPr algn="ctr">
                        <a:lnSpc>
                          <a:spcPct val="150000"/>
                        </a:lnSpc>
                        <a:spcAft>
                          <a:spcPts val="0"/>
                        </a:spcAft>
                      </a:pPr>
                      <a:r>
                        <a:rPr lang="en-US" sz="1800" b="0" kern="0">
                          <a:effectLst/>
                          <a:latin typeface="微软雅黑" pitchFamily="34" charset="-122"/>
                          <a:ea typeface="微软雅黑" pitchFamily="34" charset="-122"/>
                        </a:rPr>
                        <a:t>start</a:t>
                      </a:r>
                      <a:endParaRPr lang="zh-CN" sz="18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string</a:t>
                      </a:r>
                      <a:r>
                        <a:rPr lang="zh-CN" sz="1800" kern="0">
                          <a:effectLst/>
                          <a:latin typeface="微软雅黑" pitchFamily="34" charset="-122"/>
                          <a:ea typeface="微软雅黑" pitchFamily="34" charset="-122"/>
                        </a:rPr>
                        <a:t>。表示生成规则时间数据的起始点。无默认。</a:t>
                      </a:r>
                      <a:endParaRPr lang="zh-CN" sz="18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3"/>
                  </a:ext>
                </a:extLst>
              </a:tr>
              <a:tr h="431999">
                <a:tc>
                  <a:txBody>
                    <a:bodyPr/>
                    <a:lstStyle/>
                    <a:p>
                      <a:pPr algn="ctr">
                        <a:lnSpc>
                          <a:spcPct val="150000"/>
                        </a:lnSpc>
                        <a:spcAft>
                          <a:spcPts val="0"/>
                        </a:spcAft>
                      </a:pPr>
                      <a:r>
                        <a:rPr lang="en-US" sz="1800" b="0" kern="0">
                          <a:effectLst/>
                          <a:latin typeface="微软雅黑" pitchFamily="34" charset="-122"/>
                          <a:ea typeface="微软雅黑" pitchFamily="34" charset="-122"/>
                        </a:rPr>
                        <a:t>periods</a:t>
                      </a:r>
                      <a:endParaRPr lang="zh-CN" sz="18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表示需要生成的周期数目。无默认。</a:t>
                      </a:r>
                      <a:endParaRPr lang="zh-CN" sz="18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4"/>
                  </a:ext>
                </a:extLst>
              </a:tr>
              <a:tr h="431999">
                <a:tc>
                  <a:txBody>
                    <a:bodyPr/>
                    <a:lstStyle/>
                    <a:p>
                      <a:pPr algn="ctr">
                        <a:lnSpc>
                          <a:spcPct val="150000"/>
                        </a:lnSpc>
                        <a:spcAft>
                          <a:spcPts val="0"/>
                        </a:spcAft>
                      </a:pPr>
                      <a:r>
                        <a:rPr lang="en-US" sz="1800" b="0" kern="0">
                          <a:effectLst/>
                          <a:latin typeface="微软雅黑" pitchFamily="34" charset="-122"/>
                          <a:ea typeface="微软雅黑" pitchFamily="34" charset="-122"/>
                        </a:rPr>
                        <a:t>end</a:t>
                      </a:r>
                      <a:endParaRPr lang="zh-CN" sz="18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string</a:t>
                      </a:r>
                      <a:r>
                        <a:rPr lang="zh-CN" sz="1800" kern="0">
                          <a:effectLst/>
                          <a:latin typeface="微软雅黑" pitchFamily="34" charset="-122"/>
                          <a:ea typeface="微软雅黑" pitchFamily="34" charset="-122"/>
                        </a:rPr>
                        <a:t>。表示生成规则时间数据的终结点。无默认。</a:t>
                      </a:r>
                      <a:endParaRPr lang="zh-CN" sz="18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5"/>
                  </a:ext>
                </a:extLst>
              </a:tr>
              <a:tr h="431999">
                <a:tc>
                  <a:txBody>
                    <a:bodyPr/>
                    <a:lstStyle/>
                    <a:p>
                      <a:pPr algn="ctr">
                        <a:lnSpc>
                          <a:spcPct val="150000"/>
                        </a:lnSpc>
                        <a:spcAft>
                          <a:spcPts val="0"/>
                        </a:spcAft>
                      </a:pPr>
                      <a:r>
                        <a:rPr lang="en-US" sz="1800" b="0" kern="0">
                          <a:effectLst/>
                          <a:latin typeface="微软雅黑" pitchFamily="34" charset="-122"/>
                          <a:ea typeface="微软雅黑" pitchFamily="34" charset="-122"/>
                        </a:rPr>
                        <a:t>tz</a:t>
                      </a:r>
                      <a:endParaRPr lang="zh-CN" sz="1800" b="0" kern="10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timezone</a:t>
                      </a:r>
                      <a:r>
                        <a:rPr lang="zh-CN" sz="1800" kern="0">
                          <a:effectLst/>
                          <a:latin typeface="微软雅黑" pitchFamily="34" charset="-122"/>
                          <a:ea typeface="微软雅黑" pitchFamily="34" charset="-122"/>
                        </a:rPr>
                        <a:t>。表示数据的时区。默认为</a:t>
                      </a:r>
                      <a:r>
                        <a:rPr lang="en-US" sz="1800" kern="0">
                          <a:effectLst/>
                          <a:latin typeface="微软雅黑" pitchFamily="34" charset="-122"/>
                          <a:ea typeface="微软雅黑" pitchFamily="34" charset="-122"/>
                        </a:rPr>
                        <a:t>None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6"/>
                  </a:ext>
                </a:extLst>
              </a:tr>
              <a:tr h="431999">
                <a:tc>
                  <a:txBody>
                    <a:bodyPr/>
                    <a:lstStyle/>
                    <a:p>
                      <a:pPr algn="ctr">
                        <a:lnSpc>
                          <a:spcPct val="150000"/>
                        </a:lnSpc>
                        <a:spcAft>
                          <a:spcPts val="0"/>
                        </a:spcAft>
                      </a:pPr>
                      <a:r>
                        <a:rPr lang="en-US" sz="1800" b="0" kern="0" dirty="0">
                          <a:effectLst/>
                          <a:latin typeface="微软雅黑" pitchFamily="34" charset="-122"/>
                          <a:ea typeface="微软雅黑" pitchFamily="34" charset="-122"/>
                        </a:rPr>
                        <a:t>name</a:t>
                      </a:r>
                      <a:endParaRPr lang="zh-CN" sz="1800" b="0" kern="100" dirty="0">
                        <a:effectLst/>
                        <a:latin typeface="微软雅黑" pitchFamily="34" charset="-122"/>
                        <a:ea typeface="微软雅黑" pitchFamily="34" charset="-122"/>
                        <a:cs typeface="宋体"/>
                      </a:endParaRPr>
                    </a:p>
                  </a:txBody>
                  <a:tcPr marL="34283" marR="34283"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int</a:t>
                      </a:r>
                      <a:r>
                        <a:rPr lang="zh-CN" sz="1800" kern="0" dirty="0">
                          <a:effectLst/>
                          <a:latin typeface="微软雅黑" pitchFamily="34" charset="-122"/>
                          <a:ea typeface="微软雅黑" pitchFamily="34" charset="-122"/>
                        </a:rPr>
                        <a:t>，</a:t>
                      </a:r>
                      <a:r>
                        <a:rPr lang="en-US" sz="1800" kern="0" dirty="0">
                          <a:effectLst/>
                          <a:latin typeface="微软雅黑" pitchFamily="34" charset="-122"/>
                          <a:ea typeface="微软雅黑" pitchFamily="34" charset="-122"/>
                        </a:rPr>
                        <a:t>string</a:t>
                      </a:r>
                      <a:r>
                        <a:rPr lang="zh-CN" sz="1800" kern="0" dirty="0">
                          <a:effectLst/>
                          <a:latin typeface="微软雅黑" pitchFamily="34" charset="-122"/>
                          <a:ea typeface="微软雅黑" pitchFamily="34" charset="-122"/>
                        </a:rPr>
                        <a:t>。默认为空。指定</a:t>
                      </a:r>
                      <a:r>
                        <a:rPr lang="en-US" sz="1800" kern="0" dirty="0" err="1">
                          <a:effectLst/>
                          <a:latin typeface="微软雅黑" pitchFamily="34" charset="-122"/>
                          <a:ea typeface="微软雅黑" pitchFamily="34" charset="-122"/>
                        </a:rPr>
                        <a:t>DatetimeIndex</a:t>
                      </a:r>
                      <a:r>
                        <a:rPr lang="zh-CN" sz="1800" kern="0" dirty="0">
                          <a:effectLst/>
                          <a:latin typeface="微软雅黑" pitchFamily="34" charset="-122"/>
                          <a:ea typeface="微软雅黑" pitchFamily="34" charset="-122"/>
                        </a:rPr>
                        <a:t>的名字。</a:t>
                      </a:r>
                      <a:endParaRPr lang="zh-CN" sz="1800" kern="100" dirty="0">
                        <a:effectLst/>
                        <a:latin typeface="微软雅黑" pitchFamily="34" charset="-122"/>
                        <a:ea typeface="微软雅黑" pitchFamily="34" charset="-122"/>
                        <a:cs typeface="宋体"/>
                      </a:endParaRPr>
                    </a:p>
                  </a:txBody>
                  <a:tcPr marL="34283" marR="34283"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34766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83228-7159-4642-ADBD-A4B2C67C9273}"/>
              </a:ext>
            </a:extLst>
          </p:cNvPr>
          <p:cNvSpPr>
            <a:spLocks noGrp="1"/>
          </p:cNvSpPr>
          <p:nvPr>
            <p:ph type="title"/>
          </p:nvPr>
        </p:nvSpPr>
        <p:spPr/>
        <p:txBody>
          <a:bodyPr/>
          <a:lstStyle/>
          <a:p>
            <a:r>
              <a:rPr lang="zh-CN" altLang="zh-CN" dirty="0"/>
              <a:t>提取时间序列数据信息</a:t>
            </a:r>
            <a:endParaRPr lang="zh-CN" altLang="en-US" dirty="0"/>
          </a:p>
        </p:txBody>
      </p:sp>
      <p:sp>
        <p:nvSpPr>
          <p:cNvPr id="3" name="内容占位符 2">
            <a:extLst>
              <a:ext uri="{FF2B5EF4-FFF2-40B4-BE49-F238E27FC236}">
                <a16:creationId xmlns:a16="http://schemas.microsoft.com/office/drawing/2014/main" id="{15D2F878-B356-42F4-A977-FC2B5A4C1DDE}"/>
              </a:ext>
            </a:extLst>
          </p:cNvPr>
          <p:cNvSpPr>
            <a:spLocks noGrp="1"/>
          </p:cNvSpPr>
          <p:nvPr>
            <p:ph idx="1"/>
          </p:nvPr>
        </p:nvSpPr>
        <p:spPr/>
        <p:txBody>
          <a:bodyPr/>
          <a:lstStyle/>
          <a:p>
            <a:r>
              <a:rPr lang="en-US" altLang="zh-CN" dirty="0"/>
              <a:t>Timestamp</a:t>
            </a:r>
            <a:r>
              <a:rPr lang="zh-CN" altLang="en-US" dirty="0"/>
              <a:t>类常用属性</a:t>
            </a:r>
          </a:p>
          <a:p>
            <a:pPr marL="361950" indent="-361950">
              <a:spcBef>
                <a:spcPts val="300"/>
              </a:spcBef>
            </a:pPr>
            <a:r>
              <a:rPr lang="zh-CN" altLang="zh-CN" sz="2000" dirty="0"/>
              <a:t>在多数涉及时间相关的数据处理，统计分析的过程中，需要提取时间中的年份，月份等数据。使用对应的</a:t>
            </a:r>
            <a:r>
              <a:rPr lang="en-US" altLang="zh-CN" sz="2000" dirty="0"/>
              <a:t>Timestamp</a:t>
            </a:r>
            <a:r>
              <a:rPr lang="zh-CN" altLang="zh-CN" sz="2000" dirty="0"/>
              <a:t>类属性就能够实现这一目的</a:t>
            </a:r>
            <a:r>
              <a:rPr lang="zh-CN" altLang="en-US" sz="2000" dirty="0"/>
              <a:t>。</a:t>
            </a:r>
            <a:endParaRPr lang="en-US" altLang="zh-CN" sz="2000" dirty="0"/>
          </a:p>
          <a:p>
            <a:pPr marL="361950" indent="-361950">
              <a:spcBef>
                <a:spcPts val="300"/>
              </a:spcBef>
            </a:pPr>
            <a:r>
              <a:rPr lang="zh-CN" altLang="zh-CN" sz="2000" dirty="0"/>
              <a:t>结合</a:t>
            </a:r>
            <a:r>
              <a:rPr lang="en-US" altLang="zh-CN" sz="2000" dirty="0"/>
              <a:t>Python</a:t>
            </a:r>
            <a:r>
              <a:rPr lang="zh-CN" altLang="zh-CN" sz="2000" dirty="0"/>
              <a:t>列表推导式，可以实现对</a:t>
            </a:r>
            <a:r>
              <a:rPr lang="en-US" altLang="zh-CN" sz="2000" dirty="0"/>
              <a:t>DataFrame</a:t>
            </a:r>
            <a:r>
              <a:rPr lang="zh-CN" altLang="zh-CN" sz="2000" dirty="0"/>
              <a:t>某一列时间信息数据的提取。</a:t>
            </a:r>
            <a:endParaRPr lang="zh-CN" altLang="en-US" sz="2000" dirty="0"/>
          </a:p>
          <a:p>
            <a:endParaRPr lang="zh-CN" altLang="en-US" dirty="0"/>
          </a:p>
        </p:txBody>
      </p:sp>
      <p:sp>
        <p:nvSpPr>
          <p:cNvPr id="4" name="日期占位符 3">
            <a:extLst>
              <a:ext uri="{FF2B5EF4-FFF2-40B4-BE49-F238E27FC236}">
                <a16:creationId xmlns:a16="http://schemas.microsoft.com/office/drawing/2014/main" id="{6C9E4619-121E-41B9-8AF5-34105F9A1C3F}"/>
              </a:ext>
            </a:extLst>
          </p:cNvPr>
          <p:cNvSpPr>
            <a:spLocks noGrp="1"/>
          </p:cNvSpPr>
          <p:nvPr>
            <p:ph type="dt" sz="half" idx="10"/>
          </p:nvPr>
        </p:nvSpPr>
        <p:spPr/>
        <p:txBody>
          <a:bodyPr/>
          <a:lstStyle/>
          <a:p>
            <a:fld id="{D8170485-574D-4E42-BBE6-F8E174E88D10}" type="datetime1">
              <a:rPr lang="zh-CN" altLang="en-US" smtClean="0"/>
              <a:t>2020/5/6</a:t>
            </a:fld>
            <a:endParaRPr lang="zh-CN" altLang="en-US"/>
          </a:p>
        </p:txBody>
      </p:sp>
      <p:sp>
        <p:nvSpPr>
          <p:cNvPr id="5" name="页脚占位符 4">
            <a:extLst>
              <a:ext uri="{FF2B5EF4-FFF2-40B4-BE49-F238E27FC236}">
                <a16:creationId xmlns:a16="http://schemas.microsoft.com/office/drawing/2014/main" id="{EA60A5AA-041D-4EFD-B428-4E09A72349D9}"/>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19CFBFB3-1F91-478A-981E-958AFEE1E6AB}"/>
              </a:ext>
            </a:extLst>
          </p:cNvPr>
          <p:cNvSpPr>
            <a:spLocks noGrp="1"/>
          </p:cNvSpPr>
          <p:nvPr>
            <p:ph type="sldNum" sz="quarter" idx="12"/>
          </p:nvPr>
        </p:nvSpPr>
        <p:spPr/>
        <p:txBody>
          <a:bodyPr/>
          <a:lstStyle/>
          <a:p>
            <a:fld id="{7A842B54-638E-473C-9346-F0EA90246DF2}" type="slidenum">
              <a:rPr lang="zh-CN" altLang="en-US" smtClean="0"/>
              <a:t>42</a:t>
            </a:fld>
            <a:endParaRPr lang="zh-CN" altLang="en-US"/>
          </a:p>
        </p:txBody>
      </p:sp>
      <p:graphicFrame>
        <p:nvGraphicFramePr>
          <p:cNvPr id="7" name="表格 6">
            <a:extLst>
              <a:ext uri="{FF2B5EF4-FFF2-40B4-BE49-F238E27FC236}">
                <a16:creationId xmlns:a16="http://schemas.microsoft.com/office/drawing/2014/main" id="{525C6AC6-4254-4D09-A5EF-4430CC1214AD}"/>
              </a:ext>
            </a:extLst>
          </p:cNvPr>
          <p:cNvGraphicFramePr>
            <a:graphicFrameLocks noGrp="1"/>
          </p:cNvGraphicFramePr>
          <p:nvPr>
            <p:extLst>
              <p:ext uri="{D42A27DB-BD31-4B8C-83A1-F6EECF244321}">
                <p14:modId xmlns:p14="http://schemas.microsoft.com/office/powerpoint/2010/main" val="1420935077"/>
              </p:ext>
            </p:extLst>
          </p:nvPr>
        </p:nvGraphicFramePr>
        <p:xfrm>
          <a:off x="2928144" y="3429000"/>
          <a:ext cx="6335712" cy="3240090"/>
        </p:xfrm>
        <a:graphic>
          <a:graphicData uri="http://schemas.openxmlformats.org/drawingml/2006/table">
            <a:tbl>
              <a:tblPr firstRow="1" bandRow="1">
                <a:tableStyleId>{5C22544A-7EE6-4342-B048-85BDC9FD1C3A}</a:tableStyleId>
              </a:tblPr>
              <a:tblGrid>
                <a:gridCol w="1323693">
                  <a:extLst>
                    <a:ext uri="{9D8B030D-6E8A-4147-A177-3AD203B41FA5}">
                      <a16:colId xmlns:a16="http://schemas.microsoft.com/office/drawing/2014/main" val="20000"/>
                    </a:ext>
                  </a:extLst>
                </a:gridCol>
                <a:gridCol w="1323693">
                  <a:extLst>
                    <a:ext uri="{9D8B030D-6E8A-4147-A177-3AD203B41FA5}">
                      <a16:colId xmlns:a16="http://schemas.microsoft.com/office/drawing/2014/main" val="20001"/>
                    </a:ext>
                  </a:extLst>
                </a:gridCol>
                <a:gridCol w="1796620">
                  <a:extLst>
                    <a:ext uri="{9D8B030D-6E8A-4147-A177-3AD203B41FA5}">
                      <a16:colId xmlns:a16="http://schemas.microsoft.com/office/drawing/2014/main" val="20002"/>
                    </a:ext>
                  </a:extLst>
                </a:gridCol>
                <a:gridCol w="1891706">
                  <a:extLst>
                    <a:ext uri="{9D8B030D-6E8A-4147-A177-3AD203B41FA5}">
                      <a16:colId xmlns:a16="http://schemas.microsoft.com/office/drawing/2014/main" val="20003"/>
                    </a:ext>
                  </a:extLst>
                </a:gridCol>
              </a:tblGrid>
              <a:tr h="360010">
                <a:tc>
                  <a:txBody>
                    <a:bodyPr/>
                    <a:lstStyle/>
                    <a:p>
                      <a:pPr algn="ctr">
                        <a:spcAft>
                          <a:spcPts val="0"/>
                        </a:spcAft>
                      </a:pPr>
                      <a:r>
                        <a:rPr lang="zh-CN" sz="1800" kern="0" dirty="0">
                          <a:effectLst/>
                          <a:latin typeface="微软雅黑" pitchFamily="34" charset="-122"/>
                          <a:ea typeface="微软雅黑" pitchFamily="34" charset="-122"/>
                        </a:rPr>
                        <a:t>属性名称</a:t>
                      </a:r>
                      <a:endParaRPr lang="zh-CN" sz="1800" kern="100" dirty="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说明</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dirty="0">
                          <a:effectLst/>
                          <a:latin typeface="微软雅黑" pitchFamily="34" charset="-122"/>
                          <a:ea typeface="微软雅黑" pitchFamily="34" charset="-122"/>
                        </a:rPr>
                        <a:t>属性名称</a:t>
                      </a:r>
                      <a:endParaRPr lang="zh-CN" sz="1800" kern="100" dirty="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0"/>
                  </a:ext>
                </a:extLst>
              </a:tr>
              <a:tr h="360010">
                <a:tc>
                  <a:txBody>
                    <a:bodyPr/>
                    <a:lstStyle/>
                    <a:p>
                      <a:pPr algn="ctr">
                        <a:spcAft>
                          <a:spcPts val="0"/>
                        </a:spcAft>
                      </a:pPr>
                      <a:r>
                        <a:rPr lang="en-US" sz="1800" kern="0">
                          <a:effectLst/>
                          <a:latin typeface="微软雅黑" pitchFamily="34" charset="-122"/>
                          <a:ea typeface="微软雅黑" pitchFamily="34" charset="-122"/>
                        </a:rPr>
                        <a:t>year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年</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week</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一年中第几周</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1"/>
                  </a:ext>
                </a:extLst>
              </a:tr>
              <a:tr h="360010">
                <a:tc>
                  <a:txBody>
                    <a:bodyPr/>
                    <a:lstStyle/>
                    <a:p>
                      <a:pPr algn="ctr">
                        <a:spcAft>
                          <a:spcPts val="0"/>
                        </a:spcAft>
                      </a:pPr>
                      <a:r>
                        <a:rPr lang="en-US" sz="1800" kern="0">
                          <a:effectLst/>
                          <a:latin typeface="微软雅黑" pitchFamily="34" charset="-122"/>
                          <a:ea typeface="微软雅黑" pitchFamily="34" charset="-122"/>
                        </a:rPr>
                        <a:t>month</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月</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quarter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季节</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2"/>
                  </a:ext>
                </a:extLst>
              </a:tr>
              <a:tr h="360010">
                <a:tc>
                  <a:txBody>
                    <a:bodyPr/>
                    <a:lstStyle/>
                    <a:p>
                      <a:pPr algn="ctr">
                        <a:spcAft>
                          <a:spcPts val="0"/>
                        </a:spcAft>
                      </a:pPr>
                      <a:r>
                        <a:rPr lang="en-US" sz="1800" kern="0">
                          <a:effectLst/>
                          <a:latin typeface="微软雅黑" pitchFamily="34" charset="-122"/>
                          <a:ea typeface="微软雅黑" pitchFamily="34" charset="-122"/>
                        </a:rPr>
                        <a:t>day</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日</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weekofyear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一年中第几周</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3"/>
                  </a:ext>
                </a:extLst>
              </a:tr>
              <a:tr h="360010">
                <a:tc>
                  <a:txBody>
                    <a:bodyPr/>
                    <a:lstStyle/>
                    <a:p>
                      <a:pPr algn="ctr">
                        <a:spcAft>
                          <a:spcPts val="0"/>
                        </a:spcAft>
                      </a:pPr>
                      <a:r>
                        <a:rPr lang="en-US" sz="1800" kern="0">
                          <a:effectLst/>
                          <a:latin typeface="微软雅黑" pitchFamily="34" charset="-122"/>
                          <a:ea typeface="微软雅黑" pitchFamily="34" charset="-122"/>
                        </a:rPr>
                        <a:t>hour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dirty="0">
                          <a:effectLst/>
                          <a:latin typeface="微软雅黑" pitchFamily="34" charset="-122"/>
                          <a:ea typeface="微软雅黑" pitchFamily="34" charset="-122"/>
                        </a:rPr>
                        <a:t>小时</a:t>
                      </a:r>
                      <a:endParaRPr lang="zh-CN" sz="1800" kern="100" dirty="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dayofyear</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一年中的第几天</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4"/>
                  </a:ext>
                </a:extLst>
              </a:tr>
              <a:tr h="360010">
                <a:tc>
                  <a:txBody>
                    <a:bodyPr/>
                    <a:lstStyle/>
                    <a:p>
                      <a:pPr algn="ctr">
                        <a:spcAft>
                          <a:spcPts val="0"/>
                        </a:spcAft>
                      </a:pPr>
                      <a:r>
                        <a:rPr lang="en-US" sz="1800" kern="0">
                          <a:effectLst/>
                          <a:latin typeface="微软雅黑" pitchFamily="34" charset="-122"/>
                          <a:ea typeface="微软雅黑" pitchFamily="34" charset="-122"/>
                        </a:rPr>
                        <a:t>minute</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分钟</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dayofweek</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一周第几天</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5"/>
                  </a:ext>
                </a:extLst>
              </a:tr>
              <a:tr h="360010">
                <a:tc>
                  <a:txBody>
                    <a:bodyPr/>
                    <a:lstStyle/>
                    <a:p>
                      <a:pPr algn="ctr">
                        <a:spcAft>
                          <a:spcPts val="0"/>
                        </a:spcAft>
                      </a:pPr>
                      <a:r>
                        <a:rPr lang="en-US" sz="1800" kern="0">
                          <a:effectLst/>
                          <a:latin typeface="微软雅黑" pitchFamily="34" charset="-122"/>
                          <a:ea typeface="微软雅黑" pitchFamily="34" charset="-122"/>
                        </a:rPr>
                        <a:t>second</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秒</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weekday</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一周第几天</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6"/>
                  </a:ext>
                </a:extLst>
              </a:tr>
              <a:tr h="360010">
                <a:tc>
                  <a:txBody>
                    <a:bodyPr/>
                    <a:lstStyle/>
                    <a:p>
                      <a:pPr algn="ctr">
                        <a:spcAft>
                          <a:spcPts val="0"/>
                        </a:spcAft>
                      </a:pPr>
                      <a:r>
                        <a:rPr lang="en-US" sz="1800" kern="0">
                          <a:effectLst/>
                          <a:latin typeface="微软雅黑" pitchFamily="34" charset="-122"/>
                          <a:ea typeface="微软雅黑" pitchFamily="34" charset="-122"/>
                        </a:rPr>
                        <a:t>date</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日期</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a:effectLst/>
                          <a:latin typeface="微软雅黑" pitchFamily="34" charset="-122"/>
                          <a:ea typeface="微软雅黑" pitchFamily="34" charset="-122"/>
                        </a:rPr>
                        <a:t>weekday_name</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星期名称</a:t>
                      </a:r>
                      <a:endParaRPr lang="zh-CN" sz="1800" kern="10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7"/>
                  </a:ext>
                </a:extLst>
              </a:tr>
              <a:tr h="360010">
                <a:tc>
                  <a:txBody>
                    <a:bodyPr/>
                    <a:lstStyle/>
                    <a:p>
                      <a:pPr algn="ctr">
                        <a:spcAft>
                          <a:spcPts val="0"/>
                        </a:spcAft>
                      </a:pPr>
                      <a:r>
                        <a:rPr lang="en-US" sz="1800" kern="0">
                          <a:effectLst/>
                          <a:latin typeface="微软雅黑" pitchFamily="34" charset="-122"/>
                          <a:ea typeface="微软雅黑" pitchFamily="34" charset="-122"/>
                        </a:rPr>
                        <a:t>time</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a:effectLst/>
                          <a:latin typeface="微软雅黑" pitchFamily="34" charset="-122"/>
                          <a:ea typeface="微软雅黑" pitchFamily="34" charset="-122"/>
                        </a:rPr>
                        <a:t>时间</a:t>
                      </a:r>
                      <a:endParaRPr lang="zh-CN" sz="1800" kern="10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en-US" sz="1800" kern="0" dirty="0" err="1">
                          <a:effectLst/>
                          <a:latin typeface="微软雅黑" pitchFamily="34" charset="-122"/>
                          <a:ea typeface="微软雅黑" pitchFamily="34" charset="-122"/>
                        </a:rPr>
                        <a:t>is_leap_year</a:t>
                      </a:r>
                      <a:endParaRPr lang="zh-CN" sz="1800" kern="100" dirty="0">
                        <a:effectLst/>
                        <a:latin typeface="微软雅黑" pitchFamily="34" charset="-122"/>
                        <a:ea typeface="微软雅黑" pitchFamily="34" charset="-122"/>
                        <a:cs typeface="Times New Roman"/>
                      </a:endParaRPr>
                    </a:p>
                  </a:txBody>
                  <a:tcPr marL="30463" marR="30463" marT="0" marB="0" anchor="ctr"/>
                </a:tc>
                <a:tc>
                  <a:txBody>
                    <a:bodyPr/>
                    <a:lstStyle/>
                    <a:p>
                      <a:pPr algn="ctr">
                        <a:spcAft>
                          <a:spcPts val="0"/>
                        </a:spcAft>
                      </a:pPr>
                      <a:r>
                        <a:rPr lang="zh-CN" sz="1800" kern="0" dirty="0">
                          <a:effectLst/>
                          <a:latin typeface="微软雅黑" pitchFamily="34" charset="-122"/>
                          <a:ea typeface="微软雅黑" pitchFamily="34" charset="-122"/>
                        </a:rPr>
                        <a:t>是否闰年</a:t>
                      </a:r>
                      <a:endParaRPr lang="zh-CN" sz="1800" kern="100" dirty="0">
                        <a:effectLst/>
                        <a:latin typeface="微软雅黑" pitchFamily="34" charset="-122"/>
                        <a:ea typeface="微软雅黑" pitchFamily="34" charset="-122"/>
                        <a:cs typeface="Times New Roman"/>
                      </a:endParaRPr>
                    </a:p>
                  </a:txBody>
                  <a:tcPr marL="30463" marR="30463"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42811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4A15E-6538-457A-AB41-FD37DB4FEDCE}"/>
              </a:ext>
            </a:extLst>
          </p:cNvPr>
          <p:cNvSpPr>
            <a:spLocks noGrp="1"/>
          </p:cNvSpPr>
          <p:nvPr>
            <p:ph type="title"/>
          </p:nvPr>
        </p:nvSpPr>
        <p:spPr/>
        <p:txBody>
          <a:bodyPr/>
          <a:lstStyle/>
          <a:p>
            <a:r>
              <a:rPr lang="zh-CN" altLang="zh-CN" dirty="0"/>
              <a:t>提取时间序列数据信息</a:t>
            </a:r>
            <a:endParaRPr lang="zh-CN" altLang="en-US" dirty="0"/>
          </a:p>
        </p:txBody>
      </p:sp>
      <p:sp>
        <p:nvSpPr>
          <p:cNvPr id="3" name="内容占位符 2">
            <a:extLst>
              <a:ext uri="{FF2B5EF4-FFF2-40B4-BE49-F238E27FC236}">
                <a16:creationId xmlns:a16="http://schemas.microsoft.com/office/drawing/2014/main" id="{C849C3DD-2B6B-4F13-8DC8-343A753EE091}"/>
              </a:ext>
            </a:extLst>
          </p:cNvPr>
          <p:cNvSpPr>
            <a:spLocks noGrp="1"/>
          </p:cNvSpPr>
          <p:nvPr>
            <p:ph idx="1"/>
          </p:nvPr>
        </p:nvSpPr>
        <p:spPr/>
        <p:txBody>
          <a:bodyPr/>
          <a:lstStyle/>
          <a:p>
            <a:r>
              <a:rPr lang="zh-CN" altLang="en-US" dirty="0"/>
              <a:t>在</a:t>
            </a:r>
            <a:r>
              <a:rPr lang="en-US" altLang="zh-CN" dirty="0" err="1"/>
              <a:t>DatetimeIndex</a:t>
            </a:r>
            <a:r>
              <a:rPr lang="zh-CN" altLang="en-US" dirty="0"/>
              <a:t>和</a:t>
            </a:r>
            <a:r>
              <a:rPr lang="en-US" altLang="zh-CN" dirty="0" err="1"/>
              <a:t>PeriodIndex</a:t>
            </a:r>
            <a:r>
              <a:rPr lang="zh-CN" altLang="en-US" dirty="0"/>
              <a:t>中提取信息</a:t>
            </a:r>
          </a:p>
          <a:p>
            <a:r>
              <a:rPr lang="zh-CN" altLang="en-US" dirty="0"/>
              <a:t>在</a:t>
            </a:r>
            <a:r>
              <a:rPr lang="en-US" altLang="zh-CN" dirty="0" err="1"/>
              <a:t>DatetimeIndex</a:t>
            </a:r>
            <a:r>
              <a:rPr lang="zh-CN" altLang="en-US" dirty="0"/>
              <a:t>和</a:t>
            </a:r>
            <a:r>
              <a:rPr lang="en-US" altLang="zh-CN" dirty="0" err="1"/>
              <a:t>PeriodIndex</a:t>
            </a:r>
            <a:r>
              <a:rPr lang="zh-CN" altLang="en-US" dirty="0"/>
              <a:t>中提取对应信息可以以类属性方式实现。</a:t>
            </a:r>
          </a:p>
          <a:p>
            <a:r>
              <a:rPr lang="zh-CN" altLang="en-US" dirty="0"/>
              <a:t>值得注意的是</a:t>
            </a:r>
            <a:r>
              <a:rPr lang="en-US" altLang="zh-CN" dirty="0" err="1"/>
              <a:t>PeriodIndex</a:t>
            </a:r>
            <a:r>
              <a:rPr lang="zh-CN" altLang="en-US" dirty="0"/>
              <a:t>相比于</a:t>
            </a:r>
            <a:r>
              <a:rPr lang="en-US" altLang="zh-CN" dirty="0" err="1"/>
              <a:t>DatetimeIndex</a:t>
            </a:r>
            <a:r>
              <a:rPr lang="zh-CN" altLang="en-US" dirty="0"/>
              <a:t>少了</a:t>
            </a:r>
            <a:r>
              <a:rPr lang="en-US" altLang="zh-CN" dirty="0" err="1"/>
              <a:t>weekday_name</a:t>
            </a:r>
            <a:r>
              <a:rPr lang="zh-CN" altLang="en-US" dirty="0"/>
              <a:t>属性，所以不能够用该属性提取星期名称数据。若想要提取信息名称可以通过提取</a:t>
            </a:r>
            <a:r>
              <a:rPr lang="en-US" altLang="zh-CN" dirty="0"/>
              <a:t>weekday</a:t>
            </a:r>
            <a:r>
              <a:rPr lang="zh-CN" altLang="en-US" dirty="0"/>
              <a:t>属性，而后将</a:t>
            </a:r>
            <a:r>
              <a:rPr lang="en-US" altLang="zh-CN" dirty="0"/>
              <a:t>0-6</a:t>
            </a:r>
            <a:r>
              <a:rPr lang="zh-CN" altLang="en-US" dirty="0"/>
              <a:t>七个标签分别赋值为</a:t>
            </a:r>
            <a:r>
              <a:rPr lang="en-US" altLang="zh-CN" dirty="0"/>
              <a:t>Monday</a:t>
            </a:r>
            <a:r>
              <a:rPr lang="zh-CN" altLang="en-US" dirty="0"/>
              <a:t>至</a:t>
            </a:r>
            <a:r>
              <a:rPr lang="en-US" altLang="zh-CN" dirty="0"/>
              <a:t>Sunday</a:t>
            </a:r>
            <a:r>
              <a:rPr lang="zh-CN" altLang="en-US" dirty="0"/>
              <a:t>。</a:t>
            </a:r>
          </a:p>
          <a:p>
            <a:endParaRPr lang="zh-CN" altLang="en-US" dirty="0"/>
          </a:p>
        </p:txBody>
      </p:sp>
      <p:sp>
        <p:nvSpPr>
          <p:cNvPr id="4" name="日期占位符 3">
            <a:extLst>
              <a:ext uri="{FF2B5EF4-FFF2-40B4-BE49-F238E27FC236}">
                <a16:creationId xmlns:a16="http://schemas.microsoft.com/office/drawing/2014/main" id="{D36E42C4-FCF6-459D-9574-8218A33FF5C7}"/>
              </a:ext>
            </a:extLst>
          </p:cNvPr>
          <p:cNvSpPr>
            <a:spLocks noGrp="1"/>
          </p:cNvSpPr>
          <p:nvPr>
            <p:ph type="dt" sz="half" idx="10"/>
          </p:nvPr>
        </p:nvSpPr>
        <p:spPr/>
        <p:txBody>
          <a:bodyPr/>
          <a:lstStyle/>
          <a:p>
            <a:fld id="{0B06B0D4-AC3B-42E7-882D-3E7E9A4402F3}" type="datetime1">
              <a:rPr lang="zh-CN" altLang="en-US" smtClean="0"/>
              <a:t>2020/5/6</a:t>
            </a:fld>
            <a:endParaRPr lang="zh-CN" altLang="en-US"/>
          </a:p>
        </p:txBody>
      </p:sp>
      <p:sp>
        <p:nvSpPr>
          <p:cNvPr id="5" name="页脚占位符 4">
            <a:extLst>
              <a:ext uri="{FF2B5EF4-FFF2-40B4-BE49-F238E27FC236}">
                <a16:creationId xmlns:a16="http://schemas.microsoft.com/office/drawing/2014/main" id="{FA8839DA-26FB-47E7-B95F-45F45396BF05}"/>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A66FE934-D459-424D-B568-DAEF6DF18480}"/>
              </a:ext>
            </a:extLst>
          </p:cNvPr>
          <p:cNvSpPr>
            <a:spLocks noGrp="1"/>
          </p:cNvSpPr>
          <p:nvPr>
            <p:ph type="sldNum" sz="quarter" idx="12"/>
          </p:nvPr>
        </p:nvSpPr>
        <p:spPr/>
        <p:txBody>
          <a:bodyPr/>
          <a:lstStyle/>
          <a:p>
            <a:fld id="{7A842B54-638E-473C-9346-F0EA90246DF2}" type="slidenum">
              <a:rPr lang="zh-CN" altLang="en-US" smtClean="0"/>
              <a:t>43</a:t>
            </a:fld>
            <a:endParaRPr lang="zh-CN" altLang="en-US"/>
          </a:p>
        </p:txBody>
      </p:sp>
    </p:spTree>
    <p:extLst>
      <p:ext uri="{BB962C8B-B14F-4D97-AF65-F5344CB8AC3E}">
        <p14:creationId xmlns:p14="http://schemas.microsoft.com/office/powerpoint/2010/main" val="319357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BACAC-C2DF-4CB3-8A30-4EC094BA33F5}"/>
              </a:ext>
            </a:extLst>
          </p:cNvPr>
          <p:cNvSpPr>
            <a:spLocks noGrp="1"/>
          </p:cNvSpPr>
          <p:nvPr>
            <p:ph type="title"/>
          </p:nvPr>
        </p:nvSpPr>
        <p:spPr/>
        <p:txBody>
          <a:bodyPr/>
          <a:lstStyle/>
          <a:p>
            <a:r>
              <a:rPr lang="zh-CN" altLang="en-US" dirty="0"/>
              <a:t>加减时间数据</a:t>
            </a:r>
          </a:p>
        </p:txBody>
      </p:sp>
      <p:sp>
        <p:nvSpPr>
          <p:cNvPr id="3" name="内容占位符 2">
            <a:extLst>
              <a:ext uri="{FF2B5EF4-FFF2-40B4-BE49-F238E27FC236}">
                <a16:creationId xmlns:a16="http://schemas.microsoft.com/office/drawing/2014/main" id="{181EF03C-ABF3-43F2-AF9F-98F0C9B5003A}"/>
              </a:ext>
            </a:extLst>
          </p:cNvPr>
          <p:cNvSpPr>
            <a:spLocks noGrp="1"/>
          </p:cNvSpPr>
          <p:nvPr>
            <p:ph idx="1"/>
          </p:nvPr>
        </p:nvSpPr>
        <p:spPr/>
        <p:txBody>
          <a:bodyPr/>
          <a:lstStyle/>
          <a:p>
            <a:r>
              <a:rPr lang="en-US" altLang="zh-CN" dirty="0" err="1"/>
              <a:t>Timedelta</a:t>
            </a:r>
            <a:r>
              <a:rPr lang="zh-CN" altLang="en-US" dirty="0"/>
              <a:t>类</a:t>
            </a:r>
          </a:p>
          <a:p>
            <a:r>
              <a:rPr lang="en-US" altLang="zh-CN" sz="2000" dirty="0" err="1"/>
              <a:t>Timedelta</a:t>
            </a:r>
            <a:r>
              <a:rPr lang="zh-CN" altLang="en-US" sz="2000" dirty="0"/>
              <a:t>是时间相关的类中的一个异类，不仅能够使用正数，还能够使用负数表示单位时间，例如</a:t>
            </a:r>
            <a:r>
              <a:rPr lang="en-US" altLang="zh-CN" sz="2000" dirty="0"/>
              <a:t>1</a:t>
            </a:r>
            <a:r>
              <a:rPr lang="zh-CN" altLang="en-US" sz="2000" dirty="0"/>
              <a:t>秒，</a:t>
            </a:r>
            <a:r>
              <a:rPr lang="en-US" altLang="zh-CN" sz="2000" dirty="0"/>
              <a:t>2</a:t>
            </a:r>
            <a:r>
              <a:rPr lang="zh-CN" altLang="en-US" sz="2000" dirty="0"/>
              <a:t>分钟，</a:t>
            </a:r>
            <a:r>
              <a:rPr lang="en-US" altLang="zh-CN" sz="2000" dirty="0"/>
              <a:t>3</a:t>
            </a:r>
            <a:r>
              <a:rPr lang="zh-CN" altLang="en-US" sz="2000" dirty="0"/>
              <a:t>小时等。使用</a:t>
            </a:r>
            <a:r>
              <a:rPr lang="en-US" altLang="zh-CN" sz="2000" dirty="0" err="1"/>
              <a:t>Timedelta</a:t>
            </a:r>
            <a:r>
              <a:rPr lang="zh-CN" altLang="en-US" sz="2000" dirty="0"/>
              <a:t>类，配合常规的时间相关类能够轻松实现时间的算术运算。目前</a:t>
            </a:r>
            <a:r>
              <a:rPr lang="en-US" altLang="zh-CN" sz="2000" dirty="0" err="1"/>
              <a:t>Timedelta</a:t>
            </a:r>
            <a:r>
              <a:rPr lang="zh-CN" altLang="en-US" sz="2000" dirty="0"/>
              <a:t>函数中时间周期中没有年和月。所有周期名称，对应单位及其说明如下表所示。</a:t>
            </a:r>
          </a:p>
          <a:p>
            <a:endParaRPr lang="zh-CN" altLang="en-US" dirty="0"/>
          </a:p>
        </p:txBody>
      </p:sp>
      <p:sp>
        <p:nvSpPr>
          <p:cNvPr id="4" name="日期占位符 3">
            <a:extLst>
              <a:ext uri="{FF2B5EF4-FFF2-40B4-BE49-F238E27FC236}">
                <a16:creationId xmlns:a16="http://schemas.microsoft.com/office/drawing/2014/main" id="{C612F710-F0D9-476A-8811-624A5962283D}"/>
              </a:ext>
            </a:extLst>
          </p:cNvPr>
          <p:cNvSpPr>
            <a:spLocks noGrp="1"/>
          </p:cNvSpPr>
          <p:nvPr>
            <p:ph type="dt" sz="half" idx="10"/>
          </p:nvPr>
        </p:nvSpPr>
        <p:spPr/>
        <p:txBody>
          <a:bodyPr/>
          <a:lstStyle/>
          <a:p>
            <a:fld id="{F3C91979-E93F-4191-8AC9-37035B11E555}" type="datetime1">
              <a:rPr lang="zh-CN" altLang="en-US" smtClean="0"/>
              <a:t>2020/5/6</a:t>
            </a:fld>
            <a:endParaRPr lang="zh-CN" altLang="en-US"/>
          </a:p>
        </p:txBody>
      </p:sp>
      <p:sp>
        <p:nvSpPr>
          <p:cNvPr id="5" name="页脚占位符 4">
            <a:extLst>
              <a:ext uri="{FF2B5EF4-FFF2-40B4-BE49-F238E27FC236}">
                <a16:creationId xmlns:a16="http://schemas.microsoft.com/office/drawing/2014/main" id="{98D7E4DD-40F2-4EC4-A977-ABD69720AF9C}"/>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B97AA5C1-0E9F-4297-BB91-9BA6E4B7CBAA}"/>
              </a:ext>
            </a:extLst>
          </p:cNvPr>
          <p:cNvSpPr>
            <a:spLocks noGrp="1"/>
          </p:cNvSpPr>
          <p:nvPr>
            <p:ph type="sldNum" sz="quarter" idx="12"/>
          </p:nvPr>
        </p:nvSpPr>
        <p:spPr/>
        <p:txBody>
          <a:bodyPr/>
          <a:lstStyle/>
          <a:p>
            <a:fld id="{7A842B54-638E-473C-9346-F0EA90246DF2}" type="slidenum">
              <a:rPr lang="zh-CN" altLang="en-US" smtClean="0"/>
              <a:t>44</a:t>
            </a:fld>
            <a:endParaRPr lang="zh-CN" altLang="en-US"/>
          </a:p>
        </p:txBody>
      </p:sp>
      <p:graphicFrame>
        <p:nvGraphicFramePr>
          <p:cNvPr id="7" name="表格 6">
            <a:extLst>
              <a:ext uri="{FF2B5EF4-FFF2-40B4-BE49-F238E27FC236}">
                <a16:creationId xmlns:a16="http://schemas.microsoft.com/office/drawing/2014/main" id="{9AD628BB-56A8-46F5-B134-A88C1832A147}"/>
              </a:ext>
            </a:extLst>
          </p:cNvPr>
          <p:cNvGraphicFramePr>
            <a:graphicFrameLocks noGrp="1"/>
          </p:cNvGraphicFramePr>
          <p:nvPr>
            <p:extLst>
              <p:ext uri="{D42A27DB-BD31-4B8C-83A1-F6EECF244321}">
                <p14:modId xmlns:p14="http://schemas.microsoft.com/office/powerpoint/2010/main" val="3527425305"/>
              </p:ext>
            </p:extLst>
          </p:nvPr>
        </p:nvGraphicFramePr>
        <p:xfrm>
          <a:off x="2632868" y="3848356"/>
          <a:ext cx="6926263" cy="2507994"/>
        </p:xfrm>
        <a:graphic>
          <a:graphicData uri="http://schemas.openxmlformats.org/drawingml/2006/table">
            <a:tbl>
              <a:tblPr firstRow="1" bandRow="1">
                <a:tableStyleId>{5C22544A-7EE6-4342-B048-85BDC9FD1C3A}</a:tableStyleId>
              </a:tblPr>
              <a:tblGrid>
                <a:gridCol w="1260513">
                  <a:extLst>
                    <a:ext uri="{9D8B030D-6E8A-4147-A177-3AD203B41FA5}">
                      <a16:colId xmlns:a16="http://schemas.microsoft.com/office/drawing/2014/main" val="20000"/>
                    </a:ext>
                  </a:extLst>
                </a:gridCol>
                <a:gridCol w="774692">
                  <a:extLst>
                    <a:ext uri="{9D8B030D-6E8A-4147-A177-3AD203B41FA5}">
                      <a16:colId xmlns:a16="http://schemas.microsoft.com/office/drawing/2014/main" val="20001"/>
                    </a:ext>
                  </a:extLst>
                </a:gridCol>
                <a:gridCol w="1109516">
                  <a:extLst>
                    <a:ext uri="{9D8B030D-6E8A-4147-A177-3AD203B41FA5}">
                      <a16:colId xmlns:a16="http://schemas.microsoft.com/office/drawing/2014/main" val="20002"/>
                    </a:ext>
                  </a:extLst>
                </a:gridCol>
                <a:gridCol w="1444340">
                  <a:extLst>
                    <a:ext uri="{9D8B030D-6E8A-4147-A177-3AD203B41FA5}">
                      <a16:colId xmlns:a16="http://schemas.microsoft.com/office/drawing/2014/main" val="20003"/>
                    </a:ext>
                  </a:extLst>
                </a:gridCol>
                <a:gridCol w="1128487">
                  <a:extLst>
                    <a:ext uri="{9D8B030D-6E8A-4147-A177-3AD203B41FA5}">
                      <a16:colId xmlns:a16="http://schemas.microsoft.com/office/drawing/2014/main" val="20004"/>
                    </a:ext>
                  </a:extLst>
                </a:gridCol>
                <a:gridCol w="1208715">
                  <a:extLst>
                    <a:ext uri="{9D8B030D-6E8A-4147-A177-3AD203B41FA5}">
                      <a16:colId xmlns:a16="http://schemas.microsoft.com/office/drawing/2014/main" val="20005"/>
                    </a:ext>
                  </a:extLst>
                </a:gridCol>
              </a:tblGrid>
              <a:tr h="432117">
                <a:tc>
                  <a:txBody>
                    <a:bodyPr/>
                    <a:lstStyle/>
                    <a:p>
                      <a:pPr algn="ctr">
                        <a:lnSpc>
                          <a:spcPct val="150000"/>
                        </a:lnSpc>
                        <a:spcAft>
                          <a:spcPts val="0"/>
                        </a:spcAft>
                      </a:pPr>
                      <a:r>
                        <a:rPr lang="zh-CN" sz="1800" kern="0">
                          <a:effectLst/>
                        </a:rPr>
                        <a:t>周期名称</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单位</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说明</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周期名称</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单位</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说明</a:t>
                      </a:r>
                      <a:endParaRPr lang="zh-CN" sz="1800" kern="100">
                        <a:effectLst/>
                        <a:latin typeface="Times New Roman"/>
                        <a:ea typeface="宋体"/>
                        <a:cs typeface="宋体"/>
                      </a:endParaRPr>
                    </a:p>
                  </a:txBody>
                  <a:tcPr marL="54852" marR="54852" marT="0" marB="0" anchor="ctr"/>
                </a:tc>
                <a:extLst>
                  <a:ext uri="{0D108BD9-81ED-4DB2-BD59-A6C34878D82A}">
                    <a16:rowId xmlns:a16="http://schemas.microsoft.com/office/drawing/2014/main" val="10000"/>
                  </a:ext>
                </a:extLst>
              </a:tr>
              <a:tr h="432117">
                <a:tc>
                  <a:txBody>
                    <a:bodyPr/>
                    <a:lstStyle/>
                    <a:p>
                      <a:pPr algn="ctr">
                        <a:lnSpc>
                          <a:spcPct val="150000"/>
                        </a:lnSpc>
                        <a:spcAft>
                          <a:spcPts val="0"/>
                        </a:spcAft>
                      </a:pPr>
                      <a:r>
                        <a:rPr lang="en-US" sz="1800" kern="0">
                          <a:effectLst/>
                        </a:rPr>
                        <a:t>weeks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无</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星期</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seconds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秒</a:t>
                      </a:r>
                      <a:endParaRPr lang="zh-CN" sz="1800" kern="100">
                        <a:effectLst/>
                        <a:latin typeface="Times New Roman"/>
                        <a:ea typeface="宋体"/>
                        <a:cs typeface="宋体"/>
                      </a:endParaRPr>
                    </a:p>
                  </a:txBody>
                  <a:tcPr marL="54852" marR="54852" marT="0" marB="0" anchor="ctr"/>
                </a:tc>
                <a:extLst>
                  <a:ext uri="{0D108BD9-81ED-4DB2-BD59-A6C34878D82A}">
                    <a16:rowId xmlns:a16="http://schemas.microsoft.com/office/drawing/2014/main" val="10001"/>
                  </a:ext>
                </a:extLst>
              </a:tr>
              <a:tr h="432117">
                <a:tc>
                  <a:txBody>
                    <a:bodyPr/>
                    <a:lstStyle/>
                    <a:p>
                      <a:pPr algn="ctr">
                        <a:lnSpc>
                          <a:spcPct val="150000"/>
                        </a:lnSpc>
                        <a:spcAft>
                          <a:spcPts val="0"/>
                        </a:spcAft>
                      </a:pPr>
                      <a:r>
                        <a:rPr lang="en-US" sz="1800" kern="0">
                          <a:effectLst/>
                        </a:rPr>
                        <a:t>days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D</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天</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milliseconds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ms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毫秒</a:t>
                      </a:r>
                      <a:endParaRPr lang="zh-CN" sz="1800" kern="100">
                        <a:effectLst/>
                        <a:latin typeface="Times New Roman"/>
                        <a:ea typeface="宋体"/>
                        <a:cs typeface="宋体"/>
                      </a:endParaRPr>
                    </a:p>
                  </a:txBody>
                  <a:tcPr marL="54852" marR="54852" marT="0" marB="0" anchor="ctr"/>
                </a:tc>
                <a:extLst>
                  <a:ext uri="{0D108BD9-81ED-4DB2-BD59-A6C34878D82A}">
                    <a16:rowId xmlns:a16="http://schemas.microsoft.com/office/drawing/2014/main" val="10002"/>
                  </a:ext>
                </a:extLst>
              </a:tr>
              <a:tr h="432117">
                <a:tc>
                  <a:txBody>
                    <a:bodyPr/>
                    <a:lstStyle/>
                    <a:p>
                      <a:pPr algn="ctr">
                        <a:lnSpc>
                          <a:spcPct val="150000"/>
                        </a:lnSpc>
                        <a:spcAft>
                          <a:spcPts val="0"/>
                        </a:spcAft>
                      </a:pPr>
                      <a:r>
                        <a:rPr lang="en-US" sz="1800" kern="0">
                          <a:effectLst/>
                        </a:rPr>
                        <a:t>hours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h</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dirty="0">
                          <a:effectLst/>
                        </a:rPr>
                        <a:t>小时</a:t>
                      </a:r>
                      <a:endParaRPr lang="zh-CN" sz="1800" kern="100" dirty="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microseconds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us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微妙</a:t>
                      </a:r>
                      <a:endParaRPr lang="zh-CN" sz="1800" kern="100">
                        <a:effectLst/>
                        <a:latin typeface="Times New Roman"/>
                        <a:ea typeface="宋体"/>
                        <a:cs typeface="宋体"/>
                      </a:endParaRPr>
                    </a:p>
                  </a:txBody>
                  <a:tcPr marL="54852" marR="54852" marT="0" marB="0" anchor="ctr"/>
                </a:tc>
                <a:extLst>
                  <a:ext uri="{0D108BD9-81ED-4DB2-BD59-A6C34878D82A}">
                    <a16:rowId xmlns:a16="http://schemas.microsoft.com/office/drawing/2014/main" val="10003"/>
                  </a:ext>
                </a:extLst>
              </a:tr>
              <a:tr h="432117">
                <a:tc>
                  <a:txBody>
                    <a:bodyPr/>
                    <a:lstStyle/>
                    <a:p>
                      <a:pPr algn="ctr">
                        <a:lnSpc>
                          <a:spcPct val="150000"/>
                        </a:lnSpc>
                        <a:spcAft>
                          <a:spcPts val="0"/>
                        </a:spcAft>
                      </a:pPr>
                      <a:r>
                        <a:rPr lang="en-US" sz="1800" kern="0">
                          <a:effectLst/>
                        </a:rPr>
                        <a:t>minutes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m</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a:effectLst/>
                        </a:rPr>
                        <a:t>分</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nanoseconds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en-US" sz="1800" kern="0">
                          <a:effectLst/>
                        </a:rPr>
                        <a:t>ns</a:t>
                      </a:r>
                      <a:endParaRPr lang="zh-CN" sz="1800" kern="100">
                        <a:effectLst/>
                        <a:latin typeface="Times New Roman"/>
                        <a:ea typeface="宋体"/>
                        <a:cs typeface="宋体"/>
                      </a:endParaRPr>
                    </a:p>
                  </a:txBody>
                  <a:tcPr marL="54852" marR="54852" marT="0" marB="0" anchor="ctr"/>
                </a:tc>
                <a:tc>
                  <a:txBody>
                    <a:bodyPr/>
                    <a:lstStyle/>
                    <a:p>
                      <a:pPr algn="ctr">
                        <a:lnSpc>
                          <a:spcPct val="150000"/>
                        </a:lnSpc>
                        <a:spcAft>
                          <a:spcPts val="0"/>
                        </a:spcAft>
                      </a:pPr>
                      <a:r>
                        <a:rPr lang="zh-CN" sz="1800" kern="0" dirty="0">
                          <a:effectLst/>
                        </a:rPr>
                        <a:t>纳秒</a:t>
                      </a:r>
                      <a:endParaRPr lang="zh-CN" sz="1800" kern="100" dirty="0">
                        <a:effectLst/>
                        <a:latin typeface="Times New Roman"/>
                        <a:ea typeface="宋体"/>
                        <a:cs typeface="宋体"/>
                      </a:endParaRPr>
                    </a:p>
                  </a:txBody>
                  <a:tcPr marL="54852" marR="54852"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6456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AE732-2F2A-487F-8E09-4F1112045425}"/>
              </a:ext>
            </a:extLst>
          </p:cNvPr>
          <p:cNvSpPr>
            <a:spLocks noGrp="1"/>
          </p:cNvSpPr>
          <p:nvPr>
            <p:ph type="title"/>
          </p:nvPr>
        </p:nvSpPr>
        <p:spPr/>
        <p:txBody>
          <a:bodyPr/>
          <a:lstStyle/>
          <a:p>
            <a:r>
              <a:rPr lang="zh-CN" altLang="en-US" dirty="0"/>
              <a:t>加减时间数据</a:t>
            </a:r>
          </a:p>
        </p:txBody>
      </p:sp>
      <p:sp>
        <p:nvSpPr>
          <p:cNvPr id="3" name="内容占位符 2">
            <a:extLst>
              <a:ext uri="{FF2B5EF4-FFF2-40B4-BE49-F238E27FC236}">
                <a16:creationId xmlns:a16="http://schemas.microsoft.com/office/drawing/2014/main" id="{6B5BE073-DA34-4DFF-A09F-159175CE4142}"/>
              </a:ext>
            </a:extLst>
          </p:cNvPr>
          <p:cNvSpPr>
            <a:spLocks noGrp="1"/>
          </p:cNvSpPr>
          <p:nvPr>
            <p:ph idx="1"/>
          </p:nvPr>
        </p:nvSpPr>
        <p:spPr/>
        <p:txBody>
          <a:bodyPr/>
          <a:lstStyle/>
          <a:p>
            <a:r>
              <a:rPr lang="en-US" altLang="zh-CN" dirty="0" err="1"/>
              <a:t>Timedelta</a:t>
            </a:r>
            <a:r>
              <a:rPr lang="zh-CN" altLang="en-US" dirty="0"/>
              <a:t>类</a:t>
            </a:r>
          </a:p>
          <a:p>
            <a:r>
              <a:rPr lang="zh-CN" altLang="en-US" dirty="0"/>
              <a:t>使用</a:t>
            </a:r>
            <a:r>
              <a:rPr lang="en-US" altLang="zh-CN" dirty="0" err="1"/>
              <a:t>Timedelta</a:t>
            </a:r>
            <a:r>
              <a:rPr lang="en-US" altLang="zh-CN" dirty="0"/>
              <a:t> </a:t>
            </a:r>
            <a:r>
              <a:rPr lang="zh-CN" altLang="en-US" dirty="0"/>
              <a:t>，可以很轻松地实现在某个时间上加减一段时间 。</a:t>
            </a:r>
          </a:p>
          <a:p>
            <a:r>
              <a:rPr lang="zh-CN" altLang="en-US" dirty="0"/>
              <a:t>除了使用</a:t>
            </a:r>
            <a:r>
              <a:rPr lang="en-US" altLang="zh-CN" dirty="0" err="1"/>
              <a:t>Timedelta</a:t>
            </a:r>
            <a:r>
              <a:rPr lang="zh-CN" altLang="en-US" dirty="0"/>
              <a:t>实现时间的平移外，还能够直接对两个时间序列进行相减，从而得出一个</a:t>
            </a:r>
            <a:r>
              <a:rPr lang="en-US" altLang="zh-CN" dirty="0" err="1"/>
              <a:t>Timedelta</a:t>
            </a:r>
            <a:r>
              <a:rPr lang="zh-CN" altLang="en-US" dirty="0"/>
              <a:t>。</a:t>
            </a:r>
          </a:p>
          <a:p>
            <a:endParaRPr lang="zh-CN" altLang="en-US" dirty="0"/>
          </a:p>
        </p:txBody>
      </p:sp>
      <p:sp>
        <p:nvSpPr>
          <p:cNvPr id="4" name="日期占位符 3">
            <a:extLst>
              <a:ext uri="{FF2B5EF4-FFF2-40B4-BE49-F238E27FC236}">
                <a16:creationId xmlns:a16="http://schemas.microsoft.com/office/drawing/2014/main" id="{8E72D868-7429-4DE5-81CC-D9708BF1B9C4}"/>
              </a:ext>
            </a:extLst>
          </p:cNvPr>
          <p:cNvSpPr>
            <a:spLocks noGrp="1"/>
          </p:cNvSpPr>
          <p:nvPr>
            <p:ph type="dt" sz="half" idx="10"/>
          </p:nvPr>
        </p:nvSpPr>
        <p:spPr/>
        <p:txBody>
          <a:bodyPr/>
          <a:lstStyle/>
          <a:p>
            <a:fld id="{506DEE54-C751-431B-817D-6B2D38E80DA3}" type="datetime1">
              <a:rPr lang="zh-CN" altLang="en-US" smtClean="0"/>
              <a:t>2020/5/6</a:t>
            </a:fld>
            <a:endParaRPr lang="zh-CN" altLang="en-US"/>
          </a:p>
        </p:txBody>
      </p:sp>
      <p:sp>
        <p:nvSpPr>
          <p:cNvPr id="5" name="页脚占位符 4">
            <a:extLst>
              <a:ext uri="{FF2B5EF4-FFF2-40B4-BE49-F238E27FC236}">
                <a16:creationId xmlns:a16="http://schemas.microsoft.com/office/drawing/2014/main" id="{97F3A364-9CD3-4272-8AB9-F2AFD920F0F8}"/>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66C3244A-FBAE-43E5-9EE9-BC101BAFEED1}"/>
              </a:ext>
            </a:extLst>
          </p:cNvPr>
          <p:cNvSpPr>
            <a:spLocks noGrp="1"/>
          </p:cNvSpPr>
          <p:nvPr>
            <p:ph type="sldNum" sz="quarter" idx="12"/>
          </p:nvPr>
        </p:nvSpPr>
        <p:spPr/>
        <p:txBody>
          <a:bodyPr/>
          <a:lstStyle/>
          <a:p>
            <a:fld id="{7A842B54-638E-473C-9346-F0EA90246DF2}" type="slidenum">
              <a:rPr lang="zh-CN" altLang="en-US" smtClean="0"/>
              <a:t>45</a:t>
            </a:fld>
            <a:endParaRPr lang="zh-CN" altLang="en-US"/>
          </a:p>
        </p:txBody>
      </p:sp>
    </p:spTree>
    <p:extLst>
      <p:ext uri="{BB962C8B-B14F-4D97-AF65-F5344CB8AC3E}">
        <p14:creationId xmlns:p14="http://schemas.microsoft.com/office/powerpoint/2010/main" val="474512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FB2C6276-2CCB-4C5C-8210-A114035621B7}"/>
              </a:ext>
            </a:extLst>
          </p:cNvPr>
          <p:cNvSpPr>
            <a:spLocks noGrp="1"/>
          </p:cNvSpPr>
          <p:nvPr>
            <p:ph type="title"/>
          </p:nvPr>
        </p:nvSpPr>
        <p:spPr/>
        <p:txBody>
          <a:bodyPr/>
          <a:lstStyle/>
          <a:p>
            <a:r>
              <a:rPr lang="zh-CN" altLang="en-US" dirty="0"/>
              <a:t>使用分组聚合进行组内计算</a:t>
            </a:r>
          </a:p>
        </p:txBody>
      </p:sp>
      <p:sp>
        <p:nvSpPr>
          <p:cNvPr id="8" name="文本占位符 7">
            <a:extLst>
              <a:ext uri="{FF2B5EF4-FFF2-40B4-BE49-F238E27FC236}">
                <a16:creationId xmlns:a16="http://schemas.microsoft.com/office/drawing/2014/main" id="{28AF6E8E-F680-440D-9187-CD5430A2D007}"/>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4C0BD6DD-F785-4EE5-87F9-E2D980E73B7C}"/>
              </a:ext>
            </a:extLst>
          </p:cNvPr>
          <p:cNvSpPr>
            <a:spLocks noGrp="1"/>
          </p:cNvSpPr>
          <p:nvPr>
            <p:ph type="dt" sz="half" idx="10"/>
          </p:nvPr>
        </p:nvSpPr>
        <p:spPr/>
        <p:txBody>
          <a:bodyPr/>
          <a:lstStyle/>
          <a:p>
            <a:fld id="{9B55ADB3-F6FF-4E81-948D-A82F096FB840}" type="datetime1">
              <a:rPr lang="zh-CN" altLang="en-US" smtClean="0"/>
              <a:t>2020/5/6</a:t>
            </a:fld>
            <a:endParaRPr lang="zh-CN" altLang="en-US"/>
          </a:p>
        </p:txBody>
      </p:sp>
      <p:sp>
        <p:nvSpPr>
          <p:cNvPr id="5" name="页脚占位符 4">
            <a:extLst>
              <a:ext uri="{FF2B5EF4-FFF2-40B4-BE49-F238E27FC236}">
                <a16:creationId xmlns:a16="http://schemas.microsoft.com/office/drawing/2014/main" id="{F4FD208E-98FD-4057-9E30-9F9CE29C7CA6}"/>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76584B58-A9A8-4094-AD16-18C0CDBA1DC4}"/>
              </a:ext>
            </a:extLst>
          </p:cNvPr>
          <p:cNvSpPr>
            <a:spLocks noGrp="1"/>
          </p:cNvSpPr>
          <p:nvPr>
            <p:ph type="sldNum" sz="quarter" idx="12"/>
          </p:nvPr>
        </p:nvSpPr>
        <p:spPr/>
        <p:txBody>
          <a:bodyPr/>
          <a:lstStyle/>
          <a:p>
            <a:fld id="{7A842B54-638E-473C-9346-F0EA90246DF2}" type="slidenum">
              <a:rPr lang="zh-CN" altLang="en-US" smtClean="0"/>
              <a:t>46</a:t>
            </a:fld>
            <a:endParaRPr lang="zh-CN" altLang="en-US"/>
          </a:p>
        </p:txBody>
      </p:sp>
    </p:spTree>
    <p:extLst>
      <p:ext uri="{BB962C8B-B14F-4D97-AF65-F5344CB8AC3E}">
        <p14:creationId xmlns:p14="http://schemas.microsoft.com/office/powerpoint/2010/main" val="962454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5C05C49-F52D-47E7-999F-F5F53446E8FB}"/>
              </a:ext>
            </a:extLst>
          </p:cNvPr>
          <p:cNvSpPr>
            <a:spLocks noGrp="1"/>
          </p:cNvSpPr>
          <p:nvPr>
            <p:ph type="title"/>
          </p:nvPr>
        </p:nvSpPr>
        <p:spPr/>
        <p:txBody>
          <a:bodyPr/>
          <a:lstStyle/>
          <a:p>
            <a:r>
              <a:rPr lang="zh-CN" altLang="en-US" dirty="0"/>
              <a:t>介绍内容</a:t>
            </a:r>
          </a:p>
        </p:txBody>
      </p:sp>
      <p:sp>
        <p:nvSpPr>
          <p:cNvPr id="4" name="日期占位符 3">
            <a:extLst>
              <a:ext uri="{FF2B5EF4-FFF2-40B4-BE49-F238E27FC236}">
                <a16:creationId xmlns:a16="http://schemas.microsoft.com/office/drawing/2014/main" id="{3921E396-539A-4014-B958-78C1CC894C6C}"/>
              </a:ext>
            </a:extLst>
          </p:cNvPr>
          <p:cNvSpPr>
            <a:spLocks noGrp="1"/>
          </p:cNvSpPr>
          <p:nvPr>
            <p:ph type="dt" sz="half" idx="10"/>
          </p:nvPr>
        </p:nvSpPr>
        <p:spPr/>
        <p:txBody>
          <a:bodyPr/>
          <a:lstStyle/>
          <a:p>
            <a:fld id="{A76358D1-FCCE-4C0C-B144-F5027EFE8D49}" type="datetime1">
              <a:rPr lang="zh-CN" altLang="en-US" smtClean="0"/>
              <a:t>2020/5/6</a:t>
            </a:fld>
            <a:endParaRPr lang="zh-CN" altLang="en-US"/>
          </a:p>
        </p:txBody>
      </p:sp>
      <p:sp>
        <p:nvSpPr>
          <p:cNvPr id="5" name="页脚占位符 4">
            <a:extLst>
              <a:ext uri="{FF2B5EF4-FFF2-40B4-BE49-F238E27FC236}">
                <a16:creationId xmlns:a16="http://schemas.microsoft.com/office/drawing/2014/main" id="{5ECED369-906F-4EEC-BDAD-71EE728FFF49}"/>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34381232-1133-442C-80C6-862A6060D2A8}"/>
              </a:ext>
            </a:extLst>
          </p:cNvPr>
          <p:cNvSpPr>
            <a:spLocks noGrp="1"/>
          </p:cNvSpPr>
          <p:nvPr>
            <p:ph type="sldNum" sz="quarter" idx="12"/>
          </p:nvPr>
        </p:nvSpPr>
        <p:spPr/>
        <p:txBody>
          <a:bodyPr/>
          <a:lstStyle/>
          <a:p>
            <a:fld id="{7A842B54-638E-473C-9346-F0EA90246DF2}" type="slidenum">
              <a:rPr lang="zh-CN" altLang="en-US" smtClean="0"/>
              <a:t>47</a:t>
            </a:fld>
            <a:endParaRPr lang="zh-CN" altLang="en-US"/>
          </a:p>
        </p:txBody>
      </p:sp>
      <p:grpSp>
        <p:nvGrpSpPr>
          <p:cNvPr id="19" name="组合 18">
            <a:extLst>
              <a:ext uri="{FF2B5EF4-FFF2-40B4-BE49-F238E27FC236}">
                <a16:creationId xmlns:a16="http://schemas.microsoft.com/office/drawing/2014/main" id="{7E5C76E0-AC8E-491E-BEA5-64731165053B}"/>
              </a:ext>
            </a:extLst>
          </p:cNvPr>
          <p:cNvGrpSpPr/>
          <p:nvPr/>
        </p:nvGrpSpPr>
        <p:grpSpPr>
          <a:xfrm>
            <a:off x="2649538" y="1830388"/>
            <a:ext cx="6605587" cy="3325812"/>
            <a:chOff x="2649538" y="1830388"/>
            <a:chExt cx="6605587" cy="3325812"/>
          </a:xfrm>
        </p:grpSpPr>
        <p:cxnSp>
          <p:nvCxnSpPr>
            <p:cNvPr id="11" name="直接连接符 6">
              <a:extLst>
                <a:ext uri="{FF2B5EF4-FFF2-40B4-BE49-F238E27FC236}">
                  <a16:creationId xmlns:a16="http://schemas.microsoft.com/office/drawing/2014/main" id="{1102FBD5-F84F-433C-A1F9-EAFC1E05F5F9}"/>
                </a:ext>
              </a:extLst>
            </p:cNvPr>
            <p:cNvCxnSpPr>
              <a:cxnSpLocks/>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12" name="Line 2">
              <a:extLst>
                <a:ext uri="{FF2B5EF4-FFF2-40B4-BE49-F238E27FC236}">
                  <a16:creationId xmlns:a16="http://schemas.microsoft.com/office/drawing/2014/main" id="{660FD1C1-3436-43B8-9A8F-707EEDB7D492}"/>
                </a:ext>
              </a:extLst>
            </p:cNvPr>
            <p:cNvSpPr>
              <a:spLocks noChangeShapeType="1"/>
            </p:cNvSpPr>
            <p:nvPr/>
          </p:nvSpPr>
          <p:spPr bwMode="auto">
            <a:xfrm>
              <a:off x="2649538" y="24225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13" name="Oval 15">
              <a:extLst>
                <a:ext uri="{FF2B5EF4-FFF2-40B4-BE49-F238E27FC236}">
                  <a16:creationId xmlns:a16="http://schemas.microsoft.com/office/drawing/2014/main" id="{73348981-B3FF-44F8-9D09-73DF4C83B96C}"/>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4" name="AutoShape 17">
              <a:extLst>
                <a:ext uri="{FF2B5EF4-FFF2-40B4-BE49-F238E27FC236}">
                  <a16:creationId xmlns:a16="http://schemas.microsoft.com/office/drawing/2014/main" id="{8AE10116-FA81-40B4-B2FC-50DC7C90AD1E}"/>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创建透视表与交叉表</a:t>
              </a:r>
            </a:p>
          </p:txBody>
        </p:sp>
        <p:sp>
          <p:nvSpPr>
            <p:cNvPr id="15" name="AutoShape 17">
              <a:extLst>
                <a:ext uri="{FF2B5EF4-FFF2-40B4-BE49-F238E27FC236}">
                  <a16:creationId xmlns:a16="http://schemas.microsoft.com/office/drawing/2014/main" id="{77B2007A-23D4-40E4-896F-89F37454C23C}"/>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使用分组聚合进行组内计算</a:t>
              </a:r>
            </a:p>
          </p:txBody>
        </p:sp>
        <p:sp>
          <p:nvSpPr>
            <p:cNvPr id="16" name="Oval 15">
              <a:extLst>
                <a:ext uri="{FF2B5EF4-FFF2-40B4-BE49-F238E27FC236}">
                  <a16:creationId xmlns:a16="http://schemas.microsoft.com/office/drawing/2014/main" id="{7FFE940F-2C5B-4AC9-991C-2559180427C1}"/>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17" name="AutoShape 17">
              <a:extLst>
                <a:ext uri="{FF2B5EF4-FFF2-40B4-BE49-F238E27FC236}">
                  <a16:creationId xmlns:a16="http://schemas.microsoft.com/office/drawing/2014/main" id="{0B0F425D-BF6C-4C6F-91A8-58623498A24B}"/>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18" name="Oval 15">
              <a:extLst>
                <a:ext uri="{FF2B5EF4-FFF2-40B4-BE49-F238E27FC236}">
                  <a16:creationId xmlns:a16="http://schemas.microsoft.com/office/drawing/2014/main" id="{70AE3848-F8EF-4E70-BC44-67C69BF0C489}"/>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grpSp>
    </p:spTree>
    <p:extLst>
      <p:ext uri="{BB962C8B-B14F-4D97-AF65-F5344CB8AC3E}">
        <p14:creationId xmlns:p14="http://schemas.microsoft.com/office/powerpoint/2010/main" val="1273562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4DF02-DF11-4B5C-A0B5-FEC2FFC44F4D}"/>
              </a:ext>
            </a:extLst>
          </p:cNvPr>
          <p:cNvSpPr>
            <a:spLocks noGrp="1"/>
          </p:cNvSpPr>
          <p:nvPr>
            <p:ph type="title"/>
          </p:nvPr>
        </p:nvSpPr>
        <p:spPr/>
        <p:txBody>
          <a:bodyPr/>
          <a:lstStyle/>
          <a:p>
            <a:r>
              <a:rPr lang="zh-CN" altLang="en-US" dirty="0"/>
              <a:t>使用</a:t>
            </a:r>
            <a:r>
              <a:rPr lang="en-US" altLang="zh-CN" dirty="0" err="1"/>
              <a:t>groupby</a:t>
            </a:r>
            <a:r>
              <a:rPr lang="zh-CN" altLang="en-US" dirty="0"/>
              <a:t>方法拆分数据</a:t>
            </a:r>
          </a:p>
        </p:txBody>
      </p:sp>
      <p:sp>
        <p:nvSpPr>
          <p:cNvPr id="3" name="内容占位符 2">
            <a:extLst>
              <a:ext uri="{FF2B5EF4-FFF2-40B4-BE49-F238E27FC236}">
                <a16:creationId xmlns:a16="http://schemas.microsoft.com/office/drawing/2014/main" id="{EA53833D-FB61-431F-80FE-A959E9A37395}"/>
              </a:ext>
            </a:extLst>
          </p:cNvPr>
          <p:cNvSpPr>
            <a:spLocks noGrp="1"/>
          </p:cNvSpPr>
          <p:nvPr>
            <p:ph idx="1"/>
          </p:nvPr>
        </p:nvSpPr>
        <p:spPr/>
        <p:txBody>
          <a:bodyPr/>
          <a:lstStyle/>
          <a:p>
            <a:r>
              <a:rPr lang="en-US" altLang="zh-CN" dirty="0" err="1"/>
              <a:t>groupby</a:t>
            </a:r>
            <a:r>
              <a:rPr lang="zh-CN" altLang="en-US" dirty="0"/>
              <a:t>方法的参数及其说明</a:t>
            </a:r>
          </a:p>
          <a:p>
            <a:r>
              <a:rPr lang="zh-CN" altLang="en-US" sz="2000" dirty="0"/>
              <a:t>该方法提供的是分组聚合步骤中的拆分功能，能根据索引或字段对数据进行分组。其常用参数与使用格式如下。</a:t>
            </a:r>
          </a:p>
          <a:p>
            <a:pPr lvl="1"/>
            <a:r>
              <a:rPr lang="en-US" altLang="zh-CN" sz="1600" dirty="0" err="1"/>
              <a:t>DataFrame.groupby</a:t>
            </a:r>
            <a:r>
              <a:rPr lang="en-US" altLang="zh-CN" sz="1600" dirty="0"/>
              <a:t>(by=None, axis=0, level=None, </a:t>
            </a:r>
            <a:r>
              <a:rPr lang="en-US" altLang="zh-CN" sz="1600" dirty="0" err="1"/>
              <a:t>as_index</a:t>
            </a:r>
            <a:r>
              <a:rPr lang="en-US" altLang="zh-CN" sz="1600" dirty="0"/>
              <a:t>=True, sort=True, </a:t>
            </a:r>
            <a:r>
              <a:rPr lang="en-US" altLang="zh-CN" sz="1600" dirty="0" err="1"/>
              <a:t>group_keys</a:t>
            </a:r>
            <a:r>
              <a:rPr lang="en-US" altLang="zh-CN" sz="1600" dirty="0"/>
              <a:t>=True, squeeze=False, **</a:t>
            </a:r>
            <a:r>
              <a:rPr lang="en-US" altLang="zh-CN" sz="1600" dirty="0" err="1"/>
              <a:t>kwargs</a:t>
            </a:r>
            <a:r>
              <a:rPr lang="en-US" altLang="zh-CN" sz="1600" dirty="0"/>
              <a:t>)</a:t>
            </a:r>
          </a:p>
          <a:p>
            <a:endParaRPr lang="zh-CN" altLang="en-US" dirty="0"/>
          </a:p>
        </p:txBody>
      </p:sp>
      <p:sp>
        <p:nvSpPr>
          <p:cNvPr id="4" name="日期占位符 3">
            <a:extLst>
              <a:ext uri="{FF2B5EF4-FFF2-40B4-BE49-F238E27FC236}">
                <a16:creationId xmlns:a16="http://schemas.microsoft.com/office/drawing/2014/main" id="{83217FF7-7A8D-4D0B-9AF2-EF6D448F7237}"/>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CD972A89-83AF-4FA7-84EB-B05BBC3AFD86}"/>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1E9748D1-70B1-42E6-A94F-49AC88F84FE7}"/>
              </a:ext>
            </a:extLst>
          </p:cNvPr>
          <p:cNvSpPr>
            <a:spLocks noGrp="1"/>
          </p:cNvSpPr>
          <p:nvPr>
            <p:ph type="sldNum" sz="quarter" idx="12"/>
          </p:nvPr>
        </p:nvSpPr>
        <p:spPr/>
        <p:txBody>
          <a:bodyPr/>
          <a:lstStyle/>
          <a:p>
            <a:fld id="{7A842B54-638E-473C-9346-F0EA90246DF2}" type="slidenum">
              <a:rPr lang="zh-CN" altLang="en-US" smtClean="0"/>
              <a:t>48</a:t>
            </a:fld>
            <a:endParaRPr lang="zh-CN" altLang="en-US"/>
          </a:p>
        </p:txBody>
      </p:sp>
      <p:graphicFrame>
        <p:nvGraphicFramePr>
          <p:cNvPr id="7" name="表格 6">
            <a:extLst>
              <a:ext uri="{FF2B5EF4-FFF2-40B4-BE49-F238E27FC236}">
                <a16:creationId xmlns:a16="http://schemas.microsoft.com/office/drawing/2014/main" id="{7426DAF8-CF20-4937-AE3E-F76843E8C10F}"/>
              </a:ext>
            </a:extLst>
          </p:cNvPr>
          <p:cNvGraphicFramePr>
            <a:graphicFrameLocks noGrp="1"/>
          </p:cNvGraphicFramePr>
          <p:nvPr>
            <p:extLst>
              <p:ext uri="{D42A27DB-BD31-4B8C-83A1-F6EECF244321}">
                <p14:modId xmlns:p14="http://schemas.microsoft.com/office/powerpoint/2010/main" val="1688436442"/>
              </p:ext>
            </p:extLst>
          </p:nvPr>
        </p:nvGraphicFramePr>
        <p:xfrm>
          <a:off x="838200" y="3783991"/>
          <a:ext cx="10826750" cy="2932115"/>
        </p:xfrm>
        <a:graphic>
          <a:graphicData uri="http://schemas.openxmlformats.org/drawingml/2006/table">
            <a:tbl>
              <a:tblPr firstRow="1" firstCol="1" bandRow="1">
                <a:tableStyleId>{5C22544A-7EE6-4342-B048-85BDC9FD1C3A}</a:tableStyleId>
              </a:tblPr>
              <a:tblGrid>
                <a:gridCol w="1744222">
                  <a:extLst>
                    <a:ext uri="{9D8B030D-6E8A-4147-A177-3AD203B41FA5}">
                      <a16:colId xmlns:a16="http://schemas.microsoft.com/office/drawing/2014/main" val="20000"/>
                    </a:ext>
                  </a:extLst>
                </a:gridCol>
                <a:gridCol w="9082528">
                  <a:extLst>
                    <a:ext uri="{9D8B030D-6E8A-4147-A177-3AD203B41FA5}">
                      <a16:colId xmlns:a16="http://schemas.microsoft.com/office/drawing/2014/main" val="20001"/>
                    </a:ext>
                  </a:extLst>
                </a:gridCol>
              </a:tblGrid>
              <a:tr h="411569">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24167" marR="24167"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24167" marR="24167" marT="0" marB="0" anchor="ctr"/>
                </a:tc>
                <a:extLst>
                  <a:ext uri="{0D108BD9-81ED-4DB2-BD59-A6C34878D82A}">
                    <a16:rowId xmlns:a16="http://schemas.microsoft.com/office/drawing/2014/main" val="10000"/>
                  </a:ext>
                </a:extLst>
              </a:tr>
              <a:tr h="360078">
                <a:tc>
                  <a:txBody>
                    <a:bodyPr/>
                    <a:lstStyle/>
                    <a:p>
                      <a:pPr algn="ctr">
                        <a:spcAft>
                          <a:spcPts val="0"/>
                        </a:spcAft>
                      </a:pPr>
                      <a:r>
                        <a:rPr lang="en-US" sz="1800" kern="0">
                          <a:effectLst/>
                          <a:latin typeface="微软雅黑" pitchFamily="34" charset="-122"/>
                          <a:ea typeface="微软雅黑" pitchFamily="34" charset="-122"/>
                        </a:rPr>
                        <a:t>by</a:t>
                      </a:r>
                      <a:endParaRPr lang="zh-CN" sz="18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800" kern="0" dirty="0">
                          <a:effectLst/>
                          <a:latin typeface="微软雅黑" pitchFamily="34" charset="-122"/>
                          <a:ea typeface="微软雅黑" pitchFamily="34" charset="-122"/>
                        </a:rPr>
                        <a:t>接收</a:t>
                      </a:r>
                      <a:r>
                        <a:rPr lang="en-US" sz="1800" kern="0" dirty="0">
                          <a:effectLst/>
                          <a:latin typeface="微软雅黑" pitchFamily="34" charset="-122"/>
                          <a:ea typeface="微软雅黑" pitchFamily="34" charset="-122"/>
                        </a:rPr>
                        <a:t>list</a:t>
                      </a:r>
                      <a:r>
                        <a:rPr lang="zh-CN" sz="1800" kern="0" dirty="0">
                          <a:effectLst/>
                          <a:latin typeface="微软雅黑" pitchFamily="34" charset="-122"/>
                          <a:ea typeface="微软雅黑" pitchFamily="34" charset="-122"/>
                        </a:rPr>
                        <a:t>，</a:t>
                      </a:r>
                      <a:r>
                        <a:rPr lang="en-US" sz="1800" kern="0" dirty="0">
                          <a:effectLst/>
                          <a:latin typeface="微软雅黑" pitchFamily="34" charset="-122"/>
                          <a:ea typeface="微软雅黑" pitchFamily="34" charset="-122"/>
                        </a:rPr>
                        <a:t>string</a:t>
                      </a:r>
                      <a:r>
                        <a:rPr lang="zh-CN" sz="1800" kern="0" dirty="0">
                          <a:effectLst/>
                          <a:latin typeface="微软雅黑" pitchFamily="34" charset="-122"/>
                          <a:ea typeface="微软雅黑" pitchFamily="34" charset="-122"/>
                        </a:rPr>
                        <a:t>，</a:t>
                      </a:r>
                      <a:r>
                        <a:rPr lang="en-US" sz="1800" kern="0" dirty="0">
                          <a:effectLst/>
                          <a:latin typeface="微软雅黑" pitchFamily="34" charset="-122"/>
                          <a:ea typeface="微软雅黑" pitchFamily="34" charset="-122"/>
                        </a:rPr>
                        <a:t>mapping</a:t>
                      </a:r>
                      <a:r>
                        <a:rPr lang="zh-CN" sz="1800" kern="0" dirty="0">
                          <a:effectLst/>
                          <a:latin typeface="微软雅黑" pitchFamily="34" charset="-122"/>
                          <a:ea typeface="微软雅黑" pitchFamily="34" charset="-122"/>
                        </a:rPr>
                        <a:t>或</a:t>
                      </a:r>
                      <a:r>
                        <a:rPr lang="en-US" sz="1800" kern="0" dirty="0">
                          <a:effectLst/>
                          <a:latin typeface="微软雅黑" pitchFamily="34" charset="-122"/>
                          <a:ea typeface="微软雅黑" pitchFamily="34" charset="-122"/>
                        </a:rPr>
                        <a:t>generator</a:t>
                      </a:r>
                      <a:r>
                        <a:rPr lang="zh-CN" sz="1800" kern="0" dirty="0">
                          <a:effectLst/>
                          <a:latin typeface="微软雅黑" pitchFamily="34" charset="-122"/>
                          <a:ea typeface="微软雅黑" pitchFamily="34" charset="-122"/>
                        </a:rPr>
                        <a:t>。用于确定进行分组的依据。无默认。</a:t>
                      </a:r>
                      <a:endParaRPr lang="zh-CN" sz="1800" kern="100" dirty="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1"/>
                  </a:ext>
                </a:extLst>
              </a:tr>
              <a:tr h="360078">
                <a:tc>
                  <a:txBody>
                    <a:bodyPr/>
                    <a:lstStyle/>
                    <a:p>
                      <a:pPr algn="ctr">
                        <a:spcAft>
                          <a:spcPts val="0"/>
                        </a:spcAft>
                      </a:pPr>
                      <a:r>
                        <a:rPr lang="en-US" sz="1800" kern="0">
                          <a:effectLst/>
                          <a:latin typeface="微软雅黑" pitchFamily="34" charset="-122"/>
                          <a:ea typeface="微软雅黑" pitchFamily="34" charset="-122"/>
                        </a:rPr>
                        <a:t>axis</a:t>
                      </a:r>
                      <a:endParaRPr lang="zh-CN" sz="18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int</a:t>
                      </a:r>
                      <a:r>
                        <a:rPr lang="zh-CN" sz="1800" kern="0">
                          <a:effectLst/>
                          <a:latin typeface="微软雅黑" pitchFamily="34" charset="-122"/>
                          <a:ea typeface="微软雅黑" pitchFamily="34" charset="-122"/>
                        </a:rPr>
                        <a:t>。表示操作的轴向，默认对列进行操作。默认为</a:t>
                      </a:r>
                      <a:r>
                        <a:rPr lang="en-US" sz="1800" kern="0">
                          <a:effectLst/>
                          <a:latin typeface="微软雅黑" pitchFamily="34" charset="-122"/>
                          <a:ea typeface="微软雅黑" pitchFamily="34" charset="-122"/>
                        </a:rPr>
                        <a:t>0</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2"/>
                  </a:ext>
                </a:extLst>
              </a:tr>
              <a:tr h="360078">
                <a:tc>
                  <a:txBody>
                    <a:bodyPr/>
                    <a:lstStyle/>
                    <a:p>
                      <a:pPr algn="ctr">
                        <a:spcAft>
                          <a:spcPts val="0"/>
                        </a:spcAft>
                      </a:pPr>
                      <a:r>
                        <a:rPr lang="en-US" sz="1800" kern="0">
                          <a:effectLst/>
                          <a:latin typeface="微软雅黑" pitchFamily="34" charset="-122"/>
                          <a:ea typeface="微软雅黑" pitchFamily="34" charset="-122"/>
                        </a:rPr>
                        <a:t>level</a:t>
                      </a:r>
                      <a:endParaRPr lang="zh-CN" sz="18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int</a:t>
                      </a:r>
                      <a:r>
                        <a:rPr lang="zh-CN" sz="1800" kern="0">
                          <a:effectLst/>
                          <a:latin typeface="微软雅黑" pitchFamily="34" charset="-122"/>
                          <a:ea typeface="微软雅黑" pitchFamily="34" charset="-122"/>
                        </a:rPr>
                        <a:t>或者索引名。代表标签所在级别。默认为</a:t>
                      </a:r>
                      <a:r>
                        <a:rPr lang="en-US" sz="1800" kern="0">
                          <a:effectLst/>
                          <a:latin typeface="微软雅黑" pitchFamily="34" charset="-122"/>
                          <a:ea typeface="微软雅黑" pitchFamily="34" charset="-122"/>
                        </a:rPr>
                        <a:t>None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3"/>
                  </a:ext>
                </a:extLst>
              </a:tr>
              <a:tr h="360078">
                <a:tc>
                  <a:txBody>
                    <a:bodyPr/>
                    <a:lstStyle/>
                    <a:p>
                      <a:pPr algn="ctr">
                        <a:spcAft>
                          <a:spcPts val="0"/>
                        </a:spcAft>
                      </a:pPr>
                      <a:r>
                        <a:rPr lang="en-US" sz="1800" kern="0">
                          <a:effectLst/>
                          <a:latin typeface="微软雅黑" pitchFamily="34" charset="-122"/>
                          <a:ea typeface="微软雅黑" pitchFamily="34" charset="-122"/>
                        </a:rPr>
                        <a:t>as_index</a:t>
                      </a:r>
                      <a:endParaRPr lang="zh-CN" sz="18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boolearn</a:t>
                      </a:r>
                      <a:r>
                        <a:rPr lang="zh-CN" sz="1800" kern="0">
                          <a:effectLst/>
                          <a:latin typeface="微软雅黑" pitchFamily="34" charset="-122"/>
                          <a:ea typeface="微软雅黑" pitchFamily="34" charset="-122"/>
                        </a:rPr>
                        <a:t>。表示聚合后的聚合标签是否以</a:t>
                      </a:r>
                      <a:r>
                        <a:rPr lang="en-US" sz="1800" kern="0">
                          <a:effectLst/>
                          <a:latin typeface="微软雅黑" pitchFamily="34" charset="-122"/>
                          <a:ea typeface="微软雅黑" pitchFamily="34" charset="-122"/>
                        </a:rPr>
                        <a:t>DataFrame</a:t>
                      </a:r>
                      <a:r>
                        <a:rPr lang="zh-CN" sz="1800" kern="0">
                          <a:effectLst/>
                          <a:latin typeface="微软雅黑" pitchFamily="34" charset="-122"/>
                          <a:ea typeface="微软雅黑" pitchFamily="34" charset="-122"/>
                        </a:rPr>
                        <a:t>索引形式输出。默认为</a:t>
                      </a:r>
                      <a:r>
                        <a:rPr lang="en-US" sz="1800" kern="0">
                          <a:effectLst/>
                          <a:latin typeface="微软雅黑" pitchFamily="34" charset="-122"/>
                          <a:ea typeface="微软雅黑" pitchFamily="34" charset="-122"/>
                        </a:rPr>
                        <a:t>True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4"/>
                  </a:ext>
                </a:extLst>
              </a:tr>
              <a:tr h="360078">
                <a:tc>
                  <a:txBody>
                    <a:bodyPr/>
                    <a:lstStyle/>
                    <a:p>
                      <a:pPr algn="ctr">
                        <a:spcAft>
                          <a:spcPts val="0"/>
                        </a:spcAft>
                      </a:pPr>
                      <a:r>
                        <a:rPr lang="en-US" sz="1800" kern="0">
                          <a:effectLst/>
                          <a:latin typeface="微软雅黑" pitchFamily="34" charset="-122"/>
                          <a:ea typeface="微软雅黑" pitchFamily="34" charset="-122"/>
                        </a:rPr>
                        <a:t>sort</a:t>
                      </a:r>
                      <a:endParaRPr lang="zh-CN" sz="18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boolearn</a:t>
                      </a:r>
                      <a:r>
                        <a:rPr lang="zh-CN" sz="1800" kern="0">
                          <a:effectLst/>
                          <a:latin typeface="微软雅黑" pitchFamily="34" charset="-122"/>
                          <a:ea typeface="微软雅黑" pitchFamily="34" charset="-122"/>
                        </a:rPr>
                        <a:t>。表示是否对分组依据分组标签进行排序。默认为</a:t>
                      </a:r>
                      <a:r>
                        <a:rPr lang="en-US" sz="1800" kern="0">
                          <a:effectLst/>
                          <a:latin typeface="微软雅黑" pitchFamily="34" charset="-122"/>
                          <a:ea typeface="微软雅黑" pitchFamily="34" charset="-122"/>
                        </a:rPr>
                        <a:t>True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5"/>
                  </a:ext>
                </a:extLst>
              </a:tr>
              <a:tr h="360078">
                <a:tc>
                  <a:txBody>
                    <a:bodyPr/>
                    <a:lstStyle/>
                    <a:p>
                      <a:pPr algn="ctr">
                        <a:spcAft>
                          <a:spcPts val="0"/>
                        </a:spcAft>
                      </a:pPr>
                      <a:r>
                        <a:rPr lang="en-US" sz="1800" kern="0">
                          <a:effectLst/>
                          <a:latin typeface="微软雅黑" pitchFamily="34" charset="-122"/>
                          <a:ea typeface="微软雅黑" pitchFamily="34" charset="-122"/>
                        </a:rPr>
                        <a:t>group_keys</a:t>
                      </a:r>
                      <a:endParaRPr lang="zh-CN" sz="18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boolearn</a:t>
                      </a:r>
                      <a:r>
                        <a:rPr lang="zh-CN" sz="1800" kern="0">
                          <a:effectLst/>
                          <a:latin typeface="微软雅黑" pitchFamily="34" charset="-122"/>
                          <a:ea typeface="微软雅黑" pitchFamily="34" charset="-122"/>
                        </a:rPr>
                        <a:t>。表示是否显示分组标签的名称。默认为</a:t>
                      </a:r>
                      <a:r>
                        <a:rPr lang="en-US" sz="1800" kern="0">
                          <a:effectLst/>
                          <a:latin typeface="微软雅黑" pitchFamily="34" charset="-122"/>
                          <a:ea typeface="微软雅黑" pitchFamily="34" charset="-122"/>
                        </a:rPr>
                        <a:t>True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6"/>
                  </a:ext>
                </a:extLst>
              </a:tr>
              <a:tr h="360078">
                <a:tc>
                  <a:txBody>
                    <a:bodyPr/>
                    <a:lstStyle/>
                    <a:p>
                      <a:pPr algn="ctr">
                        <a:spcAft>
                          <a:spcPts val="0"/>
                        </a:spcAft>
                      </a:pPr>
                      <a:r>
                        <a:rPr lang="en-US" sz="1800" kern="0">
                          <a:effectLst/>
                          <a:latin typeface="微软雅黑" pitchFamily="34" charset="-122"/>
                          <a:ea typeface="微软雅黑" pitchFamily="34" charset="-122"/>
                        </a:rPr>
                        <a:t>squeeze</a:t>
                      </a:r>
                      <a:endParaRPr lang="zh-CN" sz="1800" kern="100">
                        <a:effectLst/>
                        <a:latin typeface="微软雅黑" pitchFamily="34" charset="-122"/>
                        <a:ea typeface="微软雅黑" pitchFamily="34" charset="-122"/>
                        <a:cs typeface="Times New Roman"/>
                      </a:endParaRPr>
                    </a:p>
                  </a:txBody>
                  <a:tcPr marL="24167" marR="24167" marT="0" marB="0" anchor="ctr"/>
                </a:tc>
                <a:tc>
                  <a:txBody>
                    <a:bodyPr/>
                    <a:lstStyle/>
                    <a:p>
                      <a:pPr algn="just">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boolearn</a:t>
                      </a:r>
                      <a:r>
                        <a:rPr lang="zh-CN" sz="1800" kern="0" dirty="0">
                          <a:effectLst/>
                          <a:latin typeface="微软雅黑" pitchFamily="34" charset="-122"/>
                          <a:ea typeface="微软雅黑" pitchFamily="34" charset="-122"/>
                        </a:rPr>
                        <a:t>。表示是否在允许的情况下对返回数据进行降维。默认为</a:t>
                      </a:r>
                      <a:r>
                        <a:rPr lang="en-US" sz="1800" kern="0" dirty="0">
                          <a:effectLst/>
                          <a:latin typeface="微软雅黑" pitchFamily="34" charset="-122"/>
                          <a:ea typeface="微软雅黑" pitchFamily="34" charset="-122"/>
                        </a:rPr>
                        <a:t>False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Times New Roman"/>
                      </a:endParaRPr>
                    </a:p>
                  </a:txBody>
                  <a:tcPr marL="24167" marR="24167"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86659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419D9-12B9-4D04-BDB6-5978F1A64F59}"/>
              </a:ext>
            </a:extLst>
          </p:cNvPr>
          <p:cNvSpPr>
            <a:spLocks noGrp="1"/>
          </p:cNvSpPr>
          <p:nvPr>
            <p:ph type="title"/>
          </p:nvPr>
        </p:nvSpPr>
        <p:spPr/>
        <p:txBody>
          <a:bodyPr/>
          <a:lstStyle/>
          <a:p>
            <a:r>
              <a:rPr lang="zh-CN" altLang="en-US" dirty="0"/>
              <a:t>使用</a:t>
            </a:r>
            <a:r>
              <a:rPr lang="en-US" altLang="zh-CN" dirty="0" err="1"/>
              <a:t>groupby</a:t>
            </a:r>
            <a:r>
              <a:rPr lang="zh-CN" altLang="en-US" dirty="0"/>
              <a:t>方法拆分数据</a:t>
            </a:r>
          </a:p>
        </p:txBody>
      </p:sp>
      <p:sp>
        <p:nvSpPr>
          <p:cNvPr id="3" name="内容占位符 2">
            <a:extLst>
              <a:ext uri="{FF2B5EF4-FFF2-40B4-BE49-F238E27FC236}">
                <a16:creationId xmlns:a16="http://schemas.microsoft.com/office/drawing/2014/main" id="{E8F5D6DC-B4D3-49CF-A233-1AFDC5EF3B00}"/>
              </a:ext>
            </a:extLst>
          </p:cNvPr>
          <p:cNvSpPr>
            <a:spLocks noGrp="1"/>
          </p:cNvSpPr>
          <p:nvPr>
            <p:ph idx="1"/>
          </p:nvPr>
        </p:nvSpPr>
        <p:spPr/>
        <p:txBody>
          <a:bodyPr/>
          <a:lstStyle/>
          <a:p>
            <a:r>
              <a:rPr lang="en-US" altLang="zh-CN" dirty="0" err="1"/>
              <a:t>groupby</a:t>
            </a:r>
            <a:r>
              <a:rPr lang="zh-CN" altLang="en-US" dirty="0"/>
              <a:t>方法的参数及其说明</a:t>
            </a:r>
            <a:r>
              <a:rPr lang="en-US" altLang="zh-CN" dirty="0"/>
              <a:t>——by</a:t>
            </a:r>
            <a:r>
              <a:rPr lang="zh-CN" altLang="en-US" dirty="0"/>
              <a:t>参数的特别说明</a:t>
            </a:r>
          </a:p>
          <a:p>
            <a:r>
              <a:rPr lang="zh-CN" altLang="en-US" dirty="0"/>
              <a:t>如果传入的是一个函数则对索引进行计算并分组。</a:t>
            </a:r>
          </a:p>
          <a:p>
            <a:r>
              <a:rPr lang="zh-CN" altLang="en-US" dirty="0"/>
              <a:t>如果传入的是一个字典或者</a:t>
            </a:r>
            <a:r>
              <a:rPr lang="en-US" altLang="zh-CN" dirty="0"/>
              <a:t>Series</a:t>
            </a:r>
            <a:r>
              <a:rPr lang="zh-CN" altLang="en-US" dirty="0"/>
              <a:t>则字典或者</a:t>
            </a:r>
            <a:r>
              <a:rPr lang="en-US" altLang="zh-CN" dirty="0"/>
              <a:t>Series</a:t>
            </a:r>
            <a:r>
              <a:rPr lang="zh-CN" altLang="en-US" dirty="0"/>
              <a:t>的值用来做分组依据。</a:t>
            </a:r>
          </a:p>
          <a:p>
            <a:r>
              <a:rPr lang="zh-CN" altLang="en-US" dirty="0"/>
              <a:t>如果传入一个</a:t>
            </a:r>
            <a:r>
              <a:rPr lang="en-US" altLang="zh-CN" dirty="0"/>
              <a:t>NumPy</a:t>
            </a:r>
            <a:r>
              <a:rPr lang="zh-CN" altLang="en-US" dirty="0"/>
              <a:t>数组则数据的元素作为分组依据。</a:t>
            </a:r>
          </a:p>
          <a:p>
            <a:r>
              <a:rPr lang="zh-CN" altLang="en-US" dirty="0"/>
              <a:t>如果传入的是字符串或者字符串列表则使用这些字符串所代表的字段作为分组依据。</a:t>
            </a:r>
          </a:p>
        </p:txBody>
      </p:sp>
      <p:sp>
        <p:nvSpPr>
          <p:cNvPr id="4" name="日期占位符 3">
            <a:extLst>
              <a:ext uri="{FF2B5EF4-FFF2-40B4-BE49-F238E27FC236}">
                <a16:creationId xmlns:a16="http://schemas.microsoft.com/office/drawing/2014/main" id="{9F976428-06E9-4EB5-84C7-8E37C4BDF2EA}"/>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BC2EA614-F237-4165-8DF0-97C0B1BEA0F9}"/>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A7A27A5B-D9D2-4C8C-9AE2-A67C28F72715}"/>
              </a:ext>
            </a:extLst>
          </p:cNvPr>
          <p:cNvSpPr>
            <a:spLocks noGrp="1"/>
          </p:cNvSpPr>
          <p:nvPr>
            <p:ph type="sldNum" sz="quarter" idx="12"/>
          </p:nvPr>
        </p:nvSpPr>
        <p:spPr/>
        <p:txBody>
          <a:bodyPr/>
          <a:lstStyle/>
          <a:p>
            <a:fld id="{7A842B54-638E-473C-9346-F0EA90246DF2}" type="slidenum">
              <a:rPr lang="zh-CN" altLang="en-US" smtClean="0"/>
              <a:t>49</a:t>
            </a:fld>
            <a:endParaRPr lang="zh-CN" altLang="en-US"/>
          </a:p>
        </p:txBody>
      </p:sp>
    </p:spTree>
    <p:extLst>
      <p:ext uri="{BB962C8B-B14F-4D97-AF65-F5344CB8AC3E}">
        <p14:creationId xmlns:p14="http://schemas.microsoft.com/office/powerpoint/2010/main" val="294645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20B42-DF4C-43B4-881F-5F46FF5A47C2}"/>
              </a:ext>
            </a:extLst>
          </p:cNvPr>
          <p:cNvSpPr>
            <a:spLocks noGrp="1"/>
          </p:cNvSpPr>
          <p:nvPr>
            <p:ph type="title"/>
          </p:nvPr>
        </p:nvSpPr>
        <p:spPr/>
        <p:txBody>
          <a:bodyPr/>
          <a:lstStyle/>
          <a:p>
            <a:r>
              <a:rPr lang="zh-CN" altLang="en-US" dirty="0"/>
              <a:t>介绍内容</a:t>
            </a:r>
          </a:p>
        </p:txBody>
      </p:sp>
      <p:grpSp>
        <p:nvGrpSpPr>
          <p:cNvPr id="12" name="组合 11">
            <a:extLst>
              <a:ext uri="{FF2B5EF4-FFF2-40B4-BE49-F238E27FC236}">
                <a16:creationId xmlns:a16="http://schemas.microsoft.com/office/drawing/2014/main" id="{29BFEB25-3E12-441A-948F-462487BB7530}"/>
              </a:ext>
            </a:extLst>
          </p:cNvPr>
          <p:cNvGrpSpPr/>
          <p:nvPr/>
        </p:nvGrpSpPr>
        <p:grpSpPr>
          <a:xfrm>
            <a:off x="2793206" y="1766094"/>
            <a:ext cx="6605587" cy="3325812"/>
            <a:chOff x="2649538" y="1830388"/>
            <a:chExt cx="6605587" cy="3325812"/>
          </a:xfrm>
        </p:grpSpPr>
        <p:cxnSp>
          <p:nvCxnSpPr>
            <p:cNvPr id="4" name="直接连接符 6">
              <a:extLst>
                <a:ext uri="{FF2B5EF4-FFF2-40B4-BE49-F238E27FC236}">
                  <a16:creationId xmlns:a16="http://schemas.microsoft.com/office/drawing/2014/main" id="{E40F3DF8-4934-4D09-9F78-F46544D12E6B}"/>
                </a:ext>
              </a:extLst>
            </p:cNvPr>
            <p:cNvCxnSpPr>
              <a:cxnSpLocks/>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5" name="Line 2">
              <a:extLst>
                <a:ext uri="{FF2B5EF4-FFF2-40B4-BE49-F238E27FC236}">
                  <a16:creationId xmlns:a16="http://schemas.microsoft.com/office/drawing/2014/main" id="{3758A510-899A-47FA-872C-F5894D0EEB75}"/>
                </a:ext>
              </a:extLst>
            </p:cNvPr>
            <p:cNvSpPr>
              <a:spLocks noChangeShapeType="1"/>
            </p:cNvSpPr>
            <p:nvPr/>
          </p:nvSpPr>
          <p:spPr bwMode="auto">
            <a:xfrm>
              <a:off x="2649538" y="24225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6" name="Oval 15">
              <a:extLst>
                <a:ext uri="{FF2B5EF4-FFF2-40B4-BE49-F238E27FC236}">
                  <a16:creationId xmlns:a16="http://schemas.microsoft.com/office/drawing/2014/main" id="{E5D81F77-4C5E-4D06-931A-E90794D4FF45}"/>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7" name="AutoShape 17">
              <a:extLst>
                <a:ext uri="{FF2B5EF4-FFF2-40B4-BE49-F238E27FC236}">
                  <a16:creationId xmlns:a16="http://schemas.microsoft.com/office/drawing/2014/main" id="{58EE1E72-F012-41F3-ADB7-AB90567B3614}"/>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sym typeface="微软雅黑" pitchFamily="34" charset="-122"/>
                </a:rPr>
                <a:t>掌握</a:t>
              </a:r>
              <a:r>
                <a:rPr lang="en-US" altLang="zh-CN" sz="2200" dirty="0" err="1">
                  <a:latin typeface="微软雅黑" pitchFamily="34" charset="-122"/>
                  <a:ea typeface="微软雅黑" pitchFamily="34" charset="-122"/>
                  <a:sym typeface="微软雅黑" pitchFamily="34" charset="-122"/>
                </a:rPr>
                <a:t>DataFrame</a:t>
              </a:r>
              <a:r>
                <a:rPr lang="zh-CN" altLang="en-US" sz="2200" dirty="0">
                  <a:latin typeface="微软雅黑" pitchFamily="34" charset="-122"/>
                  <a:ea typeface="微软雅黑" pitchFamily="34" charset="-122"/>
                  <a:sym typeface="微软雅黑" pitchFamily="34" charset="-122"/>
                </a:rPr>
                <a:t>的常用操作</a:t>
              </a:r>
            </a:p>
          </p:txBody>
        </p:sp>
        <p:sp>
          <p:nvSpPr>
            <p:cNvPr id="8" name="AutoShape 17">
              <a:extLst>
                <a:ext uri="{FF2B5EF4-FFF2-40B4-BE49-F238E27FC236}">
                  <a16:creationId xmlns:a16="http://schemas.microsoft.com/office/drawing/2014/main" id="{70970061-7C9C-4E82-884E-B57BAA3FCB0F}"/>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读写不同数据源的数据</a:t>
              </a:r>
            </a:p>
          </p:txBody>
        </p:sp>
        <p:sp>
          <p:nvSpPr>
            <p:cNvPr id="9" name="Oval 15">
              <a:extLst>
                <a:ext uri="{FF2B5EF4-FFF2-40B4-BE49-F238E27FC236}">
                  <a16:creationId xmlns:a16="http://schemas.microsoft.com/office/drawing/2014/main" id="{984777A8-C301-4A93-A8C9-9AF1CE990FCE}"/>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10" name="AutoShape 17">
              <a:extLst>
                <a:ext uri="{FF2B5EF4-FFF2-40B4-BE49-F238E27FC236}">
                  <a16:creationId xmlns:a16="http://schemas.microsoft.com/office/drawing/2014/main" id="{BE191307-7E7D-45A9-A02C-ACC4FAC74E03}"/>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转换与处理时间序列数据</a:t>
              </a:r>
            </a:p>
          </p:txBody>
        </p:sp>
        <p:sp>
          <p:nvSpPr>
            <p:cNvPr id="11" name="Oval 15">
              <a:extLst>
                <a:ext uri="{FF2B5EF4-FFF2-40B4-BE49-F238E27FC236}">
                  <a16:creationId xmlns:a16="http://schemas.microsoft.com/office/drawing/2014/main" id="{163544FD-53B3-47CC-A0A6-07F6AD781F06}"/>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grpSp>
      <p:sp>
        <p:nvSpPr>
          <p:cNvPr id="13" name="日期占位符 12">
            <a:extLst>
              <a:ext uri="{FF2B5EF4-FFF2-40B4-BE49-F238E27FC236}">
                <a16:creationId xmlns:a16="http://schemas.microsoft.com/office/drawing/2014/main" id="{2FBB92AA-E8C9-4B7C-B25A-3EBA6AE0318E}"/>
              </a:ext>
            </a:extLst>
          </p:cNvPr>
          <p:cNvSpPr>
            <a:spLocks noGrp="1"/>
          </p:cNvSpPr>
          <p:nvPr>
            <p:ph type="dt" sz="half" idx="10"/>
          </p:nvPr>
        </p:nvSpPr>
        <p:spPr/>
        <p:txBody>
          <a:bodyPr/>
          <a:lstStyle/>
          <a:p>
            <a:fld id="{368975CA-F737-4483-8951-0F221C029765}" type="datetime1">
              <a:rPr lang="zh-CN" altLang="en-US" smtClean="0"/>
              <a:t>2020/5/6</a:t>
            </a:fld>
            <a:endParaRPr lang="zh-CN" altLang="en-US"/>
          </a:p>
        </p:txBody>
      </p:sp>
      <p:sp>
        <p:nvSpPr>
          <p:cNvPr id="14" name="页脚占位符 13">
            <a:extLst>
              <a:ext uri="{FF2B5EF4-FFF2-40B4-BE49-F238E27FC236}">
                <a16:creationId xmlns:a16="http://schemas.microsoft.com/office/drawing/2014/main" id="{C50D2C65-7EDF-4AE5-8A0F-DFAF9B56C7D9}"/>
              </a:ext>
            </a:extLst>
          </p:cNvPr>
          <p:cNvSpPr>
            <a:spLocks noGrp="1"/>
          </p:cNvSpPr>
          <p:nvPr>
            <p:ph type="ftr" sz="quarter" idx="11"/>
          </p:nvPr>
        </p:nvSpPr>
        <p:spPr/>
        <p:txBody>
          <a:bodyPr/>
          <a:lstStyle/>
          <a:p>
            <a:r>
              <a:rPr lang="en-US" altLang="zh-CN"/>
              <a:t>Pandas </a:t>
            </a:r>
            <a:r>
              <a:rPr lang="zh-CN" altLang="en-US"/>
              <a:t>统计分析</a:t>
            </a:r>
          </a:p>
        </p:txBody>
      </p:sp>
      <p:sp>
        <p:nvSpPr>
          <p:cNvPr id="15" name="灯片编号占位符 14">
            <a:extLst>
              <a:ext uri="{FF2B5EF4-FFF2-40B4-BE49-F238E27FC236}">
                <a16:creationId xmlns:a16="http://schemas.microsoft.com/office/drawing/2014/main" id="{F2239F03-C439-4346-B141-EC7B43110E66}"/>
              </a:ext>
            </a:extLst>
          </p:cNvPr>
          <p:cNvSpPr>
            <a:spLocks noGrp="1"/>
          </p:cNvSpPr>
          <p:nvPr>
            <p:ph type="sldNum" sz="quarter" idx="12"/>
          </p:nvPr>
        </p:nvSpPr>
        <p:spPr/>
        <p:txBody>
          <a:bodyPr/>
          <a:lstStyle/>
          <a:p>
            <a:fld id="{7A842B54-638E-473C-9346-F0EA90246DF2}" type="slidenum">
              <a:rPr lang="zh-CN" altLang="en-US" smtClean="0"/>
              <a:t>5</a:t>
            </a:fld>
            <a:endParaRPr lang="zh-CN" altLang="en-US"/>
          </a:p>
        </p:txBody>
      </p:sp>
    </p:spTree>
    <p:extLst>
      <p:ext uri="{BB962C8B-B14F-4D97-AF65-F5344CB8AC3E}">
        <p14:creationId xmlns:p14="http://schemas.microsoft.com/office/powerpoint/2010/main" val="3094852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BE040-6BB9-4A74-88C3-09C2C52ACBEB}"/>
              </a:ext>
            </a:extLst>
          </p:cNvPr>
          <p:cNvSpPr>
            <a:spLocks noGrp="1"/>
          </p:cNvSpPr>
          <p:nvPr>
            <p:ph type="title"/>
          </p:nvPr>
        </p:nvSpPr>
        <p:spPr/>
        <p:txBody>
          <a:bodyPr/>
          <a:lstStyle/>
          <a:p>
            <a:r>
              <a:rPr lang="zh-CN" altLang="en-US" dirty="0"/>
              <a:t>使用</a:t>
            </a:r>
            <a:r>
              <a:rPr lang="en-US" altLang="zh-CN" dirty="0" err="1"/>
              <a:t>groupby</a:t>
            </a:r>
            <a:r>
              <a:rPr lang="zh-CN" altLang="en-US" dirty="0"/>
              <a:t>方法拆分数据</a:t>
            </a:r>
          </a:p>
        </p:txBody>
      </p:sp>
      <p:sp>
        <p:nvSpPr>
          <p:cNvPr id="3" name="内容占位符 2">
            <a:extLst>
              <a:ext uri="{FF2B5EF4-FFF2-40B4-BE49-F238E27FC236}">
                <a16:creationId xmlns:a16="http://schemas.microsoft.com/office/drawing/2014/main" id="{24E0328E-F7C1-4C83-BFE1-183739D0DFE3}"/>
              </a:ext>
            </a:extLst>
          </p:cNvPr>
          <p:cNvSpPr>
            <a:spLocks noGrp="1"/>
          </p:cNvSpPr>
          <p:nvPr>
            <p:ph idx="1"/>
          </p:nvPr>
        </p:nvSpPr>
        <p:spPr/>
        <p:txBody>
          <a:bodyPr/>
          <a:lstStyle/>
          <a:p>
            <a:r>
              <a:rPr lang="en-US" altLang="zh-CN" dirty="0" err="1"/>
              <a:t>GroupBy</a:t>
            </a:r>
            <a:r>
              <a:rPr lang="zh-CN" altLang="en-US" dirty="0"/>
              <a:t>对象常用的描述性统计方法</a:t>
            </a:r>
          </a:p>
          <a:p>
            <a:r>
              <a:rPr lang="zh-CN" altLang="en-US" sz="2000" dirty="0"/>
              <a:t>用</a:t>
            </a:r>
            <a:r>
              <a:rPr lang="en-US" altLang="zh-CN" sz="2000" dirty="0" err="1"/>
              <a:t>groupby</a:t>
            </a:r>
            <a:r>
              <a:rPr lang="zh-CN" altLang="en-US" sz="2000" dirty="0"/>
              <a:t>方法分组后的结果并不能直接查看，而是被存在内存中，输出的是内存地址。实际上分组后的数据对象</a:t>
            </a:r>
            <a:r>
              <a:rPr lang="en-US" altLang="zh-CN" sz="2000" dirty="0" err="1"/>
              <a:t>GroupBy</a:t>
            </a:r>
            <a:r>
              <a:rPr lang="zh-CN" altLang="en-US" sz="2000" dirty="0"/>
              <a:t>类似</a:t>
            </a:r>
            <a:r>
              <a:rPr lang="en-US" altLang="zh-CN" sz="2000" dirty="0"/>
              <a:t>Series</a:t>
            </a:r>
            <a:r>
              <a:rPr lang="zh-CN" altLang="en-US" sz="2000" dirty="0"/>
              <a:t>与</a:t>
            </a:r>
            <a:r>
              <a:rPr lang="en-US" altLang="zh-CN" sz="2000" dirty="0"/>
              <a:t>DataFrame</a:t>
            </a:r>
            <a:r>
              <a:rPr lang="zh-CN" altLang="en-US" sz="2000" dirty="0"/>
              <a:t>，是</a:t>
            </a:r>
            <a:r>
              <a:rPr lang="en-US" altLang="zh-CN" sz="2000" dirty="0"/>
              <a:t>pandas</a:t>
            </a:r>
            <a:r>
              <a:rPr lang="zh-CN" altLang="en-US" sz="2000" dirty="0"/>
              <a:t>提供的一种对象。</a:t>
            </a:r>
            <a:r>
              <a:rPr lang="en-US" altLang="zh-CN" sz="2000" dirty="0" err="1"/>
              <a:t>GroupBy</a:t>
            </a:r>
            <a:r>
              <a:rPr lang="zh-CN" altLang="en-US" sz="2000" dirty="0"/>
              <a:t>对象常用的描述性统计方法如下。</a:t>
            </a:r>
          </a:p>
          <a:p>
            <a:endParaRPr lang="zh-CN" altLang="en-US" dirty="0"/>
          </a:p>
        </p:txBody>
      </p:sp>
      <p:sp>
        <p:nvSpPr>
          <p:cNvPr id="4" name="日期占位符 3">
            <a:extLst>
              <a:ext uri="{FF2B5EF4-FFF2-40B4-BE49-F238E27FC236}">
                <a16:creationId xmlns:a16="http://schemas.microsoft.com/office/drawing/2014/main" id="{4E45F729-E008-40C4-B288-94898B23ADC0}"/>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5E549200-171D-4930-9342-C204FFE5A8B8}"/>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C3BABFB8-C519-497A-B930-F71DCAD1075F}"/>
              </a:ext>
            </a:extLst>
          </p:cNvPr>
          <p:cNvSpPr>
            <a:spLocks noGrp="1"/>
          </p:cNvSpPr>
          <p:nvPr>
            <p:ph type="sldNum" sz="quarter" idx="12"/>
          </p:nvPr>
        </p:nvSpPr>
        <p:spPr/>
        <p:txBody>
          <a:bodyPr/>
          <a:lstStyle/>
          <a:p>
            <a:fld id="{7A842B54-638E-473C-9346-F0EA90246DF2}" type="slidenum">
              <a:rPr lang="zh-CN" altLang="en-US" smtClean="0"/>
              <a:t>50</a:t>
            </a:fld>
            <a:endParaRPr lang="zh-CN" altLang="en-US"/>
          </a:p>
        </p:txBody>
      </p:sp>
      <p:graphicFrame>
        <p:nvGraphicFramePr>
          <p:cNvPr id="7" name="表格 6">
            <a:extLst>
              <a:ext uri="{FF2B5EF4-FFF2-40B4-BE49-F238E27FC236}">
                <a16:creationId xmlns:a16="http://schemas.microsoft.com/office/drawing/2014/main" id="{09456195-A565-4722-A248-550CA12B4CB0}"/>
              </a:ext>
            </a:extLst>
          </p:cNvPr>
          <p:cNvGraphicFramePr>
            <a:graphicFrameLocks noGrp="1"/>
          </p:cNvGraphicFramePr>
          <p:nvPr>
            <p:extLst>
              <p:ext uri="{D42A27DB-BD31-4B8C-83A1-F6EECF244321}">
                <p14:modId xmlns:p14="http://schemas.microsoft.com/office/powerpoint/2010/main" val="109746585"/>
              </p:ext>
            </p:extLst>
          </p:nvPr>
        </p:nvGraphicFramePr>
        <p:xfrm>
          <a:off x="838200" y="3509961"/>
          <a:ext cx="10302875" cy="2982914"/>
        </p:xfrm>
        <a:graphic>
          <a:graphicData uri="http://schemas.openxmlformats.org/drawingml/2006/table">
            <a:tbl>
              <a:tblPr firstRow="1" bandRow="1">
                <a:tableStyleId>{5C22544A-7EE6-4342-B048-85BDC9FD1C3A}</a:tableStyleId>
              </a:tblPr>
              <a:tblGrid>
                <a:gridCol w="1815919">
                  <a:extLst>
                    <a:ext uri="{9D8B030D-6E8A-4147-A177-3AD203B41FA5}">
                      <a16:colId xmlns:a16="http://schemas.microsoft.com/office/drawing/2014/main" val="20000"/>
                    </a:ext>
                  </a:extLst>
                </a:gridCol>
                <a:gridCol w="3300944">
                  <a:extLst>
                    <a:ext uri="{9D8B030D-6E8A-4147-A177-3AD203B41FA5}">
                      <a16:colId xmlns:a16="http://schemas.microsoft.com/office/drawing/2014/main" val="20001"/>
                    </a:ext>
                  </a:extLst>
                </a:gridCol>
                <a:gridCol w="1825222">
                  <a:extLst>
                    <a:ext uri="{9D8B030D-6E8A-4147-A177-3AD203B41FA5}">
                      <a16:colId xmlns:a16="http://schemas.microsoft.com/office/drawing/2014/main" val="20002"/>
                    </a:ext>
                  </a:extLst>
                </a:gridCol>
                <a:gridCol w="3360790">
                  <a:extLst>
                    <a:ext uri="{9D8B030D-6E8A-4147-A177-3AD203B41FA5}">
                      <a16:colId xmlns:a16="http://schemas.microsoft.com/office/drawing/2014/main" val="20003"/>
                    </a:ext>
                  </a:extLst>
                </a:gridCol>
              </a:tblGrid>
              <a:tr h="431991">
                <a:tc>
                  <a:txBody>
                    <a:bodyPr/>
                    <a:lstStyle/>
                    <a:p>
                      <a:pPr algn="ctr">
                        <a:lnSpc>
                          <a:spcPct val="150000"/>
                        </a:lnSpc>
                        <a:spcAft>
                          <a:spcPts val="0"/>
                        </a:spcAft>
                      </a:pPr>
                      <a:r>
                        <a:rPr lang="zh-CN" sz="1800" kern="0">
                          <a:effectLst/>
                          <a:latin typeface="微软雅黑" pitchFamily="34" charset="-122"/>
                          <a:ea typeface="微软雅黑" pitchFamily="34" charset="-122"/>
                        </a:rPr>
                        <a:t>方法名称</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0"/>
                  </a:ext>
                </a:extLst>
              </a:tr>
              <a:tr h="822959">
                <a:tc>
                  <a:txBody>
                    <a:bodyPr/>
                    <a:lstStyle/>
                    <a:p>
                      <a:pPr algn="ctr">
                        <a:lnSpc>
                          <a:spcPct val="150000"/>
                        </a:lnSpc>
                        <a:spcAft>
                          <a:spcPts val="0"/>
                        </a:spcAft>
                      </a:pPr>
                      <a:r>
                        <a:rPr lang="en-US" sz="1800" kern="0" dirty="0">
                          <a:effectLst/>
                          <a:latin typeface="微软雅黑" pitchFamily="34" charset="-122"/>
                          <a:ea typeface="微软雅黑" pitchFamily="34" charset="-122"/>
                        </a:rPr>
                        <a:t>count</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计算分组的数目，包括缺失值。</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err="1">
                          <a:effectLst/>
                          <a:latin typeface="微软雅黑" pitchFamily="34" charset="-122"/>
                          <a:ea typeface="微软雅黑" pitchFamily="34" charset="-122"/>
                        </a:rPr>
                        <a:t>cumcount</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对每个分组中组员的进行标记，</a:t>
                      </a:r>
                      <a:r>
                        <a:rPr lang="en-US" sz="1800" kern="0">
                          <a:effectLst/>
                          <a:latin typeface="微软雅黑" pitchFamily="34" charset="-122"/>
                          <a:ea typeface="微软雅黑" pitchFamily="34" charset="-122"/>
                        </a:rPr>
                        <a:t>0</a:t>
                      </a:r>
                      <a:r>
                        <a:rPr lang="zh-CN" sz="1800" kern="0">
                          <a:effectLst/>
                          <a:latin typeface="微软雅黑" pitchFamily="34" charset="-122"/>
                          <a:ea typeface="微软雅黑" pitchFamily="34" charset="-122"/>
                        </a:rPr>
                        <a:t>至</a:t>
                      </a:r>
                      <a:r>
                        <a:rPr lang="en-US" sz="1800" kern="0">
                          <a:effectLst/>
                          <a:latin typeface="微软雅黑" pitchFamily="34" charset="-122"/>
                          <a:ea typeface="微软雅黑" pitchFamily="34" charset="-122"/>
                        </a:rPr>
                        <a:t>n-1</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1"/>
                  </a:ext>
                </a:extLst>
              </a:tr>
              <a:tr h="431991">
                <a:tc>
                  <a:txBody>
                    <a:bodyPr/>
                    <a:lstStyle/>
                    <a:p>
                      <a:pPr algn="ctr">
                        <a:lnSpc>
                          <a:spcPct val="150000"/>
                        </a:lnSpc>
                        <a:spcAft>
                          <a:spcPts val="0"/>
                        </a:spcAft>
                      </a:pPr>
                      <a:r>
                        <a:rPr lang="en-US" sz="1800" kern="0" dirty="0">
                          <a:effectLst/>
                          <a:latin typeface="微软雅黑" pitchFamily="34" charset="-122"/>
                          <a:ea typeface="微软雅黑" pitchFamily="34" charset="-122"/>
                        </a:rPr>
                        <a:t>head</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返回每组的前</a:t>
                      </a:r>
                      <a:r>
                        <a:rPr lang="en-US" sz="1800" kern="0">
                          <a:effectLst/>
                          <a:latin typeface="微软雅黑" pitchFamily="34" charset="-122"/>
                          <a:ea typeface="微软雅黑" pitchFamily="34" charset="-122"/>
                        </a:rPr>
                        <a:t>n</a:t>
                      </a:r>
                      <a:r>
                        <a:rPr lang="zh-CN" sz="1800" kern="0">
                          <a:effectLst/>
                          <a:latin typeface="微软雅黑" pitchFamily="34" charset="-122"/>
                          <a:ea typeface="微软雅黑" pitchFamily="34" charset="-122"/>
                        </a:rPr>
                        <a:t>个值。</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a:effectLst/>
                          <a:latin typeface="微软雅黑" pitchFamily="34" charset="-122"/>
                          <a:ea typeface="微软雅黑" pitchFamily="34" charset="-122"/>
                        </a:rPr>
                        <a:t>size</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返回每组的大小。</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2"/>
                  </a:ext>
                </a:extLst>
              </a:tr>
              <a:tr h="431991">
                <a:tc>
                  <a:txBody>
                    <a:bodyPr/>
                    <a:lstStyle/>
                    <a:p>
                      <a:pPr algn="ctr">
                        <a:lnSpc>
                          <a:spcPct val="150000"/>
                        </a:lnSpc>
                        <a:spcAft>
                          <a:spcPts val="0"/>
                        </a:spcAft>
                      </a:pPr>
                      <a:r>
                        <a:rPr lang="en-US" sz="1800" kern="0" dirty="0">
                          <a:effectLst/>
                          <a:latin typeface="微软雅黑" pitchFamily="34" charset="-122"/>
                          <a:ea typeface="微软雅黑" pitchFamily="34" charset="-122"/>
                        </a:rPr>
                        <a:t>max</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返回每组最大值。</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a:effectLst/>
                          <a:latin typeface="微软雅黑" pitchFamily="34" charset="-122"/>
                          <a:ea typeface="微软雅黑" pitchFamily="34" charset="-122"/>
                        </a:rPr>
                        <a:t>min</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返回每组最小值。</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3"/>
                  </a:ext>
                </a:extLst>
              </a:tr>
              <a:tr h="431991">
                <a:tc>
                  <a:txBody>
                    <a:bodyPr/>
                    <a:lstStyle/>
                    <a:p>
                      <a:pPr algn="ctr">
                        <a:lnSpc>
                          <a:spcPct val="150000"/>
                        </a:lnSpc>
                        <a:spcAft>
                          <a:spcPts val="0"/>
                        </a:spcAft>
                      </a:pPr>
                      <a:r>
                        <a:rPr lang="en-US" sz="1800" kern="0" dirty="0">
                          <a:effectLst/>
                          <a:latin typeface="微软雅黑" pitchFamily="34" charset="-122"/>
                          <a:ea typeface="微软雅黑" pitchFamily="34" charset="-122"/>
                        </a:rPr>
                        <a:t>mean</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a:effectLst/>
                          <a:latin typeface="微软雅黑" pitchFamily="34" charset="-122"/>
                          <a:ea typeface="微软雅黑" pitchFamily="34" charset="-122"/>
                        </a:rPr>
                        <a:t>返回每组的均值。</a:t>
                      </a:r>
                      <a:endParaRPr lang="zh-CN" sz="1800" kern="10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err="1">
                          <a:effectLst/>
                          <a:latin typeface="微软雅黑" pitchFamily="34" charset="-122"/>
                          <a:ea typeface="微软雅黑" pitchFamily="34" charset="-122"/>
                        </a:rPr>
                        <a:t>std</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返回每组的标准差。</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4"/>
                  </a:ext>
                </a:extLst>
              </a:tr>
              <a:tr h="431991">
                <a:tc>
                  <a:txBody>
                    <a:bodyPr/>
                    <a:lstStyle/>
                    <a:p>
                      <a:pPr algn="ctr">
                        <a:lnSpc>
                          <a:spcPct val="150000"/>
                        </a:lnSpc>
                        <a:spcAft>
                          <a:spcPts val="0"/>
                        </a:spcAft>
                      </a:pPr>
                      <a:r>
                        <a:rPr lang="en-US" sz="1800" kern="0" dirty="0">
                          <a:effectLst/>
                          <a:latin typeface="微软雅黑" pitchFamily="34" charset="-122"/>
                          <a:ea typeface="微软雅黑" pitchFamily="34" charset="-122"/>
                        </a:rPr>
                        <a:t>median</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返回每组的中位数。</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ctr">
                        <a:lnSpc>
                          <a:spcPct val="150000"/>
                        </a:lnSpc>
                        <a:spcAft>
                          <a:spcPts val="0"/>
                        </a:spcAft>
                      </a:pPr>
                      <a:r>
                        <a:rPr lang="en-US" sz="1800" kern="0" dirty="0">
                          <a:effectLst/>
                          <a:latin typeface="微软雅黑" pitchFamily="34" charset="-122"/>
                          <a:ea typeface="微软雅黑" pitchFamily="34" charset="-122"/>
                        </a:rPr>
                        <a:t>sum</a:t>
                      </a:r>
                      <a:endParaRPr lang="zh-CN" sz="1800" kern="100" dirty="0">
                        <a:effectLst/>
                        <a:latin typeface="微软雅黑" pitchFamily="34" charset="-122"/>
                        <a:ea typeface="微软雅黑" pitchFamily="34" charset="-122"/>
                        <a:cs typeface="宋体"/>
                      </a:endParaRPr>
                    </a:p>
                  </a:txBody>
                  <a:tcPr marL="24927" marR="24927"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返回每组的和。</a:t>
                      </a:r>
                      <a:endParaRPr lang="zh-CN" sz="1800" kern="100" dirty="0">
                        <a:effectLst/>
                        <a:latin typeface="微软雅黑" pitchFamily="34" charset="-122"/>
                        <a:ea typeface="微软雅黑" pitchFamily="34" charset="-122"/>
                        <a:cs typeface="宋体"/>
                      </a:endParaRPr>
                    </a:p>
                  </a:txBody>
                  <a:tcPr marL="24927" marR="24927"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47122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C7112-E859-4002-A43F-340AAFF95005}"/>
              </a:ext>
            </a:extLst>
          </p:cNvPr>
          <p:cNvSpPr>
            <a:spLocks noGrp="1"/>
          </p:cNvSpPr>
          <p:nvPr>
            <p:ph type="title"/>
          </p:nvPr>
        </p:nvSpPr>
        <p:spPr/>
        <p:txBody>
          <a:bodyPr/>
          <a:lstStyle/>
          <a:p>
            <a:r>
              <a:rPr lang="zh-CN" altLang="en-US" dirty="0"/>
              <a:t>使用</a:t>
            </a:r>
            <a:r>
              <a:rPr lang="en-US" altLang="zh-CN" dirty="0" err="1"/>
              <a:t>agg</a:t>
            </a:r>
            <a:r>
              <a:rPr lang="zh-CN" altLang="en-US" dirty="0"/>
              <a:t>方法聚合数据</a:t>
            </a:r>
          </a:p>
        </p:txBody>
      </p:sp>
      <p:sp>
        <p:nvSpPr>
          <p:cNvPr id="3" name="内容占位符 2">
            <a:extLst>
              <a:ext uri="{FF2B5EF4-FFF2-40B4-BE49-F238E27FC236}">
                <a16:creationId xmlns:a16="http://schemas.microsoft.com/office/drawing/2014/main" id="{A12D541F-3D7D-403F-8862-73DA2EC9631F}"/>
              </a:ext>
            </a:extLst>
          </p:cNvPr>
          <p:cNvSpPr>
            <a:spLocks noGrp="1"/>
          </p:cNvSpPr>
          <p:nvPr>
            <p:ph idx="1"/>
          </p:nvPr>
        </p:nvSpPr>
        <p:spPr/>
        <p:txBody>
          <a:bodyPr>
            <a:normAutofit/>
          </a:bodyPr>
          <a:lstStyle/>
          <a:p>
            <a:r>
              <a:rPr lang="en-US" altLang="zh-CN" dirty="0" err="1"/>
              <a:t>agg</a:t>
            </a:r>
            <a:r>
              <a:rPr lang="zh-CN" altLang="en-US" dirty="0"/>
              <a:t>和</a:t>
            </a:r>
            <a:r>
              <a:rPr lang="en-US" altLang="zh-CN" dirty="0"/>
              <a:t>aggregate</a:t>
            </a:r>
            <a:r>
              <a:rPr lang="zh-CN" altLang="en-US" dirty="0"/>
              <a:t>函数参数及其说明</a:t>
            </a:r>
          </a:p>
          <a:p>
            <a:r>
              <a:rPr lang="en-US" altLang="zh-CN" sz="2000" dirty="0" err="1"/>
              <a:t>agg</a:t>
            </a:r>
            <a:r>
              <a:rPr lang="zh-CN" altLang="en-US" sz="2000" dirty="0"/>
              <a:t>，</a:t>
            </a:r>
            <a:r>
              <a:rPr lang="en-US" altLang="zh-CN" sz="2000" dirty="0"/>
              <a:t>aggregate</a:t>
            </a:r>
            <a:r>
              <a:rPr lang="zh-CN" altLang="en-US" sz="2000" dirty="0"/>
              <a:t>方法都支持对每个分组应用某函数，包括</a:t>
            </a:r>
            <a:r>
              <a:rPr lang="en-US" altLang="zh-CN" sz="2000" dirty="0"/>
              <a:t>Python</a:t>
            </a:r>
            <a:r>
              <a:rPr lang="zh-CN" altLang="en-US" sz="2000" dirty="0"/>
              <a:t>内置函数或自定义函数。同时这两个方法能够也能够直接对</a:t>
            </a:r>
            <a:r>
              <a:rPr lang="en-US" altLang="zh-CN" sz="2000" dirty="0"/>
              <a:t>DataFrame</a:t>
            </a:r>
            <a:r>
              <a:rPr lang="zh-CN" altLang="en-US" sz="2000" dirty="0"/>
              <a:t>进行函数应用操作。</a:t>
            </a:r>
          </a:p>
          <a:p>
            <a:r>
              <a:rPr lang="zh-CN" altLang="en-US" sz="2000" dirty="0"/>
              <a:t>在正常使用过程中，</a:t>
            </a:r>
            <a:r>
              <a:rPr lang="en-US" altLang="zh-CN" sz="2000" dirty="0" err="1"/>
              <a:t>agg</a:t>
            </a:r>
            <a:r>
              <a:rPr lang="zh-CN" altLang="en-US" sz="2000" dirty="0"/>
              <a:t>函数和</a:t>
            </a:r>
            <a:r>
              <a:rPr lang="en-US" altLang="zh-CN" sz="2000" dirty="0"/>
              <a:t>aggregate</a:t>
            </a:r>
            <a:r>
              <a:rPr lang="zh-CN" altLang="en-US" sz="2000" dirty="0"/>
              <a:t>函数对</a:t>
            </a:r>
            <a:r>
              <a:rPr lang="en-US" altLang="zh-CN" sz="2000" dirty="0"/>
              <a:t>DataFrame</a:t>
            </a:r>
            <a:r>
              <a:rPr lang="zh-CN" altLang="en-US" sz="2000" dirty="0"/>
              <a:t>对象操作时功能几乎完全相同，因此只需要掌握其中一个函数即可。它们的参数说明如下表。</a:t>
            </a:r>
          </a:p>
          <a:p>
            <a:r>
              <a:rPr lang="zh-CN" altLang="en-US" sz="2000" dirty="0"/>
              <a:t>     </a:t>
            </a:r>
            <a:r>
              <a:rPr lang="en-US" altLang="zh-CN" sz="2000" dirty="0" err="1"/>
              <a:t>DataFrame.agg</a:t>
            </a:r>
            <a:r>
              <a:rPr lang="en-US" altLang="zh-CN" sz="2000" dirty="0"/>
              <a:t>(</a:t>
            </a:r>
            <a:r>
              <a:rPr lang="en-US" altLang="zh-CN" sz="2000" dirty="0" err="1"/>
              <a:t>func</a:t>
            </a:r>
            <a:r>
              <a:rPr lang="en-US" altLang="zh-CN" sz="2000" dirty="0"/>
              <a:t>, axis=0, *</a:t>
            </a:r>
            <a:r>
              <a:rPr lang="en-US" altLang="zh-CN" sz="2000" dirty="0" err="1"/>
              <a:t>args</a:t>
            </a:r>
            <a:r>
              <a:rPr lang="en-US" altLang="zh-CN" sz="2000" dirty="0"/>
              <a:t>, **</a:t>
            </a:r>
            <a:r>
              <a:rPr lang="en-US" altLang="zh-CN" sz="2000" dirty="0" err="1"/>
              <a:t>kwargs</a:t>
            </a:r>
            <a:r>
              <a:rPr lang="en-US" altLang="zh-CN" sz="2000" dirty="0"/>
              <a:t>)</a:t>
            </a:r>
          </a:p>
          <a:p>
            <a:r>
              <a:rPr lang="en-US" altLang="zh-CN" sz="2000" dirty="0"/>
              <a:t>     </a:t>
            </a:r>
            <a:r>
              <a:rPr lang="en-US" altLang="zh-CN" sz="2000" dirty="0" err="1"/>
              <a:t>DataFrame.aggregate</a:t>
            </a:r>
            <a:r>
              <a:rPr lang="en-US" altLang="zh-CN" sz="2000" dirty="0"/>
              <a:t>(</a:t>
            </a:r>
            <a:r>
              <a:rPr lang="en-US" altLang="zh-CN" sz="2000" dirty="0" err="1"/>
              <a:t>func</a:t>
            </a:r>
            <a:r>
              <a:rPr lang="en-US" altLang="zh-CN" sz="2000" dirty="0"/>
              <a:t>, axis=0, *</a:t>
            </a:r>
            <a:r>
              <a:rPr lang="en-US" altLang="zh-CN" sz="2000" dirty="0" err="1"/>
              <a:t>args</a:t>
            </a:r>
            <a:r>
              <a:rPr lang="en-US" altLang="zh-CN" sz="2000" dirty="0"/>
              <a:t>, **</a:t>
            </a:r>
            <a:r>
              <a:rPr lang="en-US" altLang="zh-CN" sz="2000" dirty="0" err="1"/>
              <a:t>kwargs</a:t>
            </a:r>
            <a:r>
              <a:rPr lang="en-US" altLang="zh-CN" sz="2000" dirty="0"/>
              <a:t>)</a:t>
            </a:r>
          </a:p>
          <a:p>
            <a:endParaRPr lang="zh-CN" altLang="en-US" dirty="0"/>
          </a:p>
        </p:txBody>
      </p:sp>
      <p:sp>
        <p:nvSpPr>
          <p:cNvPr id="4" name="日期占位符 3">
            <a:extLst>
              <a:ext uri="{FF2B5EF4-FFF2-40B4-BE49-F238E27FC236}">
                <a16:creationId xmlns:a16="http://schemas.microsoft.com/office/drawing/2014/main" id="{A3C87452-79E5-4457-9034-3735B845F36E}"/>
              </a:ext>
            </a:extLst>
          </p:cNvPr>
          <p:cNvSpPr>
            <a:spLocks noGrp="1"/>
          </p:cNvSpPr>
          <p:nvPr>
            <p:ph type="dt" sz="half" idx="10"/>
          </p:nvPr>
        </p:nvSpPr>
        <p:spPr/>
        <p:txBody>
          <a:bodyPr/>
          <a:lstStyle/>
          <a:p>
            <a:fld id="{95A23EE3-1E5C-4B95-AEA7-3FD817115A71}" type="datetime1">
              <a:rPr lang="zh-CN" altLang="en-US" smtClean="0"/>
              <a:t>2020/5/6</a:t>
            </a:fld>
            <a:endParaRPr lang="zh-CN" altLang="en-US" dirty="0"/>
          </a:p>
        </p:txBody>
      </p:sp>
      <p:sp>
        <p:nvSpPr>
          <p:cNvPr id="5" name="页脚占位符 4">
            <a:extLst>
              <a:ext uri="{FF2B5EF4-FFF2-40B4-BE49-F238E27FC236}">
                <a16:creationId xmlns:a16="http://schemas.microsoft.com/office/drawing/2014/main" id="{93B10CAC-5EDF-46FD-96F0-34948B1D8CBA}"/>
              </a:ext>
            </a:extLst>
          </p:cNvPr>
          <p:cNvSpPr>
            <a:spLocks noGrp="1"/>
          </p:cNvSpPr>
          <p:nvPr>
            <p:ph type="ftr" sz="quarter" idx="11"/>
          </p:nvPr>
        </p:nvSpPr>
        <p:spPr/>
        <p:txBody>
          <a:bodyPr/>
          <a:lstStyle/>
          <a:p>
            <a:r>
              <a:rPr lang="en-US" altLang="zh-CN" dirty="0"/>
              <a:t>Pandas </a:t>
            </a:r>
            <a:r>
              <a:rPr lang="zh-CN" altLang="en-US" dirty="0"/>
              <a:t>统计分析</a:t>
            </a:r>
          </a:p>
        </p:txBody>
      </p:sp>
      <p:sp>
        <p:nvSpPr>
          <p:cNvPr id="6" name="灯片编号占位符 5">
            <a:extLst>
              <a:ext uri="{FF2B5EF4-FFF2-40B4-BE49-F238E27FC236}">
                <a16:creationId xmlns:a16="http://schemas.microsoft.com/office/drawing/2014/main" id="{FF06D632-FE98-4603-A713-F5B1613B795A}"/>
              </a:ext>
            </a:extLst>
          </p:cNvPr>
          <p:cNvSpPr>
            <a:spLocks noGrp="1"/>
          </p:cNvSpPr>
          <p:nvPr>
            <p:ph type="sldNum" sz="quarter" idx="12"/>
          </p:nvPr>
        </p:nvSpPr>
        <p:spPr/>
        <p:txBody>
          <a:bodyPr/>
          <a:lstStyle/>
          <a:p>
            <a:fld id="{7A842B54-638E-473C-9346-F0EA90246DF2}" type="slidenum">
              <a:rPr lang="zh-CN" altLang="en-US" smtClean="0"/>
              <a:t>51</a:t>
            </a:fld>
            <a:endParaRPr lang="zh-CN" altLang="en-US"/>
          </a:p>
        </p:txBody>
      </p:sp>
      <p:graphicFrame>
        <p:nvGraphicFramePr>
          <p:cNvPr id="7" name="表格 6">
            <a:extLst>
              <a:ext uri="{FF2B5EF4-FFF2-40B4-BE49-F238E27FC236}">
                <a16:creationId xmlns:a16="http://schemas.microsoft.com/office/drawing/2014/main" id="{C4604EC4-AF9B-48AA-A6D6-EFB312C125F9}"/>
              </a:ext>
            </a:extLst>
          </p:cNvPr>
          <p:cNvGraphicFramePr>
            <a:graphicFrameLocks noGrp="1"/>
          </p:cNvGraphicFramePr>
          <p:nvPr>
            <p:extLst>
              <p:ext uri="{D42A27DB-BD31-4B8C-83A1-F6EECF244321}">
                <p14:modId xmlns:p14="http://schemas.microsoft.com/office/powerpoint/2010/main" val="425041854"/>
              </p:ext>
            </p:extLst>
          </p:nvPr>
        </p:nvGraphicFramePr>
        <p:xfrm>
          <a:off x="1440656" y="4971257"/>
          <a:ext cx="9310688" cy="1295400"/>
        </p:xfrm>
        <a:graphic>
          <a:graphicData uri="http://schemas.openxmlformats.org/drawingml/2006/table">
            <a:tbl>
              <a:tblPr firstRow="1" firstCol="1" bandRow="1">
                <a:tableStyleId>{5C22544A-7EE6-4342-B048-85BDC9FD1C3A}</a:tableStyleId>
              </a:tblPr>
              <a:tblGrid>
                <a:gridCol w="2091266">
                  <a:extLst>
                    <a:ext uri="{9D8B030D-6E8A-4147-A177-3AD203B41FA5}">
                      <a16:colId xmlns:a16="http://schemas.microsoft.com/office/drawing/2014/main" val="20000"/>
                    </a:ext>
                  </a:extLst>
                </a:gridCol>
                <a:gridCol w="7219422">
                  <a:extLst>
                    <a:ext uri="{9D8B030D-6E8A-4147-A177-3AD203B41FA5}">
                      <a16:colId xmlns:a16="http://schemas.microsoft.com/office/drawing/2014/main" val="20001"/>
                    </a:ext>
                  </a:extLst>
                </a:gridCol>
              </a:tblGrid>
              <a:tr h="431800">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68570" marR="68570"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68570" marR="68570" marT="0" marB="0" anchor="ctr"/>
                </a:tc>
                <a:extLst>
                  <a:ext uri="{0D108BD9-81ED-4DB2-BD59-A6C34878D82A}">
                    <a16:rowId xmlns:a16="http://schemas.microsoft.com/office/drawing/2014/main" val="10000"/>
                  </a:ext>
                </a:extLst>
              </a:tr>
              <a:tr h="431800">
                <a:tc>
                  <a:txBody>
                    <a:bodyPr/>
                    <a:lstStyle/>
                    <a:p>
                      <a:pPr algn="ctr">
                        <a:lnSpc>
                          <a:spcPct val="150000"/>
                        </a:lnSpc>
                        <a:spcAft>
                          <a:spcPts val="0"/>
                        </a:spcAft>
                      </a:pPr>
                      <a:r>
                        <a:rPr lang="en-US" sz="1800" b="0" kern="0">
                          <a:effectLst/>
                          <a:latin typeface="微软雅黑" pitchFamily="34" charset="-122"/>
                          <a:ea typeface="微软雅黑" pitchFamily="34" charset="-122"/>
                        </a:rPr>
                        <a:t>func</a:t>
                      </a:r>
                      <a:endParaRPr lang="zh-CN" sz="1800" b="0" kern="100">
                        <a:effectLst/>
                        <a:latin typeface="微软雅黑" pitchFamily="34" charset="-122"/>
                        <a:ea typeface="微软雅黑" pitchFamily="34" charset="-122"/>
                        <a:cs typeface="宋体"/>
                      </a:endParaRPr>
                    </a:p>
                  </a:txBody>
                  <a:tcPr marL="68570" marR="68570" marT="0" marB="0" anchor="ctr"/>
                </a:tc>
                <a:tc>
                  <a:txBody>
                    <a:bodyPr/>
                    <a:lstStyle/>
                    <a:p>
                      <a:pPr algn="just">
                        <a:lnSpc>
                          <a:spcPct val="150000"/>
                        </a:lnSpc>
                        <a:spcAft>
                          <a:spcPts val="0"/>
                        </a:spcAft>
                      </a:pPr>
                      <a:r>
                        <a:rPr lang="zh-CN" altLang="en-US" sz="1800" kern="0" dirty="0">
                          <a:effectLst/>
                          <a:latin typeface="微软雅黑" pitchFamily="34" charset="-122"/>
                          <a:ea typeface="微软雅黑" pitchFamily="34" charset="-122"/>
                        </a:rPr>
                        <a:t>接</a:t>
                      </a:r>
                      <a:r>
                        <a:rPr lang="zh-CN" sz="1800" kern="0" dirty="0">
                          <a:effectLst/>
                          <a:latin typeface="微软雅黑" pitchFamily="34" charset="-122"/>
                          <a:ea typeface="微软雅黑" pitchFamily="34" charset="-122"/>
                        </a:rPr>
                        <a:t>收</a:t>
                      </a:r>
                      <a:r>
                        <a:rPr lang="en-US" sz="1800" kern="0" dirty="0">
                          <a:effectLst/>
                          <a:latin typeface="微软雅黑" pitchFamily="34" charset="-122"/>
                          <a:ea typeface="微软雅黑" pitchFamily="34" charset="-122"/>
                        </a:rPr>
                        <a:t>list</a:t>
                      </a:r>
                      <a:r>
                        <a:rPr lang="zh-CN" sz="1800" kern="0" dirty="0">
                          <a:effectLst/>
                          <a:latin typeface="微软雅黑" pitchFamily="34" charset="-122"/>
                          <a:ea typeface="微软雅黑" pitchFamily="34" charset="-122"/>
                        </a:rPr>
                        <a:t>、</a:t>
                      </a:r>
                      <a:r>
                        <a:rPr lang="en-US" sz="1800" kern="0" dirty="0" err="1">
                          <a:effectLst/>
                          <a:latin typeface="微软雅黑" pitchFamily="34" charset="-122"/>
                          <a:ea typeface="微软雅黑" pitchFamily="34" charset="-122"/>
                        </a:rPr>
                        <a:t>dict</a:t>
                      </a:r>
                      <a:r>
                        <a:rPr lang="zh-CN" sz="1800" kern="0" dirty="0">
                          <a:effectLst/>
                          <a:latin typeface="微软雅黑" pitchFamily="34" charset="-122"/>
                          <a:ea typeface="微软雅黑" pitchFamily="34" charset="-122"/>
                        </a:rPr>
                        <a:t>、</a:t>
                      </a:r>
                      <a:r>
                        <a:rPr lang="en-US" sz="1800" kern="0" dirty="0">
                          <a:effectLst/>
                          <a:latin typeface="微软雅黑" pitchFamily="34" charset="-122"/>
                          <a:ea typeface="微软雅黑" pitchFamily="34" charset="-122"/>
                        </a:rPr>
                        <a:t>function</a:t>
                      </a:r>
                      <a:r>
                        <a:rPr lang="zh-CN" sz="1800" kern="0" dirty="0">
                          <a:effectLst/>
                          <a:latin typeface="微软雅黑" pitchFamily="34" charset="-122"/>
                          <a:ea typeface="微软雅黑" pitchFamily="34" charset="-122"/>
                        </a:rPr>
                        <a:t>。表示应用于每行／每列的函数。无默认。</a:t>
                      </a:r>
                      <a:endParaRPr lang="zh-CN" sz="1800" kern="100" dirty="0">
                        <a:effectLst/>
                        <a:latin typeface="微软雅黑" pitchFamily="34" charset="-122"/>
                        <a:ea typeface="微软雅黑" pitchFamily="34" charset="-122"/>
                        <a:cs typeface="宋体"/>
                      </a:endParaRPr>
                    </a:p>
                  </a:txBody>
                  <a:tcPr marL="68570" marR="68570" marT="0" marB="0" anchor="ctr"/>
                </a:tc>
                <a:extLst>
                  <a:ext uri="{0D108BD9-81ED-4DB2-BD59-A6C34878D82A}">
                    <a16:rowId xmlns:a16="http://schemas.microsoft.com/office/drawing/2014/main" val="10001"/>
                  </a:ext>
                </a:extLst>
              </a:tr>
              <a:tr h="431800">
                <a:tc>
                  <a:txBody>
                    <a:bodyPr/>
                    <a:lstStyle/>
                    <a:p>
                      <a:pPr algn="ctr">
                        <a:lnSpc>
                          <a:spcPct val="150000"/>
                        </a:lnSpc>
                        <a:spcAft>
                          <a:spcPts val="0"/>
                        </a:spcAft>
                      </a:pPr>
                      <a:r>
                        <a:rPr lang="en-US" sz="1800" b="0" kern="0" dirty="0">
                          <a:effectLst/>
                          <a:latin typeface="微软雅黑" pitchFamily="34" charset="-122"/>
                          <a:ea typeface="微软雅黑" pitchFamily="34" charset="-122"/>
                        </a:rPr>
                        <a:t>axis</a:t>
                      </a:r>
                      <a:endParaRPr lang="zh-CN" sz="1800" b="0" kern="100" dirty="0">
                        <a:effectLst/>
                        <a:latin typeface="微软雅黑" pitchFamily="34" charset="-122"/>
                        <a:ea typeface="微软雅黑" pitchFamily="34" charset="-122"/>
                        <a:cs typeface="宋体"/>
                      </a:endParaRPr>
                    </a:p>
                  </a:txBody>
                  <a:tcPr marL="68570" marR="68570" marT="0" marB="0" anchor="ctr"/>
                </a:tc>
                <a:tc>
                  <a:txBody>
                    <a:bodyPr/>
                    <a:lstStyle/>
                    <a:p>
                      <a:pPr algn="just">
                        <a:lnSpc>
                          <a:spcPct val="150000"/>
                        </a:lnSpc>
                        <a:spcAft>
                          <a:spcPts val="0"/>
                        </a:spcAft>
                      </a:pPr>
                      <a:r>
                        <a:rPr lang="zh-CN" sz="1800" kern="0" dirty="0">
                          <a:effectLst/>
                          <a:latin typeface="微软雅黑" pitchFamily="34" charset="-122"/>
                          <a:ea typeface="微软雅黑" pitchFamily="34" charset="-122"/>
                        </a:rPr>
                        <a:t>接收</a:t>
                      </a:r>
                      <a:r>
                        <a:rPr lang="en-US" sz="1800" kern="0" dirty="0">
                          <a:effectLst/>
                          <a:latin typeface="微软雅黑" pitchFamily="34" charset="-122"/>
                          <a:ea typeface="微软雅黑" pitchFamily="34" charset="-122"/>
                        </a:rPr>
                        <a:t>0</a:t>
                      </a:r>
                      <a:r>
                        <a:rPr lang="zh-CN" sz="1800" kern="0" dirty="0">
                          <a:effectLst/>
                          <a:latin typeface="微软雅黑" pitchFamily="34" charset="-122"/>
                          <a:ea typeface="微软雅黑" pitchFamily="34" charset="-122"/>
                        </a:rPr>
                        <a:t>或</a:t>
                      </a:r>
                      <a:r>
                        <a:rPr lang="en-US" sz="1800" kern="0" dirty="0">
                          <a:effectLst/>
                          <a:latin typeface="微软雅黑" pitchFamily="34" charset="-122"/>
                          <a:ea typeface="微软雅黑" pitchFamily="34" charset="-122"/>
                        </a:rPr>
                        <a:t>1</a:t>
                      </a:r>
                      <a:r>
                        <a:rPr lang="zh-CN" sz="1800" kern="0" dirty="0">
                          <a:effectLst/>
                          <a:latin typeface="微软雅黑" pitchFamily="34" charset="-122"/>
                          <a:ea typeface="微软雅黑" pitchFamily="34" charset="-122"/>
                        </a:rPr>
                        <a:t>。代表操作的轴向。默认为</a:t>
                      </a:r>
                      <a:r>
                        <a:rPr lang="en-US" sz="1800" kern="0" dirty="0">
                          <a:effectLst/>
                          <a:latin typeface="微软雅黑" pitchFamily="34" charset="-122"/>
                          <a:ea typeface="微软雅黑" pitchFamily="34" charset="-122"/>
                        </a:rPr>
                        <a:t>0</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68570" marR="6857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8289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C2722-3B4D-44FD-9C79-9772941DD494}"/>
              </a:ext>
            </a:extLst>
          </p:cNvPr>
          <p:cNvSpPr>
            <a:spLocks noGrp="1"/>
          </p:cNvSpPr>
          <p:nvPr>
            <p:ph type="title"/>
          </p:nvPr>
        </p:nvSpPr>
        <p:spPr/>
        <p:txBody>
          <a:bodyPr/>
          <a:lstStyle/>
          <a:p>
            <a:r>
              <a:rPr lang="zh-CN" altLang="en-US" dirty="0"/>
              <a:t>使用</a:t>
            </a:r>
            <a:r>
              <a:rPr lang="en-US" altLang="zh-CN" dirty="0" err="1"/>
              <a:t>agg</a:t>
            </a:r>
            <a:r>
              <a:rPr lang="zh-CN" altLang="en-US" dirty="0"/>
              <a:t>方法聚合数据</a:t>
            </a:r>
          </a:p>
        </p:txBody>
      </p:sp>
      <p:sp>
        <p:nvSpPr>
          <p:cNvPr id="3" name="内容占位符 2">
            <a:extLst>
              <a:ext uri="{FF2B5EF4-FFF2-40B4-BE49-F238E27FC236}">
                <a16:creationId xmlns:a16="http://schemas.microsoft.com/office/drawing/2014/main" id="{A362594B-6353-46AE-8405-2E77644AE2D4}"/>
              </a:ext>
            </a:extLst>
          </p:cNvPr>
          <p:cNvSpPr>
            <a:spLocks noGrp="1"/>
          </p:cNvSpPr>
          <p:nvPr>
            <p:ph idx="1"/>
          </p:nvPr>
        </p:nvSpPr>
        <p:spPr/>
        <p:txBody>
          <a:bodyPr>
            <a:normAutofit fontScale="85000" lnSpcReduction="10000"/>
          </a:bodyPr>
          <a:lstStyle/>
          <a:p>
            <a:r>
              <a:rPr lang="en-US" altLang="zh-CN" dirty="0" err="1"/>
              <a:t>agg</a:t>
            </a:r>
            <a:r>
              <a:rPr lang="zh-CN" altLang="en-US" dirty="0"/>
              <a:t>方法求统计量</a:t>
            </a:r>
          </a:p>
          <a:p>
            <a:pPr marL="361950" indent="-361950"/>
            <a:r>
              <a:rPr lang="zh-CN" altLang="zh-CN" dirty="0"/>
              <a:t>可以使用</a:t>
            </a:r>
            <a:r>
              <a:rPr lang="en-US" altLang="zh-CN" dirty="0" err="1"/>
              <a:t>agg</a:t>
            </a:r>
            <a:r>
              <a:rPr lang="zh-CN" altLang="zh-CN" dirty="0"/>
              <a:t>方法一次求出当前数据中所有菜品销量和售价的总和与均值</a:t>
            </a:r>
            <a:r>
              <a:rPr lang="zh-CN" altLang="en-US" dirty="0"/>
              <a:t>，如</a:t>
            </a:r>
            <a:r>
              <a:rPr lang="en-US" altLang="zh-CN" dirty="0"/>
              <a:t>detail[['</a:t>
            </a:r>
            <a:r>
              <a:rPr lang="en-US" altLang="zh-CN" dirty="0" err="1"/>
              <a:t>counts','amounts</a:t>
            </a:r>
            <a:r>
              <a:rPr lang="en-US" altLang="zh-CN" dirty="0"/>
              <a:t>']].</a:t>
            </a:r>
            <a:r>
              <a:rPr lang="en-US" altLang="zh-CN" dirty="0" err="1"/>
              <a:t>agg</a:t>
            </a:r>
            <a:r>
              <a:rPr lang="en-US" altLang="zh-CN" dirty="0"/>
              <a:t>([</a:t>
            </a:r>
            <a:r>
              <a:rPr lang="en-US" altLang="zh-CN" dirty="0" err="1"/>
              <a:t>np.sum,np.mean</a:t>
            </a:r>
            <a:r>
              <a:rPr lang="en-US" altLang="zh-CN" dirty="0"/>
              <a:t>]))</a:t>
            </a:r>
            <a:r>
              <a:rPr lang="zh-CN" altLang="en-US" dirty="0"/>
              <a:t>。</a:t>
            </a:r>
            <a:endParaRPr lang="en-US" altLang="zh-CN" dirty="0"/>
          </a:p>
          <a:p>
            <a:pPr marL="361950" indent="-361950"/>
            <a:r>
              <a:rPr lang="zh-CN" altLang="zh-CN" dirty="0"/>
              <a:t>对于某个字段希望只做求均值操作，而对另一个字段则希望只做求和操作</a:t>
            </a:r>
            <a:r>
              <a:rPr lang="zh-CN" altLang="en-US" dirty="0"/>
              <a:t>，可以</a:t>
            </a:r>
            <a:r>
              <a:rPr lang="zh-CN" altLang="zh-CN" dirty="0"/>
              <a:t>使用字典的方式，将两个字段名分别作为</a:t>
            </a:r>
            <a:r>
              <a:rPr lang="en-US" altLang="zh-CN" dirty="0"/>
              <a:t>key</a:t>
            </a:r>
            <a:r>
              <a:rPr lang="zh-CN" altLang="zh-CN" dirty="0"/>
              <a:t>，然后将</a:t>
            </a:r>
            <a:r>
              <a:rPr lang="en-US" altLang="zh-CN" dirty="0"/>
              <a:t>NumPy</a:t>
            </a:r>
            <a:r>
              <a:rPr lang="zh-CN" altLang="zh-CN" dirty="0"/>
              <a:t>库的求和与求均值的函数分别作为</a:t>
            </a:r>
            <a:r>
              <a:rPr lang="en-US" altLang="zh-CN" dirty="0"/>
              <a:t>value</a:t>
            </a:r>
            <a:r>
              <a:rPr lang="zh-CN" altLang="en-US" dirty="0"/>
              <a:t>，如</a:t>
            </a:r>
            <a:r>
              <a:rPr lang="en-US" altLang="zh-CN" dirty="0" err="1"/>
              <a:t>detail.agg</a:t>
            </a:r>
            <a:r>
              <a:rPr lang="en-US" altLang="zh-CN" dirty="0"/>
              <a:t>({'counts':np.sum,'amounts':</a:t>
            </a:r>
            <a:r>
              <a:rPr lang="en-US" altLang="zh-CN" dirty="0" err="1"/>
              <a:t>np.mean</a:t>
            </a:r>
            <a:r>
              <a:rPr lang="en-US" altLang="zh-CN" dirty="0"/>
              <a:t>}))</a:t>
            </a:r>
            <a:r>
              <a:rPr lang="zh-CN" altLang="en-US" dirty="0"/>
              <a:t>。</a:t>
            </a:r>
            <a:endParaRPr lang="en-US" altLang="zh-CN" dirty="0"/>
          </a:p>
          <a:p>
            <a:pPr marL="361950" indent="-361950"/>
            <a:r>
              <a:rPr lang="zh-CN" altLang="zh-CN" dirty="0"/>
              <a:t>在某些时候还希望求出某个字段的多个统计量，某些字段则只需要求一个统计量，此时只需要将字典对应</a:t>
            </a:r>
            <a:r>
              <a:rPr lang="en-US" altLang="zh-CN" dirty="0"/>
              <a:t>key</a:t>
            </a:r>
            <a:r>
              <a:rPr lang="zh-CN" altLang="zh-CN" dirty="0"/>
              <a:t>的</a:t>
            </a:r>
            <a:r>
              <a:rPr lang="en-US" altLang="zh-CN" dirty="0"/>
              <a:t>value</a:t>
            </a:r>
            <a:r>
              <a:rPr lang="zh-CN" altLang="zh-CN" dirty="0"/>
              <a:t>变为列表，列表元素为多个目标的统计量即可</a:t>
            </a:r>
            <a:r>
              <a:rPr lang="zh-CN" altLang="en-US" dirty="0"/>
              <a:t>，如</a:t>
            </a:r>
            <a:r>
              <a:rPr lang="en-US" altLang="zh-CN" dirty="0" err="1"/>
              <a:t>detail.agg</a:t>
            </a:r>
            <a:r>
              <a:rPr lang="en-US" altLang="zh-CN" dirty="0"/>
              <a:t>({'</a:t>
            </a:r>
            <a:r>
              <a:rPr lang="en-US" altLang="zh-CN" dirty="0" err="1"/>
              <a:t>counts':np.sum,'amounts</a:t>
            </a:r>
            <a:r>
              <a:rPr lang="en-US" altLang="zh-CN" dirty="0"/>
              <a:t>':[</a:t>
            </a:r>
            <a:r>
              <a:rPr lang="en-US" altLang="zh-CN" dirty="0" err="1"/>
              <a:t>np.mean,np.sum</a:t>
            </a:r>
            <a:r>
              <a:rPr lang="en-US" altLang="zh-CN" dirty="0"/>
              <a:t>]}))</a:t>
            </a:r>
            <a:endParaRPr lang="zh-CN" altLang="en-US" dirty="0"/>
          </a:p>
          <a:p>
            <a:endParaRPr lang="zh-CN" altLang="en-US" dirty="0"/>
          </a:p>
        </p:txBody>
      </p:sp>
      <p:sp>
        <p:nvSpPr>
          <p:cNvPr id="4" name="日期占位符 3">
            <a:extLst>
              <a:ext uri="{FF2B5EF4-FFF2-40B4-BE49-F238E27FC236}">
                <a16:creationId xmlns:a16="http://schemas.microsoft.com/office/drawing/2014/main" id="{94973442-4650-4CA8-8E08-BAD691D4BED6}"/>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07341D0F-675D-4B2D-8430-565FB254A0A1}"/>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34AB535D-A906-4CD3-8D0A-A70CE688F284}"/>
              </a:ext>
            </a:extLst>
          </p:cNvPr>
          <p:cNvSpPr>
            <a:spLocks noGrp="1"/>
          </p:cNvSpPr>
          <p:nvPr>
            <p:ph type="sldNum" sz="quarter" idx="12"/>
          </p:nvPr>
        </p:nvSpPr>
        <p:spPr/>
        <p:txBody>
          <a:bodyPr/>
          <a:lstStyle/>
          <a:p>
            <a:fld id="{7A842B54-638E-473C-9346-F0EA90246DF2}" type="slidenum">
              <a:rPr lang="zh-CN" altLang="en-US" smtClean="0"/>
              <a:t>52</a:t>
            </a:fld>
            <a:endParaRPr lang="zh-CN" altLang="en-US"/>
          </a:p>
        </p:txBody>
      </p:sp>
    </p:spTree>
    <p:extLst>
      <p:ext uri="{BB962C8B-B14F-4D97-AF65-F5344CB8AC3E}">
        <p14:creationId xmlns:p14="http://schemas.microsoft.com/office/powerpoint/2010/main" val="2091109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A7547-F13D-47FF-80F9-91EF011156D8}"/>
              </a:ext>
            </a:extLst>
          </p:cNvPr>
          <p:cNvSpPr>
            <a:spLocks noGrp="1"/>
          </p:cNvSpPr>
          <p:nvPr>
            <p:ph type="title"/>
          </p:nvPr>
        </p:nvSpPr>
        <p:spPr/>
        <p:txBody>
          <a:bodyPr/>
          <a:lstStyle/>
          <a:p>
            <a:r>
              <a:rPr lang="zh-CN" altLang="en-US" dirty="0"/>
              <a:t>使用</a:t>
            </a:r>
            <a:r>
              <a:rPr lang="en-US" altLang="zh-CN" dirty="0" err="1"/>
              <a:t>agg</a:t>
            </a:r>
            <a:r>
              <a:rPr lang="zh-CN" altLang="en-US" dirty="0"/>
              <a:t>方法聚合数据</a:t>
            </a:r>
          </a:p>
        </p:txBody>
      </p:sp>
      <p:sp>
        <p:nvSpPr>
          <p:cNvPr id="3" name="内容占位符 2">
            <a:extLst>
              <a:ext uri="{FF2B5EF4-FFF2-40B4-BE49-F238E27FC236}">
                <a16:creationId xmlns:a16="http://schemas.microsoft.com/office/drawing/2014/main" id="{DB0E19FD-0B72-40F0-B589-C3D1BA1FB47D}"/>
              </a:ext>
            </a:extLst>
          </p:cNvPr>
          <p:cNvSpPr>
            <a:spLocks noGrp="1"/>
          </p:cNvSpPr>
          <p:nvPr>
            <p:ph idx="1"/>
          </p:nvPr>
        </p:nvSpPr>
        <p:spPr/>
        <p:txBody>
          <a:bodyPr>
            <a:normAutofit fontScale="92500" lnSpcReduction="20000"/>
          </a:bodyPr>
          <a:lstStyle/>
          <a:p>
            <a:r>
              <a:rPr lang="en-US" altLang="zh-CN" dirty="0" err="1"/>
              <a:t>agg</a:t>
            </a:r>
            <a:r>
              <a:rPr lang="zh-CN" altLang="en-US" dirty="0"/>
              <a:t>方法与自定义的函数</a:t>
            </a:r>
          </a:p>
          <a:p>
            <a:pPr marL="361950" indent="-361950"/>
            <a:r>
              <a:rPr lang="zh-CN" altLang="en-US" dirty="0"/>
              <a:t>在</a:t>
            </a:r>
            <a:r>
              <a:rPr lang="en-US" altLang="zh-CN" dirty="0" err="1"/>
              <a:t>agg</a:t>
            </a:r>
            <a:r>
              <a:rPr lang="zh-CN" altLang="zh-CN" dirty="0"/>
              <a:t>方法可传入自定义的函数</a:t>
            </a:r>
            <a:r>
              <a:rPr lang="zh-CN" altLang="en-US" dirty="0"/>
              <a:t>。</a:t>
            </a:r>
            <a:endParaRPr lang="en-US" altLang="zh-CN" dirty="0"/>
          </a:p>
          <a:p>
            <a:pPr marL="361950" indent="-361950"/>
            <a:r>
              <a:rPr lang="zh-CN" altLang="zh-CN" dirty="0"/>
              <a:t>使用自定义函数需要注意的是</a:t>
            </a:r>
            <a:r>
              <a:rPr lang="en-US" altLang="zh-CN" dirty="0"/>
              <a:t>NumPy</a:t>
            </a:r>
            <a:r>
              <a:rPr lang="zh-CN" altLang="zh-CN" dirty="0"/>
              <a:t>库中的函数</a:t>
            </a:r>
            <a:r>
              <a:rPr lang="en-US" altLang="zh-CN" dirty="0" err="1"/>
              <a:t>np.mean</a:t>
            </a:r>
            <a:r>
              <a:rPr lang="zh-CN" altLang="zh-CN" dirty="0"/>
              <a:t>，</a:t>
            </a:r>
            <a:r>
              <a:rPr lang="en-US" altLang="zh-CN" dirty="0" err="1"/>
              <a:t>np.median</a:t>
            </a:r>
            <a:r>
              <a:rPr lang="zh-CN" altLang="zh-CN" dirty="0"/>
              <a:t>，</a:t>
            </a:r>
            <a:r>
              <a:rPr lang="en-US" altLang="zh-CN" dirty="0" err="1"/>
              <a:t>np.prod</a:t>
            </a:r>
            <a:r>
              <a:rPr lang="zh-CN" altLang="zh-CN" dirty="0"/>
              <a:t>，</a:t>
            </a:r>
            <a:r>
              <a:rPr lang="en-US" altLang="zh-CN" dirty="0" err="1"/>
              <a:t>np.sum</a:t>
            </a:r>
            <a:r>
              <a:rPr lang="zh-CN" altLang="zh-CN" dirty="0"/>
              <a:t>，</a:t>
            </a:r>
            <a:r>
              <a:rPr lang="en-US" altLang="zh-CN" dirty="0" err="1"/>
              <a:t>np.std</a:t>
            </a:r>
            <a:r>
              <a:rPr lang="zh-CN" altLang="zh-CN" dirty="0"/>
              <a:t>，</a:t>
            </a:r>
            <a:r>
              <a:rPr lang="en-US" altLang="zh-CN" dirty="0" err="1"/>
              <a:t>np.var</a:t>
            </a:r>
            <a:r>
              <a:rPr lang="zh-CN" altLang="zh-CN" dirty="0"/>
              <a:t>能够在</a:t>
            </a:r>
            <a:r>
              <a:rPr lang="en-US" altLang="zh-CN" dirty="0" err="1"/>
              <a:t>agg</a:t>
            </a:r>
            <a:r>
              <a:rPr lang="zh-CN" altLang="zh-CN" dirty="0"/>
              <a:t>中直接使用，但是在自定义函数中使用</a:t>
            </a:r>
            <a:r>
              <a:rPr lang="en-US" altLang="zh-CN" dirty="0"/>
              <a:t>NumPy</a:t>
            </a:r>
            <a:r>
              <a:rPr lang="zh-CN" altLang="zh-CN" dirty="0"/>
              <a:t>库中的这些函数，如果计算的时候是单个序列则会无法得出想要的结果，如果是多列数据同时计算则不会出现这种问题</a:t>
            </a:r>
            <a:r>
              <a:rPr lang="zh-CN" altLang="en-US" dirty="0"/>
              <a:t>。</a:t>
            </a:r>
            <a:endParaRPr lang="en-US" altLang="zh-CN" dirty="0"/>
          </a:p>
          <a:p>
            <a:pPr marL="361950" indent="-361950"/>
            <a:r>
              <a:rPr lang="zh-CN" altLang="zh-CN" dirty="0"/>
              <a:t>使用</a:t>
            </a:r>
            <a:r>
              <a:rPr lang="en-US" altLang="zh-CN" dirty="0" err="1"/>
              <a:t>agg</a:t>
            </a:r>
            <a:r>
              <a:rPr lang="zh-CN" altLang="zh-CN" dirty="0"/>
              <a:t>方法能够实现对每一个字段每一组使用相同的函数</a:t>
            </a:r>
            <a:r>
              <a:rPr lang="zh-CN" altLang="en-US" dirty="0"/>
              <a:t>。</a:t>
            </a:r>
            <a:endParaRPr lang="en-US" altLang="zh-CN" dirty="0"/>
          </a:p>
          <a:p>
            <a:pPr marL="361950" indent="-361950"/>
            <a:r>
              <a:rPr lang="zh-CN" altLang="zh-CN" dirty="0"/>
              <a:t>如果需要对不同的字段应用不同的函数，则可以和</a:t>
            </a:r>
            <a:r>
              <a:rPr lang="en-US" altLang="zh-CN" dirty="0" err="1"/>
              <a:t>Dataframe</a:t>
            </a:r>
            <a:r>
              <a:rPr lang="zh-CN" altLang="zh-CN" dirty="0"/>
              <a:t>中使用</a:t>
            </a:r>
            <a:r>
              <a:rPr lang="en-US" altLang="zh-CN" dirty="0" err="1"/>
              <a:t>agg</a:t>
            </a:r>
            <a:r>
              <a:rPr lang="zh-CN" altLang="zh-CN" dirty="0"/>
              <a:t>方法相同。</a:t>
            </a:r>
            <a:endParaRPr lang="zh-CN" altLang="en-US" dirty="0"/>
          </a:p>
          <a:p>
            <a:endParaRPr lang="zh-CN" altLang="en-US" dirty="0"/>
          </a:p>
        </p:txBody>
      </p:sp>
      <p:sp>
        <p:nvSpPr>
          <p:cNvPr id="4" name="日期占位符 3">
            <a:extLst>
              <a:ext uri="{FF2B5EF4-FFF2-40B4-BE49-F238E27FC236}">
                <a16:creationId xmlns:a16="http://schemas.microsoft.com/office/drawing/2014/main" id="{5DB613B8-1F11-4E2F-B272-5881C3483BAD}"/>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72931AE1-7AFF-4EC9-BD4D-C8E72A89F4C5}"/>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984D74C0-E3CA-4B0A-AB1F-978BD3C4C8C9}"/>
              </a:ext>
            </a:extLst>
          </p:cNvPr>
          <p:cNvSpPr>
            <a:spLocks noGrp="1"/>
          </p:cNvSpPr>
          <p:nvPr>
            <p:ph type="sldNum" sz="quarter" idx="12"/>
          </p:nvPr>
        </p:nvSpPr>
        <p:spPr/>
        <p:txBody>
          <a:bodyPr/>
          <a:lstStyle/>
          <a:p>
            <a:fld id="{7A842B54-638E-473C-9346-F0EA90246DF2}" type="slidenum">
              <a:rPr lang="zh-CN" altLang="en-US" smtClean="0"/>
              <a:t>53</a:t>
            </a:fld>
            <a:endParaRPr lang="zh-CN" altLang="en-US"/>
          </a:p>
        </p:txBody>
      </p:sp>
    </p:spTree>
    <p:extLst>
      <p:ext uri="{BB962C8B-B14F-4D97-AF65-F5344CB8AC3E}">
        <p14:creationId xmlns:p14="http://schemas.microsoft.com/office/powerpoint/2010/main" val="2841681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121E6-DD4C-4C97-92E8-E12609376187}"/>
              </a:ext>
            </a:extLst>
          </p:cNvPr>
          <p:cNvSpPr>
            <a:spLocks noGrp="1"/>
          </p:cNvSpPr>
          <p:nvPr>
            <p:ph type="title"/>
          </p:nvPr>
        </p:nvSpPr>
        <p:spPr/>
        <p:txBody>
          <a:bodyPr/>
          <a:lstStyle/>
          <a:p>
            <a:r>
              <a:rPr lang="zh-CN" altLang="en-US" dirty="0"/>
              <a:t>使用</a:t>
            </a:r>
            <a:r>
              <a:rPr lang="en-US" altLang="zh-CN" dirty="0"/>
              <a:t>apply</a:t>
            </a:r>
            <a:r>
              <a:rPr lang="zh-CN" altLang="en-US" dirty="0"/>
              <a:t>方法聚合数据</a:t>
            </a:r>
          </a:p>
        </p:txBody>
      </p:sp>
      <p:sp>
        <p:nvSpPr>
          <p:cNvPr id="3" name="内容占位符 2">
            <a:extLst>
              <a:ext uri="{FF2B5EF4-FFF2-40B4-BE49-F238E27FC236}">
                <a16:creationId xmlns:a16="http://schemas.microsoft.com/office/drawing/2014/main" id="{32AE70D8-401A-4B34-8453-FB609EB64E76}"/>
              </a:ext>
            </a:extLst>
          </p:cNvPr>
          <p:cNvSpPr>
            <a:spLocks noGrp="1"/>
          </p:cNvSpPr>
          <p:nvPr>
            <p:ph idx="1"/>
          </p:nvPr>
        </p:nvSpPr>
        <p:spPr/>
        <p:txBody>
          <a:bodyPr>
            <a:normAutofit/>
          </a:bodyPr>
          <a:lstStyle/>
          <a:p>
            <a:pPr>
              <a:spcBef>
                <a:spcPts val="400"/>
              </a:spcBef>
              <a:defRPr/>
            </a:pPr>
            <a:r>
              <a:rPr lang="en-US" altLang="zh-CN" sz="2000" dirty="0"/>
              <a:t>apply</a:t>
            </a:r>
            <a:r>
              <a:rPr lang="zh-CN" altLang="zh-CN" sz="2000" dirty="0"/>
              <a:t>方法类似</a:t>
            </a:r>
            <a:r>
              <a:rPr lang="en-US" altLang="zh-CN" sz="2000" dirty="0" err="1"/>
              <a:t>agg</a:t>
            </a:r>
            <a:r>
              <a:rPr lang="zh-CN" altLang="zh-CN" sz="2000" dirty="0"/>
              <a:t>方法能够将函数应用于每一列。不同之处在于</a:t>
            </a:r>
            <a:r>
              <a:rPr lang="en-US" altLang="zh-CN" sz="2000" dirty="0"/>
              <a:t>apply</a:t>
            </a:r>
            <a:r>
              <a:rPr lang="zh-CN" altLang="zh-CN" sz="2000" dirty="0"/>
              <a:t>方法相比</a:t>
            </a:r>
            <a:r>
              <a:rPr lang="en-US" altLang="zh-CN" sz="2000" dirty="0" err="1"/>
              <a:t>agg</a:t>
            </a:r>
            <a:r>
              <a:rPr lang="zh-CN" altLang="zh-CN" sz="2000" dirty="0"/>
              <a:t>方法传入的函数只能够作用于整个</a:t>
            </a:r>
            <a:r>
              <a:rPr lang="en-US" altLang="zh-CN" sz="2000" dirty="0"/>
              <a:t>DataFrame</a:t>
            </a:r>
            <a:r>
              <a:rPr lang="zh-CN" altLang="zh-CN" sz="2000" dirty="0"/>
              <a:t>或者</a:t>
            </a:r>
            <a:r>
              <a:rPr lang="en-US" altLang="zh-CN" sz="2000" dirty="0"/>
              <a:t>Series</a:t>
            </a:r>
            <a:r>
              <a:rPr lang="zh-CN" altLang="zh-CN" sz="2000" dirty="0"/>
              <a:t>，而无法像</a:t>
            </a:r>
            <a:r>
              <a:rPr lang="en-US" altLang="zh-CN" sz="2000" dirty="0" err="1"/>
              <a:t>agg</a:t>
            </a:r>
            <a:r>
              <a:rPr lang="zh-CN" altLang="zh-CN" sz="2000" dirty="0"/>
              <a:t>一样能够对不同字段，应用不同函数获取不同结果。</a:t>
            </a:r>
            <a:endParaRPr lang="en-US" altLang="zh-CN" sz="2000" dirty="0"/>
          </a:p>
          <a:p>
            <a:pPr>
              <a:spcBef>
                <a:spcPts val="400"/>
              </a:spcBef>
              <a:defRPr/>
            </a:pPr>
            <a:r>
              <a:rPr lang="zh-CN" altLang="zh-CN" sz="2000" dirty="0"/>
              <a:t>使用</a:t>
            </a:r>
            <a:r>
              <a:rPr lang="en-US" altLang="zh-CN" sz="2000" dirty="0"/>
              <a:t>apply</a:t>
            </a:r>
            <a:r>
              <a:rPr lang="zh-CN" altLang="zh-CN" sz="2000" dirty="0"/>
              <a:t>方法对</a:t>
            </a:r>
            <a:r>
              <a:rPr lang="en-US" altLang="zh-CN" sz="2000" dirty="0" err="1"/>
              <a:t>GroupBy</a:t>
            </a:r>
            <a:r>
              <a:rPr lang="zh-CN" altLang="zh-CN" sz="2000" dirty="0"/>
              <a:t>对象进行聚合操作其方法和</a:t>
            </a:r>
            <a:r>
              <a:rPr lang="en-US" altLang="zh-CN" sz="2000" dirty="0" err="1"/>
              <a:t>agg</a:t>
            </a:r>
            <a:r>
              <a:rPr lang="zh-CN" altLang="zh-CN" sz="2000" dirty="0"/>
              <a:t>方法也相同，只是使用</a:t>
            </a:r>
            <a:r>
              <a:rPr lang="en-US" altLang="zh-CN" sz="2000" dirty="0" err="1"/>
              <a:t>agg</a:t>
            </a:r>
            <a:r>
              <a:rPr lang="zh-CN" altLang="zh-CN" sz="2000" dirty="0"/>
              <a:t>方法能够实现对不同的字段进行应用不同的函数，而</a:t>
            </a:r>
            <a:r>
              <a:rPr lang="en-US" altLang="zh-CN" sz="2000" dirty="0"/>
              <a:t>apply</a:t>
            </a:r>
            <a:r>
              <a:rPr lang="zh-CN" altLang="zh-CN" sz="2000" dirty="0"/>
              <a:t>则不行</a:t>
            </a:r>
            <a:r>
              <a:rPr lang="zh-CN" altLang="en-US" sz="2000" dirty="0"/>
              <a:t>。</a:t>
            </a:r>
            <a:endParaRPr lang="en-US" altLang="zh-CN" sz="2000" i="1" dirty="0">
              <a:latin typeface="Times New Roman" pitchFamily="18" charset="0"/>
            </a:endParaRPr>
          </a:p>
          <a:p>
            <a:pPr marL="360000" indent="0">
              <a:spcBef>
                <a:spcPts val="400"/>
              </a:spcBef>
              <a:buFont typeface="Wingdings" panose="05000000000000000000" pitchFamily="2" charset="2"/>
              <a:buNone/>
              <a:defRPr/>
            </a:pPr>
            <a:r>
              <a:rPr lang="en-US" altLang="zh-CN" sz="2000" i="1" dirty="0" err="1">
                <a:latin typeface="Times New Roman" pitchFamily="18" charset="0"/>
              </a:rPr>
              <a:t>DataFrame.</a:t>
            </a:r>
            <a:r>
              <a:rPr lang="en-US" altLang="zh-CN" sz="2000" b="1" i="1" dirty="0" err="1">
                <a:latin typeface="Times New Roman" pitchFamily="18" charset="0"/>
              </a:rPr>
              <a:t>apply</a:t>
            </a:r>
            <a:r>
              <a:rPr lang="en-US" altLang="zh-CN" sz="2000" i="1" dirty="0">
                <a:latin typeface="Times New Roman" pitchFamily="18" charset="0"/>
              </a:rPr>
              <a:t>(</a:t>
            </a:r>
            <a:r>
              <a:rPr lang="en-US" altLang="zh-CN" sz="2000" i="1" dirty="0" err="1">
                <a:latin typeface="Times New Roman" pitchFamily="18" charset="0"/>
              </a:rPr>
              <a:t>func</a:t>
            </a:r>
            <a:r>
              <a:rPr lang="en-US" altLang="zh-CN" sz="2000" i="1" dirty="0">
                <a:latin typeface="Times New Roman" pitchFamily="18" charset="0"/>
              </a:rPr>
              <a:t>, axis=0, broadcast=False, raw=False, reduce=None, </a:t>
            </a:r>
            <a:r>
              <a:rPr lang="en-US" altLang="zh-CN" sz="2000" i="1" dirty="0" err="1">
                <a:latin typeface="Times New Roman" pitchFamily="18" charset="0"/>
              </a:rPr>
              <a:t>args</a:t>
            </a:r>
            <a:r>
              <a:rPr lang="en-US" altLang="zh-CN" sz="2000" i="1" dirty="0">
                <a:latin typeface="Times New Roman" pitchFamily="18" charset="0"/>
              </a:rPr>
              <a:t>=(), **</a:t>
            </a:r>
            <a:r>
              <a:rPr lang="en-US" altLang="zh-CN" sz="2000" i="1" dirty="0" err="1">
                <a:latin typeface="Times New Roman" pitchFamily="18" charset="0"/>
              </a:rPr>
              <a:t>kwds</a:t>
            </a:r>
            <a:r>
              <a:rPr lang="en-US" altLang="zh-CN" sz="2000" i="1" dirty="0">
                <a:latin typeface="Times New Roman" pitchFamily="18" charset="0"/>
              </a:rPr>
              <a:t>)</a:t>
            </a:r>
            <a:endParaRPr lang="zh-CN" altLang="en-US" sz="2000" dirty="0">
              <a:latin typeface="Times New Roman" pitchFamily="18" charset="0"/>
            </a:endParaRPr>
          </a:p>
          <a:p>
            <a:endParaRPr lang="zh-CN" altLang="en-US" dirty="0"/>
          </a:p>
        </p:txBody>
      </p:sp>
      <p:sp>
        <p:nvSpPr>
          <p:cNvPr id="4" name="日期占位符 3">
            <a:extLst>
              <a:ext uri="{FF2B5EF4-FFF2-40B4-BE49-F238E27FC236}">
                <a16:creationId xmlns:a16="http://schemas.microsoft.com/office/drawing/2014/main" id="{6D753AE0-0ADC-4F7F-B7AE-5D28B2C1D57D}"/>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1CCF1118-0073-42CA-B29E-AACD5B83772E}"/>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D096CDE7-6645-4CCF-B293-463F77E8DF9A}"/>
              </a:ext>
            </a:extLst>
          </p:cNvPr>
          <p:cNvSpPr>
            <a:spLocks noGrp="1"/>
          </p:cNvSpPr>
          <p:nvPr>
            <p:ph type="sldNum" sz="quarter" idx="12"/>
          </p:nvPr>
        </p:nvSpPr>
        <p:spPr/>
        <p:txBody>
          <a:bodyPr/>
          <a:lstStyle/>
          <a:p>
            <a:fld id="{7A842B54-638E-473C-9346-F0EA90246DF2}" type="slidenum">
              <a:rPr lang="zh-CN" altLang="en-US" smtClean="0"/>
              <a:t>54</a:t>
            </a:fld>
            <a:endParaRPr lang="zh-CN" altLang="en-US"/>
          </a:p>
        </p:txBody>
      </p:sp>
      <p:graphicFrame>
        <p:nvGraphicFramePr>
          <p:cNvPr id="7" name="内容占位符 4">
            <a:extLst>
              <a:ext uri="{FF2B5EF4-FFF2-40B4-BE49-F238E27FC236}">
                <a16:creationId xmlns:a16="http://schemas.microsoft.com/office/drawing/2014/main" id="{8734E0B4-9B6C-4C10-B2E3-21984E9192DF}"/>
              </a:ext>
            </a:extLst>
          </p:cNvPr>
          <p:cNvGraphicFramePr>
            <a:graphicFrameLocks/>
          </p:cNvGraphicFramePr>
          <p:nvPr>
            <p:extLst>
              <p:ext uri="{D42A27DB-BD31-4B8C-83A1-F6EECF244321}">
                <p14:modId xmlns:p14="http://schemas.microsoft.com/office/powerpoint/2010/main" val="1871280250"/>
              </p:ext>
            </p:extLst>
          </p:nvPr>
        </p:nvGraphicFramePr>
        <p:xfrm>
          <a:off x="919163" y="4001294"/>
          <a:ext cx="10434637" cy="2590800"/>
        </p:xfrm>
        <a:graphic>
          <a:graphicData uri="http://schemas.openxmlformats.org/drawingml/2006/table">
            <a:tbl>
              <a:tblPr firstRow="1" firstCol="1" bandRow="1">
                <a:tableStyleId>{5C22544A-7EE6-4342-B048-85BDC9FD1C3A}</a:tableStyleId>
              </a:tblPr>
              <a:tblGrid>
                <a:gridCol w="2547586">
                  <a:extLst>
                    <a:ext uri="{9D8B030D-6E8A-4147-A177-3AD203B41FA5}">
                      <a16:colId xmlns:a16="http://schemas.microsoft.com/office/drawing/2014/main" val="20000"/>
                    </a:ext>
                  </a:extLst>
                </a:gridCol>
                <a:gridCol w="7887051">
                  <a:extLst>
                    <a:ext uri="{9D8B030D-6E8A-4147-A177-3AD203B41FA5}">
                      <a16:colId xmlns:a16="http://schemas.microsoft.com/office/drawing/2014/main" val="20001"/>
                    </a:ext>
                  </a:extLst>
                </a:gridCol>
              </a:tblGrid>
              <a:tr h="431800">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19361" marR="19361"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19361" marR="19361" marT="0" marB="0" anchor="ctr"/>
                </a:tc>
                <a:extLst>
                  <a:ext uri="{0D108BD9-81ED-4DB2-BD59-A6C34878D82A}">
                    <a16:rowId xmlns:a16="http://schemas.microsoft.com/office/drawing/2014/main" val="10000"/>
                  </a:ext>
                </a:extLst>
              </a:tr>
              <a:tr h="431800">
                <a:tc>
                  <a:txBody>
                    <a:bodyPr/>
                    <a:lstStyle/>
                    <a:p>
                      <a:pPr algn="ctr">
                        <a:spcAft>
                          <a:spcPts val="0"/>
                        </a:spcAft>
                      </a:pPr>
                      <a:r>
                        <a:rPr lang="en-US" sz="1800" b="0" kern="0" dirty="0" err="1">
                          <a:effectLst/>
                          <a:latin typeface="微软雅黑" pitchFamily="34" charset="-122"/>
                          <a:ea typeface="微软雅黑" pitchFamily="34" charset="-122"/>
                        </a:rPr>
                        <a:t>func</a:t>
                      </a:r>
                      <a:endParaRPr lang="zh-CN" sz="18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functions</a:t>
                      </a:r>
                      <a:r>
                        <a:rPr lang="zh-CN" sz="1800" kern="0">
                          <a:effectLst/>
                          <a:latin typeface="微软雅黑" pitchFamily="34" charset="-122"/>
                          <a:ea typeface="微软雅黑" pitchFamily="34" charset="-122"/>
                        </a:rPr>
                        <a:t>。表示应用于每行／列的函数。无默认。</a:t>
                      </a:r>
                      <a:endParaRPr lang="zh-CN" sz="1800" kern="10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1"/>
                  </a:ext>
                </a:extLst>
              </a:tr>
              <a:tr h="431800">
                <a:tc>
                  <a:txBody>
                    <a:bodyPr/>
                    <a:lstStyle/>
                    <a:p>
                      <a:pPr algn="ctr">
                        <a:spcAft>
                          <a:spcPts val="0"/>
                        </a:spcAft>
                      </a:pPr>
                      <a:r>
                        <a:rPr lang="en-US" sz="1800" b="0" kern="0" dirty="0">
                          <a:effectLst/>
                          <a:latin typeface="微软雅黑" pitchFamily="34" charset="-122"/>
                          <a:ea typeface="微软雅黑" pitchFamily="34" charset="-122"/>
                        </a:rPr>
                        <a:t>axis</a:t>
                      </a:r>
                      <a:endParaRPr lang="zh-CN" sz="18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0</a:t>
                      </a:r>
                      <a:r>
                        <a:rPr lang="zh-CN" sz="1800" kern="0">
                          <a:effectLst/>
                          <a:latin typeface="微软雅黑" pitchFamily="34" charset="-122"/>
                          <a:ea typeface="微软雅黑" pitchFamily="34" charset="-122"/>
                        </a:rPr>
                        <a:t>或</a:t>
                      </a:r>
                      <a:r>
                        <a:rPr lang="en-US" sz="1800" kern="0">
                          <a:effectLst/>
                          <a:latin typeface="微软雅黑" pitchFamily="34" charset="-122"/>
                          <a:ea typeface="微软雅黑" pitchFamily="34" charset="-122"/>
                        </a:rPr>
                        <a:t>1</a:t>
                      </a:r>
                      <a:r>
                        <a:rPr lang="zh-CN" sz="1800" kern="0">
                          <a:effectLst/>
                          <a:latin typeface="微软雅黑" pitchFamily="34" charset="-122"/>
                          <a:ea typeface="微软雅黑" pitchFamily="34" charset="-122"/>
                        </a:rPr>
                        <a:t>。代表操作的轴向。默认为</a:t>
                      </a:r>
                      <a:r>
                        <a:rPr lang="en-US" sz="1800" kern="0">
                          <a:effectLst/>
                          <a:latin typeface="微软雅黑" pitchFamily="34" charset="-122"/>
                          <a:ea typeface="微软雅黑" pitchFamily="34" charset="-122"/>
                        </a:rPr>
                        <a:t>0</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2"/>
                  </a:ext>
                </a:extLst>
              </a:tr>
              <a:tr h="431800">
                <a:tc>
                  <a:txBody>
                    <a:bodyPr/>
                    <a:lstStyle/>
                    <a:p>
                      <a:pPr algn="ctr">
                        <a:spcAft>
                          <a:spcPts val="0"/>
                        </a:spcAft>
                      </a:pPr>
                      <a:r>
                        <a:rPr lang="en-US" sz="1800" b="0" kern="0" dirty="0">
                          <a:effectLst/>
                          <a:latin typeface="微软雅黑" pitchFamily="34" charset="-122"/>
                          <a:ea typeface="微软雅黑" pitchFamily="34" charset="-122"/>
                        </a:rPr>
                        <a:t>broadcast</a:t>
                      </a:r>
                      <a:endParaRPr lang="zh-CN" sz="18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boolearn</a:t>
                      </a:r>
                      <a:r>
                        <a:rPr lang="zh-CN" sz="1800" kern="0">
                          <a:effectLst/>
                          <a:latin typeface="微软雅黑" pitchFamily="34" charset="-122"/>
                          <a:ea typeface="微软雅黑" pitchFamily="34" charset="-122"/>
                        </a:rPr>
                        <a:t>。表示是否进行广播。默认为</a:t>
                      </a:r>
                      <a:r>
                        <a:rPr lang="en-US" sz="1800" kern="0">
                          <a:effectLst/>
                          <a:latin typeface="微软雅黑" pitchFamily="34" charset="-122"/>
                          <a:ea typeface="微软雅黑" pitchFamily="34" charset="-122"/>
                        </a:rPr>
                        <a:t>False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3"/>
                  </a:ext>
                </a:extLst>
              </a:tr>
              <a:tr h="431800">
                <a:tc>
                  <a:txBody>
                    <a:bodyPr/>
                    <a:lstStyle/>
                    <a:p>
                      <a:pPr algn="ctr">
                        <a:spcAft>
                          <a:spcPts val="0"/>
                        </a:spcAft>
                      </a:pPr>
                      <a:r>
                        <a:rPr lang="en-US" sz="1800" b="0" kern="0" dirty="0">
                          <a:effectLst/>
                          <a:latin typeface="微软雅黑" pitchFamily="34" charset="-122"/>
                          <a:ea typeface="微软雅黑" pitchFamily="34" charset="-122"/>
                        </a:rPr>
                        <a:t>raw</a:t>
                      </a:r>
                      <a:endParaRPr lang="zh-CN" sz="18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boolearn</a:t>
                      </a:r>
                      <a:r>
                        <a:rPr lang="zh-CN" sz="1800" kern="0">
                          <a:effectLst/>
                          <a:latin typeface="微软雅黑" pitchFamily="34" charset="-122"/>
                          <a:ea typeface="微软雅黑" pitchFamily="34" charset="-122"/>
                        </a:rPr>
                        <a:t>。表示是否直接将</a:t>
                      </a:r>
                      <a:r>
                        <a:rPr lang="en-US" sz="1800" kern="0">
                          <a:effectLst/>
                          <a:latin typeface="微软雅黑" pitchFamily="34" charset="-122"/>
                          <a:ea typeface="微软雅黑" pitchFamily="34" charset="-122"/>
                        </a:rPr>
                        <a:t>ndarray</a:t>
                      </a:r>
                      <a:r>
                        <a:rPr lang="zh-CN" sz="1800" kern="0">
                          <a:effectLst/>
                          <a:latin typeface="微软雅黑" pitchFamily="34" charset="-122"/>
                          <a:ea typeface="微软雅黑" pitchFamily="34" charset="-122"/>
                        </a:rPr>
                        <a:t>对象传递给函数。默认为</a:t>
                      </a:r>
                      <a:r>
                        <a:rPr lang="en-US" sz="1800" kern="0">
                          <a:effectLst/>
                          <a:latin typeface="微软雅黑" pitchFamily="34" charset="-122"/>
                          <a:ea typeface="微软雅黑" pitchFamily="34" charset="-122"/>
                        </a:rPr>
                        <a:t>False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4"/>
                  </a:ext>
                </a:extLst>
              </a:tr>
              <a:tr h="431800">
                <a:tc>
                  <a:txBody>
                    <a:bodyPr/>
                    <a:lstStyle/>
                    <a:p>
                      <a:pPr algn="ctr">
                        <a:spcAft>
                          <a:spcPts val="0"/>
                        </a:spcAft>
                      </a:pPr>
                      <a:r>
                        <a:rPr lang="en-US" sz="1800" b="0" kern="0" dirty="0">
                          <a:effectLst/>
                          <a:latin typeface="微软雅黑" pitchFamily="34" charset="-122"/>
                          <a:ea typeface="微软雅黑" pitchFamily="34" charset="-122"/>
                        </a:rPr>
                        <a:t>reduce</a:t>
                      </a:r>
                      <a:endParaRPr lang="zh-CN" sz="1800" b="0" kern="100" dirty="0">
                        <a:effectLst/>
                        <a:latin typeface="微软雅黑" pitchFamily="34" charset="-122"/>
                        <a:ea typeface="微软雅黑" pitchFamily="34" charset="-122"/>
                        <a:cs typeface="Times New Roman"/>
                      </a:endParaRPr>
                    </a:p>
                  </a:txBody>
                  <a:tcPr marL="19361" marR="19361" marT="0" marB="0" anchor="ctr"/>
                </a:tc>
                <a:tc>
                  <a:txBody>
                    <a:bodyPr/>
                    <a:lstStyle/>
                    <a:p>
                      <a:pPr algn="just">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boolearn</a:t>
                      </a:r>
                      <a:r>
                        <a:rPr lang="zh-CN" sz="1800" kern="0" dirty="0">
                          <a:effectLst/>
                          <a:latin typeface="微软雅黑" pitchFamily="34" charset="-122"/>
                          <a:ea typeface="微软雅黑" pitchFamily="34" charset="-122"/>
                        </a:rPr>
                        <a:t>或者</a:t>
                      </a:r>
                      <a:r>
                        <a:rPr lang="en-US" sz="1800" kern="0" dirty="0">
                          <a:effectLst/>
                          <a:latin typeface="微软雅黑" pitchFamily="34" charset="-122"/>
                          <a:ea typeface="微软雅黑" pitchFamily="34" charset="-122"/>
                        </a:rPr>
                        <a:t>None</a:t>
                      </a:r>
                      <a:r>
                        <a:rPr lang="zh-CN" sz="1800" kern="0" dirty="0">
                          <a:effectLst/>
                          <a:latin typeface="微软雅黑" pitchFamily="34" charset="-122"/>
                          <a:ea typeface="微软雅黑" pitchFamily="34" charset="-122"/>
                        </a:rPr>
                        <a:t>。表示返回值的格式。默认</a:t>
                      </a:r>
                      <a:r>
                        <a:rPr lang="en-US" sz="1800" kern="0" dirty="0">
                          <a:effectLst/>
                          <a:latin typeface="微软雅黑" pitchFamily="34" charset="-122"/>
                          <a:ea typeface="微软雅黑" pitchFamily="34" charset="-122"/>
                        </a:rPr>
                        <a:t>None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Times New Roman"/>
                      </a:endParaRPr>
                    </a:p>
                  </a:txBody>
                  <a:tcPr marL="19361" marR="19361"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2456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7D6F5-F487-49A1-A2E3-73D6A1DEFBEE}"/>
              </a:ext>
            </a:extLst>
          </p:cNvPr>
          <p:cNvSpPr>
            <a:spLocks noGrp="1"/>
          </p:cNvSpPr>
          <p:nvPr>
            <p:ph type="title"/>
          </p:nvPr>
        </p:nvSpPr>
        <p:spPr/>
        <p:txBody>
          <a:bodyPr/>
          <a:lstStyle/>
          <a:p>
            <a:r>
              <a:rPr lang="zh-CN" altLang="en-US" dirty="0"/>
              <a:t>使用</a:t>
            </a:r>
            <a:r>
              <a:rPr lang="en-US" altLang="zh-CN" dirty="0"/>
              <a:t>transform</a:t>
            </a:r>
            <a:r>
              <a:rPr lang="zh-CN" altLang="en-US" dirty="0"/>
              <a:t>方法聚合数据</a:t>
            </a:r>
          </a:p>
        </p:txBody>
      </p:sp>
      <p:sp>
        <p:nvSpPr>
          <p:cNvPr id="3" name="内容占位符 2">
            <a:extLst>
              <a:ext uri="{FF2B5EF4-FFF2-40B4-BE49-F238E27FC236}">
                <a16:creationId xmlns:a16="http://schemas.microsoft.com/office/drawing/2014/main" id="{F5261CFA-C58F-4533-8FA8-0D56470FC101}"/>
              </a:ext>
            </a:extLst>
          </p:cNvPr>
          <p:cNvSpPr>
            <a:spLocks noGrp="1"/>
          </p:cNvSpPr>
          <p:nvPr>
            <p:ph idx="1"/>
          </p:nvPr>
        </p:nvSpPr>
        <p:spPr/>
        <p:txBody>
          <a:bodyPr/>
          <a:lstStyle/>
          <a:p>
            <a:pPr marL="361950" indent="-361950"/>
            <a:r>
              <a:rPr lang="en-US" altLang="zh-CN" dirty="0"/>
              <a:t>transform</a:t>
            </a:r>
            <a:r>
              <a:rPr lang="zh-CN" altLang="zh-CN" dirty="0"/>
              <a:t>方法能够对整个</a:t>
            </a:r>
            <a:r>
              <a:rPr lang="en-US" altLang="zh-CN" dirty="0"/>
              <a:t>DataFrame</a:t>
            </a:r>
            <a:r>
              <a:rPr lang="zh-CN" altLang="zh-CN" dirty="0"/>
              <a:t>的所有元素进行操作。且</a:t>
            </a:r>
            <a:r>
              <a:rPr lang="en-US" altLang="zh-CN" dirty="0"/>
              <a:t>transform</a:t>
            </a:r>
            <a:r>
              <a:rPr lang="zh-CN" altLang="zh-CN" dirty="0"/>
              <a:t>方法只有一个参数“</a:t>
            </a:r>
            <a:r>
              <a:rPr lang="en-US" altLang="zh-CN" dirty="0" err="1"/>
              <a:t>func</a:t>
            </a:r>
            <a:r>
              <a:rPr lang="zh-CN" altLang="zh-CN" dirty="0"/>
              <a:t>”，表示对</a:t>
            </a:r>
            <a:r>
              <a:rPr lang="en-US" altLang="zh-CN" dirty="0"/>
              <a:t>DataFrame</a:t>
            </a:r>
            <a:r>
              <a:rPr lang="zh-CN" altLang="zh-CN" dirty="0"/>
              <a:t>操作的函数</a:t>
            </a:r>
            <a:r>
              <a:rPr lang="zh-CN" altLang="en-US" dirty="0"/>
              <a:t>。</a:t>
            </a:r>
            <a:endParaRPr lang="en-US" altLang="zh-CN" dirty="0"/>
          </a:p>
          <a:p>
            <a:pPr marL="361950" indent="-361950"/>
            <a:r>
              <a:rPr lang="zh-CN" altLang="zh-CN" dirty="0"/>
              <a:t>同时</a:t>
            </a:r>
            <a:r>
              <a:rPr lang="en-US" altLang="zh-CN" dirty="0"/>
              <a:t>transform</a:t>
            </a:r>
            <a:r>
              <a:rPr lang="zh-CN" altLang="zh-CN" dirty="0"/>
              <a:t>方法还能够对</a:t>
            </a:r>
            <a:r>
              <a:rPr lang="en-US" altLang="zh-CN" dirty="0"/>
              <a:t>DataFrame</a:t>
            </a:r>
            <a:r>
              <a:rPr lang="zh-CN" altLang="zh-CN" dirty="0"/>
              <a:t>分组后的对象</a:t>
            </a:r>
            <a:r>
              <a:rPr lang="en-US" altLang="zh-CN" dirty="0" err="1"/>
              <a:t>GroupBy</a:t>
            </a:r>
            <a:r>
              <a:rPr lang="zh-CN" altLang="zh-CN" dirty="0"/>
              <a:t>进行操作，可以实现组内离差标准化等操作</a:t>
            </a:r>
            <a:r>
              <a:rPr lang="zh-CN" altLang="en-US" dirty="0"/>
              <a:t>。</a:t>
            </a:r>
            <a:endParaRPr lang="en-US" altLang="zh-CN" dirty="0"/>
          </a:p>
          <a:p>
            <a:pPr marL="361950" indent="-361950"/>
            <a:r>
              <a:rPr lang="zh-CN" altLang="en-US" dirty="0"/>
              <a:t>若在计算离差标准化的时候</a:t>
            </a:r>
            <a:r>
              <a:rPr lang="zh-CN" altLang="zh-CN" dirty="0"/>
              <a:t>结果中</a:t>
            </a:r>
            <a:r>
              <a:rPr lang="zh-CN" altLang="en-US" dirty="0"/>
              <a:t>有</a:t>
            </a:r>
            <a:r>
              <a:rPr lang="en-US" altLang="zh-CN" dirty="0" err="1"/>
              <a:t>NaN</a:t>
            </a:r>
            <a:r>
              <a:rPr lang="zh-CN" altLang="zh-CN" dirty="0"/>
              <a:t>，这是由于根据离差标准化公式，最大值和最小值相同的情况下分母是</a:t>
            </a:r>
            <a:r>
              <a:rPr lang="en-US" altLang="zh-CN" dirty="0"/>
              <a:t>0</a:t>
            </a:r>
            <a:r>
              <a:rPr lang="zh-CN" altLang="zh-CN" dirty="0"/>
              <a:t>。而分母为</a:t>
            </a:r>
            <a:r>
              <a:rPr lang="en-US" altLang="zh-CN" dirty="0"/>
              <a:t>0</a:t>
            </a:r>
            <a:r>
              <a:rPr lang="zh-CN" altLang="zh-CN" dirty="0"/>
              <a:t>的数在</a:t>
            </a:r>
            <a:r>
              <a:rPr lang="en-US" altLang="zh-CN" dirty="0"/>
              <a:t>Python</a:t>
            </a:r>
            <a:r>
              <a:rPr lang="zh-CN" altLang="zh-CN" dirty="0"/>
              <a:t>中表示为</a:t>
            </a:r>
            <a:r>
              <a:rPr lang="en-US" altLang="zh-CN" dirty="0" err="1"/>
              <a:t>NaN</a:t>
            </a:r>
            <a:r>
              <a:rPr lang="zh-CN" altLang="zh-CN" dirty="0"/>
              <a:t>。</a:t>
            </a:r>
            <a:endParaRPr lang="zh-CN" altLang="en-US" dirty="0"/>
          </a:p>
          <a:p>
            <a:endParaRPr lang="zh-CN" altLang="en-US" dirty="0"/>
          </a:p>
        </p:txBody>
      </p:sp>
      <p:sp>
        <p:nvSpPr>
          <p:cNvPr id="4" name="日期占位符 3">
            <a:extLst>
              <a:ext uri="{FF2B5EF4-FFF2-40B4-BE49-F238E27FC236}">
                <a16:creationId xmlns:a16="http://schemas.microsoft.com/office/drawing/2014/main" id="{A294628E-7199-4D5B-9A3F-CAA6DDD07BB8}"/>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840333EE-1DAD-4668-884A-5235B6564D3D}"/>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91625CDB-66C4-4F59-9689-250DE7ED95C8}"/>
              </a:ext>
            </a:extLst>
          </p:cNvPr>
          <p:cNvSpPr>
            <a:spLocks noGrp="1"/>
          </p:cNvSpPr>
          <p:nvPr>
            <p:ph type="sldNum" sz="quarter" idx="12"/>
          </p:nvPr>
        </p:nvSpPr>
        <p:spPr/>
        <p:txBody>
          <a:bodyPr/>
          <a:lstStyle/>
          <a:p>
            <a:fld id="{7A842B54-638E-473C-9346-F0EA90246DF2}" type="slidenum">
              <a:rPr lang="zh-CN" altLang="en-US" smtClean="0"/>
              <a:t>55</a:t>
            </a:fld>
            <a:endParaRPr lang="zh-CN" altLang="en-US"/>
          </a:p>
        </p:txBody>
      </p:sp>
    </p:spTree>
    <p:extLst>
      <p:ext uri="{BB962C8B-B14F-4D97-AF65-F5344CB8AC3E}">
        <p14:creationId xmlns:p14="http://schemas.microsoft.com/office/powerpoint/2010/main" val="14194495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F905905-9565-4698-B606-9879EFEED7F3}"/>
              </a:ext>
            </a:extLst>
          </p:cNvPr>
          <p:cNvSpPr>
            <a:spLocks noGrp="1"/>
          </p:cNvSpPr>
          <p:nvPr>
            <p:ph type="title"/>
          </p:nvPr>
        </p:nvSpPr>
        <p:spPr/>
        <p:txBody>
          <a:bodyPr/>
          <a:lstStyle/>
          <a:p>
            <a:r>
              <a:rPr lang="zh-CN" altLang="en-US" dirty="0"/>
              <a:t>创建透视表与交叉表</a:t>
            </a:r>
          </a:p>
        </p:txBody>
      </p:sp>
      <p:sp>
        <p:nvSpPr>
          <p:cNvPr id="8" name="文本占位符 7">
            <a:extLst>
              <a:ext uri="{FF2B5EF4-FFF2-40B4-BE49-F238E27FC236}">
                <a16:creationId xmlns:a16="http://schemas.microsoft.com/office/drawing/2014/main" id="{7D155F37-A12B-48D4-BFDA-F1D097FAE514}"/>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32793DC9-A3AF-4793-9153-D0AE86941D32}"/>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21DBE2F3-1513-44C9-BE86-DFF612D23868}"/>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4455F3F2-810E-455A-9AE4-BCC5CE9DDA66}"/>
              </a:ext>
            </a:extLst>
          </p:cNvPr>
          <p:cNvSpPr>
            <a:spLocks noGrp="1"/>
          </p:cNvSpPr>
          <p:nvPr>
            <p:ph type="sldNum" sz="quarter" idx="12"/>
          </p:nvPr>
        </p:nvSpPr>
        <p:spPr/>
        <p:txBody>
          <a:bodyPr/>
          <a:lstStyle/>
          <a:p>
            <a:fld id="{7A842B54-638E-473C-9346-F0EA90246DF2}" type="slidenum">
              <a:rPr lang="zh-CN" altLang="en-US" smtClean="0"/>
              <a:t>56</a:t>
            </a:fld>
            <a:endParaRPr lang="zh-CN" altLang="en-US"/>
          </a:p>
        </p:txBody>
      </p:sp>
    </p:spTree>
    <p:extLst>
      <p:ext uri="{BB962C8B-B14F-4D97-AF65-F5344CB8AC3E}">
        <p14:creationId xmlns:p14="http://schemas.microsoft.com/office/powerpoint/2010/main" val="2280068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39624-80DD-4B28-BF70-89C7275A980A}"/>
              </a:ext>
            </a:extLst>
          </p:cNvPr>
          <p:cNvSpPr>
            <a:spLocks noGrp="1"/>
          </p:cNvSpPr>
          <p:nvPr>
            <p:ph type="title"/>
          </p:nvPr>
        </p:nvSpPr>
        <p:spPr/>
        <p:txBody>
          <a:bodyPr/>
          <a:lstStyle/>
          <a:p>
            <a:r>
              <a:rPr lang="zh-CN" altLang="en-US" dirty="0"/>
              <a:t>介绍内容</a:t>
            </a:r>
          </a:p>
        </p:txBody>
      </p:sp>
      <p:sp>
        <p:nvSpPr>
          <p:cNvPr id="4" name="日期占位符 3">
            <a:extLst>
              <a:ext uri="{FF2B5EF4-FFF2-40B4-BE49-F238E27FC236}">
                <a16:creationId xmlns:a16="http://schemas.microsoft.com/office/drawing/2014/main" id="{3F0E36D5-12FF-4C44-9B46-BDAC0024092B}"/>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A5AD1D98-88AB-43D7-B26C-FB4B9969061B}"/>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CE8A6357-398F-4A60-97EE-C29E356F5163}"/>
              </a:ext>
            </a:extLst>
          </p:cNvPr>
          <p:cNvSpPr>
            <a:spLocks noGrp="1"/>
          </p:cNvSpPr>
          <p:nvPr>
            <p:ph type="sldNum" sz="quarter" idx="12"/>
          </p:nvPr>
        </p:nvSpPr>
        <p:spPr/>
        <p:txBody>
          <a:bodyPr/>
          <a:lstStyle/>
          <a:p>
            <a:fld id="{7A842B54-638E-473C-9346-F0EA90246DF2}" type="slidenum">
              <a:rPr lang="zh-CN" altLang="en-US" smtClean="0"/>
              <a:t>57</a:t>
            </a:fld>
            <a:endParaRPr lang="zh-CN" altLang="en-US"/>
          </a:p>
        </p:txBody>
      </p:sp>
      <p:grpSp>
        <p:nvGrpSpPr>
          <p:cNvPr id="7" name="组合 6">
            <a:extLst>
              <a:ext uri="{FF2B5EF4-FFF2-40B4-BE49-F238E27FC236}">
                <a16:creationId xmlns:a16="http://schemas.microsoft.com/office/drawing/2014/main" id="{B58D9B24-81D4-48D6-8DD5-B10B3AEB091C}"/>
              </a:ext>
            </a:extLst>
          </p:cNvPr>
          <p:cNvGrpSpPr/>
          <p:nvPr/>
        </p:nvGrpSpPr>
        <p:grpSpPr>
          <a:xfrm>
            <a:off x="2649538" y="1830388"/>
            <a:ext cx="6605587" cy="3325812"/>
            <a:chOff x="2649538" y="1830388"/>
            <a:chExt cx="6605587" cy="3325812"/>
          </a:xfrm>
        </p:grpSpPr>
        <p:cxnSp>
          <p:nvCxnSpPr>
            <p:cNvPr id="8" name="直接连接符 6">
              <a:extLst>
                <a:ext uri="{FF2B5EF4-FFF2-40B4-BE49-F238E27FC236}">
                  <a16:creationId xmlns:a16="http://schemas.microsoft.com/office/drawing/2014/main" id="{4E0502DE-8D81-4920-AA3B-C99580C29BA7}"/>
                </a:ext>
              </a:extLst>
            </p:cNvPr>
            <p:cNvCxnSpPr>
              <a:cxnSpLocks/>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9" name="Line 2">
              <a:extLst>
                <a:ext uri="{FF2B5EF4-FFF2-40B4-BE49-F238E27FC236}">
                  <a16:creationId xmlns:a16="http://schemas.microsoft.com/office/drawing/2014/main" id="{4F34AF71-1767-4093-8151-4821DAF30E6F}"/>
                </a:ext>
              </a:extLst>
            </p:cNvPr>
            <p:cNvSpPr>
              <a:spLocks noChangeShapeType="1"/>
            </p:cNvSpPr>
            <p:nvPr/>
          </p:nvSpPr>
          <p:spPr bwMode="auto">
            <a:xfrm>
              <a:off x="2649538" y="34432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10" name="Oval 15">
              <a:extLst>
                <a:ext uri="{FF2B5EF4-FFF2-40B4-BE49-F238E27FC236}">
                  <a16:creationId xmlns:a16="http://schemas.microsoft.com/office/drawing/2014/main" id="{029D11FD-21C2-42BB-9BCB-017C59D1F8EA}"/>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1" name="AutoShape 17">
              <a:extLst>
                <a:ext uri="{FF2B5EF4-FFF2-40B4-BE49-F238E27FC236}">
                  <a16:creationId xmlns:a16="http://schemas.microsoft.com/office/drawing/2014/main" id="{54C35FB0-96BC-4CCB-97FC-D66F4DBEF76B}"/>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创建透视表与交叉表</a:t>
              </a:r>
            </a:p>
          </p:txBody>
        </p:sp>
        <p:sp>
          <p:nvSpPr>
            <p:cNvPr id="12" name="AutoShape 17">
              <a:extLst>
                <a:ext uri="{FF2B5EF4-FFF2-40B4-BE49-F238E27FC236}">
                  <a16:creationId xmlns:a16="http://schemas.microsoft.com/office/drawing/2014/main" id="{DDFA2FBA-6B88-4F69-9EE3-5C05D311A4CC}"/>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使用分组聚合进行组内计算</a:t>
              </a:r>
            </a:p>
          </p:txBody>
        </p:sp>
        <p:sp>
          <p:nvSpPr>
            <p:cNvPr id="13" name="Oval 15">
              <a:extLst>
                <a:ext uri="{FF2B5EF4-FFF2-40B4-BE49-F238E27FC236}">
                  <a16:creationId xmlns:a16="http://schemas.microsoft.com/office/drawing/2014/main" id="{4A4521A5-2B3F-4C15-B6FA-094261A6DE64}"/>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14" name="AutoShape 17">
              <a:extLst>
                <a:ext uri="{FF2B5EF4-FFF2-40B4-BE49-F238E27FC236}">
                  <a16:creationId xmlns:a16="http://schemas.microsoft.com/office/drawing/2014/main" id="{968DE468-687E-4C7B-BF20-034AF1702975}"/>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15" name="Oval 15">
              <a:extLst>
                <a:ext uri="{FF2B5EF4-FFF2-40B4-BE49-F238E27FC236}">
                  <a16:creationId xmlns:a16="http://schemas.microsoft.com/office/drawing/2014/main" id="{DE348C29-28CF-4E03-9FC9-E220FC5A3296}"/>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grpSp>
    </p:spTree>
    <p:extLst>
      <p:ext uri="{BB962C8B-B14F-4D97-AF65-F5344CB8AC3E}">
        <p14:creationId xmlns:p14="http://schemas.microsoft.com/office/powerpoint/2010/main" val="3162577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6C16A-A6DA-4B72-A662-DEE158720FF9}"/>
              </a:ext>
            </a:extLst>
          </p:cNvPr>
          <p:cNvSpPr>
            <a:spLocks noGrp="1"/>
          </p:cNvSpPr>
          <p:nvPr>
            <p:ph type="title"/>
          </p:nvPr>
        </p:nvSpPr>
        <p:spPr/>
        <p:txBody>
          <a:bodyPr/>
          <a:lstStyle/>
          <a:p>
            <a:r>
              <a:rPr lang="zh-CN" altLang="en-US" dirty="0"/>
              <a:t>使用</a:t>
            </a:r>
            <a:r>
              <a:rPr lang="en-US" altLang="zh-CN" dirty="0" err="1"/>
              <a:t>povit_table</a:t>
            </a:r>
            <a:r>
              <a:rPr lang="zh-CN" altLang="en-US" dirty="0"/>
              <a:t>函数创建透视表</a:t>
            </a:r>
          </a:p>
        </p:txBody>
      </p:sp>
      <p:sp>
        <p:nvSpPr>
          <p:cNvPr id="3" name="内容占位符 2">
            <a:extLst>
              <a:ext uri="{FF2B5EF4-FFF2-40B4-BE49-F238E27FC236}">
                <a16:creationId xmlns:a16="http://schemas.microsoft.com/office/drawing/2014/main" id="{D2C9E222-6E5C-49CC-B87A-70E8D22F9DF9}"/>
              </a:ext>
            </a:extLst>
          </p:cNvPr>
          <p:cNvSpPr>
            <a:spLocks noGrp="1"/>
          </p:cNvSpPr>
          <p:nvPr>
            <p:ph idx="1"/>
          </p:nvPr>
        </p:nvSpPr>
        <p:spPr/>
        <p:txBody>
          <a:bodyPr/>
          <a:lstStyle/>
          <a:p>
            <a:r>
              <a:rPr lang="en-US" altLang="zh-CN" dirty="0" err="1"/>
              <a:t>pivot_table</a:t>
            </a:r>
            <a:r>
              <a:rPr lang="zh-CN" altLang="en-US" dirty="0"/>
              <a:t>函数常用参数及其说明</a:t>
            </a:r>
          </a:p>
          <a:p>
            <a:r>
              <a:rPr lang="zh-CN" altLang="en-US" sz="2000" dirty="0"/>
              <a:t>利用</a:t>
            </a:r>
            <a:r>
              <a:rPr lang="en-US" altLang="zh-CN" sz="2000" dirty="0" err="1"/>
              <a:t>pivot_table</a:t>
            </a:r>
            <a:r>
              <a:rPr lang="zh-CN" altLang="en-US" sz="2000" dirty="0"/>
              <a:t>函数可以实现透视表，</a:t>
            </a:r>
            <a:r>
              <a:rPr lang="en-US" altLang="zh-CN" sz="2000" dirty="0" err="1"/>
              <a:t>pivot_table</a:t>
            </a:r>
            <a:r>
              <a:rPr lang="en-US" altLang="zh-CN" sz="2000" dirty="0"/>
              <a:t>()</a:t>
            </a:r>
            <a:r>
              <a:rPr lang="zh-CN" altLang="en-US" sz="2000" dirty="0"/>
              <a:t>函数的常用参数及其使用格式如下。</a:t>
            </a:r>
          </a:p>
          <a:p>
            <a:r>
              <a:rPr lang="en-US" altLang="zh-CN" sz="2000" dirty="0" err="1"/>
              <a:t>pands.pivot_table</a:t>
            </a:r>
            <a:r>
              <a:rPr lang="en-US" altLang="zh-CN" sz="2000" dirty="0"/>
              <a:t>(data, values=None, index=None, columns=None, </a:t>
            </a:r>
            <a:r>
              <a:rPr lang="en-US" altLang="zh-CN" sz="2000" dirty="0" err="1"/>
              <a:t>aggfunc</a:t>
            </a:r>
            <a:r>
              <a:rPr lang="en-US" altLang="zh-CN" sz="2000" dirty="0"/>
              <a:t>='mean', </a:t>
            </a:r>
            <a:r>
              <a:rPr lang="en-US" altLang="zh-CN" sz="2000" dirty="0" err="1"/>
              <a:t>fill_value</a:t>
            </a:r>
            <a:r>
              <a:rPr lang="en-US" altLang="zh-CN" sz="2000" dirty="0"/>
              <a:t>=None, margins=False, </a:t>
            </a:r>
            <a:r>
              <a:rPr lang="en-US" altLang="zh-CN" sz="2000" dirty="0" err="1"/>
              <a:t>dropna</a:t>
            </a:r>
            <a:r>
              <a:rPr lang="en-US" altLang="zh-CN" sz="2000" dirty="0"/>
              <a:t>=True, </a:t>
            </a:r>
            <a:r>
              <a:rPr lang="en-US" altLang="zh-CN" sz="2000" dirty="0" err="1"/>
              <a:t>margins_name</a:t>
            </a:r>
            <a:r>
              <a:rPr lang="en-US" altLang="zh-CN" sz="2000" dirty="0"/>
              <a:t>='All')</a:t>
            </a:r>
          </a:p>
          <a:p>
            <a:endParaRPr lang="zh-CN" altLang="en-US" dirty="0"/>
          </a:p>
        </p:txBody>
      </p:sp>
      <p:sp>
        <p:nvSpPr>
          <p:cNvPr id="4" name="日期占位符 3">
            <a:extLst>
              <a:ext uri="{FF2B5EF4-FFF2-40B4-BE49-F238E27FC236}">
                <a16:creationId xmlns:a16="http://schemas.microsoft.com/office/drawing/2014/main" id="{4231280F-2F94-4030-A7D6-71B25A4193CC}"/>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8353A538-0357-42D8-AC6A-40B9517601FB}"/>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65F9DA5E-3E16-4E33-B29A-B99181DDBA77}"/>
              </a:ext>
            </a:extLst>
          </p:cNvPr>
          <p:cNvSpPr>
            <a:spLocks noGrp="1"/>
          </p:cNvSpPr>
          <p:nvPr>
            <p:ph type="sldNum" sz="quarter" idx="12"/>
          </p:nvPr>
        </p:nvSpPr>
        <p:spPr/>
        <p:txBody>
          <a:bodyPr/>
          <a:lstStyle/>
          <a:p>
            <a:fld id="{7A842B54-638E-473C-9346-F0EA90246DF2}" type="slidenum">
              <a:rPr lang="zh-CN" altLang="en-US" smtClean="0"/>
              <a:t>58</a:t>
            </a:fld>
            <a:endParaRPr lang="zh-CN" altLang="en-US"/>
          </a:p>
        </p:txBody>
      </p:sp>
      <p:graphicFrame>
        <p:nvGraphicFramePr>
          <p:cNvPr id="7" name="内容占位符 4">
            <a:extLst>
              <a:ext uri="{FF2B5EF4-FFF2-40B4-BE49-F238E27FC236}">
                <a16:creationId xmlns:a16="http://schemas.microsoft.com/office/drawing/2014/main" id="{D2D1389A-F407-4582-AF68-72FFA483E860}"/>
              </a:ext>
            </a:extLst>
          </p:cNvPr>
          <p:cNvGraphicFramePr>
            <a:graphicFrameLocks/>
          </p:cNvGraphicFramePr>
          <p:nvPr>
            <p:extLst>
              <p:ext uri="{D42A27DB-BD31-4B8C-83A1-F6EECF244321}">
                <p14:modId xmlns:p14="http://schemas.microsoft.com/office/powerpoint/2010/main" val="4286765382"/>
              </p:ext>
            </p:extLst>
          </p:nvPr>
        </p:nvGraphicFramePr>
        <p:xfrm>
          <a:off x="838200" y="3668712"/>
          <a:ext cx="10664825" cy="3052763"/>
        </p:xfrm>
        <a:graphic>
          <a:graphicData uri="http://schemas.openxmlformats.org/drawingml/2006/table">
            <a:tbl>
              <a:tblPr firstRow="1" firstCol="1" bandRow="1">
                <a:tableStyleId>{5C22544A-7EE6-4342-B048-85BDC9FD1C3A}</a:tableStyleId>
              </a:tblPr>
              <a:tblGrid>
                <a:gridCol w="2015131">
                  <a:extLst>
                    <a:ext uri="{9D8B030D-6E8A-4147-A177-3AD203B41FA5}">
                      <a16:colId xmlns:a16="http://schemas.microsoft.com/office/drawing/2014/main" val="20000"/>
                    </a:ext>
                  </a:extLst>
                </a:gridCol>
                <a:gridCol w="8649694">
                  <a:extLst>
                    <a:ext uri="{9D8B030D-6E8A-4147-A177-3AD203B41FA5}">
                      <a16:colId xmlns:a16="http://schemas.microsoft.com/office/drawing/2014/main" val="20001"/>
                    </a:ext>
                  </a:extLst>
                </a:gridCol>
              </a:tblGrid>
              <a:tr h="365688">
                <a:tc>
                  <a:txBody>
                    <a:bodyPr/>
                    <a:lstStyle/>
                    <a:p>
                      <a:pPr algn="ctr">
                        <a:lnSpc>
                          <a:spcPct val="150000"/>
                        </a:lnSpc>
                        <a:spcAft>
                          <a:spcPts val="0"/>
                        </a:spcAft>
                      </a:pPr>
                      <a:r>
                        <a:rPr lang="zh-CN" sz="1600" kern="0" dirty="0">
                          <a:effectLst/>
                          <a:latin typeface="微软雅黑" pitchFamily="34" charset="-122"/>
                          <a:ea typeface="微软雅黑" pitchFamily="34" charset="-122"/>
                        </a:rPr>
                        <a:t>参数名称</a:t>
                      </a:r>
                      <a:endParaRPr lang="zh-CN" sz="1600" kern="100" dirty="0">
                        <a:effectLst/>
                        <a:latin typeface="微软雅黑" pitchFamily="34" charset="-122"/>
                        <a:ea typeface="微软雅黑" pitchFamily="34" charset="-122"/>
                        <a:cs typeface="宋体"/>
                      </a:endParaRPr>
                    </a:p>
                  </a:txBody>
                  <a:tcPr marL="12662" marR="12662"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0"/>
                  </a:ext>
                </a:extLst>
              </a:tr>
              <a:tr h="365688">
                <a:tc>
                  <a:txBody>
                    <a:bodyPr/>
                    <a:lstStyle/>
                    <a:p>
                      <a:pPr algn="ctr">
                        <a:lnSpc>
                          <a:spcPct val="150000"/>
                        </a:lnSpc>
                        <a:spcAft>
                          <a:spcPts val="0"/>
                        </a:spcAft>
                      </a:pPr>
                      <a:r>
                        <a:rPr lang="en-US" sz="1600" b="0" kern="0">
                          <a:effectLst/>
                          <a:latin typeface="微软雅黑" pitchFamily="34" charset="-122"/>
                          <a:ea typeface="微软雅黑" pitchFamily="34" charset="-122"/>
                        </a:rPr>
                        <a:t>data</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DataFrame</a:t>
                      </a:r>
                      <a:r>
                        <a:rPr lang="zh-CN" sz="1600" kern="0" dirty="0">
                          <a:effectLst/>
                          <a:latin typeface="微软雅黑" pitchFamily="34" charset="-122"/>
                          <a:ea typeface="微软雅黑" pitchFamily="34" charset="-122"/>
                        </a:rPr>
                        <a:t>。表示创建表的数据。无默认。</a:t>
                      </a:r>
                      <a:endParaRPr lang="zh-CN" sz="1600" kern="100" dirty="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1"/>
                  </a:ext>
                </a:extLst>
              </a:tr>
              <a:tr h="365688">
                <a:tc>
                  <a:txBody>
                    <a:bodyPr/>
                    <a:lstStyle/>
                    <a:p>
                      <a:pPr algn="ctr">
                        <a:lnSpc>
                          <a:spcPct val="150000"/>
                        </a:lnSpc>
                        <a:spcAft>
                          <a:spcPts val="0"/>
                        </a:spcAft>
                      </a:pPr>
                      <a:r>
                        <a:rPr lang="en-US" sz="1600" b="0" kern="0">
                          <a:effectLst/>
                          <a:latin typeface="微软雅黑" pitchFamily="34" charset="-122"/>
                          <a:ea typeface="微软雅黑" pitchFamily="34" charset="-122"/>
                        </a:rPr>
                        <a:t>values</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接收字符串。用于指定想要聚合的数据字段名，默认使用全部数据。默认为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2"/>
                  </a:ext>
                </a:extLst>
              </a:tr>
              <a:tr h="365688">
                <a:tc>
                  <a:txBody>
                    <a:bodyPr/>
                    <a:lstStyle/>
                    <a:p>
                      <a:pPr algn="ctr">
                        <a:lnSpc>
                          <a:spcPct val="150000"/>
                        </a:lnSpc>
                        <a:spcAft>
                          <a:spcPts val="0"/>
                        </a:spcAft>
                      </a:pPr>
                      <a:r>
                        <a:rPr lang="en-US" sz="1600" b="0" kern="0">
                          <a:effectLst/>
                          <a:latin typeface="微软雅黑" pitchFamily="34" charset="-122"/>
                          <a:ea typeface="微软雅黑" pitchFamily="34" charset="-122"/>
                        </a:rPr>
                        <a:t>index</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list</a:t>
                      </a:r>
                      <a:r>
                        <a:rPr lang="zh-CN" sz="1600" kern="0">
                          <a:effectLst/>
                          <a:latin typeface="微软雅黑" pitchFamily="34" charset="-122"/>
                          <a:ea typeface="微软雅黑" pitchFamily="34" charset="-122"/>
                        </a:rPr>
                        <a:t>。表示行分组键。默认为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3"/>
                  </a:ext>
                </a:extLst>
              </a:tr>
              <a:tr h="365688">
                <a:tc>
                  <a:txBody>
                    <a:bodyPr/>
                    <a:lstStyle/>
                    <a:p>
                      <a:pPr algn="ctr">
                        <a:lnSpc>
                          <a:spcPct val="150000"/>
                        </a:lnSpc>
                        <a:spcAft>
                          <a:spcPts val="0"/>
                        </a:spcAft>
                      </a:pPr>
                      <a:r>
                        <a:rPr lang="en-US" sz="1600" b="0" kern="0">
                          <a:effectLst/>
                          <a:latin typeface="微软雅黑" pitchFamily="34" charset="-122"/>
                          <a:ea typeface="微软雅黑" pitchFamily="34" charset="-122"/>
                        </a:rPr>
                        <a:t>columns</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string</a:t>
                      </a:r>
                      <a:r>
                        <a:rPr lang="zh-CN" sz="1600" kern="0">
                          <a:effectLst/>
                          <a:latin typeface="微软雅黑" pitchFamily="34" charset="-122"/>
                          <a:ea typeface="微软雅黑" pitchFamily="34" charset="-122"/>
                        </a:rPr>
                        <a:t>或</a:t>
                      </a:r>
                      <a:r>
                        <a:rPr lang="en-US" sz="1600" kern="0">
                          <a:effectLst/>
                          <a:latin typeface="微软雅黑" pitchFamily="34" charset="-122"/>
                          <a:ea typeface="微软雅黑" pitchFamily="34" charset="-122"/>
                        </a:rPr>
                        <a:t>list</a:t>
                      </a:r>
                      <a:r>
                        <a:rPr lang="zh-CN" sz="1600" kern="0">
                          <a:effectLst/>
                          <a:latin typeface="微软雅黑" pitchFamily="34" charset="-122"/>
                          <a:ea typeface="微软雅黑" pitchFamily="34" charset="-122"/>
                        </a:rPr>
                        <a:t>。表示列分组键。默认为</a:t>
                      </a:r>
                      <a:r>
                        <a:rPr lang="en-US" sz="1600" kern="0">
                          <a:effectLst/>
                          <a:latin typeface="微软雅黑" pitchFamily="34" charset="-122"/>
                          <a:ea typeface="微软雅黑" pitchFamily="34" charset="-122"/>
                        </a:rPr>
                        <a:t>None</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4"/>
                  </a:ext>
                </a:extLst>
              </a:tr>
              <a:tr h="365688">
                <a:tc>
                  <a:txBody>
                    <a:bodyPr/>
                    <a:lstStyle/>
                    <a:p>
                      <a:pPr algn="ctr">
                        <a:lnSpc>
                          <a:spcPct val="150000"/>
                        </a:lnSpc>
                        <a:spcAft>
                          <a:spcPts val="0"/>
                        </a:spcAft>
                      </a:pPr>
                      <a:r>
                        <a:rPr lang="en-US" sz="1600" b="0" kern="0">
                          <a:effectLst/>
                          <a:latin typeface="微软雅黑" pitchFamily="34" charset="-122"/>
                          <a:ea typeface="微软雅黑" pitchFamily="34" charset="-122"/>
                        </a:rPr>
                        <a:t>aggfunc</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rPr>
                        <a:t>接收</a:t>
                      </a:r>
                      <a:r>
                        <a:rPr lang="en-US" sz="1600" kern="0">
                          <a:effectLst/>
                          <a:latin typeface="微软雅黑" pitchFamily="34" charset="-122"/>
                          <a:ea typeface="微软雅黑" pitchFamily="34" charset="-122"/>
                        </a:rPr>
                        <a:t>functions</a:t>
                      </a:r>
                      <a:r>
                        <a:rPr lang="zh-CN" sz="1600" kern="0">
                          <a:effectLst/>
                          <a:latin typeface="微软雅黑" pitchFamily="34" charset="-122"/>
                          <a:ea typeface="微软雅黑" pitchFamily="34" charset="-122"/>
                        </a:rPr>
                        <a:t>。表示聚合函数。默认为</a:t>
                      </a:r>
                      <a:r>
                        <a:rPr lang="en-US" sz="1600" kern="0">
                          <a:effectLst/>
                          <a:latin typeface="微软雅黑" pitchFamily="34" charset="-122"/>
                          <a:ea typeface="微软雅黑" pitchFamily="34" charset="-122"/>
                        </a:rPr>
                        <a:t>mean</a:t>
                      </a:r>
                      <a:r>
                        <a:rPr lang="zh-CN" sz="1600" kern="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宋体"/>
                      </a:endParaRPr>
                    </a:p>
                  </a:txBody>
                  <a:tcPr marL="12662" marR="12662" marT="0" marB="0" anchor="ctr"/>
                </a:tc>
                <a:extLst>
                  <a:ext uri="{0D108BD9-81ED-4DB2-BD59-A6C34878D82A}">
                    <a16:rowId xmlns:a16="http://schemas.microsoft.com/office/drawing/2014/main" val="10005"/>
                  </a:ext>
                </a:extLst>
              </a:tr>
              <a:tr h="492947">
                <a:tc>
                  <a:txBody>
                    <a:bodyPr/>
                    <a:lstStyle/>
                    <a:p>
                      <a:pPr algn="ctr">
                        <a:lnSpc>
                          <a:spcPct val="150000"/>
                        </a:lnSpc>
                        <a:spcAft>
                          <a:spcPts val="0"/>
                        </a:spcAft>
                      </a:pPr>
                      <a:r>
                        <a:rPr lang="en-US" sz="1600" b="0" kern="0">
                          <a:effectLst/>
                          <a:latin typeface="微软雅黑" pitchFamily="34" charset="-122"/>
                          <a:ea typeface="微软雅黑" pitchFamily="34" charset="-122"/>
                        </a:rPr>
                        <a:t>margins</a:t>
                      </a:r>
                      <a:endParaRPr lang="zh-CN" sz="1600" b="0" kern="100">
                        <a:effectLst/>
                        <a:latin typeface="微软雅黑" pitchFamily="34" charset="-122"/>
                        <a:ea typeface="微软雅黑" pitchFamily="34" charset="-122"/>
                        <a:cs typeface="宋体"/>
                      </a:endParaRPr>
                    </a:p>
                  </a:txBody>
                  <a:tcPr marL="12662" marR="12662" marT="0" marB="0" anchor="ctr"/>
                </a:tc>
                <a:tc>
                  <a:txBody>
                    <a:bodyPr/>
                    <a:lstStyle/>
                    <a:p>
                      <a:pPr algn="just">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boolearn</a:t>
                      </a:r>
                      <a:r>
                        <a:rPr lang="zh-CN" sz="1600" kern="0" dirty="0">
                          <a:effectLst/>
                          <a:latin typeface="微软雅黑" pitchFamily="34" charset="-122"/>
                          <a:ea typeface="微软雅黑" pitchFamily="34" charset="-122"/>
                        </a:rPr>
                        <a:t>。表示汇总（</a:t>
                      </a:r>
                      <a:r>
                        <a:rPr lang="en-US" sz="1600" kern="0" dirty="0">
                          <a:effectLst/>
                          <a:latin typeface="微软雅黑" pitchFamily="34" charset="-122"/>
                          <a:ea typeface="微软雅黑" pitchFamily="34" charset="-122"/>
                        </a:rPr>
                        <a:t>Total</a:t>
                      </a:r>
                      <a:r>
                        <a:rPr lang="zh-CN" sz="1600" kern="0" dirty="0">
                          <a:effectLst/>
                          <a:latin typeface="微软雅黑" pitchFamily="34" charset="-122"/>
                          <a:ea typeface="微软雅黑" pitchFamily="34" charset="-122"/>
                        </a:rPr>
                        <a:t>）功能的开关，设为</a:t>
                      </a:r>
                      <a:r>
                        <a:rPr lang="en-US" sz="1600" kern="0" dirty="0">
                          <a:effectLst/>
                          <a:latin typeface="微软雅黑" pitchFamily="34" charset="-122"/>
                          <a:ea typeface="微软雅黑" pitchFamily="34" charset="-122"/>
                        </a:rPr>
                        <a:t>True</a:t>
                      </a:r>
                      <a:r>
                        <a:rPr lang="zh-CN" sz="1600" kern="0" dirty="0">
                          <a:effectLst/>
                          <a:latin typeface="微软雅黑" pitchFamily="34" charset="-122"/>
                          <a:ea typeface="微软雅黑" pitchFamily="34" charset="-122"/>
                        </a:rPr>
                        <a:t>后结果集中会出现名为“</a:t>
                      </a:r>
                      <a:r>
                        <a:rPr lang="en-US" sz="1600" kern="0" dirty="0">
                          <a:effectLst/>
                          <a:latin typeface="微软雅黑" pitchFamily="34" charset="-122"/>
                          <a:ea typeface="微软雅黑" pitchFamily="34" charset="-122"/>
                        </a:rPr>
                        <a:t>ALL</a:t>
                      </a:r>
                      <a:r>
                        <a:rPr lang="zh-CN" sz="1600" kern="0" dirty="0">
                          <a:effectLst/>
                          <a:latin typeface="微软雅黑" pitchFamily="34" charset="-122"/>
                          <a:ea typeface="微软雅黑" pitchFamily="34" charset="-122"/>
                        </a:rPr>
                        <a:t>”的行和列。默认为</a:t>
                      </a:r>
                      <a:r>
                        <a:rPr lang="en-US" altLang="zh-CN" sz="1600" kern="0" dirty="0">
                          <a:effectLst/>
                          <a:latin typeface="微软雅黑" pitchFamily="34" charset="-122"/>
                          <a:ea typeface="微软雅黑" pitchFamily="34" charset="-122"/>
                        </a:rPr>
                        <a:t>False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2662" marR="12662" marT="0" marB="0" anchor="ctr"/>
                </a:tc>
                <a:extLst>
                  <a:ext uri="{0D108BD9-81ED-4DB2-BD59-A6C34878D82A}">
                    <a16:rowId xmlns:a16="http://schemas.microsoft.com/office/drawing/2014/main" val="10006"/>
                  </a:ext>
                </a:extLst>
              </a:tr>
              <a:tr h="365688">
                <a:tc>
                  <a:txBody>
                    <a:bodyPr/>
                    <a:lstStyle/>
                    <a:p>
                      <a:pPr algn="ctr">
                        <a:lnSpc>
                          <a:spcPct val="150000"/>
                        </a:lnSpc>
                        <a:spcAft>
                          <a:spcPts val="0"/>
                        </a:spcAft>
                      </a:pPr>
                      <a:r>
                        <a:rPr lang="en-US" sz="1600" b="0" kern="0" dirty="0" err="1">
                          <a:effectLst/>
                          <a:latin typeface="微软雅黑" pitchFamily="34" charset="-122"/>
                          <a:ea typeface="微软雅黑" pitchFamily="34" charset="-122"/>
                        </a:rPr>
                        <a:t>dropna</a:t>
                      </a:r>
                      <a:endParaRPr lang="zh-CN" sz="1600" b="0" kern="100" dirty="0">
                        <a:effectLst/>
                        <a:latin typeface="微软雅黑" pitchFamily="34" charset="-122"/>
                        <a:ea typeface="微软雅黑" pitchFamily="34" charset="-122"/>
                        <a:cs typeface="宋体"/>
                      </a:endParaRPr>
                    </a:p>
                  </a:txBody>
                  <a:tcPr marL="12662" marR="12662" marT="0" marB="0" anchor="ctr"/>
                </a:tc>
                <a:tc>
                  <a:txBody>
                    <a:bodyPr/>
                    <a:lstStyle/>
                    <a:p>
                      <a:pPr algn="just">
                        <a:spcAft>
                          <a:spcPts val="0"/>
                        </a:spcAft>
                      </a:pPr>
                      <a:r>
                        <a:rPr lang="zh-CN" sz="1600" kern="0" dirty="0">
                          <a:effectLst/>
                          <a:latin typeface="微软雅黑" pitchFamily="34" charset="-122"/>
                          <a:ea typeface="微软雅黑" pitchFamily="34" charset="-122"/>
                        </a:rPr>
                        <a:t>接收</a:t>
                      </a:r>
                      <a:r>
                        <a:rPr lang="en-US" sz="1600" kern="0" dirty="0" err="1">
                          <a:effectLst/>
                          <a:latin typeface="微软雅黑" pitchFamily="34" charset="-122"/>
                          <a:ea typeface="微软雅黑" pitchFamily="34" charset="-122"/>
                        </a:rPr>
                        <a:t>boolearn</a:t>
                      </a:r>
                      <a:r>
                        <a:rPr lang="zh-CN" sz="1600" kern="0" dirty="0">
                          <a:effectLst/>
                          <a:latin typeface="微软雅黑" pitchFamily="34" charset="-122"/>
                          <a:ea typeface="微软雅黑" pitchFamily="34" charset="-122"/>
                        </a:rPr>
                        <a:t>。表示是否删掉全为</a:t>
                      </a:r>
                      <a:r>
                        <a:rPr lang="en-US" sz="1600" kern="0" dirty="0" err="1">
                          <a:effectLst/>
                          <a:latin typeface="微软雅黑" pitchFamily="34" charset="-122"/>
                          <a:ea typeface="微软雅黑" pitchFamily="34" charset="-122"/>
                        </a:rPr>
                        <a:t>NaN</a:t>
                      </a:r>
                      <a:r>
                        <a:rPr lang="zh-CN" sz="1600" kern="0" dirty="0">
                          <a:effectLst/>
                          <a:latin typeface="微软雅黑" pitchFamily="34" charset="-122"/>
                          <a:ea typeface="微软雅黑" pitchFamily="34" charset="-122"/>
                        </a:rPr>
                        <a:t>的列。默认为</a:t>
                      </a:r>
                      <a:r>
                        <a:rPr lang="en-US" sz="1600" kern="0" dirty="0">
                          <a:effectLst/>
                          <a:latin typeface="微软雅黑" pitchFamily="34" charset="-122"/>
                          <a:ea typeface="微软雅黑" pitchFamily="34" charset="-122"/>
                        </a:rPr>
                        <a:t>True</a:t>
                      </a:r>
                      <a:r>
                        <a:rPr lang="zh-CN" sz="1600" kern="0" dirty="0">
                          <a:effectLst/>
                          <a:latin typeface="微软雅黑" pitchFamily="34" charset="-122"/>
                          <a:ea typeface="微软雅黑" pitchFamily="34" charset="-122"/>
                        </a:rPr>
                        <a:t>。</a:t>
                      </a:r>
                      <a:endParaRPr lang="zh-CN" sz="1600" kern="100" dirty="0">
                        <a:effectLst/>
                        <a:latin typeface="微软雅黑" pitchFamily="34" charset="-122"/>
                        <a:ea typeface="微软雅黑" pitchFamily="34" charset="-122"/>
                        <a:cs typeface="Times New Roman"/>
                      </a:endParaRPr>
                    </a:p>
                  </a:txBody>
                  <a:tcPr marL="12662" marR="12662"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11252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161E1-5DFF-4307-98C6-E3869A6FE788}"/>
              </a:ext>
            </a:extLst>
          </p:cNvPr>
          <p:cNvSpPr>
            <a:spLocks noGrp="1"/>
          </p:cNvSpPr>
          <p:nvPr>
            <p:ph type="title"/>
          </p:nvPr>
        </p:nvSpPr>
        <p:spPr/>
        <p:txBody>
          <a:bodyPr/>
          <a:lstStyle/>
          <a:p>
            <a:r>
              <a:rPr lang="zh-CN" altLang="en-US" dirty="0"/>
              <a:t>使用</a:t>
            </a:r>
            <a:r>
              <a:rPr lang="en-US" altLang="zh-CN" dirty="0" err="1"/>
              <a:t>povit_table</a:t>
            </a:r>
            <a:r>
              <a:rPr lang="zh-CN" altLang="en-US" dirty="0"/>
              <a:t>函数创建透视表</a:t>
            </a:r>
          </a:p>
        </p:txBody>
      </p:sp>
      <p:sp>
        <p:nvSpPr>
          <p:cNvPr id="3" name="内容占位符 2">
            <a:extLst>
              <a:ext uri="{FF2B5EF4-FFF2-40B4-BE49-F238E27FC236}">
                <a16:creationId xmlns:a16="http://schemas.microsoft.com/office/drawing/2014/main" id="{8DF2557D-A193-4688-A3F5-D6590799F995}"/>
              </a:ext>
            </a:extLst>
          </p:cNvPr>
          <p:cNvSpPr>
            <a:spLocks noGrp="1"/>
          </p:cNvSpPr>
          <p:nvPr>
            <p:ph idx="1"/>
          </p:nvPr>
        </p:nvSpPr>
        <p:spPr/>
        <p:txBody>
          <a:bodyPr>
            <a:normAutofit fontScale="77500" lnSpcReduction="20000"/>
          </a:bodyPr>
          <a:lstStyle/>
          <a:p>
            <a:r>
              <a:rPr lang="en-US" altLang="zh-CN" dirty="0" err="1"/>
              <a:t>pivot_table</a:t>
            </a:r>
            <a:r>
              <a:rPr lang="zh-CN" altLang="en-US" dirty="0"/>
              <a:t>函数主要的参数调节</a:t>
            </a:r>
          </a:p>
          <a:p>
            <a:r>
              <a:rPr lang="zh-CN" altLang="en-US" dirty="0"/>
              <a:t>在不特殊指定聚合函数</a:t>
            </a:r>
            <a:r>
              <a:rPr lang="en-US" altLang="zh-CN" dirty="0" err="1"/>
              <a:t>aggfunc</a:t>
            </a:r>
            <a:r>
              <a:rPr lang="zh-CN" altLang="en-US" dirty="0"/>
              <a:t>时，会默认使用</a:t>
            </a:r>
            <a:r>
              <a:rPr lang="en-US" altLang="zh-CN" dirty="0" err="1"/>
              <a:t>numpy.mean</a:t>
            </a:r>
            <a:r>
              <a:rPr lang="zh-CN" altLang="en-US" dirty="0"/>
              <a:t>进行聚合运算，</a:t>
            </a:r>
            <a:r>
              <a:rPr lang="en-US" altLang="zh-CN" dirty="0" err="1"/>
              <a:t>numpy.mean</a:t>
            </a:r>
            <a:r>
              <a:rPr lang="zh-CN" altLang="en-US" dirty="0"/>
              <a:t>会自动过滤掉非数值类型数据。可以通过指定</a:t>
            </a:r>
            <a:r>
              <a:rPr lang="en-US" altLang="zh-CN" dirty="0" err="1"/>
              <a:t>aggfunc</a:t>
            </a:r>
            <a:r>
              <a:rPr lang="zh-CN" altLang="en-US" dirty="0"/>
              <a:t>参数修改聚合函数。</a:t>
            </a:r>
          </a:p>
          <a:p>
            <a:r>
              <a:rPr lang="zh-CN" altLang="en-US" dirty="0"/>
              <a:t>和</a:t>
            </a:r>
            <a:r>
              <a:rPr lang="en-US" altLang="zh-CN" dirty="0" err="1"/>
              <a:t>groupby</a:t>
            </a:r>
            <a:r>
              <a:rPr lang="zh-CN" altLang="en-US" dirty="0"/>
              <a:t>方法分组的时候相同，</a:t>
            </a:r>
            <a:r>
              <a:rPr lang="en-US" altLang="zh-CN" dirty="0" err="1"/>
              <a:t>pivot_table</a:t>
            </a:r>
            <a:r>
              <a:rPr lang="zh-CN" altLang="en-US" dirty="0"/>
              <a:t>函数在创建透视表的时候分组键</a:t>
            </a:r>
            <a:r>
              <a:rPr lang="en-US" altLang="zh-CN" dirty="0"/>
              <a:t>index</a:t>
            </a:r>
            <a:r>
              <a:rPr lang="zh-CN" altLang="en-US" dirty="0"/>
              <a:t>可以有多个。</a:t>
            </a:r>
          </a:p>
          <a:p>
            <a:r>
              <a:rPr lang="zh-CN" altLang="en-US" dirty="0"/>
              <a:t>通过设置</a:t>
            </a:r>
            <a:r>
              <a:rPr lang="en-US" altLang="zh-CN" dirty="0"/>
              <a:t>columns</a:t>
            </a:r>
            <a:r>
              <a:rPr lang="zh-CN" altLang="en-US" dirty="0"/>
              <a:t>参数可以指定列分组。</a:t>
            </a:r>
          </a:p>
          <a:p>
            <a:r>
              <a:rPr lang="zh-CN" altLang="en-US" dirty="0"/>
              <a:t>当全部数据列数很多时，若只想要显示某列，可以通过指定</a:t>
            </a:r>
            <a:r>
              <a:rPr lang="en-US" altLang="zh-CN" dirty="0"/>
              <a:t>values</a:t>
            </a:r>
            <a:r>
              <a:rPr lang="zh-CN" altLang="en-US" dirty="0"/>
              <a:t>参数来实现。</a:t>
            </a:r>
          </a:p>
          <a:p>
            <a:r>
              <a:rPr lang="zh-CN" altLang="en-US" dirty="0"/>
              <a:t>当某些数据不存在时，会自动填充</a:t>
            </a:r>
            <a:r>
              <a:rPr lang="en-US" altLang="zh-CN" dirty="0" err="1"/>
              <a:t>NaN</a:t>
            </a:r>
            <a:r>
              <a:rPr lang="zh-CN" altLang="en-US" dirty="0"/>
              <a:t>，因此可以指定</a:t>
            </a:r>
            <a:r>
              <a:rPr lang="en-US" altLang="zh-CN" dirty="0" err="1"/>
              <a:t>fill_value</a:t>
            </a:r>
            <a:r>
              <a:rPr lang="zh-CN" altLang="en-US" dirty="0"/>
              <a:t>参数，表示当存在缺失值时，以指定数值进行填充。</a:t>
            </a:r>
          </a:p>
          <a:p>
            <a:r>
              <a:rPr lang="zh-CN" altLang="en-US" dirty="0"/>
              <a:t>可以更改</a:t>
            </a:r>
            <a:r>
              <a:rPr lang="en-US" altLang="zh-CN" dirty="0"/>
              <a:t>margins</a:t>
            </a:r>
            <a:r>
              <a:rPr lang="zh-CN" altLang="en-US" dirty="0"/>
              <a:t>参数，查看汇总数据。</a:t>
            </a:r>
          </a:p>
          <a:p>
            <a:endParaRPr lang="zh-CN" altLang="en-US" dirty="0"/>
          </a:p>
        </p:txBody>
      </p:sp>
      <p:sp>
        <p:nvSpPr>
          <p:cNvPr id="4" name="日期占位符 3">
            <a:extLst>
              <a:ext uri="{FF2B5EF4-FFF2-40B4-BE49-F238E27FC236}">
                <a16:creationId xmlns:a16="http://schemas.microsoft.com/office/drawing/2014/main" id="{DDEA2DC2-623A-44ED-B7BA-2C95E6B1CC90}"/>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CEEE13F5-8061-424C-9569-D16AD7DF22F1}"/>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C0C20C1C-5D0A-404A-825E-AFE6CCBE37DA}"/>
              </a:ext>
            </a:extLst>
          </p:cNvPr>
          <p:cNvSpPr>
            <a:spLocks noGrp="1"/>
          </p:cNvSpPr>
          <p:nvPr>
            <p:ph type="sldNum" sz="quarter" idx="12"/>
          </p:nvPr>
        </p:nvSpPr>
        <p:spPr/>
        <p:txBody>
          <a:bodyPr/>
          <a:lstStyle/>
          <a:p>
            <a:fld id="{7A842B54-638E-473C-9346-F0EA90246DF2}" type="slidenum">
              <a:rPr lang="zh-CN" altLang="en-US" smtClean="0"/>
              <a:t>59</a:t>
            </a:fld>
            <a:endParaRPr lang="zh-CN" altLang="en-US"/>
          </a:p>
        </p:txBody>
      </p:sp>
    </p:spTree>
    <p:extLst>
      <p:ext uri="{BB962C8B-B14F-4D97-AF65-F5344CB8AC3E}">
        <p14:creationId xmlns:p14="http://schemas.microsoft.com/office/powerpoint/2010/main" val="62756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83903-3AF8-4ACF-B05A-A53DDF71AFB2}"/>
              </a:ext>
            </a:extLst>
          </p:cNvPr>
          <p:cNvSpPr>
            <a:spLocks noGrp="1"/>
          </p:cNvSpPr>
          <p:nvPr>
            <p:ph type="title"/>
          </p:nvPr>
        </p:nvSpPr>
        <p:spPr/>
        <p:txBody>
          <a:bodyPr/>
          <a:lstStyle/>
          <a:p>
            <a:r>
              <a:rPr lang="zh-CN" altLang="en-US" dirty="0"/>
              <a:t>读写数据库数据</a:t>
            </a:r>
          </a:p>
        </p:txBody>
      </p:sp>
      <p:sp>
        <p:nvSpPr>
          <p:cNvPr id="3" name="内容占位符 2">
            <a:extLst>
              <a:ext uri="{FF2B5EF4-FFF2-40B4-BE49-F238E27FC236}">
                <a16:creationId xmlns:a16="http://schemas.microsoft.com/office/drawing/2014/main" id="{67BF89B8-C61B-4BF1-8DB3-13C93FA43AA9}"/>
              </a:ext>
            </a:extLst>
          </p:cNvPr>
          <p:cNvSpPr>
            <a:spLocks noGrp="1"/>
          </p:cNvSpPr>
          <p:nvPr>
            <p:ph idx="1"/>
          </p:nvPr>
        </p:nvSpPr>
        <p:spPr/>
        <p:txBody>
          <a:bodyPr>
            <a:normAutofit fontScale="92500" lnSpcReduction="10000"/>
          </a:bodyPr>
          <a:lstStyle/>
          <a:p>
            <a:pPr marL="0" indent="0">
              <a:buNone/>
            </a:pPr>
            <a:r>
              <a:rPr lang="en-US" altLang="zh-CN" dirty="0"/>
              <a:t>1.</a:t>
            </a:r>
            <a:r>
              <a:rPr lang="zh-CN" altLang="en-US" dirty="0"/>
              <a:t>数据库数据读取</a:t>
            </a:r>
          </a:p>
          <a:p>
            <a:r>
              <a:rPr lang="en-US" altLang="zh-CN" dirty="0"/>
              <a:t>pandas</a:t>
            </a:r>
            <a:r>
              <a:rPr lang="zh-CN" altLang="en-US" dirty="0"/>
              <a:t>提供了读取与存储关系型数据库数据的函数与方法。</a:t>
            </a:r>
            <a:endParaRPr lang="en-US" altLang="zh-CN" dirty="0"/>
          </a:p>
          <a:p>
            <a:pPr lvl="1"/>
            <a:r>
              <a:rPr lang="zh-CN" altLang="en-US" dirty="0"/>
              <a:t>除了</a:t>
            </a:r>
            <a:r>
              <a:rPr lang="en-US" altLang="zh-CN" dirty="0"/>
              <a:t>pandas</a:t>
            </a:r>
            <a:r>
              <a:rPr lang="zh-CN" altLang="en-US" dirty="0"/>
              <a:t>库外，还需要使用</a:t>
            </a:r>
            <a:r>
              <a:rPr lang="en-US" altLang="zh-CN" dirty="0" err="1"/>
              <a:t>SQLAlchemy</a:t>
            </a:r>
            <a:r>
              <a:rPr lang="zh-CN" altLang="en-US" dirty="0"/>
              <a:t>库建立对应的数据库连接。</a:t>
            </a:r>
            <a:endParaRPr lang="en-US" altLang="zh-CN" dirty="0"/>
          </a:p>
          <a:p>
            <a:pPr lvl="1"/>
            <a:r>
              <a:rPr lang="en-US" altLang="zh-CN" dirty="0" err="1"/>
              <a:t>SQLAlchemy</a:t>
            </a:r>
            <a:r>
              <a:rPr lang="zh-CN" altLang="en-US" dirty="0"/>
              <a:t>配合相应数据库的</a:t>
            </a:r>
            <a:r>
              <a:rPr lang="en-US" altLang="zh-CN" dirty="0"/>
              <a:t>Python</a:t>
            </a:r>
            <a:r>
              <a:rPr lang="zh-CN" altLang="en-US" dirty="0"/>
              <a:t>连接工具（例如</a:t>
            </a:r>
            <a:r>
              <a:rPr lang="en-US" altLang="zh-CN" dirty="0"/>
              <a:t>MySQL</a:t>
            </a:r>
            <a:r>
              <a:rPr lang="zh-CN" altLang="en-US" dirty="0"/>
              <a:t>数据库需要安装</a:t>
            </a:r>
            <a:r>
              <a:rPr lang="en-US" altLang="zh-CN" dirty="0" err="1"/>
              <a:t>mysqlclient</a:t>
            </a:r>
            <a:r>
              <a:rPr lang="zh-CN" altLang="en-US" dirty="0"/>
              <a:t>或者</a:t>
            </a:r>
            <a:r>
              <a:rPr lang="en-US" altLang="zh-CN" dirty="0" err="1"/>
              <a:t>pymysql</a:t>
            </a:r>
            <a:r>
              <a:rPr lang="zh-CN" altLang="en-US" dirty="0"/>
              <a:t>库），使用</a:t>
            </a:r>
            <a:r>
              <a:rPr lang="en-US" altLang="zh-CN" dirty="0" err="1"/>
              <a:t>create_engine</a:t>
            </a:r>
            <a:r>
              <a:rPr lang="zh-CN" altLang="en-US" dirty="0"/>
              <a:t>函数，建立一个数据库连接。</a:t>
            </a:r>
          </a:p>
          <a:p>
            <a:r>
              <a:rPr lang="zh-CN" altLang="en-US" dirty="0"/>
              <a:t>代码 </a:t>
            </a:r>
            <a:r>
              <a:rPr lang="en-US" altLang="zh-CN" dirty="0"/>
              <a:t>1</a:t>
            </a:r>
            <a:r>
              <a:rPr lang="zh-CN" altLang="en-US" dirty="0"/>
              <a:t>：连接数据库</a:t>
            </a:r>
            <a:endParaRPr lang="en-US" altLang="zh-CN" dirty="0"/>
          </a:p>
          <a:p>
            <a:r>
              <a:rPr lang="en-US" altLang="zh-CN" dirty="0" err="1"/>
              <a:t>creat_engine</a:t>
            </a:r>
            <a:r>
              <a:rPr lang="zh-CN" altLang="en-US" dirty="0"/>
              <a:t>中填入的是一个连接字符串。</a:t>
            </a:r>
            <a:endParaRPr lang="en-US" altLang="zh-CN" dirty="0"/>
          </a:p>
          <a:p>
            <a:pPr lvl="1"/>
            <a:r>
              <a:rPr lang="zh-CN" altLang="en-US" dirty="0"/>
              <a:t>在使用</a:t>
            </a:r>
            <a:r>
              <a:rPr lang="en-US" altLang="zh-CN" dirty="0"/>
              <a:t>Python</a:t>
            </a:r>
            <a:r>
              <a:rPr lang="zh-CN" altLang="en-US" dirty="0"/>
              <a:t>的</a:t>
            </a:r>
            <a:r>
              <a:rPr lang="en-US" altLang="zh-CN" dirty="0" err="1"/>
              <a:t>SQLAlchemy</a:t>
            </a:r>
            <a:r>
              <a:rPr lang="zh-CN" altLang="en-US" dirty="0"/>
              <a:t>时，</a:t>
            </a:r>
            <a:r>
              <a:rPr lang="en-US" altLang="zh-CN" dirty="0"/>
              <a:t>MySQL</a:t>
            </a:r>
            <a:r>
              <a:rPr lang="zh-CN" altLang="en-US" dirty="0"/>
              <a:t>和</a:t>
            </a:r>
            <a:r>
              <a:rPr lang="en-US" altLang="zh-CN" dirty="0"/>
              <a:t>Oracle</a:t>
            </a:r>
            <a:r>
              <a:rPr lang="zh-CN" altLang="en-US" dirty="0"/>
              <a:t>数据库连接字符串的格式如下</a:t>
            </a:r>
          </a:p>
          <a:p>
            <a:pPr lvl="1"/>
            <a:r>
              <a:rPr lang="zh-CN" altLang="en-US" dirty="0"/>
              <a:t>数据库产品名</a:t>
            </a:r>
            <a:r>
              <a:rPr lang="en-US" altLang="zh-CN" dirty="0"/>
              <a:t>+</a:t>
            </a:r>
            <a:r>
              <a:rPr lang="zh-CN" altLang="en-US" dirty="0"/>
              <a:t>连接工具名：</a:t>
            </a:r>
            <a:r>
              <a:rPr lang="en-US" altLang="zh-CN" dirty="0"/>
              <a:t>//</a:t>
            </a:r>
            <a:r>
              <a:rPr lang="zh-CN" altLang="en-US" dirty="0"/>
              <a:t>用户名</a:t>
            </a:r>
            <a:r>
              <a:rPr lang="en-US" altLang="zh-CN" dirty="0"/>
              <a:t>:</a:t>
            </a:r>
            <a:r>
              <a:rPr lang="zh-CN" altLang="en-US" dirty="0"/>
              <a:t>密码</a:t>
            </a:r>
            <a:r>
              <a:rPr lang="en-US" altLang="zh-CN" dirty="0"/>
              <a:t>@</a:t>
            </a:r>
            <a:r>
              <a:rPr lang="zh-CN" altLang="en-US" dirty="0"/>
              <a:t>数据库</a:t>
            </a:r>
            <a:r>
              <a:rPr lang="en-US" altLang="zh-CN" dirty="0"/>
              <a:t>IP</a:t>
            </a:r>
            <a:r>
              <a:rPr lang="zh-CN" altLang="en-US" dirty="0"/>
              <a:t>地址</a:t>
            </a:r>
            <a:r>
              <a:rPr lang="en-US" altLang="zh-CN" dirty="0"/>
              <a:t>:</a:t>
            </a:r>
            <a:r>
              <a:rPr lang="zh-CN" altLang="en-US" dirty="0"/>
              <a:t>数据库端口号</a:t>
            </a:r>
            <a:r>
              <a:rPr lang="en-US" altLang="zh-CN" dirty="0"/>
              <a:t>/</a:t>
            </a:r>
            <a:r>
              <a:rPr lang="zh-CN" altLang="en-US" dirty="0"/>
              <a:t>数据库名称？</a:t>
            </a:r>
            <a:r>
              <a:rPr lang="en-US" altLang="zh-CN" dirty="0"/>
              <a:t>charset = </a:t>
            </a:r>
            <a:r>
              <a:rPr lang="zh-CN" altLang="en-US" dirty="0"/>
              <a:t>数据库数据编码</a:t>
            </a:r>
          </a:p>
          <a:p>
            <a:endParaRPr lang="zh-CN" altLang="en-US" dirty="0"/>
          </a:p>
        </p:txBody>
      </p:sp>
      <p:sp>
        <p:nvSpPr>
          <p:cNvPr id="4" name="日期占位符 3">
            <a:extLst>
              <a:ext uri="{FF2B5EF4-FFF2-40B4-BE49-F238E27FC236}">
                <a16:creationId xmlns:a16="http://schemas.microsoft.com/office/drawing/2014/main" id="{71B63B40-4DF6-4DA7-B8CD-9193A3BF42C3}"/>
              </a:ext>
            </a:extLst>
          </p:cNvPr>
          <p:cNvSpPr>
            <a:spLocks noGrp="1"/>
          </p:cNvSpPr>
          <p:nvPr>
            <p:ph type="dt" sz="half" idx="10"/>
          </p:nvPr>
        </p:nvSpPr>
        <p:spPr/>
        <p:txBody>
          <a:bodyPr/>
          <a:lstStyle/>
          <a:p>
            <a:fld id="{F06E826B-D792-4B7A-8D96-CD0D841E7767}" type="datetime1">
              <a:rPr lang="zh-CN" altLang="en-US" smtClean="0"/>
              <a:t>2020/5/6</a:t>
            </a:fld>
            <a:endParaRPr lang="zh-CN" altLang="en-US"/>
          </a:p>
        </p:txBody>
      </p:sp>
      <p:sp>
        <p:nvSpPr>
          <p:cNvPr id="5" name="页脚占位符 4">
            <a:extLst>
              <a:ext uri="{FF2B5EF4-FFF2-40B4-BE49-F238E27FC236}">
                <a16:creationId xmlns:a16="http://schemas.microsoft.com/office/drawing/2014/main" id="{6AF0B252-1E17-4EE1-B31A-A6F3E2D9365E}"/>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3F78A79D-C6DA-4867-83B5-619BC9621C02}"/>
              </a:ext>
            </a:extLst>
          </p:cNvPr>
          <p:cNvSpPr>
            <a:spLocks noGrp="1"/>
          </p:cNvSpPr>
          <p:nvPr>
            <p:ph type="sldNum" sz="quarter" idx="12"/>
          </p:nvPr>
        </p:nvSpPr>
        <p:spPr/>
        <p:txBody>
          <a:bodyPr/>
          <a:lstStyle/>
          <a:p>
            <a:fld id="{7A842B54-638E-473C-9346-F0EA90246DF2}" type="slidenum">
              <a:rPr lang="zh-CN" altLang="en-US" smtClean="0"/>
              <a:t>6</a:t>
            </a:fld>
            <a:endParaRPr lang="zh-CN" altLang="en-US"/>
          </a:p>
        </p:txBody>
      </p:sp>
    </p:spTree>
    <p:extLst>
      <p:ext uri="{BB962C8B-B14F-4D97-AF65-F5344CB8AC3E}">
        <p14:creationId xmlns:p14="http://schemas.microsoft.com/office/powerpoint/2010/main" val="451730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025B5-9280-43C3-91FB-628BCE5C7822}"/>
              </a:ext>
            </a:extLst>
          </p:cNvPr>
          <p:cNvSpPr>
            <a:spLocks noGrp="1"/>
          </p:cNvSpPr>
          <p:nvPr>
            <p:ph type="title"/>
          </p:nvPr>
        </p:nvSpPr>
        <p:spPr/>
        <p:txBody>
          <a:bodyPr/>
          <a:lstStyle/>
          <a:p>
            <a:r>
              <a:rPr lang="zh-CN" altLang="en-US" dirty="0"/>
              <a:t>使用</a:t>
            </a:r>
            <a:r>
              <a:rPr lang="en-US" altLang="zh-CN" dirty="0"/>
              <a:t>crosstab</a:t>
            </a:r>
            <a:r>
              <a:rPr lang="zh-CN" altLang="en-US" dirty="0"/>
              <a:t>函数创建交叉表</a:t>
            </a:r>
          </a:p>
        </p:txBody>
      </p:sp>
      <p:sp>
        <p:nvSpPr>
          <p:cNvPr id="3" name="内容占位符 2">
            <a:extLst>
              <a:ext uri="{FF2B5EF4-FFF2-40B4-BE49-F238E27FC236}">
                <a16:creationId xmlns:a16="http://schemas.microsoft.com/office/drawing/2014/main" id="{F9C1E64D-0666-4329-B237-06C765D446B4}"/>
              </a:ext>
            </a:extLst>
          </p:cNvPr>
          <p:cNvSpPr>
            <a:spLocks noGrp="1"/>
          </p:cNvSpPr>
          <p:nvPr>
            <p:ph idx="1"/>
          </p:nvPr>
        </p:nvSpPr>
        <p:spPr/>
        <p:txBody>
          <a:bodyPr>
            <a:normAutofit fontScale="92500" lnSpcReduction="20000"/>
          </a:bodyPr>
          <a:lstStyle/>
          <a:p>
            <a:r>
              <a:rPr lang="en-US" altLang="zh-CN" dirty="0"/>
              <a:t>crosstab</a:t>
            </a:r>
            <a:r>
              <a:rPr lang="zh-CN" altLang="en-US" dirty="0"/>
              <a:t>函数</a:t>
            </a:r>
          </a:p>
          <a:p>
            <a:r>
              <a:rPr lang="zh-CN" altLang="en-US" dirty="0"/>
              <a:t>交叉表是一种特殊的透视表，主要用于计算分组频率。利用</a:t>
            </a:r>
            <a:r>
              <a:rPr lang="en-US" altLang="zh-CN" dirty="0"/>
              <a:t>pandas</a:t>
            </a:r>
            <a:r>
              <a:rPr lang="zh-CN" altLang="en-US" dirty="0"/>
              <a:t>提供的</a:t>
            </a:r>
            <a:r>
              <a:rPr lang="en-US" altLang="zh-CN" dirty="0"/>
              <a:t>crosstab</a:t>
            </a:r>
            <a:r>
              <a:rPr lang="zh-CN" altLang="en-US" dirty="0"/>
              <a:t>函数可以制作交叉表，</a:t>
            </a:r>
            <a:r>
              <a:rPr lang="en-US" altLang="zh-CN" dirty="0"/>
              <a:t>crosstab</a:t>
            </a:r>
            <a:r>
              <a:rPr lang="zh-CN" altLang="en-US" dirty="0"/>
              <a:t>函数的常用参数和使用格式如下。</a:t>
            </a:r>
          </a:p>
          <a:p>
            <a:r>
              <a:rPr lang="zh-CN" altLang="en-US" dirty="0"/>
              <a:t>由于交叉表是透视表的一种，其参数基本保持一致，不同之处在于</a:t>
            </a:r>
            <a:r>
              <a:rPr lang="en-US" altLang="zh-CN" dirty="0"/>
              <a:t>crosstab</a:t>
            </a:r>
            <a:r>
              <a:rPr lang="zh-CN" altLang="en-US" dirty="0"/>
              <a:t>函数中的</a:t>
            </a:r>
            <a:r>
              <a:rPr lang="en-US" altLang="zh-CN" dirty="0"/>
              <a:t>index</a:t>
            </a:r>
            <a:r>
              <a:rPr lang="zh-CN" altLang="en-US" dirty="0"/>
              <a:t>，</a:t>
            </a:r>
            <a:r>
              <a:rPr lang="en-US" altLang="zh-CN" dirty="0"/>
              <a:t>columns</a:t>
            </a:r>
            <a:r>
              <a:rPr lang="zh-CN" altLang="en-US" dirty="0"/>
              <a:t>，</a:t>
            </a:r>
            <a:r>
              <a:rPr lang="en-US" altLang="zh-CN" dirty="0"/>
              <a:t>values</a:t>
            </a:r>
            <a:r>
              <a:rPr lang="zh-CN" altLang="en-US" dirty="0"/>
              <a:t>填入的都是对应的从</a:t>
            </a:r>
            <a:r>
              <a:rPr lang="en-US" altLang="zh-CN" dirty="0" err="1"/>
              <a:t>Dataframe</a:t>
            </a:r>
            <a:r>
              <a:rPr lang="zh-CN" altLang="en-US" dirty="0"/>
              <a:t>中取出的某一列。</a:t>
            </a:r>
          </a:p>
          <a:p>
            <a:r>
              <a:rPr lang="en-US" altLang="zh-CN" dirty="0" err="1"/>
              <a:t>pandas.crosstab</a:t>
            </a:r>
            <a:r>
              <a:rPr lang="en-US" altLang="zh-CN" dirty="0"/>
              <a:t>(index, columns, values=None, </a:t>
            </a:r>
            <a:r>
              <a:rPr lang="en-US" altLang="zh-CN" dirty="0" err="1"/>
              <a:t>rownames</a:t>
            </a:r>
            <a:r>
              <a:rPr lang="en-US" altLang="zh-CN" dirty="0"/>
              <a:t>=None, </a:t>
            </a:r>
            <a:r>
              <a:rPr lang="en-US" altLang="zh-CN" dirty="0" err="1"/>
              <a:t>colnames</a:t>
            </a:r>
            <a:r>
              <a:rPr lang="en-US" altLang="zh-CN" dirty="0"/>
              <a:t>=None, </a:t>
            </a:r>
            <a:r>
              <a:rPr lang="en-US" altLang="zh-CN" dirty="0" err="1"/>
              <a:t>aggfunc</a:t>
            </a:r>
            <a:r>
              <a:rPr lang="en-US" altLang="zh-CN" dirty="0"/>
              <a:t>=None, margins=False, </a:t>
            </a:r>
            <a:r>
              <a:rPr lang="en-US" altLang="zh-CN" dirty="0" err="1"/>
              <a:t>dropna</a:t>
            </a:r>
            <a:r>
              <a:rPr lang="en-US" altLang="zh-CN" dirty="0"/>
              <a:t>=True, normalize=False)</a:t>
            </a:r>
          </a:p>
          <a:p>
            <a:endParaRPr lang="zh-CN" altLang="en-US" dirty="0"/>
          </a:p>
        </p:txBody>
      </p:sp>
      <p:sp>
        <p:nvSpPr>
          <p:cNvPr id="4" name="日期占位符 3">
            <a:extLst>
              <a:ext uri="{FF2B5EF4-FFF2-40B4-BE49-F238E27FC236}">
                <a16:creationId xmlns:a16="http://schemas.microsoft.com/office/drawing/2014/main" id="{D214B2DD-5CB6-4E86-B6BE-9D3EE3ED2D18}"/>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695BEBA4-3780-4BC6-8BFD-1770D6400763}"/>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CEAD6B44-58EE-4388-8F57-1F058A45F01C}"/>
              </a:ext>
            </a:extLst>
          </p:cNvPr>
          <p:cNvSpPr>
            <a:spLocks noGrp="1"/>
          </p:cNvSpPr>
          <p:nvPr>
            <p:ph type="sldNum" sz="quarter" idx="12"/>
          </p:nvPr>
        </p:nvSpPr>
        <p:spPr/>
        <p:txBody>
          <a:bodyPr/>
          <a:lstStyle/>
          <a:p>
            <a:fld id="{7A842B54-638E-473C-9346-F0EA90246DF2}" type="slidenum">
              <a:rPr lang="zh-CN" altLang="en-US" smtClean="0"/>
              <a:t>60</a:t>
            </a:fld>
            <a:endParaRPr lang="zh-CN" altLang="en-US"/>
          </a:p>
        </p:txBody>
      </p:sp>
    </p:spTree>
    <p:extLst>
      <p:ext uri="{BB962C8B-B14F-4D97-AF65-F5344CB8AC3E}">
        <p14:creationId xmlns:p14="http://schemas.microsoft.com/office/powerpoint/2010/main" val="4218931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D7A6F-CC27-48E3-A729-5B6DAAFF501F}"/>
              </a:ext>
            </a:extLst>
          </p:cNvPr>
          <p:cNvSpPr>
            <a:spLocks noGrp="1"/>
          </p:cNvSpPr>
          <p:nvPr>
            <p:ph type="title"/>
          </p:nvPr>
        </p:nvSpPr>
        <p:spPr/>
        <p:txBody>
          <a:bodyPr/>
          <a:lstStyle/>
          <a:p>
            <a:r>
              <a:rPr lang="zh-CN" altLang="en-US" dirty="0"/>
              <a:t>使用</a:t>
            </a:r>
            <a:r>
              <a:rPr lang="en-US" altLang="zh-CN" dirty="0"/>
              <a:t>crosstab</a:t>
            </a:r>
            <a:r>
              <a:rPr lang="zh-CN" altLang="en-US" dirty="0"/>
              <a:t>函数创建交叉表</a:t>
            </a:r>
          </a:p>
        </p:txBody>
      </p:sp>
      <p:sp>
        <p:nvSpPr>
          <p:cNvPr id="3" name="内容占位符 2">
            <a:extLst>
              <a:ext uri="{FF2B5EF4-FFF2-40B4-BE49-F238E27FC236}">
                <a16:creationId xmlns:a16="http://schemas.microsoft.com/office/drawing/2014/main" id="{80649C64-E8B4-42AB-9F64-BA9DA8109830}"/>
              </a:ext>
            </a:extLst>
          </p:cNvPr>
          <p:cNvSpPr>
            <a:spLocks noGrp="1"/>
          </p:cNvSpPr>
          <p:nvPr>
            <p:ph idx="1"/>
          </p:nvPr>
        </p:nvSpPr>
        <p:spPr/>
        <p:txBody>
          <a:bodyPr/>
          <a:lstStyle/>
          <a:p>
            <a:r>
              <a:rPr lang="en-US" altLang="zh-CN" dirty="0"/>
              <a:t>crosstab</a:t>
            </a:r>
            <a:r>
              <a:rPr lang="zh-CN" altLang="en-US" dirty="0"/>
              <a:t>的常用参数及其说明</a:t>
            </a:r>
          </a:p>
          <a:p>
            <a:endParaRPr lang="zh-CN" altLang="en-US" dirty="0"/>
          </a:p>
        </p:txBody>
      </p:sp>
      <p:sp>
        <p:nvSpPr>
          <p:cNvPr id="4" name="日期占位符 3">
            <a:extLst>
              <a:ext uri="{FF2B5EF4-FFF2-40B4-BE49-F238E27FC236}">
                <a16:creationId xmlns:a16="http://schemas.microsoft.com/office/drawing/2014/main" id="{EA7ADF25-0775-4C94-9E44-822191611631}"/>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C53DB56E-6BA9-4A8B-A6F7-1F6B26CF290D}"/>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0AD90A03-DAC9-476F-BBED-9F8BB1D9556C}"/>
              </a:ext>
            </a:extLst>
          </p:cNvPr>
          <p:cNvSpPr>
            <a:spLocks noGrp="1"/>
          </p:cNvSpPr>
          <p:nvPr>
            <p:ph type="sldNum" sz="quarter" idx="12"/>
          </p:nvPr>
        </p:nvSpPr>
        <p:spPr/>
        <p:txBody>
          <a:bodyPr/>
          <a:lstStyle/>
          <a:p>
            <a:fld id="{7A842B54-638E-473C-9346-F0EA90246DF2}" type="slidenum">
              <a:rPr lang="zh-CN" altLang="en-US" smtClean="0"/>
              <a:t>61</a:t>
            </a:fld>
            <a:endParaRPr lang="zh-CN" altLang="en-US"/>
          </a:p>
        </p:txBody>
      </p:sp>
      <p:graphicFrame>
        <p:nvGraphicFramePr>
          <p:cNvPr id="7" name="内容占位符 4">
            <a:extLst>
              <a:ext uri="{FF2B5EF4-FFF2-40B4-BE49-F238E27FC236}">
                <a16:creationId xmlns:a16="http://schemas.microsoft.com/office/drawing/2014/main" id="{D63B84EA-B738-4751-B198-FC6A8A3B4A87}"/>
              </a:ext>
            </a:extLst>
          </p:cNvPr>
          <p:cNvGraphicFramePr>
            <a:graphicFrameLocks/>
          </p:cNvGraphicFramePr>
          <p:nvPr>
            <p:extLst>
              <p:ext uri="{D42A27DB-BD31-4B8C-83A1-F6EECF244321}">
                <p14:modId xmlns:p14="http://schemas.microsoft.com/office/powerpoint/2010/main" val="1335108843"/>
              </p:ext>
            </p:extLst>
          </p:nvPr>
        </p:nvGraphicFramePr>
        <p:xfrm>
          <a:off x="2209800" y="2332039"/>
          <a:ext cx="8351837" cy="4525961"/>
        </p:xfrm>
        <a:graphic>
          <a:graphicData uri="http://schemas.openxmlformats.org/drawingml/2006/table">
            <a:tbl>
              <a:tblPr firstRow="1" firstCol="1" bandRow="1">
                <a:tableStyleId>{5C22544A-7EE6-4342-B048-85BDC9FD1C3A}</a:tableStyleId>
              </a:tblPr>
              <a:tblGrid>
                <a:gridCol w="1375304">
                  <a:extLst>
                    <a:ext uri="{9D8B030D-6E8A-4147-A177-3AD203B41FA5}">
                      <a16:colId xmlns:a16="http://schemas.microsoft.com/office/drawing/2014/main" val="20000"/>
                    </a:ext>
                  </a:extLst>
                </a:gridCol>
                <a:gridCol w="6976533">
                  <a:extLst>
                    <a:ext uri="{9D8B030D-6E8A-4147-A177-3AD203B41FA5}">
                      <a16:colId xmlns:a16="http://schemas.microsoft.com/office/drawing/2014/main" val="20001"/>
                    </a:ext>
                  </a:extLst>
                </a:gridCol>
              </a:tblGrid>
              <a:tr h="411451">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10653" marR="10653" marT="0" marB="0" anchor="ctr"/>
                </a:tc>
                <a:extLst>
                  <a:ext uri="{0D108BD9-81ED-4DB2-BD59-A6C34878D82A}">
                    <a16:rowId xmlns:a16="http://schemas.microsoft.com/office/drawing/2014/main" val="10000"/>
                  </a:ext>
                </a:extLst>
              </a:tr>
              <a:tr h="411451">
                <a:tc>
                  <a:txBody>
                    <a:bodyPr/>
                    <a:lstStyle/>
                    <a:p>
                      <a:pPr algn="ctr">
                        <a:lnSpc>
                          <a:spcPct val="150000"/>
                        </a:lnSpc>
                        <a:spcAft>
                          <a:spcPts val="0"/>
                        </a:spcAft>
                      </a:pPr>
                      <a:r>
                        <a:rPr lang="en-US" sz="1800" kern="0" dirty="0">
                          <a:effectLst/>
                          <a:latin typeface="微软雅黑" pitchFamily="34" charset="-122"/>
                          <a:ea typeface="微软雅黑" pitchFamily="34" charset="-122"/>
                        </a:rPr>
                        <a:t>index</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string</a:t>
                      </a:r>
                      <a:r>
                        <a:rPr lang="zh-CN" sz="1800" kern="0">
                          <a:effectLst/>
                          <a:latin typeface="微软雅黑" pitchFamily="34" charset="-122"/>
                          <a:ea typeface="微软雅黑" pitchFamily="34" charset="-122"/>
                        </a:rPr>
                        <a:t>或</a:t>
                      </a:r>
                      <a:r>
                        <a:rPr lang="en-US" sz="1800" kern="0">
                          <a:effectLst/>
                          <a:latin typeface="微软雅黑" pitchFamily="34" charset="-122"/>
                          <a:ea typeface="微软雅黑" pitchFamily="34" charset="-122"/>
                        </a:rPr>
                        <a:t>list</a:t>
                      </a:r>
                      <a:r>
                        <a:rPr lang="zh-CN" sz="1800" kern="0">
                          <a:effectLst/>
                          <a:latin typeface="微软雅黑" pitchFamily="34" charset="-122"/>
                          <a:ea typeface="微软雅黑" pitchFamily="34" charset="-122"/>
                        </a:rPr>
                        <a:t>。表示行索引键。无默认。</a:t>
                      </a:r>
                      <a:endParaRPr lang="zh-CN" sz="1800" kern="10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1"/>
                  </a:ext>
                </a:extLst>
              </a:tr>
              <a:tr h="411451">
                <a:tc>
                  <a:txBody>
                    <a:bodyPr/>
                    <a:lstStyle/>
                    <a:p>
                      <a:pPr algn="ctr">
                        <a:lnSpc>
                          <a:spcPct val="150000"/>
                        </a:lnSpc>
                        <a:spcAft>
                          <a:spcPts val="0"/>
                        </a:spcAft>
                      </a:pPr>
                      <a:r>
                        <a:rPr lang="en-US" sz="1800" kern="0" dirty="0">
                          <a:effectLst/>
                          <a:latin typeface="微软雅黑" pitchFamily="34" charset="-122"/>
                          <a:ea typeface="微软雅黑" pitchFamily="34" charset="-122"/>
                        </a:rPr>
                        <a:t>columns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string</a:t>
                      </a:r>
                      <a:r>
                        <a:rPr lang="zh-CN" sz="1800" kern="0">
                          <a:effectLst/>
                          <a:latin typeface="微软雅黑" pitchFamily="34" charset="-122"/>
                          <a:ea typeface="微软雅黑" pitchFamily="34" charset="-122"/>
                        </a:rPr>
                        <a:t>或</a:t>
                      </a:r>
                      <a:r>
                        <a:rPr lang="en-US" sz="1800" kern="0">
                          <a:effectLst/>
                          <a:latin typeface="微软雅黑" pitchFamily="34" charset="-122"/>
                          <a:ea typeface="微软雅黑" pitchFamily="34" charset="-122"/>
                        </a:rPr>
                        <a:t>list</a:t>
                      </a:r>
                      <a:r>
                        <a:rPr lang="zh-CN" sz="1800" kern="0">
                          <a:effectLst/>
                          <a:latin typeface="微软雅黑" pitchFamily="34" charset="-122"/>
                          <a:ea typeface="微软雅黑" pitchFamily="34" charset="-122"/>
                        </a:rPr>
                        <a:t>。表示列索引键。无默认。</a:t>
                      </a:r>
                      <a:endParaRPr lang="zh-CN" sz="1800" kern="10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2"/>
                  </a:ext>
                </a:extLst>
              </a:tr>
              <a:tr h="411451">
                <a:tc>
                  <a:txBody>
                    <a:bodyPr/>
                    <a:lstStyle/>
                    <a:p>
                      <a:pPr algn="ctr">
                        <a:lnSpc>
                          <a:spcPct val="150000"/>
                        </a:lnSpc>
                        <a:spcAft>
                          <a:spcPts val="0"/>
                        </a:spcAft>
                      </a:pPr>
                      <a:r>
                        <a:rPr lang="en-US" sz="1800" kern="0" dirty="0">
                          <a:effectLst/>
                          <a:latin typeface="微软雅黑" pitchFamily="34" charset="-122"/>
                          <a:ea typeface="微软雅黑" pitchFamily="34" charset="-122"/>
                        </a:rPr>
                        <a:t>values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array</a:t>
                      </a:r>
                      <a:r>
                        <a:rPr lang="zh-CN" sz="1800" kern="0">
                          <a:effectLst/>
                          <a:latin typeface="微软雅黑" pitchFamily="34" charset="-122"/>
                          <a:ea typeface="微软雅黑" pitchFamily="34" charset="-122"/>
                        </a:rPr>
                        <a:t>。表示聚合数据。默认为</a:t>
                      </a:r>
                      <a:r>
                        <a:rPr lang="en-US" sz="1800" kern="0">
                          <a:effectLst/>
                          <a:latin typeface="微软雅黑" pitchFamily="34" charset="-122"/>
                          <a:ea typeface="微软雅黑" pitchFamily="34" charset="-122"/>
                        </a:rPr>
                        <a:t>None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3"/>
                  </a:ext>
                </a:extLst>
              </a:tr>
              <a:tr h="411451">
                <a:tc>
                  <a:txBody>
                    <a:bodyPr/>
                    <a:lstStyle/>
                    <a:p>
                      <a:pPr algn="ctr">
                        <a:lnSpc>
                          <a:spcPct val="150000"/>
                        </a:lnSpc>
                        <a:spcAft>
                          <a:spcPts val="0"/>
                        </a:spcAft>
                      </a:pPr>
                      <a:r>
                        <a:rPr lang="en-US" sz="1800" kern="0" dirty="0" err="1">
                          <a:effectLst/>
                          <a:latin typeface="微软雅黑" pitchFamily="34" charset="-122"/>
                          <a:ea typeface="微软雅黑" pitchFamily="34" charset="-122"/>
                        </a:rPr>
                        <a:t>aggfunc</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a:effectLst/>
                          <a:latin typeface="微软雅黑" pitchFamily="34" charset="-122"/>
                          <a:ea typeface="微软雅黑" pitchFamily="34" charset="-122"/>
                        </a:rPr>
                        <a:t>接收</a:t>
                      </a:r>
                      <a:r>
                        <a:rPr lang="en-US" sz="1800" kern="0">
                          <a:effectLst/>
                          <a:latin typeface="微软雅黑" pitchFamily="34" charset="-122"/>
                          <a:ea typeface="微软雅黑" pitchFamily="34" charset="-122"/>
                        </a:rPr>
                        <a:t>function</a:t>
                      </a:r>
                      <a:r>
                        <a:rPr lang="zh-CN" sz="1800" kern="0">
                          <a:effectLst/>
                          <a:latin typeface="微软雅黑" pitchFamily="34" charset="-122"/>
                          <a:ea typeface="微软雅黑" pitchFamily="34" charset="-122"/>
                        </a:rPr>
                        <a:t>。表示聚合函数。默认为</a:t>
                      </a:r>
                      <a:r>
                        <a:rPr lang="en-US" sz="1800" kern="0">
                          <a:effectLst/>
                          <a:latin typeface="微软雅黑" pitchFamily="34" charset="-122"/>
                          <a:ea typeface="微软雅黑" pitchFamily="34" charset="-122"/>
                        </a:rPr>
                        <a:t>None</a:t>
                      </a:r>
                      <a:r>
                        <a:rPr lang="zh-CN" sz="1800" kern="0">
                          <a:effectLst/>
                          <a:latin typeface="微软雅黑" pitchFamily="34" charset="-122"/>
                          <a:ea typeface="微软雅黑" pitchFamily="34" charset="-122"/>
                        </a:rPr>
                        <a:t>。</a:t>
                      </a:r>
                      <a:endParaRPr lang="zh-CN" sz="1800" kern="10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4"/>
                  </a:ext>
                </a:extLst>
              </a:tr>
              <a:tr h="411451">
                <a:tc>
                  <a:txBody>
                    <a:bodyPr/>
                    <a:lstStyle/>
                    <a:p>
                      <a:pPr algn="ctr">
                        <a:lnSpc>
                          <a:spcPct val="150000"/>
                        </a:lnSpc>
                        <a:spcAft>
                          <a:spcPts val="0"/>
                        </a:spcAft>
                      </a:pPr>
                      <a:r>
                        <a:rPr lang="en-US" sz="1800" kern="0" dirty="0" err="1">
                          <a:effectLst/>
                          <a:latin typeface="微软雅黑" pitchFamily="34" charset="-122"/>
                          <a:ea typeface="微软雅黑" pitchFamily="34" charset="-122"/>
                        </a:rPr>
                        <a:t>rownames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表示行分组键名。无默认。</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5"/>
                  </a:ext>
                </a:extLst>
              </a:tr>
              <a:tr h="411451">
                <a:tc>
                  <a:txBody>
                    <a:bodyPr/>
                    <a:lstStyle/>
                    <a:p>
                      <a:pPr algn="ctr">
                        <a:lnSpc>
                          <a:spcPct val="150000"/>
                        </a:lnSpc>
                        <a:spcAft>
                          <a:spcPts val="0"/>
                        </a:spcAft>
                      </a:pPr>
                      <a:r>
                        <a:rPr lang="en-US" sz="1800" kern="0" dirty="0" err="1">
                          <a:effectLst/>
                          <a:latin typeface="微软雅黑" pitchFamily="34" charset="-122"/>
                          <a:ea typeface="微软雅黑" pitchFamily="34" charset="-122"/>
                        </a:rPr>
                        <a:t>colnames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表示列分组键名。无默认。</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6"/>
                  </a:ext>
                </a:extLst>
              </a:tr>
              <a:tr h="411451">
                <a:tc>
                  <a:txBody>
                    <a:bodyPr/>
                    <a:lstStyle/>
                    <a:p>
                      <a:pPr algn="ctr">
                        <a:lnSpc>
                          <a:spcPct val="150000"/>
                        </a:lnSpc>
                        <a:spcAft>
                          <a:spcPts val="0"/>
                        </a:spcAft>
                      </a:pPr>
                      <a:r>
                        <a:rPr lang="en-US" sz="1800" kern="0" dirty="0" err="1">
                          <a:effectLst/>
                          <a:latin typeface="微软雅黑" pitchFamily="34" charset="-122"/>
                          <a:ea typeface="微软雅黑" pitchFamily="34" charset="-122"/>
                        </a:rPr>
                        <a:t>dropna</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boolearn</a:t>
                      </a:r>
                      <a:r>
                        <a:rPr lang="zh-CN" sz="1800" kern="0" dirty="0">
                          <a:effectLst/>
                          <a:latin typeface="微软雅黑" pitchFamily="34" charset="-122"/>
                          <a:ea typeface="微软雅黑" pitchFamily="34" charset="-122"/>
                        </a:rPr>
                        <a:t>。表示是否删掉全为</a:t>
                      </a:r>
                      <a:r>
                        <a:rPr lang="en-US" sz="1800" kern="0" dirty="0" err="1">
                          <a:effectLst/>
                          <a:latin typeface="微软雅黑" pitchFamily="34" charset="-122"/>
                          <a:ea typeface="微软雅黑" pitchFamily="34" charset="-122"/>
                        </a:rPr>
                        <a:t>NaN</a:t>
                      </a:r>
                      <a:r>
                        <a:rPr lang="zh-CN" sz="1800" kern="0" dirty="0">
                          <a:effectLst/>
                          <a:latin typeface="微软雅黑" pitchFamily="34" charset="-122"/>
                          <a:ea typeface="微软雅黑" pitchFamily="34" charset="-122"/>
                        </a:rPr>
                        <a:t>的。默认为</a:t>
                      </a:r>
                      <a:r>
                        <a:rPr lang="en-US" sz="1800" kern="0" dirty="0">
                          <a:effectLst/>
                          <a:latin typeface="微软雅黑" pitchFamily="34" charset="-122"/>
                          <a:ea typeface="微软雅黑" pitchFamily="34" charset="-122"/>
                        </a:rPr>
                        <a:t>False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7"/>
                  </a:ext>
                </a:extLst>
              </a:tr>
              <a:tr h="822902">
                <a:tc>
                  <a:txBody>
                    <a:bodyPr/>
                    <a:lstStyle/>
                    <a:p>
                      <a:pPr algn="ctr">
                        <a:lnSpc>
                          <a:spcPct val="150000"/>
                        </a:lnSpc>
                        <a:spcAft>
                          <a:spcPts val="0"/>
                        </a:spcAft>
                      </a:pPr>
                      <a:r>
                        <a:rPr lang="en-US" sz="1800" kern="0" dirty="0">
                          <a:effectLst/>
                          <a:latin typeface="微软雅黑" pitchFamily="34" charset="-122"/>
                          <a:ea typeface="微软雅黑" pitchFamily="34" charset="-122"/>
                        </a:rPr>
                        <a:t>margins</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boolearn</a:t>
                      </a:r>
                      <a:r>
                        <a:rPr lang="zh-CN" sz="1800" kern="0" dirty="0">
                          <a:effectLst/>
                          <a:latin typeface="微软雅黑" pitchFamily="34" charset="-122"/>
                          <a:ea typeface="微软雅黑" pitchFamily="34" charset="-122"/>
                        </a:rPr>
                        <a:t>。默认为</a:t>
                      </a:r>
                      <a:r>
                        <a:rPr lang="en-US" sz="1800" kern="0" dirty="0">
                          <a:effectLst/>
                          <a:latin typeface="微软雅黑" pitchFamily="34" charset="-122"/>
                          <a:ea typeface="微软雅黑" pitchFamily="34" charset="-122"/>
                        </a:rPr>
                        <a:t>True</a:t>
                      </a:r>
                      <a:r>
                        <a:rPr lang="zh-CN" sz="1800" kern="0" dirty="0">
                          <a:effectLst/>
                          <a:latin typeface="微软雅黑" pitchFamily="34" charset="-122"/>
                          <a:ea typeface="微软雅黑" pitchFamily="34" charset="-122"/>
                        </a:rPr>
                        <a:t>。汇总（</a:t>
                      </a:r>
                      <a:r>
                        <a:rPr lang="en-US" sz="1800" kern="0" dirty="0">
                          <a:effectLst/>
                          <a:latin typeface="微软雅黑" pitchFamily="34" charset="-122"/>
                          <a:ea typeface="微软雅黑" pitchFamily="34" charset="-122"/>
                        </a:rPr>
                        <a:t>Total</a:t>
                      </a:r>
                      <a:r>
                        <a:rPr lang="zh-CN" sz="1800" kern="0" dirty="0">
                          <a:effectLst/>
                          <a:latin typeface="微软雅黑" pitchFamily="34" charset="-122"/>
                          <a:ea typeface="微软雅黑" pitchFamily="34" charset="-122"/>
                        </a:rPr>
                        <a:t>）功能的开关，设为</a:t>
                      </a:r>
                      <a:r>
                        <a:rPr lang="en-US" sz="1800" kern="0" dirty="0">
                          <a:effectLst/>
                          <a:latin typeface="微软雅黑" pitchFamily="34" charset="-122"/>
                          <a:ea typeface="微软雅黑" pitchFamily="34" charset="-122"/>
                        </a:rPr>
                        <a:t>True</a:t>
                      </a:r>
                      <a:r>
                        <a:rPr lang="zh-CN" sz="1800" kern="0" dirty="0">
                          <a:effectLst/>
                          <a:latin typeface="微软雅黑" pitchFamily="34" charset="-122"/>
                          <a:ea typeface="微软雅黑" pitchFamily="34" charset="-122"/>
                        </a:rPr>
                        <a:t>后结果集中会出现名为“</a:t>
                      </a:r>
                      <a:r>
                        <a:rPr lang="en-US" sz="1800" kern="0" dirty="0">
                          <a:effectLst/>
                          <a:latin typeface="微软雅黑" pitchFamily="34" charset="-122"/>
                          <a:ea typeface="微软雅黑" pitchFamily="34" charset="-122"/>
                        </a:rPr>
                        <a:t>ALL</a:t>
                      </a:r>
                      <a:r>
                        <a:rPr lang="zh-CN" sz="1800" kern="0" dirty="0">
                          <a:effectLst/>
                          <a:latin typeface="微软雅黑" pitchFamily="34" charset="-122"/>
                          <a:ea typeface="微软雅黑" pitchFamily="34" charset="-122"/>
                        </a:rPr>
                        <a:t>”的行和列。</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8"/>
                  </a:ext>
                </a:extLst>
              </a:tr>
              <a:tr h="411451">
                <a:tc>
                  <a:txBody>
                    <a:bodyPr/>
                    <a:lstStyle/>
                    <a:p>
                      <a:pPr algn="ctr">
                        <a:lnSpc>
                          <a:spcPct val="150000"/>
                        </a:lnSpc>
                        <a:spcAft>
                          <a:spcPts val="0"/>
                        </a:spcAft>
                      </a:pPr>
                      <a:r>
                        <a:rPr lang="en-US" sz="1800" kern="0" dirty="0">
                          <a:effectLst/>
                          <a:latin typeface="微软雅黑" pitchFamily="34" charset="-122"/>
                          <a:ea typeface="微软雅黑" pitchFamily="34" charset="-122"/>
                        </a:rPr>
                        <a:t>normalize</a:t>
                      </a:r>
                      <a:endParaRPr lang="zh-CN" sz="1800" kern="100" dirty="0">
                        <a:effectLst/>
                        <a:latin typeface="微软雅黑" pitchFamily="34" charset="-122"/>
                        <a:ea typeface="微软雅黑" pitchFamily="34" charset="-122"/>
                        <a:cs typeface="宋体"/>
                      </a:endParaRPr>
                    </a:p>
                  </a:txBody>
                  <a:tcPr marL="10653" marR="10653"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boolearn</a:t>
                      </a:r>
                      <a:r>
                        <a:rPr lang="zh-CN" sz="1800" kern="0" dirty="0">
                          <a:effectLst/>
                          <a:latin typeface="微软雅黑" pitchFamily="34" charset="-122"/>
                          <a:ea typeface="微软雅黑" pitchFamily="34" charset="-122"/>
                        </a:rPr>
                        <a:t>。表示是否对值进行标准化。默认为</a:t>
                      </a:r>
                      <a:r>
                        <a:rPr lang="en-US" sz="1800" kern="0" dirty="0">
                          <a:effectLst/>
                          <a:latin typeface="微软雅黑" pitchFamily="34" charset="-122"/>
                          <a:ea typeface="微软雅黑" pitchFamily="34" charset="-122"/>
                        </a:rPr>
                        <a:t>False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10653" marR="10653"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48990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42EE1A9-055B-4CEB-8536-96B80C19137B}"/>
              </a:ext>
            </a:extLst>
          </p:cNvPr>
          <p:cNvSpPr>
            <a:spLocks noGrp="1"/>
          </p:cNvSpPr>
          <p:nvPr>
            <p:ph type="title"/>
          </p:nvPr>
        </p:nvSpPr>
        <p:spPr/>
        <p:txBody>
          <a:bodyPr/>
          <a:lstStyle/>
          <a:p>
            <a:r>
              <a:rPr lang="zh-CN" altLang="en-US" dirty="0"/>
              <a:t>小结</a:t>
            </a:r>
          </a:p>
        </p:txBody>
      </p:sp>
      <p:sp>
        <p:nvSpPr>
          <p:cNvPr id="8" name="文本占位符 7">
            <a:extLst>
              <a:ext uri="{FF2B5EF4-FFF2-40B4-BE49-F238E27FC236}">
                <a16:creationId xmlns:a16="http://schemas.microsoft.com/office/drawing/2014/main" id="{CF5D89FE-7956-48D4-80CC-12195E8D9894}"/>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BA1F14C-02F1-4481-B6A4-F55628436935}"/>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E61FBC73-4118-436D-8BAD-2DE52E86E03A}"/>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F3EC75BA-5A46-476C-809C-B17C5A4734EC}"/>
              </a:ext>
            </a:extLst>
          </p:cNvPr>
          <p:cNvSpPr>
            <a:spLocks noGrp="1"/>
          </p:cNvSpPr>
          <p:nvPr>
            <p:ph type="sldNum" sz="quarter" idx="12"/>
          </p:nvPr>
        </p:nvSpPr>
        <p:spPr/>
        <p:txBody>
          <a:bodyPr/>
          <a:lstStyle/>
          <a:p>
            <a:fld id="{7A842B54-638E-473C-9346-F0EA90246DF2}" type="slidenum">
              <a:rPr lang="zh-CN" altLang="en-US" smtClean="0"/>
              <a:t>62</a:t>
            </a:fld>
            <a:endParaRPr lang="zh-CN" altLang="en-US"/>
          </a:p>
        </p:txBody>
      </p:sp>
    </p:spTree>
    <p:extLst>
      <p:ext uri="{BB962C8B-B14F-4D97-AF65-F5344CB8AC3E}">
        <p14:creationId xmlns:p14="http://schemas.microsoft.com/office/powerpoint/2010/main" val="3058520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17A6DD4C-7A1A-42B2-86A6-8BED12038EE4}"/>
              </a:ext>
            </a:extLst>
          </p:cNvPr>
          <p:cNvSpPr>
            <a:spLocks noGrp="1"/>
          </p:cNvSpPr>
          <p:nvPr>
            <p:ph type="title"/>
          </p:nvPr>
        </p:nvSpPr>
        <p:spPr/>
        <p:txBody>
          <a:bodyPr/>
          <a:lstStyle/>
          <a:p>
            <a:r>
              <a:rPr lang="zh-CN" altLang="en-US" dirty="0"/>
              <a:t>介绍内容</a:t>
            </a:r>
          </a:p>
        </p:txBody>
      </p:sp>
      <p:sp>
        <p:nvSpPr>
          <p:cNvPr id="4" name="日期占位符 3">
            <a:extLst>
              <a:ext uri="{FF2B5EF4-FFF2-40B4-BE49-F238E27FC236}">
                <a16:creationId xmlns:a16="http://schemas.microsoft.com/office/drawing/2014/main" id="{18C5CA82-9BC1-4F64-8694-2DD61A009EA7}"/>
              </a:ext>
            </a:extLst>
          </p:cNvPr>
          <p:cNvSpPr>
            <a:spLocks noGrp="1"/>
          </p:cNvSpPr>
          <p:nvPr>
            <p:ph type="dt" sz="half" idx="10"/>
          </p:nvPr>
        </p:nvSpPr>
        <p:spPr/>
        <p:txBody>
          <a:bodyPr/>
          <a:lstStyle/>
          <a:p>
            <a:fld id="{95A23EE3-1E5C-4B95-AEA7-3FD817115A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68580AFA-D750-47F5-ACD2-336FCA99D713}"/>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CEDC1347-5A5B-4443-86EF-C7AA235C92BF}"/>
              </a:ext>
            </a:extLst>
          </p:cNvPr>
          <p:cNvSpPr>
            <a:spLocks noGrp="1"/>
          </p:cNvSpPr>
          <p:nvPr>
            <p:ph type="sldNum" sz="quarter" idx="12"/>
          </p:nvPr>
        </p:nvSpPr>
        <p:spPr/>
        <p:txBody>
          <a:bodyPr/>
          <a:lstStyle/>
          <a:p>
            <a:fld id="{7A842B54-638E-473C-9346-F0EA90246DF2}" type="slidenum">
              <a:rPr lang="zh-CN" altLang="en-US" smtClean="0"/>
              <a:t>63</a:t>
            </a:fld>
            <a:endParaRPr lang="zh-CN" altLang="en-US"/>
          </a:p>
        </p:txBody>
      </p:sp>
      <p:grpSp>
        <p:nvGrpSpPr>
          <p:cNvPr id="19" name="组合 18">
            <a:extLst>
              <a:ext uri="{FF2B5EF4-FFF2-40B4-BE49-F238E27FC236}">
                <a16:creationId xmlns:a16="http://schemas.microsoft.com/office/drawing/2014/main" id="{743047B6-007A-4F3C-88BE-098FACBB2DD1}"/>
              </a:ext>
            </a:extLst>
          </p:cNvPr>
          <p:cNvGrpSpPr/>
          <p:nvPr/>
        </p:nvGrpSpPr>
        <p:grpSpPr>
          <a:xfrm>
            <a:off x="2649538" y="1830388"/>
            <a:ext cx="6605587" cy="3325812"/>
            <a:chOff x="2649538" y="1830388"/>
            <a:chExt cx="6605587" cy="3325812"/>
          </a:xfrm>
        </p:grpSpPr>
        <p:cxnSp>
          <p:nvCxnSpPr>
            <p:cNvPr id="11" name="直接连接符 6">
              <a:extLst>
                <a:ext uri="{FF2B5EF4-FFF2-40B4-BE49-F238E27FC236}">
                  <a16:creationId xmlns:a16="http://schemas.microsoft.com/office/drawing/2014/main" id="{E5022772-1E69-499B-B6DC-DAA62F8A3748}"/>
                </a:ext>
              </a:extLst>
            </p:cNvPr>
            <p:cNvCxnSpPr>
              <a:cxnSpLocks/>
            </p:cNvCxnSpPr>
            <p:nvPr/>
          </p:nvCxnSpPr>
          <p:spPr>
            <a:xfrm>
              <a:off x="3265488" y="1830388"/>
              <a:ext cx="4762" cy="3325812"/>
            </a:xfrm>
            <a:prstGeom prst="line">
              <a:avLst/>
            </a:prstGeom>
          </p:spPr>
          <p:style>
            <a:lnRef idx="2">
              <a:schemeClr val="dk1"/>
            </a:lnRef>
            <a:fillRef idx="0">
              <a:schemeClr val="dk1"/>
            </a:fillRef>
            <a:effectRef idx="1">
              <a:schemeClr val="dk1"/>
            </a:effectRef>
            <a:fontRef idx="minor">
              <a:schemeClr val="tx1"/>
            </a:fontRef>
          </p:style>
        </p:cxnSp>
        <p:sp>
          <p:nvSpPr>
            <p:cNvPr id="12" name="Line 2">
              <a:extLst>
                <a:ext uri="{FF2B5EF4-FFF2-40B4-BE49-F238E27FC236}">
                  <a16:creationId xmlns:a16="http://schemas.microsoft.com/office/drawing/2014/main" id="{0BF3C993-9376-4E1F-84B7-0B89B726CD84}"/>
                </a:ext>
              </a:extLst>
            </p:cNvPr>
            <p:cNvSpPr>
              <a:spLocks noChangeShapeType="1"/>
            </p:cNvSpPr>
            <p:nvPr/>
          </p:nvSpPr>
          <p:spPr bwMode="auto">
            <a:xfrm>
              <a:off x="2649538" y="4468813"/>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13" name="Oval 15">
              <a:extLst>
                <a:ext uri="{FF2B5EF4-FFF2-40B4-BE49-F238E27FC236}">
                  <a16:creationId xmlns:a16="http://schemas.microsoft.com/office/drawing/2014/main" id="{96547963-8EE5-4B8A-8989-8095F5C9BFB6}"/>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14" name="AutoShape 17">
              <a:extLst>
                <a:ext uri="{FF2B5EF4-FFF2-40B4-BE49-F238E27FC236}">
                  <a16:creationId xmlns:a16="http://schemas.microsoft.com/office/drawing/2014/main" id="{2988819F-7F89-49CA-A9F3-75163B823B94}"/>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创建透视表与交叉表</a:t>
              </a:r>
            </a:p>
          </p:txBody>
        </p:sp>
        <p:sp>
          <p:nvSpPr>
            <p:cNvPr id="15" name="AutoShape 17">
              <a:extLst>
                <a:ext uri="{FF2B5EF4-FFF2-40B4-BE49-F238E27FC236}">
                  <a16:creationId xmlns:a16="http://schemas.microsoft.com/office/drawing/2014/main" id="{3467E8D2-289F-4DFD-8B38-3D22E75F3C45}"/>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lvl="1" algn="ctr" eaLnBrk="1" fontAlgn="auto" hangingPunct="1">
                <a:spcBef>
                  <a:spcPts val="0"/>
                </a:spcBef>
                <a:spcAft>
                  <a:spcPts val="0"/>
                </a:spcAft>
                <a:defRPr/>
              </a:pPr>
              <a:r>
                <a:rPr lang="zh-CN" altLang="zh-CN" sz="2200" dirty="0">
                  <a:latin typeface="Times New Roman" pitchFamily="18" charset="0"/>
                  <a:ea typeface="微软雅黑" pitchFamily="34" charset="-122"/>
                  <a:cs typeface="Times New Roman" pitchFamily="18" charset="0"/>
                </a:rPr>
                <a:t>使用分组聚合进行组内计算</a:t>
              </a:r>
            </a:p>
          </p:txBody>
        </p:sp>
        <p:sp>
          <p:nvSpPr>
            <p:cNvPr id="16" name="Oval 15">
              <a:extLst>
                <a:ext uri="{FF2B5EF4-FFF2-40B4-BE49-F238E27FC236}">
                  <a16:creationId xmlns:a16="http://schemas.microsoft.com/office/drawing/2014/main" id="{1166BDB4-55DC-4981-8B02-E3EBFF484F71}"/>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17" name="AutoShape 17">
              <a:extLst>
                <a:ext uri="{FF2B5EF4-FFF2-40B4-BE49-F238E27FC236}">
                  <a16:creationId xmlns:a16="http://schemas.microsoft.com/office/drawing/2014/main" id="{ECA62FDD-4974-4152-B6AD-CD604FD5E5F2}"/>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小结</a:t>
              </a:r>
            </a:p>
          </p:txBody>
        </p:sp>
        <p:sp>
          <p:nvSpPr>
            <p:cNvPr id="18" name="Oval 15">
              <a:extLst>
                <a:ext uri="{FF2B5EF4-FFF2-40B4-BE49-F238E27FC236}">
                  <a16:creationId xmlns:a16="http://schemas.microsoft.com/office/drawing/2014/main" id="{2E18B67B-6EA9-4685-961C-0D8E3DC31E74}"/>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grpSp>
    </p:spTree>
    <p:extLst>
      <p:ext uri="{BB962C8B-B14F-4D97-AF65-F5344CB8AC3E}">
        <p14:creationId xmlns:p14="http://schemas.microsoft.com/office/powerpoint/2010/main" val="1622901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6AE41FB-4288-4A2C-AC7A-C0DB7AC9D293}"/>
              </a:ext>
            </a:extLst>
          </p:cNvPr>
          <p:cNvSpPr>
            <a:spLocks noGrp="1"/>
          </p:cNvSpPr>
          <p:nvPr>
            <p:ph type="title"/>
          </p:nvPr>
        </p:nvSpPr>
        <p:spPr/>
        <p:txBody>
          <a:bodyPr/>
          <a:lstStyle/>
          <a:p>
            <a:r>
              <a:rPr lang="zh-CN" altLang="en-US" dirty="0"/>
              <a:t>小结</a:t>
            </a:r>
          </a:p>
        </p:txBody>
      </p:sp>
      <p:sp>
        <p:nvSpPr>
          <p:cNvPr id="8" name="内容占位符 7">
            <a:extLst>
              <a:ext uri="{FF2B5EF4-FFF2-40B4-BE49-F238E27FC236}">
                <a16:creationId xmlns:a16="http://schemas.microsoft.com/office/drawing/2014/main" id="{CE1D83CD-0B76-4819-A7F3-9DAA3170DA0A}"/>
              </a:ext>
            </a:extLst>
          </p:cNvPr>
          <p:cNvSpPr>
            <a:spLocks noGrp="1"/>
          </p:cNvSpPr>
          <p:nvPr>
            <p:ph idx="1"/>
          </p:nvPr>
        </p:nvSpPr>
        <p:spPr/>
        <p:txBody>
          <a:bodyPr>
            <a:normAutofit/>
          </a:bodyPr>
          <a:lstStyle/>
          <a:p>
            <a:r>
              <a:rPr lang="zh-CN" altLang="en-US" dirty="0"/>
              <a:t>以餐饮数据为例</a:t>
            </a:r>
          </a:p>
          <a:p>
            <a:pPr lvl="1"/>
            <a:r>
              <a:rPr lang="zh-CN" altLang="en-US" dirty="0"/>
              <a:t>介绍了数据库数据，</a:t>
            </a:r>
            <a:r>
              <a:rPr lang="en-US" altLang="zh-CN" dirty="0"/>
              <a:t>csv</a:t>
            </a:r>
            <a:r>
              <a:rPr lang="zh-CN" altLang="en-US" dirty="0"/>
              <a:t>数据，</a:t>
            </a:r>
            <a:r>
              <a:rPr lang="en-US" altLang="zh-CN" dirty="0"/>
              <a:t>Excel</a:t>
            </a:r>
            <a:r>
              <a:rPr lang="zh-CN" altLang="en-US" dirty="0"/>
              <a:t>数据三种常用的数据读取与写入方式。</a:t>
            </a:r>
          </a:p>
          <a:p>
            <a:pPr lvl="1"/>
            <a:r>
              <a:rPr lang="zh-CN" altLang="en-US" dirty="0"/>
              <a:t>阐述了</a:t>
            </a:r>
            <a:r>
              <a:rPr lang="en-US" altLang="zh-CN" dirty="0"/>
              <a:t>DataFrame</a:t>
            </a:r>
            <a:r>
              <a:rPr lang="zh-CN" altLang="en-US" dirty="0"/>
              <a:t>的常用属性，方法与描述性统计相关内容。</a:t>
            </a:r>
          </a:p>
          <a:p>
            <a:pPr lvl="1"/>
            <a:r>
              <a:rPr lang="zh-CN" altLang="en-US" dirty="0"/>
              <a:t>介绍了时间数据的转换，信息提取与算术运算。</a:t>
            </a:r>
          </a:p>
          <a:p>
            <a:pPr lvl="1"/>
            <a:r>
              <a:rPr lang="zh-CN" altLang="en-US" dirty="0"/>
              <a:t>剖析了分组聚合方法</a:t>
            </a:r>
            <a:r>
              <a:rPr lang="en-US" altLang="zh-CN" dirty="0" err="1"/>
              <a:t>groupby</a:t>
            </a:r>
            <a:r>
              <a:rPr lang="zh-CN" altLang="en-US" dirty="0"/>
              <a:t>的原理，用法和三种聚合方法。</a:t>
            </a:r>
          </a:p>
          <a:p>
            <a:pPr lvl="1"/>
            <a:r>
              <a:rPr lang="zh-CN" altLang="en-US" dirty="0"/>
              <a:t>展现了透视表与交叉表的制作方法。</a:t>
            </a:r>
          </a:p>
          <a:p>
            <a:r>
              <a:rPr lang="zh-CN" altLang="en-US" dirty="0"/>
              <a:t>对</a:t>
            </a:r>
            <a:r>
              <a:rPr lang="en-US" altLang="zh-CN" dirty="0"/>
              <a:t>pandas</a:t>
            </a:r>
            <a:r>
              <a:rPr lang="zh-CN" altLang="en-US" dirty="0"/>
              <a:t>库有一个整体了解可以利用</a:t>
            </a:r>
            <a:r>
              <a:rPr lang="en-US" altLang="zh-CN" dirty="0"/>
              <a:t>pandas</a:t>
            </a:r>
            <a:r>
              <a:rPr lang="zh-CN" altLang="en-US" dirty="0"/>
              <a:t>库进行基础的统计。</a:t>
            </a:r>
          </a:p>
          <a:p>
            <a:endParaRPr lang="zh-CN" altLang="en-US" dirty="0"/>
          </a:p>
        </p:txBody>
      </p:sp>
      <p:sp>
        <p:nvSpPr>
          <p:cNvPr id="4" name="日期占位符 3">
            <a:extLst>
              <a:ext uri="{FF2B5EF4-FFF2-40B4-BE49-F238E27FC236}">
                <a16:creationId xmlns:a16="http://schemas.microsoft.com/office/drawing/2014/main" id="{1AAE7602-EEB4-4BD0-B4B9-A669E6F49CD7}"/>
              </a:ext>
            </a:extLst>
          </p:cNvPr>
          <p:cNvSpPr>
            <a:spLocks noGrp="1"/>
          </p:cNvSpPr>
          <p:nvPr>
            <p:ph type="dt" sz="half" idx="10"/>
          </p:nvPr>
        </p:nvSpPr>
        <p:spPr/>
        <p:txBody>
          <a:bodyPr/>
          <a:lstStyle/>
          <a:p>
            <a:fld id="{00C8C1AC-9C83-4F55-B24B-EFF8FDADE82E}" type="datetime1">
              <a:rPr lang="zh-CN" altLang="en-US" smtClean="0"/>
              <a:t>2020/5/6</a:t>
            </a:fld>
            <a:endParaRPr lang="zh-CN" altLang="en-US"/>
          </a:p>
        </p:txBody>
      </p:sp>
      <p:sp>
        <p:nvSpPr>
          <p:cNvPr id="5" name="页脚占位符 4">
            <a:extLst>
              <a:ext uri="{FF2B5EF4-FFF2-40B4-BE49-F238E27FC236}">
                <a16:creationId xmlns:a16="http://schemas.microsoft.com/office/drawing/2014/main" id="{9CD4EB89-2B9A-43C7-AE09-7723645F0256}"/>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9AF8BE4E-EA3A-463B-805E-1DEE904EFD4B}"/>
              </a:ext>
            </a:extLst>
          </p:cNvPr>
          <p:cNvSpPr>
            <a:spLocks noGrp="1"/>
          </p:cNvSpPr>
          <p:nvPr>
            <p:ph type="sldNum" sz="quarter" idx="12"/>
          </p:nvPr>
        </p:nvSpPr>
        <p:spPr/>
        <p:txBody>
          <a:bodyPr/>
          <a:lstStyle/>
          <a:p>
            <a:fld id="{7A842B54-638E-473C-9346-F0EA90246DF2}" type="slidenum">
              <a:rPr lang="zh-CN" altLang="en-US" smtClean="0"/>
              <a:t>64</a:t>
            </a:fld>
            <a:endParaRPr lang="zh-CN" altLang="en-US"/>
          </a:p>
        </p:txBody>
      </p:sp>
    </p:spTree>
    <p:extLst>
      <p:ext uri="{BB962C8B-B14F-4D97-AF65-F5344CB8AC3E}">
        <p14:creationId xmlns:p14="http://schemas.microsoft.com/office/powerpoint/2010/main" val="82530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BA33A-9FF0-4A36-8A19-B91E72060362}"/>
              </a:ext>
            </a:extLst>
          </p:cNvPr>
          <p:cNvSpPr>
            <a:spLocks noGrp="1"/>
          </p:cNvSpPr>
          <p:nvPr>
            <p:ph type="title"/>
          </p:nvPr>
        </p:nvSpPr>
        <p:spPr/>
        <p:txBody>
          <a:bodyPr/>
          <a:lstStyle/>
          <a:p>
            <a:r>
              <a:rPr lang="zh-CN" altLang="en-US" dirty="0"/>
              <a:t>读写数据库数据</a:t>
            </a:r>
          </a:p>
        </p:txBody>
      </p:sp>
      <p:sp>
        <p:nvSpPr>
          <p:cNvPr id="3" name="内容占位符 2">
            <a:extLst>
              <a:ext uri="{FF2B5EF4-FFF2-40B4-BE49-F238E27FC236}">
                <a16:creationId xmlns:a16="http://schemas.microsoft.com/office/drawing/2014/main" id="{7C5EBA54-2F42-4FE5-BEB5-1391A6E2F9F3}"/>
              </a:ext>
            </a:extLst>
          </p:cNvPr>
          <p:cNvSpPr>
            <a:spLocks noGrp="1"/>
          </p:cNvSpPr>
          <p:nvPr>
            <p:ph idx="1"/>
          </p:nvPr>
        </p:nvSpPr>
        <p:spPr/>
        <p:txBody>
          <a:bodyPr>
            <a:normAutofit fontScale="92500" lnSpcReduction="20000"/>
          </a:bodyPr>
          <a:lstStyle/>
          <a:p>
            <a:pPr marL="0" indent="0">
              <a:buNone/>
            </a:pPr>
            <a:r>
              <a:rPr lang="en-US" altLang="zh-CN" dirty="0"/>
              <a:t>1.</a:t>
            </a:r>
            <a:r>
              <a:rPr lang="zh-CN" altLang="en-US" dirty="0"/>
              <a:t>数据库数据读取</a:t>
            </a:r>
          </a:p>
          <a:p>
            <a:r>
              <a:rPr lang="zh-CN" altLang="en-US" dirty="0"/>
              <a:t>代码 </a:t>
            </a:r>
            <a:r>
              <a:rPr lang="en-US" altLang="zh-CN" dirty="0"/>
              <a:t>2</a:t>
            </a:r>
            <a:r>
              <a:rPr lang="zh-CN" altLang="en-US" dirty="0"/>
              <a:t>：读取数据库数据</a:t>
            </a:r>
            <a:endParaRPr lang="en-US" altLang="zh-CN" dirty="0"/>
          </a:p>
          <a:p>
            <a:r>
              <a:rPr lang="en-US" altLang="zh-CN" dirty="0" err="1"/>
              <a:t>read_sql_table</a:t>
            </a:r>
            <a:r>
              <a:rPr lang="zh-CN" altLang="en-US" dirty="0"/>
              <a:t>只能够读取数据库的某一个表格，不能实现查询的操作。</a:t>
            </a:r>
          </a:p>
          <a:p>
            <a:pPr lvl="1"/>
            <a:r>
              <a:rPr lang="en-US" altLang="zh-CN" dirty="0" err="1"/>
              <a:t>pandas.read_sql_table</a:t>
            </a:r>
            <a:r>
              <a:rPr lang="en-US" altLang="zh-CN" dirty="0"/>
              <a:t>(</a:t>
            </a:r>
            <a:r>
              <a:rPr lang="en-US" altLang="zh-CN" dirty="0" err="1"/>
              <a:t>table_name</a:t>
            </a:r>
            <a:r>
              <a:rPr lang="en-US" altLang="zh-CN" dirty="0"/>
              <a:t>, con, schema=None, </a:t>
            </a:r>
            <a:r>
              <a:rPr lang="en-US" altLang="zh-CN" dirty="0" err="1"/>
              <a:t>index_col</a:t>
            </a:r>
            <a:r>
              <a:rPr lang="en-US" altLang="zh-CN" dirty="0"/>
              <a:t>=None, </a:t>
            </a:r>
            <a:r>
              <a:rPr lang="en-US" altLang="zh-CN" dirty="0" err="1"/>
              <a:t>coerce_float</a:t>
            </a:r>
            <a:r>
              <a:rPr lang="en-US" altLang="zh-CN" dirty="0"/>
              <a:t>=True, columns=None)</a:t>
            </a:r>
          </a:p>
          <a:p>
            <a:r>
              <a:rPr lang="en-US" altLang="zh-CN" dirty="0" err="1"/>
              <a:t>read_sql_query</a:t>
            </a:r>
            <a:r>
              <a:rPr lang="zh-CN" altLang="en-US" dirty="0"/>
              <a:t>只能实现查询操作，不能直接读取数据库中的某个表。</a:t>
            </a:r>
          </a:p>
          <a:p>
            <a:pPr lvl="1"/>
            <a:r>
              <a:rPr lang="en-US" altLang="zh-CN" dirty="0" err="1"/>
              <a:t>pandas.read_sql_query</a:t>
            </a:r>
            <a:r>
              <a:rPr lang="en-US" altLang="zh-CN" dirty="0"/>
              <a:t>(</a:t>
            </a:r>
            <a:r>
              <a:rPr lang="en-US" altLang="zh-CN" dirty="0" err="1"/>
              <a:t>sql</a:t>
            </a:r>
            <a:r>
              <a:rPr lang="en-US" altLang="zh-CN" dirty="0"/>
              <a:t>, con, </a:t>
            </a:r>
            <a:r>
              <a:rPr lang="en-US" altLang="zh-CN" dirty="0" err="1"/>
              <a:t>index_col</a:t>
            </a:r>
            <a:r>
              <a:rPr lang="en-US" altLang="zh-CN" dirty="0"/>
              <a:t>=None, </a:t>
            </a:r>
            <a:r>
              <a:rPr lang="en-US" altLang="zh-CN" dirty="0" err="1"/>
              <a:t>coerce_float</a:t>
            </a:r>
            <a:r>
              <a:rPr lang="en-US" altLang="zh-CN" dirty="0"/>
              <a:t>=True)</a:t>
            </a:r>
          </a:p>
          <a:p>
            <a:r>
              <a:rPr lang="en-US" altLang="zh-CN" dirty="0" err="1"/>
              <a:t>read_sql</a:t>
            </a:r>
            <a:r>
              <a:rPr lang="zh-CN" altLang="en-US" dirty="0"/>
              <a:t>是两者的综合，既能够读取数据库中的某一个表，也能够实现查询操作。</a:t>
            </a:r>
          </a:p>
          <a:p>
            <a:pPr lvl="1"/>
            <a:r>
              <a:rPr lang="en-US" altLang="zh-CN" dirty="0" err="1"/>
              <a:t>pandas.read_sql</a:t>
            </a:r>
            <a:r>
              <a:rPr lang="en-US" altLang="zh-CN" dirty="0"/>
              <a:t>(</a:t>
            </a:r>
            <a:r>
              <a:rPr lang="en-US" altLang="zh-CN" dirty="0" err="1"/>
              <a:t>sql</a:t>
            </a:r>
            <a:r>
              <a:rPr lang="en-US" altLang="zh-CN" dirty="0"/>
              <a:t>, con, </a:t>
            </a:r>
            <a:r>
              <a:rPr lang="en-US" altLang="zh-CN" dirty="0" err="1"/>
              <a:t>index_col</a:t>
            </a:r>
            <a:r>
              <a:rPr lang="en-US" altLang="zh-CN" dirty="0"/>
              <a:t>=None, </a:t>
            </a:r>
            <a:r>
              <a:rPr lang="en-US" altLang="zh-CN" dirty="0" err="1"/>
              <a:t>coerce_float</a:t>
            </a:r>
            <a:r>
              <a:rPr lang="en-US" altLang="zh-CN" dirty="0"/>
              <a:t>=True, columns=None)</a:t>
            </a:r>
          </a:p>
        </p:txBody>
      </p:sp>
      <p:sp>
        <p:nvSpPr>
          <p:cNvPr id="4" name="日期占位符 3">
            <a:extLst>
              <a:ext uri="{FF2B5EF4-FFF2-40B4-BE49-F238E27FC236}">
                <a16:creationId xmlns:a16="http://schemas.microsoft.com/office/drawing/2014/main" id="{BC0836D9-A4F5-46D0-B447-790DBF755D93}"/>
              </a:ext>
            </a:extLst>
          </p:cNvPr>
          <p:cNvSpPr>
            <a:spLocks noGrp="1"/>
          </p:cNvSpPr>
          <p:nvPr>
            <p:ph type="dt" sz="half" idx="10"/>
          </p:nvPr>
        </p:nvSpPr>
        <p:spPr/>
        <p:txBody>
          <a:bodyPr/>
          <a:lstStyle/>
          <a:p>
            <a:fld id="{21FB795C-FF4C-4AFE-A5A8-6EA5579D2E71}" type="datetime1">
              <a:rPr lang="zh-CN" altLang="en-US" smtClean="0"/>
              <a:t>2020/5/6</a:t>
            </a:fld>
            <a:endParaRPr lang="zh-CN" altLang="en-US"/>
          </a:p>
        </p:txBody>
      </p:sp>
      <p:sp>
        <p:nvSpPr>
          <p:cNvPr id="5" name="页脚占位符 4">
            <a:extLst>
              <a:ext uri="{FF2B5EF4-FFF2-40B4-BE49-F238E27FC236}">
                <a16:creationId xmlns:a16="http://schemas.microsoft.com/office/drawing/2014/main" id="{188B33AD-344E-42C0-AA91-F6E7F3F0B728}"/>
              </a:ext>
            </a:extLst>
          </p:cNvPr>
          <p:cNvSpPr>
            <a:spLocks noGrp="1"/>
          </p:cNvSpPr>
          <p:nvPr>
            <p:ph type="ftr" sz="quarter" idx="11"/>
          </p:nvPr>
        </p:nvSpPr>
        <p:spPr/>
        <p:txBody>
          <a:bodyPr/>
          <a:lstStyle/>
          <a:p>
            <a:r>
              <a:rPr lang="en-US" altLang="zh-CN"/>
              <a:t>Pandas </a:t>
            </a:r>
            <a:r>
              <a:rPr lang="zh-CN" altLang="en-US"/>
              <a:t>统计分析</a:t>
            </a:r>
          </a:p>
        </p:txBody>
      </p:sp>
      <p:sp>
        <p:nvSpPr>
          <p:cNvPr id="6" name="灯片编号占位符 5">
            <a:extLst>
              <a:ext uri="{FF2B5EF4-FFF2-40B4-BE49-F238E27FC236}">
                <a16:creationId xmlns:a16="http://schemas.microsoft.com/office/drawing/2014/main" id="{B1C85008-B3D3-48CB-B71D-CC896560DBB3}"/>
              </a:ext>
            </a:extLst>
          </p:cNvPr>
          <p:cNvSpPr>
            <a:spLocks noGrp="1"/>
          </p:cNvSpPr>
          <p:nvPr>
            <p:ph type="sldNum" sz="quarter" idx="12"/>
          </p:nvPr>
        </p:nvSpPr>
        <p:spPr/>
        <p:txBody>
          <a:bodyPr/>
          <a:lstStyle/>
          <a:p>
            <a:fld id="{7A842B54-638E-473C-9346-F0EA90246DF2}" type="slidenum">
              <a:rPr lang="zh-CN" altLang="en-US" smtClean="0"/>
              <a:t>7</a:t>
            </a:fld>
            <a:endParaRPr lang="zh-CN" altLang="en-US"/>
          </a:p>
        </p:txBody>
      </p:sp>
    </p:spTree>
    <p:extLst>
      <p:ext uri="{BB962C8B-B14F-4D97-AF65-F5344CB8AC3E}">
        <p14:creationId xmlns:p14="http://schemas.microsoft.com/office/powerpoint/2010/main" val="205271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7FC59-3D29-4196-A072-883C911186A3}"/>
              </a:ext>
            </a:extLst>
          </p:cNvPr>
          <p:cNvSpPr>
            <a:spLocks noGrp="1"/>
          </p:cNvSpPr>
          <p:nvPr>
            <p:ph type="title"/>
          </p:nvPr>
        </p:nvSpPr>
        <p:spPr/>
        <p:txBody>
          <a:bodyPr/>
          <a:lstStyle/>
          <a:p>
            <a:r>
              <a:rPr lang="zh-CN" altLang="en-US" dirty="0"/>
              <a:t>读写数据库数据</a:t>
            </a:r>
          </a:p>
        </p:txBody>
      </p:sp>
      <p:sp>
        <p:nvSpPr>
          <p:cNvPr id="3" name="内容占位符 2">
            <a:extLst>
              <a:ext uri="{FF2B5EF4-FFF2-40B4-BE49-F238E27FC236}">
                <a16:creationId xmlns:a16="http://schemas.microsoft.com/office/drawing/2014/main" id="{2368C4D9-5823-461B-856A-679EFCE642D8}"/>
              </a:ext>
            </a:extLst>
          </p:cNvPr>
          <p:cNvSpPr>
            <a:spLocks noGrp="1"/>
          </p:cNvSpPr>
          <p:nvPr>
            <p:ph idx="1"/>
          </p:nvPr>
        </p:nvSpPr>
        <p:spPr/>
        <p:txBody>
          <a:bodyPr/>
          <a:lstStyle/>
          <a:p>
            <a:pPr marL="0" indent="0">
              <a:buNone/>
            </a:pPr>
            <a:r>
              <a:rPr lang="en-US" altLang="zh-CN" dirty="0"/>
              <a:t>1.</a:t>
            </a:r>
            <a:r>
              <a:rPr lang="zh-CN" altLang="en-US" dirty="0"/>
              <a:t>数据库数据读取</a:t>
            </a:r>
          </a:p>
          <a:p>
            <a:r>
              <a:rPr lang="en-US" altLang="zh-CN" dirty="0"/>
              <a:t>pandas</a:t>
            </a:r>
            <a:r>
              <a:rPr lang="zh-CN" altLang="en-US" dirty="0"/>
              <a:t>三个数据库数据读取函数的参数几乎完全一致，唯一的区别在于传入的是语句还是表名。</a:t>
            </a:r>
          </a:p>
        </p:txBody>
      </p:sp>
      <p:graphicFrame>
        <p:nvGraphicFramePr>
          <p:cNvPr id="4" name="内容占位符 4">
            <a:extLst>
              <a:ext uri="{FF2B5EF4-FFF2-40B4-BE49-F238E27FC236}">
                <a16:creationId xmlns:a16="http://schemas.microsoft.com/office/drawing/2014/main" id="{41B4FD35-B1AD-40EB-8C73-6FEC4E611319}"/>
              </a:ext>
            </a:extLst>
          </p:cNvPr>
          <p:cNvGraphicFramePr>
            <a:graphicFrameLocks/>
          </p:cNvGraphicFramePr>
          <p:nvPr>
            <p:extLst>
              <p:ext uri="{D42A27DB-BD31-4B8C-83A1-F6EECF244321}">
                <p14:modId xmlns:p14="http://schemas.microsoft.com/office/powerpoint/2010/main" val="2473388330"/>
              </p:ext>
            </p:extLst>
          </p:nvPr>
        </p:nvGraphicFramePr>
        <p:xfrm>
          <a:off x="0" y="3462866"/>
          <a:ext cx="12191999" cy="3323164"/>
        </p:xfrm>
        <a:graphic>
          <a:graphicData uri="http://schemas.openxmlformats.org/drawingml/2006/table">
            <a:tbl>
              <a:tblPr firstRow="1" firstCol="1" bandRow="1">
                <a:tableStyleId>{5C22544A-7EE6-4342-B048-85BDC9FD1C3A}</a:tableStyleId>
              </a:tblPr>
              <a:tblGrid>
                <a:gridCol w="2940027">
                  <a:extLst>
                    <a:ext uri="{9D8B030D-6E8A-4147-A177-3AD203B41FA5}">
                      <a16:colId xmlns:a16="http://schemas.microsoft.com/office/drawing/2014/main" val="20000"/>
                    </a:ext>
                  </a:extLst>
                </a:gridCol>
                <a:gridCol w="9251972">
                  <a:extLst>
                    <a:ext uri="{9D8B030D-6E8A-4147-A177-3AD203B41FA5}">
                      <a16:colId xmlns:a16="http://schemas.microsoft.com/office/drawing/2014/main" val="20001"/>
                    </a:ext>
                  </a:extLst>
                </a:gridCol>
              </a:tblGrid>
              <a:tr h="436031">
                <a:tc>
                  <a:txBody>
                    <a:bodyPr/>
                    <a:lstStyle/>
                    <a:p>
                      <a:pPr algn="ctr">
                        <a:lnSpc>
                          <a:spcPct val="150000"/>
                        </a:lnSpc>
                        <a:spcAft>
                          <a:spcPts val="0"/>
                        </a:spcAft>
                      </a:pPr>
                      <a:r>
                        <a:rPr lang="zh-CN" sz="1800" kern="0" dirty="0">
                          <a:effectLst/>
                          <a:latin typeface="微软雅黑" pitchFamily="34" charset="-122"/>
                          <a:ea typeface="微软雅黑" pitchFamily="34" charset="-122"/>
                        </a:rPr>
                        <a:t>参数名称</a:t>
                      </a:r>
                      <a:endParaRPr lang="zh-CN" sz="1800" kern="100" dirty="0">
                        <a:effectLst/>
                        <a:latin typeface="微软雅黑" pitchFamily="34" charset="-122"/>
                        <a:ea typeface="微软雅黑" pitchFamily="34" charset="-122"/>
                        <a:cs typeface="宋体"/>
                      </a:endParaRPr>
                    </a:p>
                  </a:txBody>
                  <a:tcPr marL="68580" marR="68580" marT="0" marB="0" anchor="ctr"/>
                </a:tc>
                <a:tc>
                  <a:txBody>
                    <a:bodyPr/>
                    <a:lstStyle/>
                    <a:p>
                      <a:pPr algn="ctr">
                        <a:lnSpc>
                          <a:spcPct val="150000"/>
                        </a:lnSpc>
                        <a:spcAft>
                          <a:spcPts val="0"/>
                        </a:spcAft>
                      </a:pPr>
                      <a:r>
                        <a:rPr lang="zh-CN" sz="1800" kern="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0"/>
                  </a:ext>
                </a:extLst>
              </a:tr>
              <a:tr h="402169">
                <a:tc>
                  <a:txBody>
                    <a:bodyPr/>
                    <a:lstStyle/>
                    <a:p>
                      <a:pPr algn="ctr">
                        <a:lnSpc>
                          <a:spcPct val="150000"/>
                        </a:lnSpc>
                        <a:spcAft>
                          <a:spcPts val="0"/>
                        </a:spcAft>
                      </a:pPr>
                      <a:r>
                        <a:rPr lang="en-US" sz="1800" b="0" kern="0" dirty="0" err="1">
                          <a:effectLst/>
                          <a:latin typeface="微软雅黑" pitchFamily="34" charset="-122"/>
                          <a:ea typeface="微软雅黑" pitchFamily="34" charset="-122"/>
                        </a:rPr>
                        <a:t>sql</a:t>
                      </a:r>
                      <a:r>
                        <a:rPr lang="en-US" sz="1800" b="0" kern="0" dirty="0">
                          <a:effectLst/>
                          <a:latin typeface="微软雅黑" pitchFamily="34" charset="-122"/>
                          <a:ea typeface="微软雅黑" pitchFamily="34" charset="-122"/>
                        </a:rPr>
                        <a:t> or </a:t>
                      </a:r>
                      <a:r>
                        <a:rPr lang="en-US" sz="1800" b="0" kern="0" dirty="0" err="1">
                          <a:effectLst/>
                          <a:latin typeface="微软雅黑" pitchFamily="34" charset="-122"/>
                          <a:ea typeface="微软雅黑" pitchFamily="34" charset="-122"/>
                        </a:rPr>
                        <a:t>table_name</a:t>
                      </a:r>
                      <a:endParaRPr lang="zh-CN" sz="1800" b="0" kern="100" dirty="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a:effectLst/>
                          <a:latin typeface="微软雅黑" pitchFamily="34" charset="-122"/>
                          <a:ea typeface="微软雅黑" pitchFamily="34" charset="-122"/>
                        </a:rPr>
                        <a:t>string</a:t>
                      </a:r>
                      <a:r>
                        <a:rPr lang="zh-CN" sz="1800" kern="0" dirty="0">
                          <a:effectLst/>
                          <a:latin typeface="微软雅黑" pitchFamily="34" charset="-122"/>
                          <a:ea typeface="微软雅黑" pitchFamily="34" charset="-122"/>
                        </a:rPr>
                        <a:t>。表示读取的数据的表名或者</a:t>
                      </a:r>
                      <a:r>
                        <a:rPr lang="en-US" sz="1800" kern="0" dirty="0" err="1">
                          <a:effectLst/>
                          <a:latin typeface="微软雅黑" pitchFamily="34" charset="-122"/>
                          <a:ea typeface="微软雅黑" pitchFamily="34" charset="-122"/>
                        </a:rPr>
                        <a:t>sql</a:t>
                      </a:r>
                      <a:r>
                        <a:rPr lang="zh-CN" sz="1800" kern="0" dirty="0">
                          <a:effectLst/>
                          <a:latin typeface="微软雅黑" pitchFamily="34" charset="-122"/>
                          <a:ea typeface="微软雅黑" pitchFamily="34" charset="-122"/>
                        </a:rPr>
                        <a:t>语句。无默认。</a:t>
                      </a:r>
                      <a:endParaRPr lang="zh-CN" sz="18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1"/>
                  </a:ext>
                </a:extLst>
              </a:tr>
              <a:tr h="436031">
                <a:tc>
                  <a:txBody>
                    <a:bodyPr/>
                    <a:lstStyle/>
                    <a:p>
                      <a:pPr algn="ctr">
                        <a:lnSpc>
                          <a:spcPct val="150000"/>
                        </a:lnSpc>
                        <a:spcAft>
                          <a:spcPts val="0"/>
                        </a:spcAft>
                      </a:pPr>
                      <a:r>
                        <a:rPr lang="en-US" sz="1800" b="0" kern="0" dirty="0">
                          <a:effectLst/>
                          <a:latin typeface="微软雅黑" pitchFamily="34" charset="-122"/>
                          <a:ea typeface="微软雅黑" pitchFamily="34" charset="-122"/>
                        </a:rPr>
                        <a:t>con</a:t>
                      </a:r>
                      <a:endParaRPr lang="zh-CN" sz="1800" b="0" kern="100" dirty="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接收数据库连接。表示数据库连接信息。无默认</a:t>
                      </a:r>
                      <a:endParaRPr lang="zh-CN" sz="18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2"/>
                  </a:ext>
                </a:extLst>
              </a:tr>
              <a:tr h="823030">
                <a:tc>
                  <a:txBody>
                    <a:bodyPr/>
                    <a:lstStyle/>
                    <a:p>
                      <a:pPr algn="ctr">
                        <a:lnSpc>
                          <a:spcPct val="150000"/>
                        </a:lnSpc>
                        <a:spcAft>
                          <a:spcPts val="0"/>
                        </a:spcAft>
                      </a:pPr>
                      <a:r>
                        <a:rPr lang="en-US" sz="1800" b="0" kern="0" dirty="0" err="1">
                          <a:effectLst/>
                          <a:latin typeface="微软雅黑" pitchFamily="34" charset="-122"/>
                          <a:ea typeface="微软雅黑" pitchFamily="34" charset="-122"/>
                        </a:rPr>
                        <a:t>index_col</a:t>
                      </a:r>
                      <a:endParaRPr lang="zh-CN" sz="1800" b="0" kern="100" dirty="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int</a:t>
                      </a:r>
                      <a:r>
                        <a:rPr lang="zh-CN" sz="1800" kern="0" dirty="0">
                          <a:effectLst/>
                          <a:latin typeface="微软雅黑" pitchFamily="34" charset="-122"/>
                          <a:ea typeface="微软雅黑" pitchFamily="34" charset="-122"/>
                        </a:rPr>
                        <a:t>，</a:t>
                      </a:r>
                      <a:r>
                        <a:rPr lang="en-US" sz="1800" kern="0" dirty="0">
                          <a:effectLst/>
                          <a:latin typeface="微软雅黑" pitchFamily="34" charset="-122"/>
                          <a:ea typeface="微软雅黑" pitchFamily="34" charset="-122"/>
                        </a:rPr>
                        <a:t>sequence</a:t>
                      </a:r>
                      <a:r>
                        <a:rPr lang="zh-CN" sz="1800" kern="0" dirty="0">
                          <a:effectLst/>
                          <a:latin typeface="微软雅黑" pitchFamily="34" charset="-122"/>
                          <a:ea typeface="微软雅黑" pitchFamily="34" charset="-122"/>
                        </a:rPr>
                        <a:t>或者</a:t>
                      </a:r>
                      <a:r>
                        <a:rPr lang="en-US" sz="1800" kern="0" dirty="0">
                          <a:effectLst/>
                          <a:latin typeface="微软雅黑" pitchFamily="34" charset="-122"/>
                          <a:ea typeface="微软雅黑" pitchFamily="34" charset="-122"/>
                        </a:rPr>
                        <a:t>False</a:t>
                      </a:r>
                      <a:r>
                        <a:rPr lang="zh-CN" sz="1800" kern="0" dirty="0">
                          <a:effectLst/>
                          <a:latin typeface="微软雅黑" pitchFamily="34" charset="-122"/>
                          <a:ea typeface="微软雅黑" pitchFamily="34" charset="-122"/>
                        </a:rPr>
                        <a:t>。表示设定的列作为行名，如果是一个数列则是多重索引。默认为</a:t>
                      </a:r>
                      <a:r>
                        <a:rPr lang="en-US" sz="1800" kern="0" dirty="0">
                          <a:effectLst/>
                          <a:latin typeface="微软雅黑" pitchFamily="34" charset="-122"/>
                          <a:ea typeface="微软雅黑" pitchFamily="34" charset="-122"/>
                        </a:rPr>
                        <a:t>None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3"/>
                  </a:ext>
                </a:extLst>
              </a:tr>
              <a:tr h="789872">
                <a:tc>
                  <a:txBody>
                    <a:bodyPr/>
                    <a:lstStyle/>
                    <a:p>
                      <a:pPr algn="ctr">
                        <a:lnSpc>
                          <a:spcPct val="150000"/>
                        </a:lnSpc>
                        <a:spcAft>
                          <a:spcPts val="0"/>
                        </a:spcAft>
                      </a:pPr>
                      <a:r>
                        <a:rPr lang="en-US" sz="1800" b="0" kern="0">
                          <a:effectLst/>
                          <a:latin typeface="微软雅黑" pitchFamily="34" charset="-122"/>
                          <a:ea typeface="微软雅黑" pitchFamily="34" charset="-122"/>
                        </a:rPr>
                        <a:t>coerce_float</a:t>
                      </a:r>
                      <a:endParaRPr lang="zh-CN" sz="1800" b="0" kern="10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err="1">
                          <a:effectLst/>
                          <a:latin typeface="微软雅黑" pitchFamily="34" charset="-122"/>
                          <a:ea typeface="微软雅黑" pitchFamily="34" charset="-122"/>
                        </a:rPr>
                        <a:t>boolean</a:t>
                      </a:r>
                      <a:r>
                        <a:rPr lang="zh-CN" sz="1800" kern="0" dirty="0">
                          <a:effectLst/>
                          <a:latin typeface="微软雅黑" pitchFamily="34" charset="-122"/>
                          <a:ea typeface="微软雅黑" pitchFamily="34" charset="-122"/>
                        </a:rPr>
                        <a:t>。将数据库中的</a:t>
                      </a:r>
                      <a:r>
                        <a:rPr lang="en-US" sz="1800" kern="0" dirty="0">
                          <a:effectLst/>
                          <a:latin typeface="微软雅黑" pitchFamily="34" charset="-122"/>
                          <a:ea typeface="微软雅黑" pitchFamily="34" charset="-122"/>
                        </a:rPr>
                        <a:t>decimal</a:t>
                      </a:r>
                      <a:r>
                        <a:rPr lang="zh-CN" sz="1800" kern="0" dirty="0">
                          <a:effectLst/>
                          <a:latin typeface="微软雅黑" pitchFamily="34" charset="-122"/>
                          <a:ea typeface="微软雅黑" pitchFamily="34" charset="-122"/>
                        </a:rPr>
                        <a:t>类型的数据转换为</a:t>
                      </a:r>
                      <a:r>
                        <a:rPr lang="en-US" sz="1800" kern="0" dirty="0">
                          <a:effectLst/>
                          <a:latin typeface="微软雅黑" pitchFamily="34" charset="-122"/>
                          <a:ea typeface="微软雅黑" pitchFamily="34" charset="-122"/>
                        </a:rPr>
                        <a:t>pandas</a:t>
                      </a:r>
                      <a:r>
                        <a:rPr lang="zh-CN" sz="1800" kern="0" dirty="0">
                          <a:effectLst/>
                          <a:latin typeface="微软雅黑" pitchFamily="34" charset="-122"/>
                          <a:ea typeface="微软雅黑" pitchFamily="34" charset="-122"/>
                        </a:rPr>
                        <a:t>中的</a:t>
                      </a:r>
                      <a:r>
                        <a:rPr lang="en-US" sz="1800" kern="0" dirty="0">
                          <a:effectLst/>
                          <a:latin typeface="微软雅黑" pitchFamily="34" charset="-122"/>
                          <a:ea typeface="微软雅黑" pitchFamily="34" charset="-122"/>
                        </a:rPr>
                        <a:t>float64</a:t>
                      </a:r>
                      <a:r>
                        <a:rPr lang="zh-CN" sz="1800" kern="0" dirty="0">
                          <a:effectLst/>
                          <a:latin typeface="微软雅黑" pitchFamily="34" charset="-122"/>
                          <a:ea typeface="微软雅黑" pitchFamily="34" charset="-122"/>
                        </a:rPr>
                        <a:t>类型的数据。默认为</a:t>
                      </a:r>
                      <a:r>
                        <a:rPr lang="en-US" sz="1800" kern="0" dirty="0">
                          <a:effectLst/>
                          <a:latin typeface="微软雅黑" pitchFamily="34" charset="-122"/>
                          <a:ea typeface="微软雅黑" pitchFamily="34" charset="-122"/>
                        </a:rPr>
                        <a:t>True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4"/>
                  </a:ext>
                </a:extLst>
              </a:tr>
              <a:tr h="436031">
                <a:tc>
                  <a:txBody>
                    <a:bodyPr/>
                    <a:lstStyle/>
                    <a:p>
                      <a:pPr algn="ctr">
                        <a:lnSpc>
                          <a:spcPct val="150000"/>
                        </a:lnSpc>
                        <a:spcAft>
                          <a:spcPts val="0"/>
                        </a:spcAft>
                      </a:pPr>
                      <a:r>
                        <a:rPr lang="en-US" sz="1800" b="0" kern="0" dirty="0">
                          <a:effectLst/>
                          <a:latin typeface="微软雅黑" pitchFamily="34" charset="-122"/>
                          <a:ea typeface="微软雅黑" pitchFamily="34" charset="-122"/>
                        </a:rPr>
                        <a:t>columns</a:t>
                      </a:r>
                      <a:endParaRPr lang="zh-CN" sz="1800" b="0" kern="100" dirty="0">
                        <a:effectLst/>
                        <a:latin typeface="微软雅黑" pitchFamily="34" charset="-122"/>
                        <a:ea typeface="微软雅黑" pitchFamily="34" charset="-122"/>
                        <a:cs typeface="宋体"/>
                      </a:endParaRPr>
                    </a:p>
                  </a:txBody>
                  <a:tcPr marL="68580" marR="68580" marT="0" marB="0" anchor="ctr"/>
                </a:tc>
                <a:tc>
                  <a:txBody>
                    <a:bodyPr/>
                    <a:lstStyle/>
                    <a:p>
                      <a:pPr>
                        <a:lnSpc>
                          <a:spcPct val="150000"/>
                        </a:lnSpc>
                        <a:spcAft>
                          <a:spcPts val="0"/>
                        </a:spcAft>
                      </a:pPr>
                      <a:r>
                        <a:rPr lang="zh-CN" sz="1800" kern="0" dirty="0">
                          <a:effectLst/>
                          <a:latin typeface="微软雅黑" pitchFamily="34" charset="-122"/>
                          <a:ea typeface="微软雅黑" pitchFamily="34" charset="-122"/>
                        </a:rPr>
                        <a:t>接收</a:t>
                      </a:r>
                      <a:r>
                        <a:rPr lang="en-US" sz="1800" kern="0" dirty="0">
                          <a:effectLst/>
                          <a:latin typeface="微软雅黑" pitchFamily="34" charset="-122"/>
                          <a:ea typeface="微软雅黑" pitchFamily="34" charset="-122"/>
                        </a:rPr>
                        <a:t>list</a:t>
                      </a:r>
                      <a:r>
                        <a:rPr lang="zh-CN" sz="1800" kern="0" dirty="0">
                          <a:effectLst/>
                          <a:latin typeface="微软雅黑" pitchFamily="34" charset="-122"/>
                          <a:ea typeface="微软雅黑" pitchFamily="34" charset="-122"/>
                        </a:rPr>
                        <a:t>。表示读取数据的列名。默认为</a:t>
                      </a:r>
                      <a:r>
                        <a:rPr lang="en-US" sz="1800" kern="0" dirty="0">
                          <a:effectLst/>
                          <a:latin typeface="微软雅黑" pitchFamily="34" charset="-122"/>
                          <a:ea typeface="微软雅黑" pitchFamily="34" charset="-122"/>
                        </a:rPr>
                        <a:t>None</a:t>
                      </a:r>
                      <a:r>
                        <a:rPr lang="zh-CN" sz="1800" kern="0" dirty="0">
                          <a:effectLst/>
                          <a:latin typeface="微软雅黑" pitchFamily="34" charset="-122"/>
                          <a:ea typeface="微软雅黑" pitchFamily="34" charset="-122"/>
                        </a:rPr>
                        <a:t>。</a:t>
                      </a:r>
                      <a:endParaRPr lang="zh-CN" sz="1800" kern="100" dirty="0">
                        <a:effectLst/>
                        <a:latin typeface="微软雅黑" pitchFamily="34" charset="-122"/>
                        <a:ea typeface="微软雅黑" pitchFamily="34" charset="-122"/>
                        <a:cs typeface="宋体"/>
                      </a:endParaRPr>
                    </a:p>
                  </a:txBody>
                  <a:tcPr marL="68580" marR="68580" marT="0" marB="0" anchor="ctr"/>
                </a:tc>
                <a:extLst>
                  <a:ext uri="{0D108BD9-81ED-4DB2-BD59-A6C34878D82A}">
                    <a16:rowId xmlns:a16="http://schemas.microsoft.com/office/drawing/2014/main" val="10005"/>
                  </a:ext>
                </a:extLst>
              </a:tr>
            </a:tbl>
          </a:graphicData>
        </a:graphic>
      </p:graphicFrame>
      <p:sp>
        <p:nvSpPr>
          <p:cNvPr id="5" name="日期占位符 4">
            <a:extLst>
              <a:ext uri="{FF2B5EF4-FFF2-40B4-BE49-F238E27FC236}">
                <a16:creationId xmlns:a16="http://schemas.microsoft.com/office/drawing/2014/main" id="{D6F203F3-E9F9-432F-A2FD-CFF7E62831B9}"/>
              </a:ext>
            </a:extLst>
          </p:cNvPr>
          <p:cNvSpPr>
            <a:spLocks noGrp="1"/>
          </p:cNvSpPr>
          <p:nvPr>
            <p:ph type="dt" sz="half" idx="10"/>
          </p:nvPr>
        </p:nvSpPr>
        <p:spPr/>
        <p:txBody>
          <a:bodyPr/>
          <a:lstStyle/>
          <a:p>
            <a:fld id="{16F79827-ECCF-4536-8F45-ADF07D217C3A}" type="datetime1">
              <a:rPr lang="zh-CN" altLang="en-US" smtClean="0"/>
              <a:t>2020/5/6</a:t>
            </a:fld>
            <a:endParaRPr lang="zh-CN" altLang="en-US"/>
          </a:p>
        </p:txBody>
      </p:sp>
      <p:sp>
        <p:nvSpPr>
          <p:cNvPr id="6" name="页脚占位符 5">
            <a:extLst>
              <a:ext uri="{FF2B5EF4-FFF2-40B4-BE49-F238E27FC236}">
                <a16:creationId xmlns:a16="http://schemas.microsoft.com/office/drawing/2014/main" id="{DF4AB78D-7504-4B4D-9F91-2CEAC18D80AA}"/>
              </a:ext>
            </a:extLst>
          </p:cNvPr>
          <p:cNvSpPr>
            <a:spLocks noGrp="1"/>
          </p:cNvSpPr>
          <p:nvPr>
            <p:ph type="ftr" sz="quarter" idx="11"/>
          </p:nvPr>
        </p:nvSpPr>
        <p:spPr/>
        <p:txBody>
          <a:bodyPr/>
          <a:lstStyle/>
          <a:p>
            <a:r>
              <a:rPr lang="en-US" altLang="zh-CN"/>
              <a:t>Pandas </a:t>
            </a:r>
            <a:r>
              <a:rPr lang="zh-CN" altLang="en-US"/>
              <a:t>统计分析</a:t>
            </a:r>
          </a:p>
        </p:txBody>
      </p:sp>
      <p:sp>
        <p:nvSpPr>
          <p:cNvPr id="7" name="灯片编号占位符 6">
            <a:extLst>
              <a:ext uri="{FF2B5EF4-FFF2-40B4-BE49-F238E27FC236}">
                <a16:creationId xmlns:a16="http://schemas.microsoft.com/office/drawing/2014/main" id="{493BC58F-A7B4-49C8-8FBF-A9F843942874}"/>
              </a:ext>
            </a:extLst>
          </p:cNvPr>
          <p:cNvSpPr>
            <a:spLocks noGrp="1"/>
          </p:cNvSpPr>
          <p:nvPr>
            <p:ph type="sldNum" sz="quarter" idx="12"/>
          </p:nvPr>
        </p:nvSpPr>
        <p:spPr/>
        <p:txBody>
          <a:bodyPr/>
          <a:lstStyle/>
          <a:p>
            <a:fld id="{7A842B54-638E-473C-9346-F0EA90246DF2}" type="slidenum">
              <a:rPr lang="zh-CN" altLang="en-US" smtClean="0"/>
              <a:t>8</a:t>
            </a:fld>
            <a:endParaRPr lang="zh-CN" altLang="en-US"/>
          </a:p>
        </p:txBody>
      </p:sp>
    </p:spTree>
    <p:extLst>
      <p:ext uri="{BB962C8B-B14F-4D97-AF65-F5344CB8AC3E}">
        <p14:creationId xmlns:p14="http://schemas.microsoft.com/office/powerpoint/2010/main" val="83445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8FCD8-2BE9-4AF9-B0BD-BA931DEB2659}"/>
              </a:ext>
            </a:extLst>
          </p:cNvPr>
          <p:cNvSpPr>
            <a:spLocks noGrp="1"/>
          </p:cNvSpPr>
          <p:nvPr>
            <p:ph type="title"/>
          </p:nvPr>
        </p:nvSpPr>
        <p:spPr/>
        <p:txBody>
          <a:bodyPr/>
          <a:lstStyle/>
          <a:p>
            <a:r>
              <a:rPr lang="zh-CN" altLang="en-US" dirty="0"/>
              <a:t>读写数据库数据</a:t>
            </a:r>
          </a:p>
        </p:txBody>
      </p:sp>
      <p:sp>
        <p:nvSpPr>
          <p:cNvPr id="3" name="内容占位符 2">
            <a:extLst>
              <a:ext uri="{FF2B5EF4-FFF2-40B4-BE49-F238E27FC236}">
                <a16:creationId xmlns:a16="http://schemas.microsoft.com/office/drawing/2014/main" id="{897D0909-D252-4B93-BD3F-53755218E2F8}"/>
              </a:ext>
            </a:extLst>
          </p:cNvPr>
          <p:cNvSpPr>
            <a:spLocks noGrp="1"/>
          </p:cNvSpPr>
          <p:nvPr>
            <p:ph idx="1"/>
          </p:nvPr>
        </p:nvSpPr>
        <p:spPr>
          <a:xfrm>
            <a:off x="838200" y="1825625"/>
            <a:ext cx="10515600" cy="4351338"/>
          </a:xfrm>
        </p:spPr>
        <p:txBody>
          <a:bodyPr/>
          <a:lstStyle/>
          <a:p>
            <a:pPr marL="0" indent="0">
              <a:buNone/>
            </a:pPr>
            <a:r>
              <a:rPr lang="en-US" altLang="zh-CN" dirty="0"/>
              <a:t>2.</a:t>
            </a:r>
            <a:r>
              <a:rPr lang="zh-CN" altLang="en-US" dirty="0"/>
              <a:t>数据库数据存储 </a:t>
            </a:r>
            <a:r>
              <a:rPr lang="en-US" altLang="zh-CN" dirty="0"/>
              <a:t>==</a:t>
            </a:r>
            <a:r>
              <a:rPr lang="zh-CN" altLang="en-US" dirty="0"/>
              <a:t>代码 </a:t>
            </a:r>
            <a:r>
              <a:rPr lang="en-US" altLang="zh-CN" dirty="0"/>
              <a:t>3</a:t>
            </a:r>
            <a:r>
              <a:rPr lang="zh-CN" altLang="en-US" dirty="0"/>
              <a:t>：使用 </a:t>
            </a:r>
            <a:r>
              <a:rPr lang="en-US" altLang="zh-CN" dirty="0" err="1"/>
              <a:t>to_sql</a:t>
            </a:r>
            <a:r>
              <a:rPr lang="en-US" altLang="zh-CN" dirty="0"/>
              <a:t> </a:t>
            </a:r>
            <a:r>
              <a:rPr lang="zh-CN" altLang="en-US" dirty="0"/>
              <a:t>写入数据</a:t>
            </a:r>
          </a:p>
          <a:p>
            <a:r>
              <a:rPr lang="zh-CN" altLang="en-US" dirty="0"/>
              <a:t>数据库数据读取有三个函数，但数据存储则只有一个</a:t>
            </a:r>
            <a:r>
              <a:rPr lang="en-US" altLang="zh-CN" dirty="0" err="1"/>
              <a:t>to_sql</a:t>
            </a:r>
            <a:r>
              <a:rPr lang="zh-CN" altLang="en-US" dirty="0"/>
              <a:t>方法。</a:t>
            </a:r>
          </a:p>
          <a:p>
            <a:pPr lvl="1"/>
            <a:r>
              <a:rPr lang="en-US" altLang="zh-CN" dirty="0" err="1"/>
              <a:t>DataFrame.to_sql</a:t>
            </a:r>
            <a:r>
              <a:rPr lang="en-US" altLang="zh-CN" dirty="0"/>
              <a:t>(name, con, schema=None, </a:t>
            </a:r>
            <a:r>
              <a:rPr lang="en-US" altLang="zh-CN" dirty="0" err="1"/>
              <a:t>if_exists</a:t>
            </a:r>
            <a:r>
              <a:rPr lang="en-US" altLang="zh-CN" dirty="0"/>
              <a:t>=’fail’, index=True, </a:t>
            </a:r>
            <a:r>
              <a:rPr lang="en-US" altLang="zh-CN" dirty="0" err="1"/>
              <a:t>index_label</a:t>
            </a:r>
            <a:r>
              <a:rPr lang="en-US" altLang="zh-CN" dirty="0"/>
              <a:t>=None, </a:t>
            </a:r>
            <a:r>
              <a:rPr lang="en-US" altLang="zh-CN" dirty="0" err="1"/>
              <a:t>dtype</a:t>
            </a:r>
            <a:r>
              <a:rPr lang="en-US" altLang="zh-CN" dirty="0"/>
              <a:t>=None)</a:t>
            </a:r>
          </a:p>
          <a:p>
            <a:endParaRPr lang="zh-CN" altLang="en-US" dirty="0"/>
          </a:p>
        </p:txBody>
      </p:sp>
      <p:graphicFrame>
        <p:nvGraphicFramePr>
          <p:cNvPr id="4" name="表格 3">
            <a:extLst>
              <a:ext uri="{FF2B5EF4-FFF2-40B4-BE49-F238E27FC236}">
                <a16:creationId xmlns:a16="http://schemas.microsoft.com/office/drawing/2014/main" id="{14054EA8-2AB1-4224-A061-BDB86F0EC1FE}"/>
              </a:ext>
            </a:extLst>
          </p:cNvPr>
          <p:cNvGraphicFramePr>
            <a:graphicFrameLocks noGrp="1"/>
          </p:cNvGraphicFramePr>
          <p:nvPr>
            <p:extLst>
              <p:ext uri="{D42A27DB-BD31-4B8C-83A1-F6EECF244321}">
                <p14:modId xmlns:p14="http://schemas.microsoft.com/office/powerpoint/2010/main" val="2955246991"/>
              </p:ext>
            </p:extLst>
          </p:nvPr>
        </p:nvGraphicFramePr>
        <p:xfrm>
          <a:off x="866775" y="3782750"/>
          <a:ext cx="10458450" cy="2990469"/>
        </p:xfrm>
        <a:graphic>
          <a:graphicData uri="http://schemas.openxmlformats.org/drawingml/2006/table">
            <a:tbl>
              <a:tblPr firstRow="1" firstCol="1" bandRow="1">
                <a:tableStyleId>{5C22544A-7EE6-4342-B048-85BDC9FD1C3A}</a:tableStyleId>
              </a:tblPr>
              <a:tblGrid>
                <a:gridCol w="1588016">
                  <a:extLst>
                    <a:ext uri="{9D8B030D-6E8A-4147-A177-3AD203B41FA5}">
                      <a16:colId xmlns:a16="http://schemas.microsoft.com/office/drawing/2014/main" val="20000"/>
                    </a:ext>
                  </a:extLst>
                </a:gridCol>
                <a:gridCol w="8870434">
                  <a:extLst>
                    <a:ext uri="{9D8B030D-6E8A-4147-A177-3AD203B41FA5}">
                      <a16:colId xmlns:a16="http://schemas.microsoft.com/office/drawing/2014/main" val="20001"/>
                    </a:ext>
                  </a:extLst>
                </a:gridCol>
              </a:tblGrid>
              <a:tr h="150322">
                <a:tc>
                  <a:txBody>
                    <a:bodyPr/>
                    <a:lstStyle/>
                    <a:p>
                      <a:pPr algn="ctr">
                        <a:lnSpc>
                          <a:spcPct val="150000"/>
                        </a:lnSpc>
                        <a:spcAft>
                          <a:spcPts val="0"/>
                        </a:spcAft>
                      </a:pPr>
                      <a:r>
                        <a:rPr lang="zh-CN" sz="1600" kern="0" dirty="0">
                          <a:effectLst/>
                          <a:latin typeface="微软雅黑" pitchFamily="34" charset="-122"/>
                          <a:ea typeface="微软雅黑" pitchFamily="34" charset="-122"/>
                          <a:cs typeface="Times New Roman" pitchFamily="18" charset="0"/>
                        </a:rPr>
                        <a:t>参数名称</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ctr">
                        <a:lnSpc>
                          <a:spcPct val="150000"/>
                        </a:lnSpc>
                        <a:spcAft>
                          <a:spcPts val="0"/>
                        </a:spcAft>
                      </a:pPr>
                      <a:r>
                        <a:rPr lang="zh-CN" sz="1600" kern="0" dirty="0">
                          <a:effectLst/>
                          <a:latin typeface="微软雅黑" pitchFamily="34" charset="-122"/>
                          <a:ea typeface="微软雅黑" pitchFamily="34" charset="-122"/>
                          <a:cs typeface="Times New Roman" pitchFamily="18" charset="0"/>
                        </a:rPr>
                        <a:t>说明</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0"/>
                  </a:ext>
                </a:extLst>
              </a:tr>
              <a:tr h="150322">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name</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。代表数据库表名。无默认。</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1"/>
                  </a:ext>
                </a:extLst>
              </a:tr>
              <a:tr h="150322">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con</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cs typeface="Times New Roman" pitchFamily="18" charset="0"/>
                        </a:rPr>
                        <a:t>接收数据库连接。无默认。</a:t>
                      </a:r>
                      <a:endParaRPr lang="zh-CN" sz="1600" kern="10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2"/>
                  </a:ext>
                </a:extLst>
              </a:tr>
              <a:tr h="286978">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if_exists</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fail</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replace</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append</a:t>
                      </a:r>
                      <a:r>
                        <a:rPr lang="zh-CN" sz="1600" kern="0" dirty="0">
                          <a:effectLst/>
                          <a:latin typeface="微软雅黑" pitchFamily="34" charset="-122"/>
                          <a:ea typeface="微软雅黑" pitchFamily="34" charset="-122"/>
                          <a:cs typeface="Times New Roman" pitchFamily="18" charset="0"/>
                        </a:rPr>
                        <a:t>。</a:t>
                      </a:r>
                      <a:r>
                        <a:rPr lang="en-US" sz="1600" kern="0" dirty="0">
                          <a:effectLst/>
                          <a:latin typeface="微软雅黑" pitchFamily="34" charset="-122"/>
                          <a:ea typeface="微软雅黑" pitchFamily="34" charset="-122"/>
                          <a:cs typeface="Times New Roman" pitchFamily="18" charset="0"/>
                        </a:rPr>
                        <a:t>fail</a:t>
                      </a:r>
                      <a:r>
                        <a:rPr lang="zh-CN" sz="1600" kern="0" dirty="0">
                          <a:effectLst/>
                          <a:latin typeface="微软雅黑" pitchFamily="34" charset="-122"/>
                          <a:ea typeface="微软雅黑" pitchFamily="34" charset="-122"/>
                          <a:cs typeface="Times New Roman" pitchFamily="18" charset="0"/>
                        </a:rPr>
                        <a:t>表示如果表名存在则不执行写入操作；</a:t>
                      </a:r>
                      <a:r>
                        <a:rPr lang="en-US" sz="1600" kern="0" dirty="0">
                          <a:effectLst/>
                          <a:latin typeface="微软雅黑" pitchFamily="34" charset="-122"/>
                          <a:ea typeface="微软雅黑" pitchFamily="34" charset="-122"/>
                          <a:cs typeface="Times New Roman" pitchFamily="18" charset="0"/>
                        </a:rPr>
                        <a:t>replace</a:t>
                      </a:r>
                      <a:r>
                        <a:rPr lang="zh-CN" sz="1600" kern="0" dirty="0">
                          <a:effectLst/>
                          <a:latin typeface="微软雅黑" pitchFamily="34" charset="-122"/>
                          <a:ea typeface="微软雅黑" pitchFamily="34" charset="-122"/>
                          <a:cs typeface="Times New Roman" pitchFamily="18" charset="0"/>
                        </a:rPr>
                        <a:t>表示如果存在，将原数据库表删除，再重新创建；</a:t>
                      </a:r>
                      <a:r>
                        <a:rPr lang="en-US" sz="1600" kern="0" dirty="0">
                          <a:effectLst/>
                          <a:latin typeface="微软雅黑" pitchFamily="34" charset="-122"/>
                          <a:ea typeface="微软雅黑" pitchFamily="34" charset="-122"/>
                          <a:cs typeface="Times New Roman" pitchFamily="18" charset="0"/>
                        </a:rPr>
                        <a:t>append</a:t>
                      </a:r>
                      <a:r>
                        <a:rPr lang="zh-CN" sz="1600" kern="0" dirty="0">
                          <a:effectLst/>
                          <a:latin typeface="微软雅黑" pitchFamily="34" charset="-122"/>
                          <a:ea typeface="微软雅黑" pitchFamily="34" charset="-122"/>
                          <a:cs typeface="Times New Roman" pitchFamily="18" charset="0"/>
                        </a:rPr>
                        <a:t>则表示在原数据库表的基础上追加数据。默认为</a:t>
                      </a:r>
                      <a:r>
                        <a:rPr lang="en-US" sz="1600" kern="0" dirty="0">
                          <a:effectLst/>
                          <a:latin typeface="微软雅黑" pitchFamily="34" charset="-122"/>
                          <a:ea typeface="微软雅黑" pitchFamily="34" charset="-122"/>
                          <a:cs typeface="Times New Roman" pitchFamily="18" charset="0"/>
                        </a:rPr>
                        <a:t>fail</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3"/>
                  </a:ext>
                </a:extLst>
              </a:tr>
              <a:tr h="150322">
                <a:tc>
                  <a:txBody>
                    <a:bodyPr/>
                    <a:lstStyle/>
                    <a:p>
                      <a:pPr algn="ctr">
                        <a:lnSpc>
                          <a:spcPct val="150000"/>
                        </a:lnSpc>
                        <a:spcAft>
                          <a:spcPts val="0"/>
                        </a:spcAft>
                      </a:pPr>
                      <a:r>
                        <a:rPr lang="en-US" sz="1600" b="0" kern="0" dirty="0">
                          <a:effectLst/>
                          <a:latin typeface="微软雅黑" pitchFamily="34" charset="-122"/>
                          <a:ea typeface="微软雅黑" pitchFamily="34" charset="-122"/>
                          <a:cs typeface="Times New Roman" pitchFamily="18" charset="0"/>
                        </a:rPr>
                        <a:t>index</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a:effectLst/>
                          <a:latin typeface="微软雅黑" pitchFamily="34" charset="-122"/>
                          <a:ea typeface="微软雅黑" pitchFamily="34" charset="-122"/>
                          <a:cs typeface="Times New Roman" pitchFamily="18" charset="0"/>
                        </a:rPr>
                        <a:t>接收</a:t>
                      </a:r>
                      <a:r>
                        <a:rPr lang="en-US" sz="1600" kern="0">
                          <a:effectLst/>
                          <a:latin typeface="微软雅黑" pitchFamily="34" charset="-122"/>
                          <a:ea typeface="微软雅黑" pitchFamily="34" charset="-122"/>
                          <a:cs typeface="Times New Roman" pitchFamily="18" charset="0"/>
                        </a:rPr>
                        <a:t>boolean</a:t>
                      </a:r>
                      <a:r>
                        <a:rPr lang="zh-CN" sz="1600" kern="0">
                          <a:effectLst/>
                          <a:latin typeface="微软雅黑" pitchFamily="34" charset="-122"/>
                          <a:ea typeface="微软雅黑" pitchFamily="34" charset="-122"/>
                          <a:cs typeface="Times New Roman" pitchFamily="18" charset="0"/>
                        </a:rPr>
                        <a:t>。表示是否将行索引作为数据传入数据库。默认</a:t>
                      </a:r>
                      <a:r>
                        <a:rPr lang="en-US" sz="1600" kern="0">
                          <a:effectLst/>
                          <a:latin typeface="微软雅黑" pitchFamily="34" charset="-122"/>
                          <a:ea typeface="微软雅黑" pitchFamily="34" charset="-122"/>
                          <a:cs typeface="Times New Roman" pitchFamily="18" charset="0"/>
                        </a:rPr>
                        <a:t>True</a:t>
                      </a:r>
                      <a:r>
                        <a:rPr lang="zh-CN" sz="1600" kern="0">
                          <a:effectLst/>
                          <a:latin typeface="微软雅黑" pitchFamily="34" charset="-122"/>
                          <a:ea typeface="微软雅黑" pitchFamily="34" charset="-122"/>
                          <a:cs typeface="Times New Roman" pitchFamily="18" charset="0"/>
                        </a:rPr>
                        <a:t>。</a:t>
                      </a:r>
                      <a:endParaRPr lang="zh-CN" sz="1600" kern="10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4"/>
                  </a:ext>
                </a:extLst>
              </a:tr>
              <a:tr h="286978">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index_label</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a:effectLst/>
                          <a:latin typeface="微软雅黑" pitchFamily="34" charset="-122"/>
                          <a:ea typeface="微软雅黑" pitchFamily="34" charset="-122"/>
                          <a:cs typeface="Times New Roman" pitchFamily="18" charset="0"/>
                        </a:rPr>
                        <a:t>string</a:t>
                      </a:r>
                      <a:r>
                        <a:rPr lang="zh-CN" sz="1600" kern="0" dirty="0">
                          <a:effectLst/>
                          <a:latin typeface="微软雅黑" pitchFamily="34" charset="-122"/>
                          <a:ea typeface="微软雅黑" pitchFamily="34" charset="-122"/>
                          <a:cs typeface="Times New Roman" pitchFamily="18" charset="0"/>
                        </a:rPr>
                        <a:t>或者</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。代表是否引用索引名称，如果</a:t>
                      </a:r>
                      <a:r>
                        <a:rPr lang="en-US" sz="1600" kern="0" dirty="0">
                          <a:effectLst/>
                          <a:latin typeface="微软雅黑" pitchFamily="34" charset="-122"/>
                          <a:ea typeface="微软雅黑" pitchFamily="34" charset="-122"/>
                          <a:cs typeface="Times New Roman" pitchFamily="18" charset="0"/>
                        </a:rPr>
                        <a:t>index</a:t>
                      </a:r>
                      <a:r>
                        <a:rPr lang="zh-CN" sz="1600" kern="0" dirty="0">
                          <a:effectLst/>
                          <a:latin typeface="微软雅黑" pitchFamily="34" charset="-122"/>
                          <a:ea typeface="微软雅黑" pitchFamily="34" charset="-122"/>
                          <a:cs typeface="Times New Roman" pitchFamily="18" charset="0"/>
                        </a:rPr>
                        <a:t>参数为</a:t>
                      </a:r>
                      <a:r>
                        <a:rPr lang="en-US" sz="1600" kern="0" dirty="0">
                          <a:effectLst/>
                          <a:latin typeface="微软雅黑" pitchFamily="34" charset="-122"/>
                          <a:ea typeface="微软雅黑" pitchFamily="34" charset="-122"/>
                          <a:cs typeface="Times New Roman" pitchFamily="18" charset="0"/>
                        </a:rPr>
                        <a:t>True</a:t>
                      </a:r>
                      <a:r>
                        <a:rPr lang="zh-CN" sz="1600" kern="0" dirty="0">
                          <a:effectLst/>
                          <a:latin typeface="微软雅黑" pitchFamily="34" charset="-122"/>
                          <a:ea typeface="微软雅黑" pitchFamily="34" charset="-122"/>
                          <a:cs typeface="Times New Roman" pitchFamily="18" charset="0"/>
                        </a:rPr>
                        <a:t>此参数为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则使用默认名称。如果为多重索引必须使用</a:t>
                      </a:r>
                      <a:r>
                        <a:rPr lang="en-US" sz="1600" kern="0" dirty="0">
                          <a:effectLst/>
                          <a:latin typeface="微软雅黑" pitchFamily="34" charset="-122"/>
                          <a:ea typeface="微软雅黑" pitchFamily="34" charset="-122"/>
                          <a:cs typeface="Times New Roman" pitchFamily="18" charset="0"/>
                        </a:rPr>
                        <a:t>sequence</a:t>
                      </a:r>
                      <a:r>
                        <a:rPr lang="zh-CN" sz="1600" kern="0" dirty="0">
                          <a:effectLst/>
                          <a:latin typeface="微软雅黑" pitchFamily="34" charset="-122"/>
                          <a:ea typeface="微软雅黑" pitchFamily="34" charset="-122"/>
                          <a:cs typeface="Times New Roman" pitchFamily="18" charset="0"/>
                        </a:rPr>
                        <a:t>形式。默认为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5"/>
                  </a:ext>
                </a:extLst>
              </a:tr>
              <a:tr h="150322">
                <a:tc>
                  <a:txBody>
                    <a:bodyPr/>
                    <a:lstStyle/>
                    <a:p>
                      <a:pPr algn="ctr">
                        <a:lnSpc>
                          <a:spcPct val="150000"/>
                        </a:lnSpc>
                        <a:spcAft>
                          <a:spcPts val="0"/>
                        </a:spcAft>
                      </a:pPr>
                      <a:r>
                        <a:rPr lang="en-US" sz="1600" b="0" kern="0" dirty="0" err="1">
                          <a:effectLst/>
                          <a:latin typeface="微软雅黑" pitchFamily="34" charset="-122"/>
                          <a:ea typeface="微软雅黑" pitchFamily="34" charset="-122"/>
                          <a:cs typeface="Times New Roman" pitchFamily="18" charset="0"/>
                        </a:rPr>
                        <a:t>dtype</a:t>
                      </a:r>
                      <a:endParaRPr lang="zh-CN" sz="1600" b="0" kern="100" dirty="0">
                        <a:effectLst/>
                        <a:latin typeface="微软雅黑" pitchFamily="34" charset="-122"/>
                        <a:ea typeface="微软雅黑" pitchFamily="34" charset="-122"/>
                        <a:cs typeface="Times New Roman" pitchFamily="18" charset="0"/>
                      </a:endParaRPr>
                    </a:p>
                  </a:txBody>
                  <a:tcPr marL="23604" marR="23604" marT="0" marB="0" anchor="ctr"/>
                </a:tc>
                <a:tc>
                  <a:txBody>
                    <a:bodyPr/>
                    <a:lstStyle/>
                    <a:p>
                      <a:pPr algn="just">
                        <a:lnSpc>
                          <a:spcPct val="150000"/>
                        </a:lnSpc>
                        <a:spcAft>
                          <a:spcPts val="0"/>
                        </a:spcAft>
                      </a:pPr>
                      <a:r>
                        <a:rPr lang="zh-CN" sz="1600" kern="0" dirty="0">
                          <a:effectLst/>
                          <a:latin typeface="微软雅黑" pitchFamily="34" charset="-122"/>
                          <a:ea typeface="微软雅黑" pitchFamily="34" charset="-122"/>
                          <a:cs typeface="Times New Roman" pitchFamily="18" charset="0"/>
                        </a:rPr>
                        <a:t>接收</a:t>
                      </a:r>
                      <a:r>
                        <a:rPr lang="en-US" sz="1600" kern="0" dirty="0" err="1">
                          <a:effectLst/>
                          <a:latin typeface="微软雅黑" pitchFamily="34" charset="-122"/>
                          <a:ea typeface="微软雅黑" pitchFamily="34" charset="-122"/>
                          <a:cs typeface="Times New Roman" pitchFamily="18" charset="0"/>
                        </a:rPr>
                        <a:t>dict</a:t>
                      </a:r>
                      <a:r>
                        <a:rPr lang="zh-CN" sz="1600" kern="0" dirty="0">
                          <a:effectLst/>
                          <a:latin typeface="微软雅黑" pitchFamily="34" charset="-122"/>
                          <a:ea typeface="微软雅黑" pitchFamily="34" charset="-122"/>
                          <a:cs typeface="Times New Roman" pitchFamily="18" charset="0"/>
                        </a:rPr>
                        <a:t>。代表写入的数据类型（列名为</a:t>
                      </a:r>
                      <a:r>
                        <a:rPr lang="en-US" sz="1600" kern="0" dirty="0">
                          <a:effectLst/>
                          <a:latin typeface="微软雅黑" pitchFamily="34" charset="-122"/>
                          <a:ea typeface="微软雅黑" pitchFamily="34" charset="-122"/>
                          <a:cs typeface="Times New Roman" pitchFamily="18" charset="0"/>
                        </a:rPr>
                        <a:t>key</a:t>
                      </a:r>
                      <a:r>
                        <a:rPr lang="zh-CN" sz="1600" kern="0" dirty="0">
                          <a:effectLst/>
                          <a:latin typeface="微软雅黑" pitchFamily="34" charset="-122"/>
                          <a:ea typeface="微软雅黑" pitchFamily="34" charset="-122"/>
                          <a:cs typeface="Times New Roman" pitchFamily="18" charset="0"/>
                        </a:rPr>
                        <a:t>，数据格式为</a:t>
                      </a:r>
                      <a:r>
                        <a:rPr lang="en-US" sz="1600" kern="0" dirty="0">
                          <a:effectLst/>
                          <a:latin typeface="微软雅黑" pitchFamily="34" charset="-122"/>
                          <a:ea typeface="微软雅黑" pitchFamily="34" charset="-122"/>
                          <a:cs typeface="Times New Roman" pitchFamily="18" charset="0"/>
                        </a:rPr>
                        <a:t>values</a:t>
                      </a:r>
                      <a:r>
                        <a:rPr lang="zh-CN" sz="1600" kern="0" dirty="0">
                          <a:effectLst/>
                          <a:latin typeface="微软雅黑" pitchFamily="34" charset="-122"/>
                          <a:ea typeface="微软雅黑" pitchFamily="34" charset="-122"/>
                          <a:cs typeface="Times New Roman" pitchFamily="18" charset="0"/>
                        </a:rPr>
                        <a:t>）。默认为</a:t>
                      </a:r>
                      <a:r>
                        <a:rPr lang="en-US" sz="1600" kern="0" dirty="0">
                          <a:effectLst/>
                          <a:latin typeface="微软雅黑" pitchFamily="34" charset="-122"/>
                          <a:ea typeface="微软雅黑" pitchFamily="34" charset="-122"/>
                          <a:cs typeface="Times New Roman" pitchFamily="18" charset="0"/>
                        </a:rPr>
                        <a:t>None</a:t>
                      </a:r>
                      <a:r>
                        <a:rPr lang="zh-CN" sz="1600" kern="0" dirty="0">
                          <a:effectLst/>
                          <a:latin typeface="微软雅黑" pitchFamily="34" charset="-122"/>
                          <a:ea typeface="微软雅黑" pitchFamily="34" charset="-122"/>
                          <a:cs typeface="Times New Roman" pitchFamily="18" charset="0"/>
                        </a:rPr>
                        <a:t>。</a:t>
                      </a:r>
                      <a:endParaRPr lang="zh-CN" sz="1600" kern="100" dirty="0">
                        <a:effectLst/>
                        <a:latin typeface="微软雅黑" pitchFamily="34" charset="-122"/>
                        <a:ea typeface="微软雅黑" pitchFamily="34" charset="-122"/>
                        <a:cs typeface="Times New Roman" pitchFamily="18" charset="0"/>
                      </a:endParaRPr>
                    </a:p>
                  </a:txBody>
                  <a:tcPr marL="23604" marR="23604" marT="0" marB="0" anchor="ctr"/>
                </a:tc>
                <a:extLst>
                  <a:ext uri="{0D108BD9-81ED-4DB2-BD59-A6C34878D82A}">
                    <a16:rowId xmlns:a16="http://schemas.microsoft.com/office/drawing/2014/main" val="10006"/>
                  </a:ext>
                </a:extLst>
              </a:tr>
            </a:tbl>
          </a:graphicData>
        </a:graphic>
      </p:graphicFrame>
      <p:sp>
        <p:nvSpPr>
          <p:cNvPr id="5" name="日期占位符 4">
            <a:extLst>
              <a:ext uri="{FF2B5EF4-FFF2-40B4-BE49-F238E27FC236}">
                <a16:creationId xmlns:a16="http://schemas.microsoft.com/office/drawing/2014/main" id="{C031944B-604B-4876-8CD7-987E3346ACB9}"/>
              </a:ext>
            </a:extLst>
          </p:cNvPr>
          <p:cNvSpPr>
            <a:spLocks noGrp="1"/>
          </p:cNvSpPr>
          <p:nvPr>
            <p:ph type="dt" sz="half" idx="10"/>
          </p:nvPr>
        </p:nvSpPr>
        <p:spPr/>
        <p:txBody>
          <a:bodyPr/>
          <a:lstStyle/>
          <a:p>
            <a:fld id="{AD4B1807-6178-4945-AFB7-935B163A5462}" type="datetime1">
              <a:rPr lang="zh-CN" altLang="en-US" smtClean="0"/>
              <a:t>2020/5/6</a:t>
            </a:fld>
            <a:endParaRPr lang="zh-CN" altLang="en-US"/>
          </a:p>
        </p:txBody>
      </p:sp>
      <p:sp>
        <p:nvSpPr>
          <p:cNvPr id="6" name="页脚占位符 5">
            <a:extLst>
              <a:ext uri="{FF2B5EF4-FFF2-40B4-BE49-F238E27FC236}">
                <a16:creationId xmlns:a16="http://schemas.microsoft.com/office/drawing/2014/main" id="{3238899A-6B7A-4DD6-BD70-480D3C87CC61}"/>
              </a:ext>
            </a:extLst>
          </p:cNvPr>
          <p:cNvSpPr>
            <a:spLocks noGrp="1"/>
          </p:cNvSpPr>
          <p:nvPr>
            <p:ph type="ftr" sz="quarter" idx="11"/>
          </p:nvPr>
        </p:nvSpPr>
        <p:spPr/>
        <p:txBody>
          <a:bodyPr/>
          <a:lstStyle/>
          <a:p>
            <a:r>
              <a:rPr lang="en-US" altLang="zh-CN"/>
              <a:t>Pandas </a:t>
            </a:r>
            <a:r>
              <a:rPr lang="zh-CN" altLang="en-US"/>
              <a:t>统计分析</a:t>
            </a:r>
          </a:p>
        </p:txBody>
      </p:sp>
      <p:sp>
        <p:nvSpPr>
          <p:cNvPr id="7" name="灯片编号占位符 6">
            <a:extLst>
              <a:ext uri="{FF2B5EF4-FFF2-40B4-BE49-F238E27FC236}">
                <a16:creationId xmlns:a16="http://schemas.microsoft.com/office/drawing/2014/main" id="{D568372C-993A-4CE0-9E2D-BDD0F8F26E67}"/>
              </a:ext>
            </a:extLst>
          </p:cNvPr>
          <p:cNvSpPr>
            <a:spLocks noGrp="1"/>
          </p:cNvSpPr>
          <p:nvPr>
            <p:ph type="sldNum" sz="quarter" idx="12"/>
          </p:nvPr>
        </p:nvSpPr>
        <p:spPr/>
        <p:txBody>
          <a:bodyPr/>
          <a:lstStyle/>
          <a:p>
            <a:fld id="{7A842B54-638E-473C-9346-F0EA90246DF2}" type="slidenum">
              <a:rPr lang="zh-CN" altLang="en-US" smtClean="0"/>
              <a:t>9</a:t>
            </a:fld>
            <a:endParaRPr lang="zh-CN" altLang="en-US"/>
          </a:p>
        </p:txBody>
      </p:sp>
    </p:spTree>
    <p:extLst>
      <p:ext uri="{BB962C8B-B14F-4D97-AF65-F5344CB8AC3E}">
        <p14:creationId xmlns:p14="http://schemas.microsoft.com/office/powerpoint/2010/main" val="37903927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6905</Words>
  <Application>Microsoft Office PowerPoint</Application>
  <PresentationFormat>宽屏</PresentationFormat>
  <Paragraphs>860</Paragraphs>
  <Slides>64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64</vt:i4>
      </vt:variant>
    </vt:vector>
  </HeadingPairs>
  <TitlesOfParts>
    <vt:vector size="71" baseType="lpstr">
      <vt:lpstr>等线</vt:lpstr>
      <vt:lpstr>等线 Light</vt:lpstr>
      <vt:lpstr>微软雅黑</vt:lpstr>
      <vt:lpstr>Arial</vt:lpstr>
      <vt:lpstr>Times New Roman</vt:lpstr>
      <vt:lpstr>Wingdings</vt:lpstr>
      <vt:lpstr>Office 主题​​</vt:lpstr>
      <vt:lpstr>Pandas 统计分析</vt:lpstr>
      <vt:lpstr>目标</vt:lpstr>
      <vt:lpstr>概述</vt:lpstr>
      <vt:lpstr>读写不同数据源的数据</vt:lpstr>
      <vt:lpstr>介绍内容</vt:lpstr>
      <vt:lpstr>读写数据库数据</vt:lpstr>
      <vt:lpstr>读写数据库数据</vt:lpstr>
      <vt:lpstr>读写数据库数据</vt:lpstr>
      <vt:lpstr>读写数据库数据</vt:lpstr>
      <vt:lpstr>读写文本文件</vt:lpstr>
      <vt:lpstr>读写文本文件</vt:lpstr>
      <vt:lpstr>读写文本文件</vt:lpstr>
      <vt:lpstr>读写文本文件</vt:lpstr>
      <vt:lpstr>读写文本文件</vt:lpstr>
      <vt:lpstr>读写Excel文件</vt:lpstr>
      <vt:lpstr>读写Excel文件</vt:lpstr>
      <vt:lpstr>案例：读入订单详情数据库数据</vt:lpstr>
      <vt:lpstr>掌握DataFrame的常用操作</vt:lpstr>
      <vt:lpstr>介绍内容</vt:lpstr>
      <vt:lpstr>查看DataFrame的常用属性</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查改增删DataFrame数据</vt:lpstr>
      <vt:lpstr>描述分析DataFrame数据</vt:lpstr>
      <vt:lpstr>描述分析DataFrame数据</vt:lpstr>
      <vt:lpstr>描述分析DataFrame数据</vt:lpstr>
      <vt:lpstr>描述分析DataFrame数据</vt:lpstr>
      <vt:lpstr>转换与处理时间序列数据</vt:lpstr>
      <vt:lpstr>介绍内容</vt:lpstr>
      <vt:lpstr>转换字符串时间为标准时间</vt:lpstr>
      <vt:lpstr>转换字符串时间为标准时间</vt:lpstr>
      <vt:lpstr>转换字符串时间为标准时间</vt:lpstr>
      <vt:lpstr>转换字符串时间为标准时间</vt:lpstr>
      <vt:lpstr>提取时间序列数据信息</vt:lpstr>
      <vt:lpstr>提取时间序列数据信息</vt:lpstr>
      <vt:lpstr>加减时间数据</vt:lpstr>
      <vt:lpstr>加减时间数据</vt:lpstr>
      <vt:lpstr>使用分组聚合进行组内计算</vt:lpstr>
      <vt:lpstr>介绍内容</vt:lpstr>
      <vt:lpstr>使用groupby方法拆分数据</vt:lpstr>
      <vt:lpstr>使用groupby方法拆分数据</vt:lpstr>
      <vt:lpstr>使用groupby方法拆分数据</vt:lpstr>
      <vt:lpstr>使用agg方法聚合数据</vt:lpstr>
      <vt:lpstr>使用agg方法聚合数据</vt:lpstr>
      <vt:lpstr>使用agg方法聚合数据</vt:lpstr>
      <vt:lpstr>使用apply方法聚合数据</vt:lpstr>
      <vt:lpstr>使用transform方法聚合数据</vt:lpstr>
      <vt:lpstr>创建透视表与交叉表</vt:lpstr>
      <vt:lpstr>介绍内容</vt:lpstr>
      <vt:lpstr>使用povit_table函数创建透视表</vt:lpstr>
      <vt:lpstr>使用povit_table函数创建透视表</vt:lpstr>
      <vt:lpstr>使用crosstab函数创建交叉表</vt:lpstr>
      <vt:lpstr>使用crosstab函数创建交叉表</vt:lpstr>
      <vt:lpstr>小结</vt:lpstr>
      <vt:lpstr>介绍内容</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Pandas 统计分析</dc:title>
  <dc:creator>李 伟</dc:creator>
  <cp:lastModifiedBy>伟</cp:lastModifiedBy>
  <cp:revision>32</cp:revision>
  <dcterms:created xsi:type="dcterms:W3CDTF">2019-09-08T18:09:53Z</dcterms:created>
  <dcterms:modified xsi:type="dcterms:W3CDTF">2020-05-06T10:41:49Z</dcterms:modified>
</cp:coreProperties>
</file>