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494" r:id="rId2"/>
    <p:sldId id="506" r:id="rId3"/>
    <p:sldId id="535" r:id="rId4"/>
    <p:sldId id="536" r:id="rId5"/>
    <p:sldId id="537" r:id="rId6"/>
    <p:sldId id="539" r:id="rId7"/>
    <p:sldId id="538" r:id="rId8"/>
    <p:sldId id="540" r:id="rId9"/>
    <p:sldId id="541" r:id="rId10"/>
    <p:sldId id="542" r:id="rId11"/>
    <p:sldId id="544" r:id="rId12"/>
    <p:sldId id="543" r:id="rId13"/>
    <p:sldId id="513" r:id="rId14"/>
    <p:sldId id="546" r:id="rId15"/>
    <p:sldId id="547" r:id="rId16"/>
    <p:sldId id="548" r:id="rId17"/>
    <p:sldId id="549" r:id="rId18"/>
    <p:sldId id="550" r:id="rId19"/>
    <p:sldId id="551" r:id="rId20"/>
    <p:sldId id="552" r:id="rId21"/>
    <p:sldId id="514" r:id="rId22"/>
    <p:sldId id="554" r:id="rId23"/>
    <p:sldId id="555" r:id="rId24"/>
    <p:sldId id="556" r:id="rId25"/>
    <p:sldId id="557" r:id="rId26"/>
    <p:sldId id="515" r:id="rId27"/>
    <p:sldId id="559" r:id="rId28"/>
    <p:sldId id="560" r:id="rId29"/>
    <p:sldId id="561" r:id="rId30"/>
    <p:sldId id="562" r:id="rId31"/>
    <p:sldId id="516" r:id="rId32"/>
    <p:sldId id="56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504"/>
      </p:cViewPr>
      <p:guideLst/>
    </p:cSldViewPr>
  </p:slideViewPr>
  <p:notesTextViewPr>
    <p:cViewPr>
      <p:scale>
        <a:sx n="1" d="1"/>
        <a:sy n="1" d="1"/>
      </p:scale>
      <p:origin x="0" y="0"/>
    </p:cViewPr>
  </p:notesTextViewPr>
  <p:notesViewPr>
    <p:cSldViewPr snapToGrid="0">
      <p:cViewPr varScale="1">
        <p:scale>
          <a:sx n="71" d="100"/>
          <a:sy n="71" d="100"/>
        </p:scale>
        <p:origin x="165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848589E-CC92-421A-9BC1-B64F6B7781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A84ACC6-4193-4CF7-917C-802A71DF76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60971-07AB-419A-86EA-2D64EF83CF58}" type="datetimeFigureOut">
              <a:rPr lang="zh-CN" altLang="en-US" smtClean="0"/>
              <a:t>2020/5/7</a:t>
            </a:fld>
            <a:endParaRPr lang="zh-CN" altLang="en-US"/>
          </a:p>
        </p:txBody>
      </p:sp>
      <p:sp>
        <p:nvSpPr>
          <p:cNvPr id="4" name="页脚占位符 3">
            <a:extLst>
              <a:ext uri="{FF2B5EF4-FFF2-40B4-BE49-F238E27FC236}">
                <a16:creationId xmlns:a16="http://schemas.microsoft.com/office/drawing/2014/main" id="{326797FF-1908-45B0-B854-A1EF0C0478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8B889AA-2AAA-4125-B0FC-E8753EE339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5E3273-87BE-4DCB-AE4A-4200687DC917}" type="slidenum">
              <a:rPr lang="zh-CN" altLang="en-US" smtClean="0"/>
              <a:t>‹#›</a:t>
            </a:fld>
            <a:endParaRPr lang="zh-CN" altLang="en-US"/>
          </a:p>
        </p:txBody>
      </p:sp>
    </p:spTree>
    <p:extLst>
      <p:ext uri="{BB962C8B-B14F-4D97-AF65-F5344CB8AC3E}">
        <p14:creationId xmlns:p14="http://schemas.microsoft.com/office/powerpoint/2010/main" val="778549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203AC-0F4F-4C78-872B-13203B75A166}" type="datetimeFigureOut">
              <a:rPr lang="zh-CN" altLang="en-US" smtClean="0"/>
              <a:t>2020/5/7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B1AE4-6312-4B47-9758-696DAD776131}" type="slidenum">
              <a:rPr lang="zh-CN" altLang="en-US" smtClean="0"/>
              <a:t>‹#›</a:t>
            </a:fld>
            <a:endParaRPr lang="zh-CN" altLang="en-US"/>
          </a:p>
        </p:txBody>
      </p:sp>
    </p:spTree>
    <p:extLst>
      <p:ext uri="{BB962C8B-B14F-4D97-AF65-F5344CB8AC3E}">
        <p14:creationId xmlns:p14="http://schemas.microsoft.com/office/powerpoint/2010/main" val="3790196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15561-6AF1-45A2-B404-8CCDD97285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B3E23E-3B23-4C98-840A-2C0251875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43E46C-B35D-4E5F-B333-B37C7E43FCBC}"/>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E0F7FC10-17C1-4E21-BB97-6496EA5365E3}"/>
              </a:ext>
            </a:extLst>
          </p:cNvPr>
          <p:cNvSpPr>
            <a:spLocks noGrp="1"/>
          </p:cNvSpPr>
          <p:nvPr>
            <p:ph type="ftr" sz="quarter" idx="11"/>
          </p:nvPr>
        </p:nvSpPr>
        <p:spPr/>
        <p:txBody>
          <a:bodyPr/>
          <a:lstStyle/>
          <a:p>
            <a:r>
              <a:rPr lang="en-US" altLang="zh-CN"/>
              <a:t>05 - </a:t>
            </a:r>
            <a:r>
              <a:rPr lang="zh-CN" altLang="en-US"/>
              <a:t>使用 </a:t>
            </a:r>
            <a:r>
              <a:rPr lang="en-US" altLang="zh-CN"/>
              <a:t>scikit-learn </a:t>
            </a:r>
            <a:r>
              <a:rPr lang="zh-CN" altLang="en-US"/>
              <a:t>构建模型</a:t>
            </a:r>
          </a:p>
        </p:txBody>
      </p:sp>
      <p:sp>
        <p:nvSpPr>
          <p:cNvPr id="6" name="灯片编号占位符 5">
            <a:extLst>
              <a:ext uri="{FF2B5EF4-FFF2-40B4-BE49-F238E27FC236}">
                <a16:creationId xmlns:a16="http://schemas.microsoft.com/office/drawing/2014/main" id="{619585F4-2F76-4673-AE8B-7D77B3C07971}"/>
              </a:ext>
            </a:extLst>
          </p:cNvPr>
          <p:cNvSpPr>
            <a:spLocks noGrp="1"/>
          </p:cNvSpPr>
          <p:nvPr>
            <p:ph type="sldNum" sz="quarter" idx="12"/>
          </p:nvPr>
        </p:nvSpPr>
        <p:spPr/>
        <p:txBody>
          <a:body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309459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8AB6D-EF50-4008-84AE-AFCE8D1CA0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8BEE9A-06B8-4892-8363-48B4B42EF73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04B88E-2955-46CA-88D6-2792B2D8F98C}"/>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AC3417FE-B506-41EB-A045-3A40BB788513}"/>
              </a:ext>
            </a:extLst>
          </p:cNvPr>
          <p:cNvSpPr>
            <a:spLocks noGrp="1"/>
          </p:cNvSpPr>
          <p:nvPr>
            <p:ph type="ftr" sz="quarter" idx="11"/>
          </p:nvPr>
        </p:nvSpPr>
        <p:spPr/>
        <p:txBody>
          <a:bodyPr/>
          <a:lstStyle/>
          <a:p>
            <a:r>
              <a:rPr lang="en-US" altLang="zh-CN"/>
              <a:t>05 - </a:t>
            </a:r>
            <a:r>
              <a:rPr lang="zh-CN" altLang="en-US"/>
              <a:t>使用 </a:t>
            </a:r>
            <a:r>
              <a:rPr lang="en-US" altLang="zh-CN"/>
              <a:t>scikit-learn </a:t>
            </a:r>
            <a:r>
              <a:rPr lang="zh-CN" altLang="en-US"/>
              <a:t>构建模型</a:t>
            </a:r>
          </a:p>
        </p:txBody>
      </p:sp>
      <p:sp>
        <p:nvSpPr>
          <p:cNvPr id="6" name="灯片编号占位符 5">
            <a:extLst>
              <a:ext uri="{FF2B5EF4-FFF2-40B4-BE49-F238E27FC236}">
                <a16:creationId xmlns:a16="http://schemas.microsoft.com/office/drawing/2014/main" id="{200475F4-D322-4F05-9953-ACF1F402C8CB}"/>
              </a:ext>
            </a:extLst>
          </p:cNvPr>
          <p:cNvSpPr>
            <a:spLocks noGrp="1"/>
          </p:cNvSpPr>
          <p:nvPr>
            <p:ph type="sldNum" sz="quarter" idx="12"/>
          </p:nvPr>
        </p:nvSpPr>
        <p:spPr/>
        <p:txBody>
          <a:body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359160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49B47E1-1012-4623-8DC7-6E6B12DDDF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396D86-FB3F-4B6C-B7DE-3B61C117EF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C35CAB-1FBB-4B12-9ACF-D41C2D08D4C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4ACE77C9-C66A-47B1-986E-2B728A20E3DE}"/>
              </a:ext>
            </a:extLst>
          </p:cNvPr>
          <p:cNvSpPr>
            <a:spLocks noGrp="1"/>
          </p:cNvSpPr>
          <p:nvPr>
            <p:ph type="ftr" sz="quarter" idx="11"/>
          </p:nvPr>
        </p:nvSpPr>
        <p:spPr/>
        <p:txBody>
          <a:bodyPr/>
          <a:lstStyle/>
          <a:p>
            <a:r>
              <a:rPr lang="en-US" altLang="zh-CN"/>
              <a:t>05 - </a:t>
            </a:r>
            <a:r>
              <a:rPr lang="zh-CN" altLang="en-US"/>
              <a:t>使用 </a:t>
            </a:r>
            <a:r>
              <a:rPr lang="en-US" altLang="zh-CN"/>
              <a:t>scikit-learn </a:t>
            </a:r>
            <a:r>
              <a:rPr lang="zh-CN" altLang="en-US"/>
              <a:t>构建模型</a:t>
            </a:r>
          </a:p>
        </p:txBody>
      </p:sp>
      <p:sp>
        <p:nvSpPr>
          <p:cNvPr id="6" name="灯片编号占位符 5">
            <a:extLst>
              <a:ext uri="{FF2B5EF4-FFF2-40B4-BE49-F238E27FC236}">
                <a16:creationId xmlns:a16="http://schemas.microsoft.com/office/drawing/2014/main" id="{F62270A7-3718-4F44-99A6-5F7AB7283B81}"/>
              </a:ext>
            </a:extLst>
          </p:cNvPr>
          <p:cNvSpPr>
            <a:spLocks noGrp="1"/>
          </p:cNvSpPr>
          <p:nvPr>
            <p:ph type="sldNum" sz="quarter" idx="12"/>
          </p:nvPr>
        </p:nvSpPr>
        <p:spPr/>
        <p:txBody>
          <a:body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395230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777BE2AA-E1B1-4A26-ADE4-431AFDF560F2}"/>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76E725C9-4D2E-4B8C-A88B-5C161902C7EA}" type="slidenum">
              <a:rPr lang="en-US" altLang="zh-CN" sz="1000">
                <a:latin typeface="Arial" panose="020B0604020202020204" pitchFamily="34" charset="0"/>
                <a:cs typeface="Arial" panose="020B0604020202020204" pitchFamily="34" charset="0"/>
              </a:rPr>
              <a:pPr algn="ctr" eaLnBrk="1" hangingPunct="1"/>
              <a:t>‹#›</a:t>
            </a:fld>
            <a:endParaRPr lang="en-US" altLang="zh-CN" sz="100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901DD130-7884-41A8-ACB9-332C7FC0AEB6}"/>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0ECEF031-557F-4E36-A27B-2D203244CF14}"/>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E6FFCA7D-2A7E-4CE5-8C34-EE1CD90E01C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6FA687AD-1653-4822-B538-0ABC21BB9C92}"/>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4" name="内容占位符 2"/>
          <p:cNvSpPr>
            <a:spLocks noGrp="1"/>
          </p:cNvSpPr>
          <p:nvPr>
            <p:ph idx="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l"/>
              <a:defRPr sz="1800" b="0">
                <a:latin typeface="微软雅黑" pitchFamily="34" charset="-122"/>
                <a:ea typeface="微软雅黑" pitchFamily="34" charset="-122"/>
                <a:cs typeface="Times New Roman" pitchFamily="18" charset="0"/>
              </a:defRPr>
            </a:lvl1pPr>
            <a:lvl2pPr marL="685800" indent="-228600">
              <a:lnSpc>
                <a:spcPct val="130000"/>
              </a:lnSpc>
              <a:buClr>
                <a:srgbClr val="032089"/>
              </a:buClr>
              <a:buSzPct val="100000"/>
              <a:buFont typeface="Arial" panose="020B0604020202020204" pitchFamily="34" charset="0"/>
              <a:buChar char="•"/>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
        <p:nvSpPr>
          <p:cNvPr id="13" name="日期占位符 3">
            <a:extLst>
              <a:ext uri="{FF2B5EF4-FFF2-40B4-BE49-F238E27FC236}">
                <a16:creationId xmlns:a16="http://schemas.microsoft.com/office/drawing/2014/main" id="{CF5F0761-7194-4C97-9C71-DE48186E716F}"/>
              </a:ext>
            </a:extLst>
          </p:cNvPr>
          <p:cNvSpPr>
            <a:spLocks noGrp="1"/>
          </p:cNvSpPr>
          <p:nvPr>
            <p:ph type="dt" sz="half" idx="11"/>
          </p:nvPr>
        </p:nvSpPr>
        <p:spPr>
          <a:xfrm>
            <a:off x="427832" y="6361452"/>
            <a:ext cx="2743200" cy="365125"/>
          </a:xfrm>
        </p:spPr>
        <p:txBody>
          <a:bodyPr/>
          <a:lstStyle/>
          <a:p>
            <a:endParaRPr lang="zh-CN" altLang="en-US"/>
          </a:p>
        </p:txBody>
      </p:sp>
      <p:sp>
        <p:nvSpPr>
          <p:cNvPr id="15" name="页脚占位符 4">
            <a:extLst>
              <a:ext uri="{FF2B5EF4-FFF2-40B4-BE49-F238E27FC236}">
                <a16:creationId xmlns:a16="http://schemas.microsoft.com/office/drawing/2014/main" id="{ACBFF79B-0A42-438A-BE74-2CB6518DDF79}"/>
              </a:ext>
            </a:extLst>
          </p:cNvPr>
          <p:cNvSpPr>
            <a:spLocks noGrp="1"/>
          </p:cNvSpPr>
          <p:nvPr>
            <p:ph type="ftr" sz="quarter" idx="12"/>
          </p:nvPr>
        </p:nvSpPr>
        <p:spPr>
          <a:xfrm>
            <a:off x="3628232" y="6361452"/>
            <a:ext cx="4114800" cy="365125"/>
          </a:xfrm>
        </p:spPr>
        <p:txBody>
          <a:bodyPr/>
          <a:lstStyle/>
          <a:p>
            <a:r>
              <a:rPr lang="en-US" altLang="zh-CN"/>
              <a:t>05 - </a:t>
            </a:r>
            <a:r>
              <a:rPr lang="zh-CN" altLang="en-US"/>
              <a:t>使用 </a:t>
            </a:r>
            <a:r>
              <a:rPr lang="en-US" altLang="zh-CN"/>
              <a:t>scikit-learn </a:t>
            </a:r>
            <a:r>
              <a:rPr lang="zh-CN" altLang="en-US"/>
              <a:t>构建模型</a:t>
            </a:r>
          </a:p>
        </p:txBody>
      </p:sp>
    </p:spTree>
    <p:extLst>
      <p:ext uri="{BB962C8B-B14F-4D97-AF65-F5344CB8AC3E}">
        <p14:creationId xmlns:p14="http://schemas.microsoft.com/office/powerpoint/2010/main" val="338302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A19B6-CD61-48AD-AF21-9CA027262D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5277DE-87E4-4EE8-8395-835EDEFD2A0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C874F5-5F64-4018-80FA-4D738D487FA3}"/>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B5D89B47-6DA4-4A3C-8D35-118E6BF1D675}"/>
              </a:ext>
            </a:extLst>
          </p:cNvPr>
          <p:cNvSpPr>
            <a:spLocks noGrp="1"/>
          </p:cNvSpPr>
          <p:nvPr>
            <p:ph type="ftr" sz="quarter" idx="11"/>
          </p:nvPr>
        </p:nvSpPr>
        <p:spPr/>
        <p:txBody>
          <a:bodyPr/>
          <a:lstStyle/>
          <a:p>
            <a:r>
              <a:rPr lang="en-US" altLang="zh-CN"/>
              <a:t>05 - </a:t>
            </a:r>
            <a:r>
              <a:rPr lang="zh-CN" altLang="en-US"/>
              <a:t>使用 </a:t>
            </a:r>
            <a:r>
              <a:rPr lang="en-US" altLang="zh-CN"/>
              <a:t>scikit-learn </a:t>
            </a:r>
            <a:r>
              <a:rPr lang="zh-CN" altLang="en-US"/>
              <a:t>构建模型</a:t>
            </a:r>
          </a:p>
        </p:txBody>
      </p:sp>
      <p:sp>
        <p:nvSpPr>
          <p:cNvPr id="6" name="灯片编号占位符 5">
            <a:extLst>
              <a:ext uri="{FF2B5EF4-FFF2-40B4-BE49-F238E27FC236}">
                <a16:creationId xmlns:a16="http://schemas.microsoft.com/office/drawing/2014/main" id="{BA597F18-BE0C-4A70-9E3D-DF8373D23461}"/>
              </a:ext>
            </a:extLst>
          </p:cNvPr>
          <p:cNvSpPr>
            <a:spLocks noGrp="1"/>
          </p:cNvSpPr>
          <p:nvPr>
            <p:ph type="sldNum" sz="quarter" idx="12"/>
          </p:nvPr>
        </p:nvSpPr>
        <p:spPr/>
        <p:txBody>
          <a:body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374098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E7FB5-63D3-43B4-B056-B2CDB392CF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7EA92C-509E-43A6-9F20-BD9198419A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58223B9-B568-459F-82D1-2E55CF8E5104}"/>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C88A1EAC-394D-4659-8C25-EAC97F22EB45}"/>
              </a:ext>
            </a:extLst>
          </p:cNvPr>
          <p:cNvSpPr>
            <a:spLocks noGrp="1"/>
          </p:cNvSpPr>
          <p:nvPr>
            <p:ph type="ftr" sz="quarter" idx="11"/>
          </p:nvPr>
        </p:nvSpPr>
        <p:spPr/>
        <p:txBody>
          <a:bodyPr/>
          <a:lstStyle/>
          <a:p>
            <a:r>
              <a:rPr lang="en-US" altLang="zh-CN"/>
              <a:t>05 - </a:t>
            </a:r>
            <a:r>
              <a:rPr lang="zh-CN" altLang="en-US"/>
              <a:t>使用 </a:t>
            </a:r>
            <a:r>
              <a:rPr lang="en-US" altLang="zh-CN"/>
              <a:t>scikit-learn </a:t>
            </a:r>
            <a:r>
              <a:rPr lang="zh-CN" altLang="en-US"/>
              <a:t>构建模型</a:t>
            </a:r>
          </a:p>
        </p:txBody>
      </p:sp>
      <p:sp>
        <p:nvSpPr>
          <p:cNvPr id="6" name="灯片编号占位符 5">
            <a:extLst>
              <a:ext uri="{FF2B5EF4-FFF2-40B4-BE49-F238E27FC236}">
                <a16:creationId xmlns:a16="http://schemas.microsoft.com/office/drawing/2014/main" id="{31E462CE-E0B6-46E2-82E7-892A222DFEE4}"/>
              </a:ext>
            </a:extLst>
          </p:cNvPr>
          <p:cNvSpPr>
            <a:spLocks noGrp="1"/>
          </p:cNvSpPr>
          <p:nvPr>
            <p:ph type="sldNum" sz="quarter" idx="12"/>
          </p:nvPr>
        </p:nvSpPr>
        <p:spPr/>
        <p:txBody>
          <a:body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216919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EADC7-CDD4-41DC-A7A4-45765D6A9C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9FDE40-4CB3-4A65-AB3A-A9FF21D0CF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A67BBA-4F3D-4C08-A7A7-24356507B3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572F05-48DA-4502-A2F1-D177F7B131E7}"/>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E50896F-87CD-4F88-A726-B9A0EBA2F120}"/>
              </a:ext>
            </a:extLst>
          </p:cNvPr>
          <p:cNvSpPr>
            <a:spLocks noGrp="1"/>
          </p:cNvSpPr>
          <p:nvPr>
            <p:ph type="ftr" sz="quarter" idx="11"/>
          </p:nvPr>
        </p:nvSpPr>
        <p:spPr/>
        <p:txBody>
          <a:bodyPr/>
          <a:lstStyle/>
          <a:p>
            <a:r>
              <a:rPr lang="en-US" altLang="zh-CN"/>
              <a:t>05 - </a:t>
            </a:r>
            <a:r>
              <a:rPr lang="zh-CN" altLang="en-US"/>
              <a:t>使用 </a:t>
            </a:r>
            <a:r>
              <a:rPr lang="en-US" altLang="zh-CN"/>
              <a:t>scikit-learn </a:t>
            </a:r>
            <a:r>
              <a:rPr lang="zh-CN" altLang="en-US"/>
              <a:t>构建模型</a:t>
            </a:r>
          </a:p>
        </p:txBody>
      </p:sp>
      <p:sp>
        <p:nvSpPr>
          <p:cNvPr id="7" name="灯片编号占位符 6">
            <a:extLst>
              <a:ext uri="{FF2B5EF4-FFF2-40B4-BE49-F238E27FC236}">
                <a16:creationId xmlns:a16="http://schemas.microsoft.com/office/drawing/2014/main" id="{BECA5864-CD7D-4EFE-A401-EF1F426708C5}"/>
              </a:ext>
            </a:extLst>
          </p:cNvPr>
          <p:cNvSpPr>
            <a:spLocks noGrp="1"/>
          </p:cNvSpPr>
          <p:nvPr>
            <p:ph type="sldNum" sz="quarter" idx="12"/>
          </p:nvPr>
        </p:nvSpPr>
        <p:spPr/>
        <p:txBody>
          <a:body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88213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7B5E8-CE52-4CBC-85E2-76516F64B38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ABDDAB-CF7C-4079-97F8-C40FEDBB6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A260F6-C6BB-41D8-990A-FFEB2FD19EE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E37AA6B-15E2-4A5B-8E3C-D55318401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3ECD580-8180-4FFF-A5B2-1ECB5AF30EF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6A363C-BB78-4A1F-92AF-7528024C76CE}"/>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11EE46FB-A555-4E3A-95A2-A964E5C9B93A}"/>
              </a:ext>
            </a:extLst>
          </p:cNvPr>
          <p:cNvSpPr>
            <a:spLocks noGrp="1"/>
          </p:cNvSpPr>
          <p:nvPr>
            <p:ph type="ftr" sz="quarter" idx="11"/>
          </p:nvPr>
        </p:nvSpPr>
        <p:spPr/>
        <p:txBody>
          <a:bodyPr/>
          <a:lstStyle/>
          <a:p>
            <a:r>
              <a:rPr lang="en-US" altLang="zh-CN"/>
              <a:t>05 - </a:t>
            </a:r>
            <a:r>
              <a:rPr lang="zh-CN" altLang="en-US"/>
              <a:t>使用 </a:t>
            </a:r>
            <a:r>
              <a:rPr lang="en-US" altLang="zh-CN"/>
              <a:t>scikit-learn </a:t>
            </a:r>
            <a:r>
              <a:rPr lang="zh-CN" altLang="en-US"/>
              <a:t>构建模型</a:t>
            </a:r>
          </a:p>
        </p:txBody>
      </p:sp>
      <p:sp>
        <p:nvSpPr>
          <p:cNvPr id="9" name="灯片编号占位符 8">
            <a:extLst>
              <a:ext uri="{FF2B5EF4-FFF2-40B4-BE49-F238E27FC236}">
                <a16:creationId xmlns:a16="http://schemas.microsoft.com/office/drawing/2014/main" id="{28F3469D-7B31-47C5-BFDC-AD4A4BA87639}"/>
              </a:ext>
            </a:extLst>
          </p:cNvPr>
          <p:cNvSpPr>
            <a:spLocks noGrp="1"/>
          </p:cNvSpPr>
          <p:nvPr>
            <p:ph type="sldNum" sz="quarter" idx="12"/>
          </p:nvPr>
        </p:nvSpPr>
        <p:spPr/>
        <p:txBody>
          <a:body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21086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085EA-1BA6-4817-8B06-979E4B34302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624EA32-57E4-4BD8-B6B1-B301B794BE08}"/>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58EA8269-5828-46A1-AED7-AF65985A6C1A}"/>
              </a:ext>
            </a:extLst>
          </p:cNvPr>
          <p:cNvSpPr>
            <a:spLocks noGrp="1"/>
          </p:cNvSpPr>
          <p:nvPr>
            <p:ph type="ftr" sz="quarter" idx="11"/>
          </p:nvPr>
        </p:nvSpPr>
        <p:spPr/>
        <p:txBody>
          <a:bodyPr/>
          <a:lstStyle/>
          <a:p>
            <a:r>
              <a:rPr lang="en-US" altLang="zh-CN"/>
              <a:t>05 - </a:t>
            </a:r>
            <a:r>
              <a:rPr lang="zh-CN" altLang="en-US"/>
              <a:t>使用 </a:t>
            </a:r>
            <a:r>
              <a:rPr lang="en-US" altLang="zh-CN"/>
              <a:t>scikit-learn </a:t>
            </a:r>
            <a:r>
              <a:rPr lang="zh-CN" altLang="en-US"/>
              <a:t>构建模型</a:t>
            </a:r>
          </a:p>
        </p:txBody>
      </p:sp>
      <p:sp>
        <p:nvSpPr>
          <p:cNvPr id="5" name="灯片编号占位符 4">
            <a:extLst>
              <a:ext uri="{FF2B5EF4-FFF2-40B4-BE49-F238E27FC236}">
                <a16:creationId xmlns:a16="http://schemas.microsoft.com/office/drawing/2014/main" id="{FF5F7430-2DC9-47A8-99C7-B0BB5FB70212}"/>
              </a:ext>
            </a:extLst>
          </p:cNvPr>
          <p:cNvSpPr>
            <a:spLocks noGrp="1"/>
          </p:cNvSpPr>
          <p:nvPr>
            <p:ph type="sldNum" sz="quarter" idx="12"/>
          </p:nvPr>
        </p:nvSpPr>
        <p:spPr/>
        <p:txBody>
          <a:body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413943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4A44A9-52ED-4E2B-9A5E-294CBDC9DD26}"/>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F0189071-C7A5-4421-BB3A-EABE30CDAA33}"/>
              </a:ext>
            </a:extLst>
          </p:cNvPr>
          <p:cNvSpPr>
            <a:spLocks noGrp="1"/>
          </p:cNvSpPr>
          <p:nvPr>
            <p:ph type="ftr" sz="quarter" idx="11"/>
          </p:nvPr>
        </p:nvSpPr>
        <p:spPr/>
        <p:txBody>
          <a:bodyPr/>
          <a:lstStyle/>
          <a:p>
            <a:r>
              <a:rPr lang="en-US" altLang="zh-CN"/>
              <a:t>05 - </a:t>
            </a:r>
            <a:r>
              <a:rPr lang="zh-CN" altLang="en-US"/>
              <a:t>使用 </a:t>
            </a:r>
            <a:r>
              <a:rPr lang="en-US" altLang="zh-CN"/>
              <a:t>scikit-learn </a:t>
            </a:r>
            <a:r>
              <a:rPr lang="zh-CN" altLang="en-US"/>
              <a:t>构建模型</a:t>
            </a:r>
          </a:p>
        </p:txBody>
      </p:sp>
      <p:sp>
        <p:nvSpPr>
          <p:cNvPr id="4" name="灯片编号占位符 3">
            <a:extLst>
              <a:ext uri="{FF2B5EF4-FFF2-40B4-BE49-F238E27FC236}">
                <a16:creationId xmlns:a16="http://schemas.microsoft.com/office/drawing/2014/main" id="{B0040246-D3A1-41F0-974E-3C2E5A93F3C1}"/>
              </a:ext>
            </a:extLst>
          </p:cNvPr>
          <p:cNvSpPr>
            <a:spLocks noGrp="1"/>
          </p:cNvSpPr>
          <p:nvPr>
            <p:ph type="sldNum" sz="quarter" idx="12"/>
          </p:nvPr>
        </p:nvSpPr>
        <p:spPr/>
        <p:txBody>
          <a:body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36558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0A6FD-1047-46DF-AF06-7418BB6E6D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F38695-1325-4411-B411-76C2D98563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37BF26-3CCF-48C4-8E6C-EDACA1D58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22D57A-8EA0-4F51-8EF1-8C576B23C056}"/>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A0025616-1B20-4F33-AA1E-95BADAC5886D}"/>
              </a:ext>
            </a:extLst>
          </p:cNvPr>
          <p:cNvSpPr>
            <a:spLocks noGrp="1"/>
          </p:cNvSpPr>
          <p:nvPr>
            <p:ph type="ftr" sz="quarter" idx="11"/>
          </p:nvPr>
        </p:nvSpPr>
        <p:spPr/>
        <p:txBody>
          <a:bodyPr/>
          <a:lstStyle/>
          <a:p>
            <a:r>
              <a:rPr lang="en-US" altLang="zh-CN"/>
              <a:t>05 - </a:t>
            </a:r>
            <a:r>
              <a:rPr lang="zh-CN" altLang="en-US"/>
              <a:t>使用 </a:t>
            </a:r>
            <a:r>
              <a:rPr lang="en-US" altLang="zh-CN"/>
              <a:t>scikit-learn </a:t>
            </a:r>
            <a:r>
              <a:rPr lang="zh-CN" altLang="en-US"/>
              <a:t>构建模型</a:t>
            </a:r>
          </a:p>
        </p:txBody>
      </p:sp>
      <p:sp>
        <p:nvSpPr>
          <p:cNvPr id="7" name="灯片编号占位符 6">
            <a:extLst>
              <a:ext uri="{FF2B5EF4-FFF2-40B4-BE49-F238E27FC236}">
                <a16:creationId xmlns:a16="http://schemas.microsoft.com/office/drawing/2014/main" id="{101F71F4-A33E-4E2F-B144-8603DB5B25FC}"/>
              </a:ext>
            </a:extLst>
          </p:cNvPr>
          <p:cNvSpPr>
            <a:spLocks noGrp="1"/>
          </p:cNvSpPr>
          <p:nvPr>
            <p:ph type="sldNum" sz="quarter" idx="12"/>
          </p:nvPr>
        </p:nvSpPr>
        <p:spPr/>
        <p:txBody>
          <a:body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426566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43374-F1F8-46D5-A933-CAF8AD4C1A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5F31D0-8C38-4A0B-99AA-5BDFE482B0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221AFF2-8B72-4225-87A0-47A98E4FA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29936E-9A53-4715-9B2E-1FF0B9CE4397}"/>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9D772AF8-D647-45A1-810D-0E659FC8FE3C}"/>
              </a:ext>
            </a:extLst>
          </p:cNvPr>
          <p:cNvSpPr>
            <a:spLocks noGrp="1"/>
          </p:cNvSpPr>
          <p:nvPr>
            <p:ph type="ftr" sz="quarter" idx="11"/>
          </p:nvPr>
        </p:nvSpPr>
        <p:spPr/>
        <p:txBody>
          <a:bodyPr/>
          <a:lstStyle/>
          <a:p>
            <a:r>
              <a:rPr lang="en-US" altLang="zh-CN"/>
              <a:t>05 - </a:t>
            </a:r>
            <a:r>
              <a:rPr lang="zh-CN" altLang="en-US"/>
              <a:t>使用 </a:t>
            </a:r>
            <a:r>
              <a:rPr lang="en-US" altLang="zh-CN"/>
              <a:t>scikit-learn </a:t>
            </a:r>
            <a:r>
              <a:rPr lang="zh-CN" altLang="en-US"/>
              <a:t>构建模型</a:t>
            </a:r>
          </a:p>
        </p:txBody>
      </p:sp>
      <p:sp>
        <p:nvSpPr>
          <p:cNvPr id="7" name="灯片编号占位符 6">
            <a:extLst>
              <a:ext uri="{FF2B5EF4-FFF2-40B4-BE49-F238E27FC236}">
                <a16:creationId xmlns:a16="http://schemas.microsoft.com/office/drawing/2014/main" id="{D8A6B0D7-192C-4C76-A549-D1C5F5300C06}"/>
              </a:ext>
            </a:extLst>
          </p:cNvPr>
          <p:cNvSpPr>
            <a:spLocks noGrp="1"/>
          </p:cNvSpPr>
          <p:nvPr>
            <p:ph type="sldNum" sz="quarter" idx="12"/>
          </p:nvPr>
        </p:nvSpPr>
        <p:spPr/>
        <p:txBody>
          <a:body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1214945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42C5CF5-A14C-4477-AE45-D8E63D6267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58D6AB4-FA03-481E-94F0-CAFFB2588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7B5742-C032-4279-9BEF-0F6B054D2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777A4B4C-4374-48DB-97BC-A19CFD915F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05 - </a:t>
            </a:r>
            <a:r>
              <a:rPr lang="zh-CN" altLang="en-US"/>
              <a:t>使用 </a:t>
            </a:r>
            <a:r>
              <a:rPr lang="en-US" altLang="zh-CN"/>
              <a:t>scikit-learn </a:t>
            </a:r>
            <a:r>
              <a:rPr lang="zh-CN" altLang="en-US"/>
              <a:t>构建模型</a:t>
            </a:r>
          </a:p>
        </p:txBody>
      </p:sp>
      <p:sp>
        <p:nvSpPr>
          <p:cNvPr id="6" name="灯片编号占位符 5">
            <a:extLst>
              <a:ext uri="{FF2B5EF4-FFF2-40B4-BE49-F238E27FC236}">
                <a16:creationId xmlns:a16="http://schemas.microsoft.com/office/drawing/2014/main" id="{D543EEC8-4708-4231-A75D-631ED84DD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4884E-4967-4BC4-8F7E-A691168D591C}" type="slidenum">
              <a:rPr lang="zh-CN" altLang="en-US" smtClean="0"/>
              <a:t>‹#›</a:t>
            </a:fld>
            <a:endParaRPr lang="zh-CN" altLang="en-US"/>
          </a:p>
        </p:txBody>
      </p:sp>
    </p:spTree>
    <p:extLst>
      <p:ext uri="{BB962C8B-B14F-4D97-AF65-F5344CB8AC3E}">
        <p14:creationId xmlns:p14="http://schemas.microsoft.com/office/powerpoint/2010/main" val="965744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3.xml"/><Relationship Id="rId1" Type="http://schemas.openxmlformats.org/officeDocument/2006/relationships/slideLayout" Target="../slideLayouts/slideLayout12.xml"/><Relationship Id="rId5" Type="http://schemas.openxmlformats.org/officeDocument/2006/relationships/slide" Target="slide31.xml"/><Relationship Id="rId4" Type="http://schemas.openxmlformats.org/officeDocument/2006/relationships/slide" Target="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a:extLst>
              <a:ext uri="{FF2B5EF4-FFF2-40B4-BE49-F238E27FC236}">
                <a16:creationId xmlns:a16="http://schemas.microsoft.com/office/drawing/2014/main" id="{E0643472-1EFE-41F1-A256-0FF98A3CC767}"/>
              </a:ext>
            </a:extLst>
          </p:cNvPr>
          <p:cNvSpPr>
            <a:spLocks noGrp="1"/>
          </p:cNvSpPr>
          <p:nvPr>
            <p:ph type="ctrTitle"/>
          </p:nvPr>
        </p:nvSpPr>
        <p:spPr/>
        <p:txBody>
          <a:bodyPr/>
          <a:lstStyle/>
          <a:p>
            <a:r>
              <a:rPr lang="zh-CN" altLang="en-US" b="0" dirty="0">
                <a:cs typeface="Times New Roman" panose="02020603050405020304" pitchFamily="18" charset="0"/>
              </a:rPr>
              <a:t>使用</a:t>
            </a:r>
            <a:r>
              <a:rPr lang="en-US" altLang="zh-CN" b="0" dirty="0">
                <a:cs typeface="Times New Roman" panose="02020603050405020304" pitchFamily="18" charset="0"/>
              </a:rPr>
              <a:t>scikit-learn</a:t>
            </a:r>
            <a:r>
              <a:rPr lang="zh-CN" altLang="en-US" b="0" dirty="0">
                <a:cs typeface="Times New Roman" panose="02020603050405020304" pitchFamily="18" charset="0"/>
              </a:rPr>
              <a:t>构建模型</a:t>
            </a:r>
          </a:p>
        </p:txBody>
      </p:sp>
      <p:sp>
        <p:nvSpPr>
          <p:cNvPr id="2" name="副标题 1">
            <a:extLst>
              <a:ext uri="{FF2B5EF4-FFF2-40B4-BE49-F238E27FC236}">
                <a16:creationId xmlns:a16="http://schemas.microsoft.com/office/drawing/2014/main" id="{6D5604D7-AB8A-4194-8FA8-CAB3B8B4FD30}"/>
              </a:ext>
            </a:extLst>
          </p:cNvPr>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48789114-BFED-4084-AF1D-D463B221169B}"/>
              </a:ext>
            </a:extLst>
          </p:cNvPr>
          <p:cNvGraphicFramePr>
            <a:graphicFrameLocks noGrp="1"/>
          </p:cNvGraphicFramePr>
          <p:nvPr>
            <p:ph idx="1"/>
          </p:nvPr>
        </p:nvGraphicFramePr>
        <p:xfrm>
          <a:off x="2365375" y="2532063"/>
          <a:ext cx="6577013" cy="3049588"/>
        </p:xfrm>
        <a:graphic>
          <a:graphicData uri="http://schemas.openxmlformats.org/drawingml/2006/table">
            <a:tbl>
              <a:tblPr firstRow="1" firstCol="1" bandRow="1">
                <a:tableStyleId>{5C22544A-7EE6-4342-B048-85BDC9FD1C3A}</a:tableStyleId>
              </a:tblPr>
              <a:tblGrid>
                <a:gridCol w="2951626">
                  <a:extLst>
                    <a:ext uri="{9D8B030D-6E8A-4147-A177-3AD203B41FA5}">
                      <a16:colId xmlns:a16="http://schemas.microsoft.com/office/drawing/2014/main" val="20000"/>
                    </a:ext>
                  </a:extLst>
                </a:gridCol>
                <a:gridCol w="3625387">
                  <a:extLst>
                    <a:ext uri="{9D8B030D-6E8A-4147-A177-3AD203B41FA5}">
                      <a16:colId xmlns:a16="http://schemas.microsoft.com/office/drawing/2014/main" val="20001"/>
                    </a:ext>
                  </a:extLst>
                </a:gridCol>
              </a:tblGrid>
              <a:tr h="432055">
                <a:tc>
                  <a:txBody>
                    <a:bodyPr/>
                    <a:lstStyle/>
                    <a:p>
                      <a:pPr algn="ctr">
                        <a:lnSpc>
                          <a:spcPct val="150000"/>
                        </a:lnSpc>
                        <a:spcAft>
                          <a:spcPts val="0"/>
                        </a:spcAft>
                      </a:pPr>
                      <a:r>
                        <a:rPr lang="zh-CN" sz="1800" kern="100" dirty="0">
                          <a:effectLst/>
                          <a:latin typeface="微软雅黑" pitchFamily="34" charset="-122"/>
                          <a:ea typeface="微软雅黑" pitchFamily="34" charset="-122"/>
                        </a:rPr>
                        <a:t>函数名称</a:t>
                      </a:r>
                      <a:endParaRPr lang="zh-CN" sz="1800" kern="100" dirty="0">
                        <a:effectLst/>
                        <a:latin typeface="微软雅黑" pitchFamily="34" charset="-122"/>
                        <a:ea typeface="微软雅黑" pitchFamily="34" charset="-122"/>
                        <a:cs typeface="宋体"/>
                      </a:endParaRPr>
                    </a:p>
                  </a:txBody>
                  <a:tcPr marL="68573" marR="68573" marT="0" marB="0" anchor="ctr"/>
                </a:tc>
                <a:tc>
                  <a:txBody>
                    <a:bodyPr/>
                    <a:lstStyle/>
                    <a:p>
                      <a:pPr algn="ctr">
                        <a:lnSpc>
                          <a:spcPct val="150000"/>
                        </a:lnSpc>
                        <a:spcAft>
                          <a:spcPts val="0"/>
                        </a:spcAft>
                      </a:pPr>
                      <a:r>
                        <a:rPr lang="zh-CN" sz="1800" kern="10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0"/>
                  </a:ext>
                </a:extLst>
              </a:tr>
              <a:tr h="457258">
                <a:tc>
                  <a:txBody>
                    <a:bodyPr/>
                    <a:lstStyle/>
                    <a:p>
                      <a:pPr algn="ctr">
                        <a:lnSpc>
                          <a:spcPct val="150000"/>
                        </a:lnSpc>
                        <a:spcAft>
                          <a:spcPts val="0"/>
                        </a:spcAft>
                      </a:pPr>
                      <a:r>
                        <a:rPr lang="en-US" altLang="zh-CN" sz="1900" b="0" kern="1200" dirty="0" err="1">
                          <a:solidFill>
                            <a:schemeClr val="lt1"/>
                          </a:solidFill>
                          <a:effectLst/>
                          <a:latin typeface="微软雅黑" pitchFamily="34" charset="-122"/>
                          <a:ea typeface="微软雅黑" pitchFamily="34" charset="-122"/>
                          <a:cs typeface="+mn-cs"/>
                        </a:rPr>
                        <a:t>MinMaxScaler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altLang="zh-CN" sz="2000" kern="100" dirty="0">
                          <a:effectLst/>
                          <a:latin typeface="微软雅黑" pitchFamily="34" charset="-122"/>
                          <a:ea typeface="微软雅黑" pitchFamily="34" charset="-122"/>
                        </a:rPr>
                        <a:t>对特征进行</a:t>
                      </a:r>
                      <a:r>
                        <a:rPr lang="zh-CN" altLang="zh-CN" sz="1900" kern="1200" dirty="0">
                          <a:solidFill>
                            <a:schemeClr val="dk1"/>
                          </a:solidFill>
                          <a:effectLst/>
                          <a:latin typeface="微软雅黑" pitchFamily="34" charset="-122"/>
                          <a:ea typeface="微软雅黑" pitchFamily="34" charset="-122"/>
                          <a:cs typeface="+mn-cs"/>
                        </a:rPr>
                        <a:t>离差标准化</a:t>
                      </a:r>
                      <a:r>
                        <a:rPr lang="zh-CN" altLang="en-US" sz="1900" kern="1200" dirty="0">
                          <a:solidFill>
                            <a:schemeClr val="dk1"/>
                          </a:solidFill>
                          <a:effectLst/>
                          <a:latin typeface="微软雅黑" pitchFamily="34" charset="-122"/>
                          <a:ea typeface="微软雅黑" pitchFamily="34" charset="-122"/>
                          <a:cs typeface="+mn-cs"/>
                        </a:rPr>
                        <a:t>。</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1"/>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StandardScaler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dirty="0">
                          <a:effectLst/>
                          <a:latin typeface="微软雅黑" pitchFamily="34" charset="-122"/>
                          <a:ea typeface="微软雅黑" pitchFamily="34" charset="-122"/>
                        </a:rPr>
                        <a:t>对特征进行标准差标准化。</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2"/>
                  </a:ext>
                </a:extLst>
              </a:tr>
              <a:tr h="432055">
                <a:tc>
                  <a:txBody>
                    <a:bodyPr/>
                    <a:lstStyle/>
                    <a:p>
                      <a:pPr algn="ctr">
                        <a:lnSpc>
                          <a:spcPct val="150000"/>
                        </a:lnSpc>
                        <a:spcAft>
                          <a:spcPts val="0"/>
                        </a:spcAft>
                      </a:pPr>
                      <a:r>
                        <a:rPr lang="en-US" sz="1800" b="0" kern="100" dirty="0">
                          <a:effectLst/>
                          <a:latin typeface="微软雅黑" pitchFamily="34" charset="-122"/>
                          <a:ea typeface="微软雅黑" pitchFamily="34" charset="-122"/>
                        </a:rPr>
                        <a:t>Normalizer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a:effectLst/>
                          <a:latin typeface="微软雅黑" pitchFamily="34" charset="-122"/>
                          <a:ea typeface="微软雅黑" pitchFamily="34" charset="-122"/>
                        </a:rPr>
                        <a:t>对特征进行归一化。</a:t>
                      </a:r>
                      <a:endParaRPr lang="zh-CN" sz="1800" kern="10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3"/>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Binarizer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a:effectLst/>
                          <a:latin typeface="微软雅黑" pitchFamily="34" charset="-122"/>
                          <a:ea typeface="微软雅黑" pitchFamily="34" charset="-122"/>
                        </a:rPr>
                        <a:t>对定量特征进行二值化处理。</a:t>
                      </a:r>
                      <a:endParaRPr lang="zh-CN" sz="1800" kern="10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4"/>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OneHotEncoder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a:effectLst/>
                          <a:latin typeface="微软雅黑" pitchFamily="34" charset="-122"/>
                          <a:ea typeface="微软雅黑" pitchFamily="34" charset="-122"/>
                        </a:rPr>
                        <a:t>对定性特征进行独热编码处理。</a:t>
                      </a:r>
                      <a:endParaRPr lang="zh-CN" sz="1800" kern="10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5"/>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FunctionTransformer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dirty="0">
                          <a:effectLst/>
                          <a:latin typeface="微软雅黑" pitchFamily="34" charset="-122"/>
                          <a:ea typeface="微软雅黑" pitchFamily="34" charset="-122"/>
                        </a:rPr>
                        <a:t>对特征进行自定义函数变换。</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6"/>
                  </a:ext>
                </a:extLst>
              </a:tr>
            </a:tbl>
          </a:graphicData>
        </a:graphic>
      </p:graphicFrame>
      <p:sp>
        <p:nvSpPr>
          <p:cNvPr id="20508" name="标题 2">
            <a:extLst>
              <a:ext uri="{FF2B5EF4-FFF2-40B4-BE49-F238E27FC236}">
                <a16:creationId xmlns:a16="http://schemas.microsoft.com/office/drawing/2014/main" id="{FAC67203-7EA7-439A-9D7B-0792EBBA3E87}"/>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转换器进行数据预处理与降维</a:t>
            </a:r>
          </a:p>
        </p:txBody>
      </p:sp>
      <p:sp>
        <p:nvSpPr>
          <p:cNvPr id="20509" name="内容占位符 3">
            <a:extLst>
              <a:ext uri="{FF2B5EF4-FFF2-40B4-BE49-F238E27FC236}">
                <a16:creationId xmlns:a16="http://schemas.microsoft.com/office/drawing/2014/main" id="{1BB36371-A9D1-4D29-9ACC-A220232F9FCC}"/>
              </a:ext>
            </a:extLst>
          </p:cNvPr>
          <p:cNvSpPr>
            <a:spLocks noGrp="1"/>
          </p:cNvSpPr>
          <p:nvPr>
            <p:ph idx="10"/>
          </p:nvPr>
        </p:nvSpPr>
        <p:spPr>
          <a:xfrm>
            <a:off x="423863" y="1138238"/>
            <a:ext cx="11107737" cy="427037"/>
          </a:xfrm>
        </p:spPr>
        <p:txBody>
          <a:bodyPr/>
          <a:lstStyle/>
          <a:p>
            <a:r>
              <a:rPr lang="en-US" altLang="zh-CN" b="1"/>
              <a:t>sklearn</a:t>
            </a:r>
            <a:r>
              <a:rPr altLang="zh-CN" b="1"/>
              <a:t>部分预处理函数与其作用</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a:extLst>
              <a:ext uri="{FF2B5EF4-FFF2-40B4-BE49-F238E27FC236}">
                <a16:creationId xmlns:a16="http://schemas.microsoft.com/office/drawing/2014/main" id="{9E87AD6D-643B-49D5-8ED4-1824858E219D}"/>
              </a:ext>
            </a:extLst>
          </p:cNvPr>
          <p:cNvSpPr>
            <a:spLocks noGrp="1"/>
          </p:cNvSpPr>
          <p:nvPr>
            <p:ph idx="1"/>
          </p:nvPr>
        </p:nvSpPr>
        <p:spPr>
          <a:xfrm>
            <a:off x="423863" y="1754188"/>
            <a:ext cx="11107737" cy="4370387"/>
          </a:xfrm>
        </p:spPr>
        <p:txBody>
          <a:bodyPr/>
          <a:lstStyle/>
          <a:p>
            <a:pPr marL="361950" indent="-361950"/>
            <a:r>
              <a:rPr lang="en-US" altLang="zh-CN" dirty="0"/>
              <a:t>sklearn</a:t>
            </a:r>
            <a:r>
              <a:rPr lang="zh-CN" altLang="zh-CN" dirty="0"/>
              <a:t>除了提供基本的特征变换函数外，还提供了降维算法，特征选择算法，这些算法的使用也</a:t>
            </a:r>
            <a:r>
              <a:rPr lang="zh-CN" altLang="en-US" dirty="0"/>
              <a:t>借助</a:t>
            </a:r>
            <a:r>
              <a:rPr lang="zh-CN" altLang="zh-CN" dirty="0"/>
              <a:t>转换器的方式。</a:t>
            </a:r>
            <a:endParaRPr lang="en-US" altLang="zh-CN" dirty="0"/>
          </a:p>
        </p:txBody>
      </p:sp>
      <p:sp>
        <p:nvSpPr>
          <p:cNvPr id="21507" name="标题 2">
            <a:extLst>
              <a:ext uri="{FF2B5EF4-FFF2-40B4-BE49-F238E27FC236}">
                <a16:creationId xmlns:a16="http://schemas.microsoft.com/office/drawing/2014/main" id="{C6FAE627-93E3-4276-BCCB-D3DBB55E545E}"/>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转换器进行数据预处理与降维</a:t>
            </a:r>
          </a:p>
        </p:txBody>
      </p:sp>
      <p:sp>
        <p:nvSpPr>
          <p:cNvPr id="21508" name="内容占位符 3">
            <a:extLst>
              <a:ext uri="{FF2B5EF4-FFF2-40B4-BE49-F238E27FC236}">
                <a16:creationId xmlns:a16="http://schemas.microsoft.com/office/drawing/2014/main" id="{58B27403-A1C8-4050-BF28-924F1B0BA461}"/>
              </a:ext>
            </a:extLst>
          </p:cNvPr>
          <p:cNvSpPr>
            <a:spLocks noGrp="1"/>
          </p:cNvSpPr>
          <p:nvPr>
            <p:ph idx="10"/>
          </p:nvPr>
        </p:nvSpPr>
        <p:spPr>
          <a:xfrm>
            <a:off x="423863" y="1138238"/>
            <a:ext cx="11107737" cy="427037"/>
          </a:xfrm>
        </p:spPr>
        <p:txBody>
          <a:bodyPr/>
          <a:lstStyle/>
          <a:p>
            <a:r>
              <a:rPr lang="en-US" altLang="zh-CN" b="1"/>
              <a:t>PCA</a:t>
            </a:r>
            <a:r>
              <a:rPr altLang="zh-CN" b="1"/>
              <a:t>降维算法函数</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a:extLst>
              <a:ext uri="{FF2B5EF4-FFF2-40B4-BE49-F238E27FC236}">
                <a16:creationId xmlns:a16="http://schemas.microsoft.com/office/drawing/2014/main" id="{AA21E995-C1CB-4489-9A94-266E7A0033D4}"/>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转换器进行数据预处理与降维</a:t>
            </a:r>
          </a:p>
        </p:txBody>
      </p:sp>
      <p:sp>
        <p:nvSpPr>
          <p:cNvPr id="22531" name="内容占位符 3">
            <a:extLst>
              <a:ext uri="{FF2B5EF4-FFF2-40B4-BE49-F238E27FC236}">
                <a16:creationId xmlns:a16="http://schemas.microsoft.com/office/drawing/2014/main" id="{B6428A06-75E8-4A49-834E-10024DC8C2F1}"/>
              </a:ext>
            </a:extLst>
          </p:cNvPr>
          <p:cNvSpPr>
            <a:spLocks noGrp="1"/>
          </p:cNvSpPr>
          <p:nvPr>
            <p:ph idx="10"/>
          </p:nvPr>
        </p:nvSpPr>
        <p:spPr>
          <a:xfrm>
            <a:off x="447675" y="1014413"/>
            <a:ext cx="11107738" cy="427037"/>
          </a:xfrm>
        </p:spPr>
        <p:txBody>
          <a:bodyPr/>
          <a:lstStyle/>
          <a:p>
            <a:r>
              <a:rPr lang="en-US" altLang="zh-CN" b="1"/>
              <a:t>PCA</a:t>
            </a:r>
            <a:r>
              <a:rPr altLang="zh-CN" b="1"/>
              <a:t>降维算法函数常用参数及其作用</a:t>
            </a:r>
            <a:endParaRPr b="1"/>
          </a:p>
        </p:txBody>
      </p:sp>
      <p:graphicFrame>
        <p:nvGraphicFramePr>
          <p:cNvPr id="6" name="表格 5">
            <a:extLst>
              <a:ext uri="{FF2B5EF4-FFF2-40B4-BE49-F238E27FC236}">
                <a16:creationId xmlns:a16="http://schemas.microsoft.com/office/drawing/2014/main" id="{4C6F324B-4FE7-497A-83F2-80095D335C17}"/>
              </a:ext>
            </a:extLst>
          </p:cNvPr>
          <p:cNvGraphicFramePr>
            <a:graphicFrameLocks noGrp="1"/>
          </p:cNvGraphicFramePr>
          <p:nvPr/>
        </p:nvGraphicFramePr>
        <p:xfrm>
          <a:off x="542925" y="1474788"/>
          <a:ext cx="10825163" cy="4821237"/>
        </p:xfrm>
        <a:graphic>
          <a:graphicData uri="http://schemas.openxmlformats.org/drawingml/2006/table">
            <a:tbl>
              <a:tblPr firstRow="1" firstCol="1" bandRow="1">
                <a:tableStyleId>{5C22544A-7EE6-4342-B048-85BDC9FD1C3A}</a:tableStyleId>
              </a:tblPr>
              <a:tblGrid>
                <a:gridCol w="1734621">
                  <a:extLst>
                    <a:ext uri="{9D8B030D-6E8A-4147-A177-3AD203B41FA5}">
                      <a16:colId xmlns:a16="http://schemas.microsoft.com/office/drawing/2014/main" val="20000"/>
                    </a:ext>
                  </a:extLst>
                </a:gridCol>
                <a:gridCol w="9090542">
                  <a:extLst>
                    <a:ext uri="{9D8B030D-6E8A-4147-A177-3AD203B41FA5}">
                      <a16:colId xmlns:a16="http://schemas.microsoft.com/office/drawing/2014/main" val="20001"/>
                    </a:ext>
                  </a:extLst>
                </a:gridCol>
              </a:tblGrid>
              <a:tr h="432010">
                <a:tc>
                  <a:txBody>
                    <a:bodyPr/>
                    <a:lstStyle/>
                    <a:p>
                      <a:pPr algn="ctr">
                        <a:lnSpc>
                          <a:spcPct val="150000"/>
                        </a:lnSpc>
                        <a:spcAft>
                          <a:spcPts val="0"/>
                        </a:spcAft>
                      </a:pPr>
                      <a:r>
                        <a:rPr lang="zh-CN" sz="1600" kern="100" dirty="0">
                          <a:effectLst/>
                          <a:latin typeface="微软雅黑" pitchFamily="34" charset="-122"/>
                          <a:ea typeface="微软雅黑" pitchFamily="34" charset="-122"/>
                        </a:rPr>
                        <a:t>函数名称</a:t>
                      </a:r>
                      <a:endParaRPr lang="zh-CN" sz="1600" kern="100" dirty="0">
                        <a:effectLst/>
                        <a:latin typeface="微软雅黑" pitchFamily="34" charset="-122"/>
                        <a:ea typeface="微软雅黑" pitchFamily="34" charset="-122"/>
                        <a:cs typeface="宋体"/>
                      </a:endParaRPr>
                    </a:p>
                  </a:txBody>
                  <a:tcPr marL="14364" marR="14364" marT="0" marB="0" anchor="ctr"/>
                </a:tc>
                <a:tc>
                  <a:txBody>
                    <a:bodyPr/>
                    <a:lstStyle/>
                    <a:p>
                      <a:pPr algn="ctr">
                        <a:lnSpc>
                          <a:spcPct val="150000"/>
                        </a:lnSpc>
                        <a:spcAft>
                          <a:spcPts val="0"/>
                        </a:spcAft>
                      </a:pPr>
                      <a:r>
                        <a:rPr lang="zh-CN" sz="1600" kern="10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14364" marR="14364" marT="0" marB="0" anchor="ctr"/>
                </a:tc>
                <a:extLst>
                  <a:ext uri="{0D108BD9-81ED-4DB2-BD59-A6C34878D82A}">
                    <a16:rowId xmlns:a16="http://schemas.microsoft.com/office/drawing/2014/main" val="10000"/>
                  </a:ext>
                </a:extLst>
              </a:tr>
              <a:tr h="1097307">
                <a:tc>
                  <a:txBody>
                    <a:bodyPr/>
                    <a:lstStyle/>
                    <a:p>
                      <a:pPr algn="ctr">
                        <a:lnSpc>
                          <a:spcPct val="150000"/>
                        </a:lnSpc>
                        <a:spcAft>
                          <a:spcPts val="0"/>
                        </a:spcAft>
                      </a:pPr>
                      <a:r>
                        <a:rPr lang="en-US" sz="1600" b="0" kern="100" dirty="0" err="1">
                          <a:effectLst/>
                          <a:latin typeface="微软雅黑" pitchFamily="34" charset="-122"/>
                          <a:ea typeface="微软雅黑" pitchFamily="34" charset="-122"/>
                        </a:rPr>
                        <a:t>n_components</a:t>
                      </a:r>
                      <a:endParaRPr lang="zh-CN" sz="1600" b="0" kern="100" dirty="0">
                        <a:effectLst/>
                        <a:latin typeface="微软雅黑" pitchFamily="34" charset="-122"/>
                        <a:ea typeface="微软雅黑" pitchFamily="34" charset="-122"/>
                        <a:cs typeface="宋体"/>
                      </a:endParaRPr>
                    </a:p>
                  </a:txBody>
                  <a:tcPr marL="14364" marR="14364" marT="0" marB="0" anchor="ctr"/>
                </a:tc>
                <a:tc>
                  <a:txBody>
                    <a:bodyPr/>
                    <a:lstStyle/>
                    <a:p>
                      <a:pPr algn="just">
                        <a:lnSpc>
                          <a:spcPct val="150000"/>
                        </a:lnSpc>
                        <a:spcAft>
                          <a:spcPts val="0"/>
                        </a:spcAft>
                      </a:pPr>
                      <a:r>
                        <a:rPr lang="zh-CN" sz="1600" kern="100" dirty="0">
                          <a:effectLst/>
                          <a:latin typeface="微软雅黑" pitchFamily="34" charset="-122"/>
                          <a:ea typeface="微软雅黑" pitchFamily="34" charset="-122"/>
                        </a:rPr>
                        <a:t>接收</a:t>
                      </a:r>
                      <a:r>
                        <a:rPr lang="en-US" sz="1600" kern="100" dirty="0">
                          <a:effectLst/>
                          <a:latin typeface="微软雅黑" pitchFamily="34" charset="-122"/>
                          <a:ea typeface="微软雅黑" pitchFamily="34" charset="-122"/>
                        </a:rPr>
                        <a:t>None</a:t>
                      </a:r>
                      <a:r>
                        <a:rPr lang="zh-CN" sz="1600" kern="100" dirty="0">
                          <a:effectLst/>
                          <a:latin typeface="微软雅黑" pitchFamily="34" charset="-122"/>
                          <a:ea typeface="微软雅黑" pitchFamily="34" charset="-122"/>
                        </a:rPr>
                        <a:t>，</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float</a:t>
                      </a:r>
                      <a:r>
                        <a:rPr lang="zh-CN" sz="1600" kern="100" dirty="0">
                          <a:effectLst/>
                          <a:latin typeface="微软雅黑" pitchFamily="34" charset="-122"/>
                          <a:ea typeface="微软雅黑" pitchFamily="34" charset="-122"/>
                        </a:rPr>
                        <a:t>或</a:t>
                      </a:r>
                      <a:r>
                        <a:rPr lang="en-US" sz="1600" kern="100" dirty="0">
                          <a:effectLst/>
                          <a:latin typeface="微软雅黑" pitchFamily="34" charset="-122"/>
                          <a:ea typeface="微软雅黑" pitchFamily="34" charset="-122"/>
                        </a:rPr>
                        <a:t>string</a:t>
                      </a:r>
                      <a:r>
                        <a:rPr lang="zh-CN" sz="1600" kern="100" dirty="0">
                          <a:effectLst/>
                          <a:latin typeface="微软雅黑" pitchFamily="34" charset="-122"/>
                          <a:ea typeface="微软雅黑" pitchFamily="34" charset="-122"/>
                        </a:rPr>
                        <a:t>。未指定时，代表所有特征均会被保留下来；如果为</a:t>
                      </a:r>
                      <a:r>
                        <a:rPr lang="en-US" sz="1600" kern="100" dirty="0" err="1">
                          <a:effectLst/>
                          <a:latin typeface="微软雅黑" pitchFamily="34" charset="-122"/>
                          <a:ea typeface="微软雅黑" pitchFamily="34" charset="-122"/>
                        </a:rPr>
                        <a:t>int</a:t>
                      </a:r>
                      <a:r>
                        <a:rPr lang="zh-CN" sz="1600" kern="100" dirty="0">
                          <a:effectLst/>
                          <a:latin typeface="微软雅黑" pitchFamily="34" charset="-122"/>
                          <a:ea typeface="微软雅黑" pitchFamily="34" charset="-122"/>
                        </a:rPr>
                        <a:t>，则表示将原始数据降低到</a:t>
                      </a:r>
                      <a:r>
                        <a:rPr lang="en-US" sz="1600" kern="100" dirty="0">
                          <a:effectLst/>
                          <a:latin typeface="微软雅黑" pitchFamily="34" charset="-122"/>
                          <a:ea typeface="微软雅黑" pitchFamily="34" charset="-122"/>
                        </a:rPr>
                        <a:t>n</a:t>
                      </a:r>
                      <a:r>
                        <a:rPr lang="zh-CN" sz="1600" kern="100" dirty="0">
                          <a:effectLst/>
                          <a:latin typeface="微软雅黑" pitchFamily="34" charset="-122"/>
                          <a:ea typeface="微软雅黑" pitchFamily="34" charset="-122"/>
                        </a:rPr>
                        <a:t>个维度；如果为</a:t>
                      </a:r>
                      <a:r>
                        <a:rPr lang="en-US" sz="1600" kern="100" dirty="0">
                          <a:effectLst/>
                          <a:latin typeface="微软雅黑" pitchFamily="34" charset="-122"/>
                          <a:ea typeface="微软雅黑" pitchFamily="34" charset="-122"/>
                        </a:rPr>
                        <a:t>float</a:t>
                      </a:r>
                      <a:r>
                        <a:rPr lang="zh-CN" sz="1600" kern="100" dirty="0">
                          <a:effectLst/>
                          <a:latin typeface="微软雅黑" pitchFamily="34" charset="-122"/>
                          <a:ea typeface="微软雅黑" pitchFamily="34" charset="-122"/>
                        </a:rPr>
                        <a:t>，同时</a:t>
                      </a:r>
                      <a:r>
                        <a:rPr lang="en-US" sz="1600" kern="100" dirty="0" err="1">
                          <a:effectLst/>
                          <a:latin typeface="微软雅黑" pitchFamily="34" charset="-122"/>
                          <a:ea typeface="微软雅黑" pitchFamily="34" charset="-122"/>
                        </a:rPr>
                        <a:t>svd_solver</a:t>
                      </a:r>
                      <a:r>
                        <a:rPr lang="zh-CN" sz="1600" kern="100" dirty="0">
                          <a:effectLst/>
                          <a:latin typeface="微软雅黑" pitchFamily="34" charset="-122"/>
                          <a:ea typeface="微软雅黑" pitchFamily="34" charset="-122"/>
                        </a:rPr>
                        <a:t>参数等于</a:t>
                      </a:r>
                      <a:r>
                        <a:rPr lang="en-US" sz="1600" kern="100" dirty="0">
                          <a:effectLst/>
                          <a:latin typeface="微软雅黑" pitchFamily="34" charset="-122"/>
                          <a:ea typeface="微软雅黑" pitchFamily="34" charset="-122"/>
                        </a:rPr>
                        <a:t>full</a:t>
                      </a:r>
                      <a:r>
                        <a:rPr lang="zh-CN" sz="1600" kern="100" dirty="0">
                          <a:effectLst/>
                          <a:latin typeface="微软雅黑" pitchFamily="34" charset="-122"/>
                          <a:ea typeface="微软雅黑" pitchFamily="34" charset="-122"/>
                        </a:rPr>
                        <a:t>；赋值为</a:t>
                      </a:r>
                      <a:r>
                        <a:rPr lang="en-US" sz="1600" kern="100" dirty="0">
                          <a:effectLst/>
                          <a:latin typeface="微软雅黑" pitchFamily="34" charset="-122"/>
                          <a:ea typeface="微软雅黑" pitchFamily="34" charset="-122"/>
                        </a:rPr>
                        <a:t>string</a:t>
                      </a:r>
                      <a:r>
                        <a:rPr lang="zh-CN" sz="1600" kern="100" dirty="0">
                          <a:effectLst/>
                          <a:latin typeface="微软雅黑" pitchFamily="34" charset="-122"/>
                          <a:ea typeface="微软雅黑" pitchFamily="34" charset="-122"/>
                        </a:rPr>
                        <a:t>，比如</a:t>
                      </a:r>
                      <a:r>
                        <a:rPr lang="en-US" sz="1600" kern="100" dirty="0" err="1">
                          <a:effectLst/>
                          <a:latin typeface="微软雅黑" pitchFamily="34" charset="-122"/>
                          <a:ea typeface="微软雅黑" pitchFamily="34" charset="-122"/>
                        </a:rPr>
                        <a:t>n_components</a:t>
                      </a:r>
                      <a:r>
                        <a:rPr lang="en-US" sz="1600" kern="100" dirty="0">
                          <a:effectLst/>
                          <a:latin typeface="微软雅黑" pitchFamily="34" charset="-122"/>
                          <a:ea typeface="微软雅黑" pitchFamily="34" charset="-122"/>
                        </a:rPr>
                        <a:t>='</a:t>
                      </a:r>
                      <a:r>
                        <a:rPr lang="en-US" sz="1600" kern="100" dirty="0" err="1">
                          <a:effectLst/>
                          <a:latin typeface="微软雅黑" pitchFamily="34" charset="-122"/>
                          <a:ea typeface="微软雅黑" pitchFamily="34" charset="-122"/>
                        </a:rPr>
                        <a:t>mle</a:t>
                      </a:r>
                      <a:r>
                        <a:rPr lang="en-US" sz="1600" kern="10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，将自动选取特征个数</a:t>
                      </a:r>
                      <a:r>
                        <a:rPr lang="en-US" sz="1600" kern="100" dirty="0">
                          <a:effectLst/>
                          <a:latin typeface="微软雅黑" pitchFamily="34" charset="-122"/>
                          <a:ea typeface="微软雅黑" pitchFamily="34" charset="-122"/>
                        </a:rPr>
                        <a:t>n</a:t>
                      </a:r>
                      <a:r>
                        <a:rPr lang="zh-CN" sz="1600" kern="100" dirty="0">
                          <a:effectLst/>
                          <a:latin typeface="微软雅黑" pitchFamily="34" charset="-122"/>
                          <a:ea typeface="微软雅黑" pitchFamily="34" charset="-122"/>
                        </a:rPr>
                        <a:t>，使得满足所要求的方差百分比。默认为</a:t>
                      </a:r>
                      <a:r>
                        <a:rPr lang="en-US" sz="1600" kern="100" dirty="0">
                          <a:effectLst/>
                          <a:latin typeface="微软雅黑" pitchFamily="34" charset="-122"/>
                          <a:ea typeface="微软雅黑" pitchFamily="34" charset="-122"/>
                        </a:rPr>
                        <a:t>None</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14364" marR="14364" marT="0" marB="0" anchor="ctr"/>
                </a:tc>
                <a:extLst>
                  <a:ext uri="{0D108BD9-81ED-4DB2-BD59-A6C34878D82A}">
                    <a16:rowId xmlns:a16="http://schemas.microsoft.com/office/drawing/2014/main" val="10001"/>
                  </a:ext>
                </a:extLst>
              </a:tr>
              <a:tr h="731538">
                <a:tc>
                  <a:txBody>
                    <a:bodyPr/>
                    <a:lstStyle/>
                    <a:p>
                      <a:pPr algn="ctr">
                        <a:lnSpc>
                          <a:spcPct val="150000"/>
                        </a:lnSpc>
                        <a:spcAft>
                          <a:spcPts val="0"/>
                        </a:spcAft>
                      </a:pPr>
                      <a:r>
                        <a:rPr lang="en-US" sz="1600" b="0" kern="100" dirty="0">
                          <a:effectLst/>
                          <a:latin typeface="微软雅黑" pitchFamily="34" charset="-122"/>
                          <a:ea typeface="微软雅黑" pitchFamily="34" charset="-122"/>
                        </a:rPr>
                        <a:t>copy</a:t>
                      </a:r>
                      <a:endParaRPr lang="zh-CN" sz="1600" b="0" kern="100" dirty="0">
                        <a:effectLst/>
                        <a:latin typeface="微软雅黑" pitchFamily="34" charset="-122"/>
                        <a:ea typeface="微软雅黑" pitchFamily="34" charset="-122"/>
                        <a:cs typeface="宋体"/>
                      </a:endParaRPr>
                    </a:p>
                  </a:txBody>
                  <a:tcPr marL="14364" marR="14364" marT="0" marB="0" anchor="ctr"/>
                </a:tc>
                <a:tc>
                  <a:txBody>
                    <a:bodyPr/>
                    <a:lstStyle/>
                    <a:p>
                      <a:pPr algn="just">
                        <a:lnSpc>
                          <a:spcPct val="150000"/>
                        </a:lnSpc>
                        <a:spcAft>
                          <a:spcPts val="0"/>
                        </a:spcAft>
                      </a:pPr>
                      <a:r>
                        <a:rPr lang="zh-CN" sz="1600" kern="100">
                          <a:effectLst/>
                          <a:latin typeface="微软雅黑" pitchFamily="34" charset="-122"/>
                          <a:ea typeface="微软雅黑" pitchFamily="34" charset="-122"/>
                        </a:rPr>
                        <a:t>接收</a:t>
                      </a:r>
                      <a:r>
                        <a:rPr lang="en-US" sz="1600" kern="100">
                          <a:effectLst/>
                          <a:latin typeface="微软雅黑" pitchFamily="34" charset="-122"/>
                          <a:ea typeface="微软雅黑" pitchFamily="34" charset="-122"/>
                        </a:rPr>
                        <a:t>bool</a:t>
                      </a:r>
                      <a:r>
                        <a:rPr lang="zh-CN" sz="1600" kern="100">
                          <a:effectLst/>
                          <a:latin typeface="微软雅黑" pitchFamily="34" charset="-122"/>
                          <a:ea typeface="微软雅黑" pitchFamily="34" charset="-122"/>
                        </a:rPr>
                        <a:t>。代表是否在运行算法时将原始数据复制一份，如果为</a:t>
                      </a:r>
                      <a:r>
                        <a:rPr lang="en-US" sz="1600" kern="100">
                          <a:effectLst/>
                          <a:latin typeface="微软雅黑" pitchFamily="34" charset="-122"/>
                          <a:ea typeface="微软雅黑" pitchFamily="34" charset="-122"/>
                        </a:rPr>
                        <a:t>True</a:t>
                      </a:r>
                      <a:r>
                        <a:rPr lang="zh-CN" sz="1600" kern="100">
                          <a:effectLst/>
                          <a:latin typeface="微软雅黑" pitchFamily="34" charset="-122"/>
                          <a:ea typeface="微软雅黑" pitchFamily="34" charset="-122"/>
                        </a:rPr>
                        <a:t>，则运行后，原始数据的值不会有任何改变；如果为</a:t>
                      </a:r>
                      <a:r>
                        <a:rPr lang="en-US" sz="1600" kern="100">
                          <a:effectLst/>
                          <a:latin typeface="微软雅黑" pitchFamily="34" charset="-122"/>
                          <a:ea typeface="微软雅黑" pitchFamily="34" charset="-122"/>
                        </a:rPr>
                        <a:t>False</a:t>
                      </a:r>
                      <a:r>
                        <a:rPr lang="zh-CN" sz="1600" kern="100">
                          <a:effectLst/>
                          <a:latin typeface="微软雅黑" pitchFamily="34" charset="-122"/>
                          <a:ea typeface="微软雅黑" pitchFamily="34" charset="-122"/>
                        </a:rPr>
                        <a:t>，则运行</a:t>
                      </a:r>
                      <a:r>
                        <a:rPr lang="en-US" sz="1600" kern="100">
                          <a:effectLst/>
                          <a:latin typeface="微软雅黑" pitchFamily="34" charset="-122"/>
                          <a:ea typeface="微软雅黑" pitchFamily="34" charset="-122"/>
                        </a:rPr>
                        <a:t>PCA</a:t>
                      </a:r>
                      <a:r>
                        <a:rPr lang="zh-CN" sz="1600" kern="100">
                          <a:effectLst/>
                          <a:latin typeface="微软雅黑" pitchFamily="34" charset="-122"/>
                          <a:ea typeface="微软雅黑" pitchFamily="34" charset="-122"/>
                        </a:rPr>
                        <a:t>算法后，原始训练数据的值会发生改变。默认为</a:t>
                      </a:r>
                      <a:r>
                        <a:rPr lang="en-US" sz="1600" kern="100">
                          <a:effectLst/>
                          <a:latin typeface="微软雅黑" pitchFamily="34" charset="-122"/>
                          <a:ea typeface="微软雅黑" pitchFamily="34" charset="-122"/>
                        </a:rPr>
                        <a:t>True</a:t>
                      </a:r>
                      <a:endParaRPr lang="zh-CN" sz="1600" kern="100">
                        <a:effectLst/>
                        <a:latin typeface="微软雅黑" pitchFamily="34" charset="-122"/>
                        <a:ea typeface="微软雅黑" pitchFamily="34" charset="-122"/>
                        <a:cs typeface="宋体"/>
                      </a:endParaRPr>
                    </a:p>
                  </a:txBody>
                  <a:tcPr marL="14364" marR="14364" marT="0" marB="0" anchor="ctr"/>
                </a:tc>
                <a:extLst>
                  <a:ext uri="{0D108BD9-81ED-4DB2-BD59-A6C34878D82A}">
                    <a16:rowId xmlns:a16="http://schemas.microsoft.com/office/drawing/2014/main" val="10002"/>
                  </a:ext>
                </a:extLst>
              </a:tr>
              <a:tr h="731538">
                <a:tc>
                  <a:txBody>
                    <a:bodyPr/>
                    <a:lstStyle/>
                    <a:p>
                      <a:pPr algn="ctr">
                        <a:lnSpc>
                          <a:spcPct val="150000"/>
                        </a:lnSpc>
                        <a:spcAft>
                          <a:spcPts val="0"/>
                        </a:spcAft>
                      </a:pPr>
                      <a:r>
                        <a:rPr lang="en-US" sz="1600" b="0" kern="100" dirty="0">
                          <a:effectLst/>
                          <a:latin typeface="微软雅黑" pitchFamily="34" charset="-122"/>
                          <a:ea typeface="微软雅黑" pitchFamily="34" charset="-122"/>
                        </a:rPr>
                        <a:t>whiten</a:t>
                      </a:r>
                      <a:endParaRPr lang="zh-CN" sz="1600" b="0" kern="100" dirty="0">
                        <a:effectLst/>
                        <a:latin typeface="微软雅黑" pitchFamily="34" charset="-122"/>
                        <a:ea typeface="微软雅黑" pitchFamily="34" charset="-122"/>
                        <a:cs typeface="宋体"/>
                      </a:endParaRPr>
                    </a:p>
                  </a:txBody>
                  <a:tcPr marL="14364" marR="14364" marT="0" marB="0" anchor="ctr"/>
                </a:tc>
                <a:tc>
                  <a:txBody>
                    <a:bodyPr/>
                    <a:lstStyle/>
                    <a:p>
                      <a:pPr algn="just">
                        <a:lnSpc>
                          <a:spcPct val="150000"/>
                        </a:lnSpc>
                        <a:spcAft>
                          <a:spcPts val="0"/>
                        </a:spcAft>
                      </a:pPr>
                      <a:r>
                        <a:rPr lang="zh-CN" sz="1600" kern="100" dirty="0">
                          <a:effectLst/>
                          <a:latin typeface="微软雅黑" pitchFamily="34" charset="-122"/>
                          <a:ea typeface="微软雅黑" pitchFamily="34" charset="-122"/>
                        </a:rPr>
                        <a:t>接收</a:t>
                      </a:r>
                      <a:r>
                        <a:rPr lang="en-US" sz="1600" kern="100" dirty="0" err="1">
                          <a:effectLst/>
                          <a:latin typeface="微软雅黑" pitchFamily="34" charset="-122"/>
                          <a:ea typeface="微软雅黑" pitchFamily="34" charset="-122"/>
                        </a:rPr>
                        <a:t>boolean</a:t>
                      </a:r>
                      <a:r>
                        <a:rPr lang="zh-CN" sz="1600" kern="100" dirty="0">
                          <a:effectLst/>
                          <a:latin typeface="微软雅黑" pitchFamily="34" charset="-122"/>
                          <a:ea typeface="微软雅黑" pitchFamily="34" charset="-122"/>
                        </a:rPr>
                        <a:t>。表示白化，所谓白化，就是对降维后的数据的每个特征进行归一化，让方差都为</a:t>
                      </a:r>
                      <a:r>
                        <a:rPr lang="en-US" sz="1600" kern="100" dirty="0">
                          <a:effectLst/>
                          <a:latin typeface="微软雅黑" pitchFamily="34" charset="-122"/>
                          <a:ea typeface="微软雅黑" pitchFamily="34" charset="-122"/>
                        </a:rPr>
                        <a:t>1</a:t>
                      </a:r>
                      <a:r>
                        <a:rPr lang="zh-CN" sz="1600" kern="100" dirty="0">
                          <a:effectLst/>
                          <a:latin typeface="微软雅黑" pitchFamily="34" charset="-122"/>
                          <a:ea typeface="微软雅黑" pitchFamily="34" charset="-122"/>
                        </a:rPr>
                        <a:t>。默认为</a:t>
                      </a:r>
                      <a:r>
                        <a:rPr lang="en-US" sz="1600" kern="100" dirty="0">
                          <a:effectLst/>
                          <a:latin typeface="微软雅黑" pitchFamily="34" charset="-122"/>
                          <a:ea typeface="微软雅黑" pitchFamily="34" charset="-122"/>
                        </a:rPr>
                        <a:t>False</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14364" marR="14364" marT="0" marB="0" anchor="ctr"/>
                </a:tc>
                <a:extLst>
                  <a:ext uri="{0D108BD9-81ED-4DB2-BD59-A6C34878D82A}">
                    <a16:rowId xmlns:a16="http://schemas.microsoft.com/office/drawing/2014/main" val="10003"/>
                  </a:ext>
                </a:extLst>
              </a:tr>
              <a:tr h="1828844">
                <a:tc>
                  <a:txBody>
                    <a:bodyPr/>
                    <a:lstStyle/>
                    <a:p>
                      <a:pPr algn="ctr">
                        <a:lnSpc>
                          <a:spcPct val="150000"/>
                        </a:lnSpc>
                        <a:spcAft>
                          <a:spcPts val="0"/>
                        </a:spcAft>
                      </a:pPr>
                      <a:r>
                        <a:rPr lang="en-US" sz="1600" b="0" kern="100" dirty="0" err="1">
                          <a:effectLst/>
                          <a:latin typeface="微软雅黑" pitchFamily="34" charset="-122"/>
                          <a:ea typeface="微软雅黑" pitchFamily="34" charset="-122"/>
                        </a:rPr>
                        <a:t>svd_solver</a:t>
                      </a:r>
                      <a:endParaRPr lang="zh-CN" sz="1600" b="0" kern="100" dirty="0">
                        <a:effectLst/>
                        <a:latin typeface="微软雅黑" pitchFamily="34" charset="-122"/>
                        <a:ea typeface="微软雅黑" pitchFamily="34" charset="-122"/>
                        <a:cs typeface="宋体"/>
                      </a:endParaRPr>
                    </a:p>
                  </a:txBody>
                  <a:tcPr marL="14364" marR="14364" marT="0" marB="0" anchor="ctr"/>
                </a:tc>
                <a:tc>
                  <a:txBody>
                    <a:bodyPr/>
                    <a:lstStyle/>
                    <a:p>
                      <a:pPr algn="just">
                        <a:lnSpc>
                          <a:spcPct val="150000"/>
                        </a:lnSpc>
                        <a:spcAft>
                          <a:spcPts val="0"/>
                        </a:spcAft>
                      </a:pPr>
                      <a:r>
                        <a:rPr lang="zh-CN" sz="1600" kern="100" dirty="0">
                          <a:effectLst/>
                          <a:latin typeface="微软雅黑" pitchFamily="34" charset="-122"/>
                          <a:ea typeface="微软雅黑" pitchFamily="34" charset="-122"/>
                        </a:rPr>
                        <a:t>接收</a:t>
                      </a:r>
                      <a:r>
                        <a:rPr lang="en-US" sz="1600" kern="100" dirty="0">
                          <a:effectLst/>
                          <a:latin typeface="微软雅黑" pitchFamily="34" charset="-122"/>
                          <a:ea typeface="微软雅黑" pitchFamily="34" charset="-122"/>
                        </a:rPr>
                        <a:t>string {‘auto’, ‘full’, ‘</a:t>
                      </a:r>
                      <a:r>
                        <a:rPr lang="en-US" sz="1600" kern="100" dirty="0" err="1">
                          <a:effectLst/>
                          <a:latin typeface="微软雅黑" pitchFamily="34" charset="-122"/>
                          <a:ea typeface="微软雅黑" pitchFamily="34" charset="-122"/>
                        </a:rPr>
                        <a:t>arpack</a:t>
                      </a:r>
                      <a:r>
                        <a:rPr lang="en-US" sz="1600" kern="100" dirty="0">
                          <a:effectLst/>
                          <a:latin typeface="微软雅黑" pitchFamily="34" charset="-122"/>
                          <a:ea typeface="微软雅黑" pitchFamily="34" charset="-122"/>
                        </a:rPr>
                        <a:t>’, ‘randomized’}</a:t>
                      </a:r>
                      <a:r>
                        <a:rPr lang="zh-CN" sz="1600" kern="100" dirty="0">
                          <a:effectLst/>
                          <a:latin typeface="微软雅黑" pitchFamily="34" charset="-122"/>
                          <a:ea typeface="微软雅黑" pitchFamily="34" charset="-122"/>
                        </a:rPr>
                        <a:t>。代表使用的</a:t>
                      </a:r>
                      <a:r>
                        <a:rPr lang="en-US" sz="1600" kern="100" dirty="0">
                          <a:effectLst/>
                          <a:latin typeface="微软雅黑" pitchFamily="34" charset="-122"/>
                          <a:ea typeface="微软雅黑" pitchFamily="34" charset="-122"/>
                        </a:rPr>
                        <a:t>SVD</a:t>
                      </a:r>
                      <a:r>
                        <a:rPr lang="zh-CN" sz="1600" kern="100" dirty="0">
                          <a:effectLst/>
                          <a:latin typeface="微软雅黑" pitchFamily="34" charset="-122"/>
                          <a:ea typeface="微软雅黑" pitchFamily="34" charset="-122"/>
                        </a:rPr>
                        <a:t>算法。</a:t>
                      </a:r>
                      <a:r>
                        <a:rPr lang="en-US" sz="1600" kern="100" dirty="0">
                          <a:effectLst/>
                          <a:latin typeface="微软雅黑" pitchFamily="34" charset="-122"/>
                          <a:ea typeface="微软雅黑" pitchFamily="34" charset="-122"/>
                        </a:rPr>
                        <a:t>randomized</a:t>
                      </a:r>
                      <a:r>
                        <a:rPr lang="zh-CN" sz="1600" kern="100" dirty="0">
                          <a:effectLst/>
                          <a:latin typeface="微软雅黑" pitchFamily="34" charset="-122"/>
                          <a:ea typeface="微软雅黑" pitchFamily="34" charset="-122"/>
                        </a:rPr>
                        <a:t>一般适用于数据量大，数据维度多，同时主成分数目比例又较低的</a:t>
                      </a:r>
                      <a:r>
                        <a:rPr lang="en-US" sz="1600" kern="100" dirty="0">
                          <a:effectLst/>
                          <a:latin typeface="微软雅黑" pitchFamily="34" charset="-122"/>
                          <a:ea typeface="微软雅黑" pitchFamily="34" charset="-122"/>
                        </a:rPr>
                        <a:t>PCA</a:t>
                      </a:r>
                      <a:r>
                        <a:rPr lang="zh-CN" sz="1600" kern="100" dirty="0">
                          <a:effectLst/>
                          <a:latin typeface="微软雅黑" pitchFamily="34" charset="-122"/>
                          <a:ea typeface="微软雅黑" pitchFamily="34" charset="-122"/>
                        </a:rPr>
                        <a:t>降维，它使用了一些加快</a:t>
                      </a:r>
                      <a:r>
                        <a:rPr lang="en-US" sz="1600" kern="100" dirty="0">
                          <a:effectLst/>
                          <a:latin typeface="微软雅黑" pitchFamily="34" charset="-122"/>
                          <a:ea typeface="微软雅黑" pitchFamily="34" charset="-122"/>
                        </a:rPr>
                        <a:t>SVD</a:t>
                      </a:r>
                      <a:r>
                        <a:rPr lang="zh-CN" sz="1600" kern="100" dirty="0">
                          <a:effectLst/>
                          <a:latin typeface="微软雅黑" pitchFamily="34" charset="-122"/>
                          <a:ea typeface="微软雅黑" pitchFamily="34" charset="-122"/>
                        </a:rPr>
                        <a:t>的随机算法。</a:t>
                      </a:r>
                      <a:r>
                        <a:rPr lang="en-US" sz="1600" kern="100" dirty="0">
                          <a:effectLst/>
                          <a:latin typeface="微软雅黑" pitchFamily="34" charset="-122"/>
                          <a:ea typeface="微软雅黑" pitchFamily="34" charset="-122"/>
                        </a:rPr>
                        <a:t>full</a:t>
                      </a:r>
                      <a:r>
                        <a:rPr lang="zh-CN" sz="1600" kern="100" dirty="0">
                          <a:effectLst/>
                          <a:latin typeface="微软雅黑" pitchFamily="34" charset="-122"/>
                          <a:ea typeface="微软雅黑" pitchFamily="34" charset="-122"/>
                        </a:rPr>
                        <a:t>是使用</a:t>
                      </a:r>
                      <a:r>
                        <a:rPr lang="en-US" sz="1600" kern="100" dirty="0" err="1">
                          <a:effectLst/>
                          <a:latin typeface="微软雅黑" pitchFamily="34" charset="-122"/>
                          <a:ea typeface="微软雅黑" pitchFamily="34" charset="-122"/>
                        </a:rPr>
                        <a:t>SciPy</a:t>
                      </a:r>
                      <a:r>
                        <a:rPr lang="zh-CN" sz="1600" kern="100" dirty="0">
                          <a:effectLst/>
                          <a:latin typeface="微软雅黑" pitchFamily="34" charset="-122"/>
                          <a:ea typeface="微软雅黑" pitchFamily="34" charset="-122"/>
                        </a:rPr>
                        <a:t>库实现的传统</a:t>
                      </a:r>
                      <a:r>
                        <a:rPr lang="en-US" sz="1600" kern="100" dirty="0">
                          <a:effectLst/>
                          <a:latin typeface="微软雅黑" pitchFamily="34" charset="-122"/>
                          <a:ea typeface="微软雅黑" pitchFamily="34" charset="-122"/>
                        </a:rPr>
                        <a:t>SVD</a:t>
                      </a:r>
                      <a:r>
                        <a:rPr lang="zh-CN" sz="1600" kern="100" dirty="0">
                          <a:effectLst/>
                          <a:latin typeface="微软雅黑" pitchFamily="34" charset="-122"/>
                          <a:ea typeface="微软雅黑" pitchFamily="34" charset="-122"/>
                        </a:rPr>
                        <a:t>算法。</a:t>
                      </a:r>
                      <a:r>
                        <a:rPr lang="en-US" sz="1600" kern="100" dirty="0" err="1">
                          <a:effectLst/>
                          <a:latin typeface="微软雅黑" pitchFamily="34" charset="-122"/>
                          <a:ea typeface="微软雅黑" pitchFamily="34" charset="-122"/>
                        </a:rPr>
                        <a:t>arpack</a:t>
                      </a:r>
                      <a:r>
                        <a:rPr lang="zh-CN" sz="1600" kern="100" dirty="0">
                          <a:effectLst/>
                          <a:latin typeface="微软雅黑" pitchFamily="34" charset="-122"/>
                          <a:ea typeface="微软雅黑" pitchFamily="34" charset="-122"/>
                        </a:rPr>
                        <a:t>和</a:t>
                      </a:r>
                      <a:r>
                        <a:rPr lang="en-US" sz="1600" kern="100" dirty="0">
                          <a:effectLst/>
                          <a:latin typeface="微软雅黑" pitchFamily="34" charset="-122"/>
                          <a:ea typeface="微软雅黑" pitchFamily="34" charset="-122"/>
                        </a:rPr>
                        <a:t>randomized</a:t>
                      </a:r>
                      <a:r>
                        <a:rPr lang="zh-CN" sz="1600" kern="100" dirty="0">
                          <a:effectLst/>
                          <a:latin typeface="微软雅黑" pitchFamily="34" charset="-122"/>
                          <a:ea typeface="微软雅黑" pitchFamily="34" charset="-122"/>
                        </a:rPr>
                        <a:t>的适用场景类似，区别是</a:t>
                      </a:r>
                      <a:r>
                        <a:rPr lang="en-US" sz="1600" kern="100" dirty="0">
                          <a:effectLst/>
                          <a:latin typeface="微软雅黑" pitchFamily="34" charset="-122"/>
                          <a:ea typeface="微软雅黑" pitchFamily="34" charset="-122"/>
                        </a:rPr>
                        <a:t>randomized</a:t>
                      </a:r>
                      <a:r>
                        <a:rPr lang="zh-CN" sz="1600" kern="100" dirty="0">
                          <a:effectLst/>
                          <a:latin typeface="微软雅黑" pitchFamily="34" charset="-122"/>
                          <a:ea typeface="微软雅黑" pitchFamily="34" charset="-122"/>
                        </a:rPr>
                        <a:t>使用的是</a:t>
                      </a:r>
                      <a:r>
                        <a:rPr lang="en-US" sz="1600" kern="100" dirty="0" err="1">
                          <a:effectLst/>
                          <a:latin typeface="微软雅黑" pitchFamily="34" charset="-122"/>
                          <a:ea typeface="微软雅黑" pitchFamily="34" charset="-122"/>
                        </a:rPr>
                        <a:t>sklearn</a:t>
                      </a:r>
                      <a:r>
                        <a:rPr lang="zh-CN" sz="1600" kern="100" dirty="0">
                          <a:effectLst/>
                          <a:latin typeface="微软雅黑" pitchFamily="34" charset="-122"/>
                          <a:ea typeface="微软雅黑" pitchFamily="34" charset="-122"/>
                        </a:rPr>
                        <a:t>自己的</a:t>
                      </a:r>
                      <a:r>
                        <a:rPr lang="en-US" sz="1600" kern="100" dirty="0">
                          <a:effectLst/>
                          <a:latin typeface="微软雅黑" pitchFamily="34" charset="-122"/>
                          <a:ea typeface="微软雅黑" pitchFamily="34" charset="-122"/>
                        </a:rPr>
                        <a:t>SVD</a:t>
                      </a:r>
                      <a:r>
                        <a:rPr lang="zh-CN" sz="1600" kern="100" dirty="0">
                          <a:effectLst/>
                          <a:latin typeface="微软雅黑" pitchFamily="34" charset="-122"/>
                          <a:ea typeface="微软雅黑" pitchFamily="34" charset="-122"/>
                        </a:rPr>
                        <a:t>实现，而</a:t>
                      </a:r>
                      <a:r>
                        <a:rPr lang="en-US" sz="1600" kern="100" dirty="0" err="1">
                          <a:effectLst/>
                          <a:latin typeface="微软雅黑" pitchFamily="34" charset="-122"/>
                          <a:ea typeface="微软雅黑" pitchFamily="34" charset="-122"/>
                        </a:rPr>
                        <a:t>arpack</a:t>
                      </a:r>
                      <a:r>
                        <a:rPr lang="zh-CN" sz="1600" kern="100" dirty="0">
                          <a:effectLst/>
                          <a:latin typeface="微软雅黑" pitchFamily="34" charset="-122"/>
                          <a:ea typeface="微软雅黑" pitchFamily="34" charset="-122"/>
                        </a:rPr>
                        <a:t>直接使用了</a:t>
                      </a:r>
                      <a:r>
                        <a:rPr lang="en-US" sz="1600" kern="100" dirty="0" err="1">
                          <a:effectLst/>
                          <a:latin typeface="微软雅黑" pitchFamily="34" charset="-122"/>
                          <a:ea typeface="微软雅黑" pitchFamily="34" charset="-122"/>
                        </a:rPr>
                        <a:t>SciPy</a:t>
                      </a:r>
                      <a:r>
                        <a:rPr lang="zh-CN" sz="1600" kern="100" dirty="0">
                          <a:effectLst/>
                          <a:latin typeface="微软雅黑" pitchFamily="34" charset="-122"/>
                          <a:ea typeface="微软雅黑" pitchFamily="34" charset="-122"/>
                        </a:rPr>
                        <a:t>库的</a:t>
                      </a:r>
                      <a:r>
                        <a:rPr lang="en-US" sz="1600" kern="100" dirty="0">
                          <a:effectLst/>
                          <a:latin typeface="微软雅黑" pitchFamily="34" charset="-122"/>
                          <a:ea typeface="微软雅黑" pitchFamily="34" charset="-122"/>
                        </a:rPr>
                        <a:t>sparse SVD</a:t>
                      </a:r>
                      <a:r>
                        <a:rPr lang="zh-CN" sz="1600" kern="100" dirty="0">
                          <a:effectLst/>
                          <a:latin typeface="微软雅黑" pitchFamily="34" charset="-122"/>
                          <a:ea typeface="微软雅黑" pitchFamily="34" charset="-122"/>
                        </a:rPr>
                        <a:t>实现。</a:t>
                      </a:r>
                      <a:r>
                        <a:rPr lang="en-US" sz="1600" kern="100" dirty="0">
                          <a:effectLst/>
                          <a:latin typeface="微软雅黑" pitchFamily="34" charset="-122"/>
                          <a:ea typeface="微软雅黑" pitchFamily="34" charset="-122"/>
                        </a:rPr>
                        <a:t>auto</a:t>
                      </a:r>
                      <a:r>
                        <a:rPr lang="zh-CN" sz="1600" kern="100" dirty="0">
                          <a:effectLst/>
                          <a:latin typeface="微软雅黑" pitchFamily="34" charset="-122"/>
                          <a:ea typeface="微软雅黑" pitchFamily="34" charset="-122"/>
                        </a:rPr>
                        <a:t>则代表</a:t>
                      </a:r>
                      <a:r>
                        <a:rPr lang="en-US" sz="1600" kern="100" dirty="0">
                          <a:effectLst/>
                          <a:latin typeface="微软雅黑" pitchFamily="34" charset="-122"/>
                          <a:ea typeface="微软雅黑" pitchFamily="34" charset="-122"/>
                        </a:rPr>
                        <a:t>PCA</a:t>
                      </a:r>
                      <a:r>
                        <a:rPr lang="zh-CN" sz="1600" kern="100" dirty="0">
                          <a:effectLst/>
                          <a:latin typeface="微软雅黑" pitchFamily="34" charset="-122"/>
                          <a:ea typeface="微软雅黑" pitchFamily="34" charset="-122"/>
                        </a:rPr>
                        <a:t>类会自动在上述三种算法中去权衡，选择一个合适的</a:t>
                      </a:r>
                      <a:r>
                        <a:rPr lang="en-US" sz="1600" kern="100" dirty="0">
                          <a:effectLst/>
                          <a:latin typeface="微软雅黑" pitchFamily="34" charset="-122"/>
                          <a:ea typeface="微软雅黑" pitchFamily="34" charset="-122"/>
                        </a:rPr>
                        <a:t>SVD</a:t>
                      </a:r>
                      <a:r>
                        <a:rPr lang="zh-CN" sz="1600" kern="100" dirty="0">
                          <a:effectLst/>
                          <a:latin typeface="微软雅黑" pitchFamily="34" charset="-122"/>
                          <a:ea typeface="微软雅黑" pitchFamily="34" charset="-122"/>
                        </a:rPr>
                        <a:t>算法来降维。默认为</a:t>
                      </a:r>
                      <a:r>
                        <a:rPr lang="en-US" sz="1600" kern="100" dirty="0">
                          <a:effectLst/>
                          <a:latin typeface="微软雅黑" pitchFamily="34" charset="-122"/>
                          <a:ea typeface="微软雅黑" pitchFamily="34" charset="-122"/>
                        </a:rPr>
                        <a:t>auto</a:t>
                      </a:r>
                      <a:r>
                        <a:rPr lang="zh-CN" sz="1600" kern="10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宋体"/>
                      </a:endParaRPr>
                    </a:p>
                  </a:txBody>
                  <a:tcPr marL="14364" marR="14364"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BF804A81-F97D-4F9E-9B6A-2D02FEA44B80}"/>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AA9CAC1F-1A74-41DE-8263-CD30543FECE1}"/>
              </a:ext>
            </a:extLst>
          </p:cNvPr>
          <p:cNvSpPr>
            <a:spLocks noChangeShapeType="1"/>
          </p:cNvSpPr>
          <p:nvPr/>
        </p:nvSpPr>
        <p:spPr bwMode="auto">
          <a:xfrm>
            <a:off x="2649538" y="264001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EAA29E6F-74D0-4867-B029-D078893E26EE}"/>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4CE325DC-09EA-48DE-AD7D-1A20139A8896}"/>
              </a:ext>
            </a:extLst>
          </p:cNvPr>
          <p:cNvSpPr>
            <a:spLocks noChangeArrowheads="1"/>
          </p:cNvSpPr>
          <p:nvPr/>
        </p:nvSpPr>
        <p:spPr bwMode="auto">
          <a:xfrm>
            <a:off x="4000531" y="22975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构建并评价聚类模型</a:t>
            </a:r>
            <a:endParaRPr lang="zh-CN" altLang="en-US" sz="2200" dirty="0">
              <a:latin typeface="微软雅黑" pitchFamily="34" charset="-122"/>
              <a:ea typeface="微软雅黑" pitchFamily="34" charset="-122"/>
            </a:endParaRPr>
          </a:p>
        </p:txBody>
      </p:sp>
      <p:sp>
        <p:nvSpPr>
          <p:cNvPr id="23562" name="标题 3">
            <a:extLst>
              <a:ext uri="{FF2B5EF4-FFF2-40B4-BE49-F238E27FC236}">
                <a16:creationId xmlns:a16="http://schemas.microsoft.com/office/drawing/2014/main" id="{40024482-50FA-4532-A304-A0FE1AE9CE50}"/>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3D03245B-2821-4FF8-AEDD-13572E3E9202}"/>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使用</a:t>
            </a:r>
            <a:r>
              <a:rPr lang="en-US" altLang="zh-CN" sz="2200" dirty="0" err="1">
                <a:solidFill>
                  <a:schemeClr val="bg1"/>
                </a:solidFill>
                <a:latin typeface="微软雅黑" pitchFamily="34" charset="-122"/>
                <a:ea typeface="微软雅黑" pitchFamily="34" charset="-122"/>
                <a:sym typeface="微软雅黑" pitchFamily="34" charset="-122"/>
              </a:rPr>
              <a:t>sklearn</a:t>
            </a:r>
            <a:r>
              <a:rPr lang="zh-CN" altLang="en-US" sz="2200" dirty="0">
                <a:solidFill>
                  <a:schemeClr val="bg1"/>
                </a:solidFill>
                <a:latin typeface="微软雅黑" pitchFamily="34" charset="-122"/>
                <a:ea typeface="微软雅黑" pitchFamily="34" charset="-122"/>
                <a:sym typeface="微软雅黑" pitchFamily="34" charset="-122"/>
              </a:rPr>
              <a:t>转换器处理数据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FFCC321E-40B0-4484-81C7-4BD85F213722}"/>
              </a:ext>
            </a:extLst>
          </p:cNvPr>
          <p:cNvSpPr>
            <a:spLocks noChangeArrowheads="1"/>
          </p:cNvSpPr>
          <p:nvPr/>
        </p:nvSpPr>
        <p:spPr bwMode="auto">
          <a:xfrm>
            <a:off x="2928857" y="23155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CEC8CE86-921B-4927-9008-0CD46C7B61C7}"/>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构建并评价分类模型</a:t>
            </a:r>
          </a:p>
        </p:txBody>
      </p:sp>
      <p:sp>
        <p:nvSpPr>
          <p:cNvPr id="22" name="Oval 15">
            <a:extLst>
              <a:ext uri="{FF2B5EF4-FFF2-40B4-BE49-F238E27FC236}">
                <a16:creationId xmlns:a16="http://schemas.microsoft.com/office/drawing/2014/main" id="{F6C71D9E-A818-4DF8-88EF-40D3D56FE906}"/>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261C9FB7-B3D7-422A-A968-E03857149E1E}"/>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构建并评价回归模型</a:t>
            </a:r>
          </a:p>
        </p:txBody>
      </p:sp>
      <p:sp>
        <p:nvSpPr>
          <p:cNvPr id="29" name="Oval 15">
            <a:extLst>
              <a:ext uri="{FF2B5EF4-FFF2-40B4-BE49-F238E27FC236}">
                <a16:creationId xmlns:a16="http://schemas.microsoft.com/office/drawing/2014/main" id="{21D5657E-9237-4A20-B027-426844671488}"/>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DA980DF8-B3B6-46F7-B8A5-9FD4B2FDC052}"/>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84616D57-2D53-4860-A2A4-08D0E3BA996F}"/>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a:extLst>
              <a:ext uri="{FF2B5EF4-FFF2-40B4-BE49-F238E27FC236}">
                <a16:creationId xmlns:a16="http://schemas.microsoft.com/office/drawing/2014/main" id="{FAE47A8B-00D0-4751-818F-DE730FA4B2B2}"/>
              </a:ext>
            </a:extLst>
          </p:cNvPr>
          <p:cNvSpPr>
            <a:spLocks noGrp="1"/>
          </p:cNvSpPr>
          <p:nvPr>
            <p:ph idx="1"/>
          </p:nvPr>
        </p:nvSpPr>
        <p:spPr>
          <a:xfrm>
            <a:off x="423863" y="1754188"/>
            <a:ext cx="11107737" cy="4370387"/>
          </a:xfrm>
        </p:spPr>
        <p:txBody>
          <a:bodyPr/>
          <a:lstStyle/>
          <a:p>
            <a:pPr marL="361950" indent="-361950"/>
            <a:r>
              <a:rPr lang="zh-CN" altLang="zh-CN"/>
              <a:t>聚类的输入是一组未被标记的样本，聚类根据数据自身的距离或相似度将他们划分为若干组，划分的原则是组内样本最小化而组间（外部）距离最大化，如</a:t>
            </a:r>
            <a:r>
              <a:rPr lang="zh-CN" altLang="en-US"/>
              <a:t>图所示。</a:t>
            </a:r>
          </a:p>
        </p:txBody>
      </p:sp>
      <p:sp>
        <p:nvSpPr>
          <p:cNvPr id="24579" name="标题 2">
            <a:extLst>
              <a:ext uri="{FF2B5EF4-FFF2-40B4-BE49-F238E27FC236}">
                <a16:creationId xmlns:a16="http://schemas.microsoft.com/office/drawing/2014/main" id="{07FC050C-504A-402D-977E-6599FAA2E564}"/>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估计器构建聚类模型</a:t>
            </a:r>
          </a:p>
        </p:txBody>
      </p:sp>
      <p:sp>
        <p:nvSpPr>
          <p:cNvPr id="24580" name="内容占位符 3">
            <a:extLst>
              <a:ext uri="{FF2B5EF4-FFF2-40B4-BE49-F238E27FC236}">
                <a16:creationId xmlns:a16="http://schemas.microsoft.com/office/drawing/2014/main" id="{E64191A6-D7A8-4D4F-978C-04FCC6FC8F62}"/>
              </a:ext>
            </a:extLst>
          </p:cNvPr>
          <p:cNvSpPr>
            <a:spLocks noGrp="1"/>
          </p:cNvSpPr>
          <p:nvPr>
            <p:ph idx="10"/>
          </p:nvPr>
        </p:nvSpPr>
        <p:spPr>
          <a:xfrm>
            <a:off x="423863" y="1138238"/>
            <a:ext cx="11107737" cy="427037"/>
          </a:xfrm>
        </p:spPr>
        <p:txBody>
          <a:bodyPr/>
          <a:lstStyle/>
          <a:p>
            <a:r>
              <a:rPr b="1"/>
              <a:t>聚类</a:t>
            </a:r>
          </a:p>
        </p:txBody>
      </p:sp>
      <p:pic>
        <p:nvPicPr>
          <p:cNvPr id="24581" name="Picture 2">
            <a:extLst>
              <a:ext uri="{FF2B5EF4-FFF2-40B4-BE49-F238E27FC236}">
                <a16:creationId xmlns:a16="http://schemas.microsoft.com/office/drawing/2014/main" id="{096BCAF0-CC8E-4CC8-958D-E4D97F863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2932113"/>
            <a:ext cx="5894388" cy="3208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6C6CE36C-D07C-4F67-9BD4-508123F16912}"/>
              </a:ext>
            </a:extLst>
          </p:cNvPr>
          <p:cNvGraphicFramePr>
            <a:graphicFrameLocks noGrp="1"/>
          </p:cNvGraphicFramePr>
          <p:nvPr>
            <p:ph idx="1"/>
          </p:nvPr>
        </p:nvGraphicFramePr>
        <p:xfrm>
          <a:off x="1243013" y="2544763"/>
          <a:ext cx="9234487" cy="3022600"/>
        </p:xfrm>
        <a:graphic>
          <a:graphicData uri="http://schemas.openxmlformats.org/drawingml/2006/table">
            <a:tbl>
              <a:tblPr firstRow="1" firstCol="1" bandRow="1">
                <a:tableStyleId>{5C22544A-7EE6-4342-B048-85BDC9FD1C3A}</a:tableStyleId>
              </a:tblPr>
              <a:tblGrid>
                <a:gridCol w="2378163">
                  <a:extLst>
                    <a:ext uri="{9D8B030D-6E8A-4147-A177-3AD203B41FA5}">
                      <a16:colId xmlns:a16="http://schemas.microsoft.com/office/drawing/2014/main" val="20000"/>
                    </a:ext>
                  </a:extLst>
                </a:gridCol>
                <a:gridCol w="6856324">
                  <a:extLst>
                    <a:ext uri="{9D8B030D-6E8A-4147-A177-3AD203B41FA5}">
                      <a16:colId xmlns:a16="http://schemas.microsoft.com/office/drawing/2014/main" val="20001"/>
                    </a:ext>
                  </a:extLst>
                </a:gridCol>
              </a:tblGrid>
              <a:tr h="431800">
                <a:tc>
                  <a:txBody>
                    <a:bodyPr/>
                    <a:lstStyle/>
                    <a:p>
                      <a:pPr algn="ctr">
                        <a:spcAft>
                          <a:spcPts val="0"/>
                        </a:spcAft>
                      </a:pPr>
                      <a:r>
                        <a:rPr lang="zh-CN" sz="1800" kern="100" dirty="0">
                          <a:effectLst/>
                          <a:latin typeface="微软雅黑" pitchFamily="34" charset="-122"/>
                          <a:ea typeface="微软雅黑" pitchFamily="34" charset="-122"/>
                        </a:rPr>
                        <a:t>算法类别</a:t>
                      </a:r>
                      <a:endParaRPr lang="zh-CN" sz="1800" kern="100" dirty="0">
                        <a:effectLst/>
                        <a:latin typeface="微软雅黑" pitchFamily="34" charset="-122"/>
                        <a:ea typeface="微软雅黑" pitchFamily="34" charset="-122"/>
                        <a:cs typeface="Times New Roman"/>
                      </a:endParaRPr>
                    </a:p>
                  </a:txBody>
                  <a:tcPr marL="68589" marR="68589" marT="0" marB="0" anchor="ctr"/>
                </a:tc>
                <a:tc>
                  <a:txBody>
                    <a:bodyPr/>
                    <a:lstStyle/>
                    <a:p>
                      <a:pPr indent="304800" algn="ctr">
                        <a:lnSpc>
                          <a:spcPct val="150000"/>
                        </a:lnSpc>
                        <a:spcAft>
                          <a:spcPts val="0"/>
                        </a:spcAft>
                      </a:pPr>
                      <a:r>
                        <a:rPr lang="zh-CN" sz="1800" kern="100">
                          <a:effectLst/>
                          <a:latin typeface="微软雅黑" pitchFamily="34" charset="-122"/>
                          <a:ea typeface="微软雅黑" pitchFamily="34" charset="-122"/>
                        </a:rPr>
                        <a:t>包括的主要算法</a:t>
                      </a:r>
                      <a:endParaRPr lang="zh-CN" sz="1800" kern="100">
                        <a:effectLst/>
                        <a:latin typeface="微软雅黑" pitchFamily="34" charset="-122"/>
                        <a:ea typeface="微软雅黑" pitchFamily="34" charset="-122"/>
                        <a:cs typeface="Times New Roman"/>
                      </a:endParaRPr>
                    </a:p>
                  </a:txBody>
                  <a:tcPr marL="68589" marR="68589" marT="0" marB="0" anchor="ctr"/>
                </a:tc>
                <a:extLst>
                  <a:ext uri="{0D108BD9-81ED-4DB2-BD59-A6C34878D82A}">
                    <a16:rowId xmlns:a16="http://schemas.microsoft.com/office/drawing/2014/main" val="10000"/>
                  </a:ext>
                </a:extLst>
              </a:tr>
              <a:tr h="647700">
                <a:tc>
                  <a:txBody>
                    <a:bodyPr/>
                    <a:lstStyle/>
                    <a:p>
                      <a:pPr algn="ctr">
                        <a:spcAft>
                          <a:spcPts val="0"/>
                        </a:spcAft>
                      </a:pPr>
                      <a:r>
                        <a:rPr lang="zh-CN" sz="1800" b="0" kern="100" dirty="0">
                          <a:effectLst/>
                          <a:latin typeface="微软雅黑" pitchFamily="34" charset="-122"/>
                          <a:ea typeface="微软雅黑" pitchFamily="34" charset="-122"/>
                        </a:rPr>
                        <a:t>划分（分裂）方法</a:t>
                      </a:r>
                      <a:endParaRPr lang="zh-CN" sz="1800" b="0" kern="100" dirty="0">
                        <a:effectLst/>
                        <a:latin typeface="微软雅黑" pitchFamily="34" charset="-122"/>
                        <a:ea typeface="微软雅黑" pitchFamily="34" charset="-122"/>
                        <a:cs typeface="Times New Roman"/>
                      </a:endParaRPr>
                    </a:p>
                  </a:txBody>
                  <a:tcPr marL="68589" marR="68589" marT="0" marB="0" anchor="ctr"/>
                </a:tc>
                <a:tc>
                  <a:txBody>
                    <a:bodyPr/>
                    <a:lstStyle/>
                    <a:p>
                      <a:pPr algn="just">
                        <a:spcAft>
                          <a:spcPts val="0"/>
                        </a:spcAft>
                      </a:pPr>
                      <a:r>
                        <a:rPr lang="en-US" sz="1800" kern="100" dirty="0">
                          <a:effectLst/>
                          <a:latin typeface="微软雅黑" pitchFamily="34" charset="-122"/>
                          <a:ea typeface="微软雅黑" pitchFamily="34" charset="-122"/>
                        </a:rPr>
                        <a:t>K-Means</a:t>
                      </a:r>
                      <a:r>
                        <a:rPr lang="zh-CN" sz="1800" kern="100" dirty="0">
                          <a:effectLst/>
                          <a:latin typeface="微软雅黑" pitchFamily="34" charset="-122"/>
                          <a:ea typeface="微软雅黑" pitchFamily="34" charset="-122"/>
                        </a:rPr>
                        <a:t>算法（</a:t>
                      </a:r>
                      <a:r>
                        <a:rPr lang="en-US" sz="1800" kern="100" dirty="0">
                          <a:effectLst/>
                          <a:latin typeface="微软雅黑" pitchFamily="34" charset="-122"/>
                          <a:ea typeface="微软雅黑" pitchFamily="34" charset="-122"/>
                        </a:rPr>
                        <a:t>K-</a:t>
                      </a:r>
                      <a:r>
                        <a:rPr lang="zh-CN" sz="1800" kern="100" dirty="0">
                          <a:effectLst/>
                          <a:latin typeface="微软雅黑" pitchFamily="34" charset="-122"/>
                          <a:ea typeface="微软雅黑" pitchFamily="34" charset="-122"/>
                        </a:rPr>
                        <a:t>平均），</a:t>
                      </a:r>
                      <a:r>
                        <a:rPr lang="en-US" sz="1800" kern="100" dirty="0">
                          <a:effectLst/>
                          <a:latin typeface="微软雅黑" pitchFamily="34" charset="-122"/>
                          <a:ea typeface="微软雅黑" pitchFamily="34" charset="-122"/>
                        </a:rPr>
                        <a:t>K-MEDOIDS</a:t>
                      </a:r>
                      <a:r>
                        <a:rPr lang="zh-CN" sz="1800" kern="100" dirty="0">
                          <a:effectLst/>
                          <a:latin typeface="微软雅黑" pitchFamily="34" charset="-122"/>
                          <a:ea typeface="微软雅黑" pitchFamily="34" charset="-122"/>
                        </a:rPr>
                        <a:t>算法（</a:t>
                      </a:r>
                      <a:r>
                        <a:rPr lang="en-US" sz="1800" kern="100" dirty="0">
                          <a:effectLst/>
                          <a:latin typeface="微软雅黑" pitchFamily="34" charset="-122"/>
                          <a:ea typeface="微软雅黑" pitchFamily="34" charset="-122"/>
                        </a:rPr>
                        <a:t>K-</a:t>
                      </a:r>
                      <a:r>
                        <a:rPr lang="zh-CN" sz="1800" kern="100" dirty="0">
                          <a:effectLst/>
                          <a:latin typeface="微软雅黑" pitchFamily="34" charset="-122"/>
                          <a:ea typeface="微软雅黑" pitchFamily="34" charset="-122"/>
                        </a:rPr>
                        <a:t>中心点）和</a:t>
                      </a:r>
                      <a:r>
                        <a:rPr lang="en-US" sz="1800" kern="100" dirty="0">
                          <a:effectLst/>
                          <a:latin typeface="微软雅黑" pitchFamily="34" charset="-122"/>
                          <a:ea typeface="微软雅黑" pitchFamily="34" charset="-122"/>
                        </a:rPr>
                        <a:t>CLARANS</a:t>
                      </a:r>
                      <a:r>
                        <a:rPr lang="zh-CN" sz="1800" kern="100" dirty="0">
                          <a:effectLst/>
                          <a:latin typeface="微软雅黑" pitchFamily="34" charset="-122"/>
                          <a:ea typeface="微软雅黑" pitchFamily="34" charset="-122"/>
                        </a:rPr>
                        <a:t>算法（基于选择的算法）。</a:t>
                      </a:r>
                      <a:endParaRPr lang="zh-CN" sz="1800" kern="100" dirty="0">
                        <a:effectLst/>
                        <a:latin typeface="微软雅黑" pitchFamily="34" charset="-122"/>
                        <a:ea typeface="微软雅黑" pitchFamily="34" charset="-122"/>
                        <a:cs typeface="Times New Roman"/>
                      </a:endParaRPr>
                    </a:p>
                  </a:txBody>
                  <a:tcPr marL="68589" marR="68589" marT="0" marB="0" anchor="ctr"/>
                </a:tc>
                <a:extLst>
                  <a:ext uri="{0D108BD9-81ED-4DB2-BD59-A6C34878D82A}">
                    <a16:rowId xmlns:a16="http://schemas.microsoft.com/office/drawing/2014/main" val="10001"/>
                  </a:ext>
                </a:extLst>
              </a:tr>
              <a:tr h="647700">
                <a:tc>
                  <a:txBody>
                    <a:bodyPr/>
                    <a:lstStyle/>
                    <a:p>
                      <a:pPr algn="ctr">
                        <a:spcAft>
                          <a:spcPts val="0"/>
                        </a:spcAft>
                      </a:pPr>
                      <a:r>
                        <a:rPr lang="zh-CN" sz="1800" b="0" kern="100" dirty="0">
                          <a:effectLst/>
                          <a:latin typeface="微软雅黑" pitchFamily="34" charset="-122"/>
                          <a:ea typeface="微软雅黑" pitchFamily="34" charset="-122"/>
                        </a:rPr>
                        <a:t>层次分析方法</a:t>
                      </a:r>
                      <a:endParaRPr lang="zh-CN" sz="1800" b="0" kern="100" dirty="0">
                        <a:effectLst/>
                        <a:latin typeface="微软雅黑" pitchFamily="34" charset="-122"/>
                        <a:ea typeface="微软雅黑" pitchFamily="34" charset="-122"/>
                        <a:cs typeface="Times New Roman"/>
                      </a:endParaRPr>
                    </a:p>
                  </a:txBody>
                  <a:tcPr marL="68589" marR="68589" marT="0" marB="0" anchor="ctr"/>
                </a:tc>
                <a:tc>
                  <a:txBody>
                    <a:bodyPr/>
                    <a:lstStyle/>
                    <a:p>
                      <a:pPr algn="just">
                        <a:spcAft>
                          <a:spcPts val="0"/>
                        </a:spcAft>
                      </a:pPr>
                      <a:r>
                        <a:rPr lang="en-US" sz="1800" kern="100">
                          <a:effectLst/>
                          <a:latin typeface="微软雅黑" pitchFamily="34" charset="-122"/>
                          <a:ea typeface="微软雅黑" pitchFamily="34" charset="-122"/>
                        </a:rPr>
                        <a:t>BIRCH</a:t>
                      </a:r>
                      <a:r>
                        <a:rPr lang="zh-CN" sz="1800" kern="100">
                          <a:effectLst/>
                          <a:latin typeface="微软雅黑" pitchFamily="34" charset="-122"/>
                          <a:ea typeface="微软雅黑" pitchFamily="34" charset="-122"/>
                        </a:rPr>
                        <a:t>算法（平衡迭代规约和聚类），</a:t>
                      </a:r>
                      <a:r>
                        <a:rPr lang="en-US" sz="1800" kern="100">
                          <a:effectLst/>
                          <a:latin typeface="微软雅黑" pitchFamily="34" charset="-122"/>
                          <a:ea typeface="微软雅黑" pitchFamily="34" charset="-122"/>
                        </a:rPr>
                        <a:t>CURE</a:t>
                      </a:r>
                      <a:r>
                        <a:rPr lang="zh-CN" sz="1800" kern="100">
                          <a:effectLst/>
                          <a:latin typeface="微软雅黑" pitchFamily="34" charset="-122"/>
                          <a:ea typeface="微软雅黑" pitchFamily="34" charset="-122"/>
                        </a:rPr>
                        <a:t>算法（代表点聚类）和</a:t>
                      </a:r>
                      <a:r>
                        <a:rPr lang="en-US" sz="1800" kern="100">
                          <a:effectLst/>
                          <a:latin typeface="微软雅黑" pitchFamily="34" charset="-122"/>
                          <a:ea typeface="微软雅黑" pitchFamily="34" charset="-122"/>
                        </a:rPr>
                        <a:t>CHAMELEON</a:t>
                      </a:r>
                      <a:r>
                        <a:rPr lang="zh-CN" sz="1800" kern="100">
                          <a:effectLst/>
                          <a:latin typeface="微软雅黑" pitchFamily="34" charset="-122"/>
                          <a:ea typeface="微软雅黑" pitchFamily="34" charset="-122"/>
                        </a:rPr>
                        <a:t>算法（动态模型）。</a:t>
                      </a:r>
                      <a:endParaRPr lang="zh-CN" sz="1800" kern="100">
                        <a:effectLst/>
                        <a:latin typeface="微软雅黑" pitchFamily="34" charset="-122"/>
                        <a:ea typeface="微软雅黑" pitchFamily="34" charset="-122"/>
                        <a:cs typeface="Times New Roman"/>
                      </a:endParaRPr>
                    </a:p>
                  </a:txBody>
                  <a:tcPr marL="68589" marR="68589" marT="0" marB="0" anchor="ctr"/>
                </a:tc>
                <a:extLst>
                  <a:ext uri="{0D108BD9-81ED-4DB2-BD59-A6C34878D82A}">
                    <a16:rowId xmlns:a16="http://schemas.microsoft.com/office/drawing/2014/main" val="10002"/>
                  </a:ext>
                </a:extLst>
              </a:tr>
              <a:tr h="647700">
                <a:tc>
                  <a:txBody>
                    <a:bodyPr/>
                    <a:lstStyle/>
                    <a:p>
                      <a:pPr algn="ctr">
                        <a:spcAft>
                          <a:spcPts val="0"/>
                        </a:spcAft>
                      </a:pPr>
                      <a:r>
                        <a:rPr lang="zh-CN" sz="1800" b="0" kern="100" dirty="0">
                          <a:effectLst/>
                          <a:latin typeface="微软雅黑" pitchFamily="34" charset="-122"/>
                          <a:ea typeface="微软雅黑" pitchFamily="34" charset="-122"/>
                        </a:rPr>
                        <a:t>基于密度的方法</a:t>
                      </a:r>
                      <a:endParaRPr lang="zh-CN" sz="1800" b="0" kern="100" dirty="0">
                        <a:effectLst/>
                        <a:latin typeface="微软雅黑" pitchFamily="34" charset="-122"/>
                        <a:ea typeface="微软雅黑" pitchFamily="34" charset="-122"/>
                        <a:cs typeface="Times New Roman"/>
                      </a:endParaRPr>
                    </a:p>
                  </a:txBody>
                  <a:tcPr marL="68589" marR="68589" marT="0" marB="0" anchor="ctr"/>
                </a:tc>
                <a:tc>
                  <a:txBody>
                    <a:bodyPr/>
                    <a:lstStyle/>
                    <a:p>
                      <a:pPr algn="just">
                        <a:spcAft>
                          <a:spcPts val="0"/>
                        </a:spcAft>
                      </a:pPr>
                      <a:r>
                        <a:rPr lang="en-US" sz="1800" kern="100">
                          <a:effectLst/>
                          <a:latin typeface="微软雅黑" pitchFamily="34" charset="-122"/>
                          <a:ea typeface="微软雅黑" pitchFamily="34" charset="-122"/>
                        </a:rPr>
                        <a:t>DBSCAN</a:t>
                      </a:r>
                      <a:r>
                        <a:rPr lang="zh-CN" sz="1800" kern="100">
                          <a:effectLst/>
                          <a:latin typeface="微软雅黑" pitchFamily="34" charset="-122"/>
                          <a:ea typeface="微软雅黑" pitchFamily="34" charset="-122"/>
                        </a:rPr>
                        <a:t>算法（基于高密度连接区域），</a:t>
                      </a:r>
                      <a:r>
                        <a:rPr lang="en-US" sz="1800" kern="100">
                          <a:effectLst/>
                          <a:latin typeface="微软雅黑" pitchFamily="34" charset="-122"/>
                          <a:ea typeface="微软雅黑" pitchFamily="34" charset="-122"/>
                        </a:rPr>
                        <a:t>DENCLUE</a:t>
                      </a:r>
                      <a:r>
                        <a:rPr lang="zh-CN" sz="1800" kern="100">
                          <a:effectLst/>
                          <a:latin typeface="微软雅黑" pitchFamily="34" charset="-122"/>
                          <a:ea typeface="微软雅黑" pitchFamily="34" charset="-122"/>
                        </a:rPr>
                        <a:t>算法（密度分布函数）和</a:t>
                      </a:r>
                      <a:r>
                        <a:rPr lang="en-US" sz="1800" kern="100">
                          <a:effectLst/>
                          <a:latin typeface="微软雅黑" pitchFamily="34" charset="-122"/>
                          <a:ea typeface="微软雅黑" pitchFamily="34" charset="-122"/>
                        </a:rPr>
                        <a:t>OPTICS</a:t>
                      </a:r>
                      <a:r>
                        <a:rPr lang="zh-CN" sz="1800" kern="100">
                          <a:effectLst/>
                          <a:latin typeface="微软雅黑" pitchFamily="34" charset="-122"/>
                          <a:ea typeface="微软雅黑" pitchFamily="34" charset="-122"/>
                        </a:rPr>
                        <a:t>算法（对象排序识别）。</a:t>
                      </a:r>
                      <a:endParaRPr lang="zh-CN" sz="1800" kern="100">
                        <a:effectLst/>
                        <a:latin typeface="微软雅黑" pitchFamily="34" charset="-122"/>
                        <a:ea typeface="微软雅黑" pitchFamily="34" charset="-122"/>
                        <a:cs typeface="Times New Roman"/>
                      </a:endParaRPr>
                    </a:p>
                  </a:txBody>
                  <a:tcPr marL="68589" marR="68589" marT="0" marB="0" anchor="ctr"/>
                </a:tc>
                <a:extLst>
                  <a:ext uri="{0D108BD9-81ED-4DB2-BD59-A6C34878D82A}">
                    <a16:rowId xmlns:a16="http://schemas.microsoft.com/office/drawing/2014/main" val="10003"/>
                  </a:ext>
                </a:extLst>
              </a:tr>
              <a:tr h="647700">
                <a:tc>
                  <a:txBody>
                    <a:bodyPr/>
                    <a:lstStyle/>
                    <a:p>
                      <a:pPr algn="ctr">
                        <a:spcAft>
                          <a:spcPts val="0"/>
                        </a:spcAft>
                      </a:pPr>
                      <a:r>
                        <a:rPr lang="zh-CN" sz="1800" b="0" kern="100" dirty="0">
                          <a:effectLst/>
                          <a:latin typeface="微软雅黑" pitchFamily="34" charset="-122"/>
                          <a:ea typeface="微软雅黑" pitchFamily="34" charset="-122"/>
                        </a:rPr>
                        <a:t>基于网格的方法</a:t>
                      </a:r>
                      <a:endParaRPr lang="zh-CN" sz="1800" b="0" kern="100" dirty="0">
                        <a:effectLst/>
                        <a:latin typeface="微软雅黑" pitchFamily="34" charset="-122"/>
                        <a:ea typeface="微软雅黑" pitchFamily="34" charset="-122"/>
                        <a:cs typeface="Times New Roman"/>
                      </a:endParaRPr>
                    </a:p>
                  </a:txBody>
                  <a:tcPr marL="68589" marR="68589" marT="0" marB="0" anchor="ctr"/>
                </a:tc>
                <a:tc>
                  <a:txBody>
                    <a:bodyPr/>
                    <a:lstStyle/>
                    <a:p>
                      <a:pPr algn="just">
                        <a:spcAft>
                          <a:spcPts val="0"/>
                        </a:spcAft>
                      </a:pPr>
                      <a:r>
                        <a:rPr lang="en-US" sz="1800" kern="100" dirty="0">
                          <a:effectLst/>
                          <a:latin typeface="微软雅黑" pitchFamily="34" charset="-122"/>
                          <a:ea typeface="微软雅黑" pitchFamily="34" charset="-122"/>
                        </a:rPr>
                        <a:t>STING</a:t>
                      </a:r>
                      <a:r>
                        <a:rPr lang="zh-CN" sz="1800" kern="100" dirty="0">
                          <a:effectLst/>
                          <a:latin typeface="微软雅黑" pitchFamily="34" charset="-122"/>
                          <a:ea typeface="微软雅黑" pitchFamily="34" charset="-122"/>
                        </a:rPr>
                        <a:t>算法（统计信息网络），</a:t>
                      </a:r>
                      <a:r>
                        <a:rPr lang="en-US" sz="1800" kern="100" dirty="0">
                          <a:effectLst/>
                          <a:latin typeface="微软雅黑" pitchFamily="34" charset="-122"/>
                          <a:ea typeface="微软雅黑" pitchFamily="34" charset="-122"/>
                        </a:rPr>
                        <a:t>CLIOUE</a:t>
                      </a:r>
                      <a:r>
                        <a:rPr lang="zh-CN" sz="1800" kern="100" dirty="0">
                          <a:effectLst/>
                          <a:latin typeface="微软雅黑" pitchFamily="34" charset="-122"/>
                          <a:ea typeface="微软雅黑" pitchFamily="34" charset="-122"/>
                        </a:rPr>
                        <a:t>算法（聚类高维空间）和</a:t>
                      </a:r>
                      <a:r>
                        <a:rPr lang="en-US" sz="1800" kern="100" dirty="0">
                          <a:effectLst/>
                          <a:latin typeface="微软雅黑" pitchFamily="34" charset="-122"/>
                          <a:ea typeface="微软雅黑" pitchFamily="34" charset="-122"/>
                        </a:rPr>
                        <a:t>WAVE-CLUSTER</a:t>
                      </a:r>
                      <a:r>
                        <a:rPr lang="zh-CN" sz="1800" kern="100" dirty="0">
                          <a:effectLst/>
                          <a:latin typeface="微软雅黑" pitchFamily="34" charset="-122"/>
                          <a:ea typeface="微软雅黑" pitchFamily="34" charset="-122"/>
                        </a:rPr>
                        <a:t>算法（小波变换）。</a:t>
                      </a:r>
                      <a:endParaRPr lang="zh-CN" sz="1800" kern="100" dirty="0">
                        <a:effectLst/>
                        <a:latin typeface="微软雅黑" pitchFamily="34" charset="-122"/>
                        <a:ea typeface="微软雅黑" pitchFamily="34" charset="-122"/>
                        <a:cs typeface="Times New Roman"/>
                      </a:endParaRPr>
                    </a:p>
                  </a:txBody>
                  <a:tcPr marL="68589" marR="68589" marT="0" marB="0" anchor="ctr"/>
                </a:tc>
                <a:extLst>
                  <a:ext uri="{0D108BD9-81ED-4DB2-BD59-A6C34878D82A}">
                    <a16:rowId xmlns:a16="http://schemas.microsoft.com/office/drawing/2014/main" val="10004"/>
                  </a:ext>
                </a:extLst>
              </a:tr>
            </a:tbl>
          </a:graphicData>
        </a:graphic>
      </p:graphicFrame>
      <p:sp>
        <p:nvSpPr>
          <p:cNvPr id="25622" name="标题 2">
            <a:extLst>
              <a:ext uri="{FF2B5EF4-FFF2-40B4-BE49-F238E27FC236}">
                <a16:creationId xmlns:a16="http://schemas.microsoft.com/office/drawing/2014/main" id="{C5AB3CAA-149D-4A0F-B4F8-C011325E6566}"/>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估计器构建聚类模型</a:t>
            </a:r>
          </a:p>
        </p:txBody>
      </p:sp>
      <p:sp>
        <p:nvSpPr>
          <p:cNvPr id="25623" name="内容占位符 3">
            <a:extLst>
              <a:ext uri="{FF2B5EF4-FFF2-40B4-BE49-F238E27FC236}">
                <a16:creationId xmlns:a16="http://schemas.microsoft.com/office/drawing/2014/main" id="{748F6883-6E77-472B-B741-F5B8CE30471C}"/>
              </a:ext>
            </a:extLst>
          </p:cNvPr>
          <p:cNvSpPr>
            <a:spLocks noGrp="1"/>
          </p:cNvSpPr>
          <p:nvPr>
            <p:ph idx="10"/>
          </p:nvPr>
        </p:nvSpPr>
        <p:spPr>
          <a:xfrm>
            <a:off x="423863" y="1138238"/>
            <a:ext cx="11107737" cy="427037"/>
          </a:xfrm>
        </p:spPr>
        <p:txBody>
          <a:bodyPr/>
          <a:lstStyle/>
          <a:p>
            <a:r>
              <a:rPr b="1"/>
              <a:t>聚类方法类别</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a:extLst>
              <a:ext uri="{FF2B5EF4-FFF2-40B4-BE49-F238E27FC236}">
                <a16:creationId xmlns:a16="http://schemas.microsoft.com/office/drawing/2014/main" id="{C5F03877-5ADB-4E54-BC6B-97226D14705B}"/>
              </a:ext>
            </a:extLst>
          </p:cNvPr>
          <p:cNvSpPr>
            <a:spLocks noGrp="1"/>
          </p:cNvSpPr>
          <p:nvPr>
            <p:ph idx="1"/>
          </p:nvPr>
        </p:nvSpPr>
        <p:spPr>
          <a:xfrm>
            <a:off x="423863" y="1754188"/>
            <a:ext cx="11107737" cy="4370387"/>
          </a:xfrm>
        </p:spPr>
        <p:txBody>
          <a:bodyPr/>
          <a:lstStyle/>
          <a:p>
            <a:pPr marL="361950" indent="-361950"/>
            <a:r>
              <a:rPr lang="en-US" altLang="zh-CN"/>
              <a:t>sklearn</a:t>
            </a:r>
            <a:r>
              <a:rPr lang="zh-CN" altLang="zh-CN"/>
              <a:t>常用的聚类算法模块</a:t>
            </a:r>
            <a:r>
              <a:rPr lang="en-US" altLang="zh-CN"/>
              <a:t>cluster</a:t>
            </a:r>
            <a:r>
              <a:rPr lang="zh-CN" altLang="zh-CN"/>
              <a:t>提供的聚类算法及其适用范围如</a:t>
            </a:r>
            <a:r>
              <a:rPr lang="zh-CN" altLang="en-US"/>
              <a:t>下所示：</a:t>
            </a:r>
          </a:p>
        </p:txBody>
      </p:sp>
      <p:sp>
        <p:nvSpPr>
          <p:cNvPr id="26627" name="标题 2">
            <a:extLst>
              <a:ext uri="{FF2B5EF4-FFF2-40B4-BE49-F238E27FC236}">
                <a16:creationId xmlns:a16="http://schemas.microsoft.com/office/drawing/2014/main" id="{CFAA0947-30B9-4F3F-91AA-152195130FC3}"/>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估计器构建聚类模型</a:t>
            </a:r>
          </a:p>
        </p:txBody>
      </p:sp>
      <p:sp>
        <p:nvSpPr>
          <p:cNvPr id="26628" name="内容占位符 3">
            <a:extLst>
              <a:ext uri="{FF2B5EF4-FFF2-40B4-BE49-F238E27FC236}">
                <a16:creationId xmlns:a16="http://schemas.microsoft.com/office/drawing/2014/main" id="{5D5B5077-E0A4-4EC7-B2F0-A58DD2A0D588}"/>
              </a:ext>
            </a:extLst>
          </p:cNvPr>
          <p:cNvSpPr>
            <a:spLocks noGrp="1"/>
          </p:cNvSpPr>
          <p:nvPr>
            <p:ph idx="10"/>
          </p:nvPr>
        </p:nvSpPr>
        <p:spPr>
          <a:xfrm>
            <a:off x="423863" y="1138238"/>
            <a:ext cx="11107737" cy="427037"/>
          </a:xfrm>
        </p:spPr>
        <p:txBody>
          <a:bodyPr/>
          <a:lstStyle/>
          <a:p>
            <a:r>
              <a:rPr lang="en-US" altLang="zh-CN" b="1"/>
              <a:t>cluster</a:t>
            </a:r>
            <a:r>
              <a:rPr altLang="zh-CN" b="1"/>
              <a:t>提供的聚类算法及其适用范围</a:t>
            </a:r>
            <a:endParaRPr b="1"/>
          </a:p>
        </p:txBody>
      </p:sp>
      <p:graphicFrame>
        <p:nvGraphicFramePr>
          <p:cNvPr id="5" name="表格 4">
            <a:extLst>
              <a:ext uri="{FF2B5EF4-FFF2-40B4-BE49-F238E27FC236}">
                <a16:creationId xmlns:a16="http://schemas.microsoft.com/office/drawing/2014/main" id="{A1843012-4A20-4CEA-8CE6-5E29D5BD5B4A}"/>
              </a:ext>
            </a:extLst>
          </p:cNvPr>
          <p:cNvGraphicFramePr>
            <a:graphicFrameLocks noGrp="1"/>
          </p:cNvGraphicFramePr>
          <p:nvPr/>
        </p:nvGraphicFramePr>
        <p:xfrm>
          <a:off x="806450" y="2284413"/>
          <a:ext cx="10367964" cy="3887784"/>
        </p:xfrm>
        <a:graphic>
          <a:graphicData uri="http://schemas.openxmlformats.org/drawingml/2006/table">
            <a:tbl>
              <a:tblPr firstRow="1" bandRow="1">
                <a:tableStyleId>{5C22544A-7EE6-4342-B048-85BDC9FD1C3A}</a:tableStyleId>
              </a:tblPr>
              <a:tblGrid>
                <a:gridCol w="2591991">
                  <a:extLst>
                    <a:ext uri="{9D8B030D-6E8A-4147-A177-3AD203B41FA5}">
                      <a16:colId xmlns:a16="http://schemas.microsoft.com/office/drawing/2014/main" val="20000"/>
                    </a:ext>
                  </a:extLst>
                </a:gridCol>
                <a:gridCol w="2591991">
                  <a:extLst>
                    <a:ext uri="{9D8B030D-6E8A-4147-A177-3AD203B41FA5}">
                      <a16:colId xmlns:a16="http://schemas.microsoft.com/office/drawing/2014/main" val="20001"/>
                    </a:ext>
                  </a:extLst>
                </a:gridCol>
                <a:gridCol w="2591991">
                  <a:extLst>
                    <a:ext uri="{9D8B030D-6E8A-4147-A177-3AD203B41FA5}">
                      <a16:colId xmlns:a16="http://schemas.microsoft.com/office/drawing/2014/main" val="20002"/>
                    </a:ext>
                  </a:extLst>
                </a:gridCol>
                <a:gridCol w="2591991">
                  <a:extLst>
                    <a:ext uri="{9D8B030D-6E8A-4147-A177-3AD203B41FA5}">
                      <a16:colId xmlns:a16="http://schemas.microsoft.com/office/drawing/2014/main" val="20003"/>
                    </a:ext>
                  </a:extLst>
                </a:gridCol>
              </a:tblGrid>
              <a:tr h="431976">
                <a:tc>
                  <a:txBody>
                    <a:bodyPr/>
                    <a:lstStyle/>
                    <a:p>
                      <a:pPr algn="ctr">
                        <a:spcAft>
                          <a:spcPts val="0"/>
                        </a:spcAft>
                      </a:pPr>
                      <a:r>
                        <a:rPr lang="zh-CN" sz="1600" kern="100" dirty="0">
                          <a:effectLst/>
                          <a:latin typeface="微软雅黑" pitchFamily="34" charset="-122"/>
                          <a:ea typeface="微软雅黑" pitchFamily="34" charset="-122"/>
                        </a:rPr>
                        <a:t>函数名称</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参数</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适用范围</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距离度量</a:t>
                      </a:r>
                      <a:endParaRPr lang="zh-CN" sz="1600" kern="100" dirty="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0"/>
                  </a:ext>
                </a:extLst>
              </a:tr>
              <a:tr h="575968">
                <a:tc>
                  <a:txBody>
                    <a:bodyPr/>
                    <a:lstStyle/>
                    <a:p>
                      <a:pPr algn="ctr">
                        <a:spcAft>
                          <a:spcPts val="0"/>
                        </a:spcAft>
                      </a:pPr>
                      <a:r>
                        <a:rPr lang="en-US" sz="1600" kern="100" dirty="0" err="1">
                          <a:effectLst/>
                          <a:latin typeface="微软雅黑" pitchFamily="34" charset="-122"/>
                          <a:ea typeface="微软雅黑" pitchFamily="34" charset="-122"/>
                        </a:rPr>
                        <a:t>KMeans</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簇数</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dirty="0">
                          <a:effectLst/>
                          <a:latin typeface="微软雅黑" pitchFamily="34" charset="-122"/>
                          <a:ea typeface="微软雅黑" pitchFamily="34" charset="-122"/>
                        </a:rPr>
                        <a:t>可用于样本数目很大，聚类数目中等的场景。</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点之间的距离</a:t>
                      </a:r>
                      <a:endParaRPr lang="zh-CN" sz="1600" kern="10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1"/>
                  </a:ext>
                </a:extLst>
              </a:tr>
              <a:tr h="575968">
                <a:tc>
                  <a:txBody>
                    <a:bodyPr/>
                    <a:lstStyle/>
                    <a:p>
                      <a:pPr algn="ctr">
                        <a:spcAft>
                          <a:spcPts val="0"/>
                        </a:spcAft>
                      </a:pPr>
                      <a:r>
                        <a:rPr lang="en-US" sz="1600" kern="100">
                          <a:effectLst/>
                          <a:latin typeface="微软雅黑" pitchFamily="34" charset="-122"/>
                          <a:ea typeface="微软雅黑" pitchFamily="34" charset="-122"/>
                        </a:rPr>
                        <a:t>Spectral clustering</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簇数</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dirty="0">
                          <a:effectLst/>
                          <a:latin typeface="微软雅黑" pitchFamily="34" charset="-122"/>
                          <a:ea typeface="微软雅黑" pitchFamily="34" charset="-122"/>
                        </a:rPr>
                        <a:t>可用于样本数目中等，聚类数目较小的场景。</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图距离</a:t>
                      </a:r>
                      <a:endParaRPr lang="zh-CN" sz="1600" kern="10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2"/>
                  </a:ext>
                </a:extLst>
              </a:tr>
              <a:tr h="575968">
                <a:tc>
                  <a:txBody>
                    <a:bodyPr/>
                    <a:lstStyle/>
                    <a:p>
                      <a:pPr algn="ctr">
                        <a:spcAft>
                          <a:spcPts val="0"/>
                        </a:spcAft>
                      </a:pPr>
                      <a:r>
                        <a:rPr lang="en-US" sz="1600" kern="100">
                          <a:effectLst/>
                          <a:latin typeface="微软雅黑" pitchFamily="34" charset="-122"/>
                          <a:ea typeface="微软雅黑" pitchFamily="34" charset="-122"/>
                        </a:rPr>
                        <a:t>Ward hierarchical clustering</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簇数</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dirty="0">
                          <a:effectLst/>
                          <a:latin typeface="微软雅黑" pitchFamily="34" charset="-122"/>
                          <a:ea typeface="微软雅黑" pitchFamily="34" charset="-122"/>
                        </a:rPr>
                        <a:t>可用于样本数目较大，聚类数目较大的场景。</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点之间的距离</a:t>
                      </a:r>
                      <a:endParaRPr lang="zh-CN" sz="1600" kern="100" dirty="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3"/>
                  </a:ext>
                </a:extLst>
              </a:tr>
              <a:tr h="575968">
                <a:tc>
                  <a:txBody>
                    <a:bodyPr/>
                    <a:lstStyle/>
                    <a:p>
                      <a:pPr algn="ctr">
                        <a:spcAft>
                          <a:spcPts val="0"/>
                        </a:spcAft>
                      </a:pPr>
                      <a:r>
                        <a:rPr lang="en-US" sz="1600" kern="100">
                          <a:effectLst/>
                          <a:latin typeface="微软雅黑" pitchFamily="34" charset="-122"/>
                          <a:ea typeface="微软雅黑" pitchFamily="34" charset="-122"/>
                        </a:rPr>
                        <a:t>Agglomerative clustering</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簇数，链接类型，距离</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a:effectLst/>
                          <a:latin typeface="微软雅黑" pitchFamily="34" charset="-122"/>
                          <a:ea typeface="微软雅黑" pitchFamily="34" charset="-122"/>
                        </a:rPr>
                        <a:t>可用于样本数目较大，聚类数目较大的场景。</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任意成对点线图间的距离</a:t>
                      </a:r>
                      <a:endParaRPr lang="zh-CN" sz="1600" kern="100" dirty="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4"/>
                  </a:ext>
                </a:extLst>
              </a:tr>
              <a:tr h="575968">
                <a:tc>
                  <a:txBody>
                    <a:bodyPr/>
                    <a:lstStyle/>
                    <a:p>
                      <a:pPr algn="ctr">
                        <a:spcAft>
                          <a:spcPts val="0"/>
                        </a:spcAft>
                      </a:pPr>
                      <a:r>
                        <a:rPr lang="en-US" sz="1600" kern="100">
                          <a:effectLst/>
                          <a:latin typeface="微软雅黑" pitchFamily="34" charset="-122"/>
                          <a:ea typeface="微软雅黑" pitchFamily="34" charset="-122"/>
                        </a:rPr>
                        <a:t>DBSCAN</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半径大小，最低成员数目</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a:effectLst/>
                          <a:latin typeface="微软雅黑" pitchFamily="34" charset="-122"/>
                          <a:ea typeface="微软雅黑" pitchFamily="34" charset="-122"/>
                        </a:rPr>
                        <a:t>可用于样本数目很大，聚类数目中等的场景。</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最近的点之间的距离</a:t>
                      </a:r>
                      <a:endParaRPr lang="zh-CN" sz="1600" kern="100" dirty="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5"/>
                  </a:ext>
                </a:extLst>
              </a:tr>
              <a:tr h="575968">
                <a:tc>
                  <a:txBody>
                    <a:bodyPr/>
                    <a:lstStyle/>
                    <a:p>
                      <a:pPr algn="ctr">
                        <a:spcAft>
                          <a:spcPts val="0"/>
                        </a:spcAft>
                      </a:pPr>
                      <a:r>
                        <a:rPr lang="en-US" sz="1600" kern="100">
                          <a:effectLst/>
                          <a:latin typeface="微软雅黑" pitchFamily="34" charset="-122"/>
                          <a:ea typeface="微软雅黑" pitchFamily="34" charset="-122"/>
                        </a:rPr>
                        <a:t>Birch</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分支因子，阈值，可选全局集群</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dirty="0">
                          <a:effectLst/>
                          <a:latin typeface="微软雅黑" pitchFamily="34" charset="-122"/>
                          <a:ea typeface="微软雅黑" pitchFamily="34" charset="-122"/>
                        </a:rPr>
                        <a:t>可用于样本数目很大，聚类数目较大的场景。</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点之间的欧式距离</a:t>
                      </a:r>
                      <a:endParaRPr lang="zh-CN" sz="1600" kern="100" dirty="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a:extLst>
              <a:ext uri="{FF2B5EF4-FFF2-40B4-BE49-F238E27FC236}">
                <a16:creationId xmlns:a16="http://schemas.microsoft.com/office/drawing/2014/main" id="{3D058D2A-17D0-43BE-9B2C-B2357177252C}"/>
              </a:ext>
            </a:extLst>
          </p:cNvPr>
          <p:cNvSpPr>
            <a:spLocks noGrp="1"/>
          </p:cNvSpPr>
          <p:nvPr>
            <p:ph idx="1"/>
          </p:nvPr>
        </p:nvSpPr>
        <p:spPr>
          <a:xfrm>
            <a:off x="423863" y="1754188"/>
            <a:ext cx="11107737" cy="4370387"/>
          </a:xfrm>
        </p:spPr>
        <p:txBody>
          <a:bodyPr/>
          <a:lstStyle/>
          <a:p>
            <a:pPr marL="361950" indent="-361950"/>
            <a:r>
              <a:rPr lang="zh-CN" altLang="zh-CN"/>
              <a:t>聚类算法实现需要</a:t>
            </a:r>
            <a:r>
              <a:rPr lang="en-US" altLang="zh-CN"/>
              <a:t>sklearn</a:t>
            </a:r>
            <a:r>
              <a:rPr lang="zh-CN" altLang="zh-CN"/>
              <a:t>估计器（</a:t>
            </a:r>
            <a:r>
              <a:rPr lang="en-US" altLang="zh-CN"/>
              <a:t>estimator</a:t>
            </a:r>
            <a:r>
              <a:rPr lang="zh-CN" altLang="zh-CN"/>
              <a:t>）。</a:t>
            </a:r>
            <a:r>
              <a:rPr lang="en-US" altLang="zh-CN"/>
              <a:t>sklearn</a:t>
            </a:r>
            <a:r>
              <a:rPr lang="zh-CN" altLang="zh-CN"/>
              <a:t>估计器和转换器类似，拥有</a:t>
            </a:r>
            <a:r>
              <a:rPr lang="en-US" altLang="zh-CN"/>
              <a:t>fit</a:t>
            </a:r>
            <a:r>
              <a:rPr lang="zh-CN" altLang="zh-CN"/>
              <a:t>和</a:t>
            </a:r>
            <a:r>
              <a:rPr lang="en-US" altLang="zh-CN"/>
              <a:t>predict</a:t>
            </a:r>
            <a:r>
              <a:rPr lang="zh-CN" altLang="zh-CN"/>
              <a:t>两个方法。两个方法的作用如</a:t>
            </a:r>
            <a:r>
              <a:rPr lang="zh-CN" altLang="en-US"/>
              <a:t>下。</a:t>
            </a:r>
          </a:p>
        </p:txBody>
      </p:sp>
      <p:sp>
        <p:nvSpPr>
          <p:cNvPr id="27651" name="标题 2">
            <a:extLst>
              <a:ext uri="{FF2B5EF4-FFF2-40B4-BE49-F238E27FC236}">
                <a16:creationId xmlns:a16="http://schemas.microsoft.com/office/drawing/2014/main" id="{FE79C838-689F-4DA3-8938-0951B2B84352}"/>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估计器构建聚类模型</a:t>
            </a:r>
          </a:p>
        </p:txBody>
      </p:sp>
      <p:sp>
        <p:nvSpPr>
          <p:cNvPr id="27652" name="内容占位符 3">
            <a:extLst>
              <a:ext uri="{FF2B5EF4-FFF2-40B4-BE49-F238E27FC236}">
                <a16:creationId xmlns:a16="http://schemas.microsoft.com/office/drawing/2014/main" id="{83C439AF-118D-4EDE-97FC-E625209E7207}"/>
              </a:ext>
            </a:extLst>
          </p:cNvPr>
          <p:cNvSpPr>
            <a:spLocks noGrp="1"/>
          </p:cNvSpPr>
          <p:nvPr>
            <p:ph idx="10"/>
          </p:nvPr>
        </p:nvSpPr>
        <p:spPr>
          <a:xfrm>
            <a:off x="423863" y="1138238"/>
            <a:ext cx="11107737" cy="427037"/>
          </a:xfrm>
        </p:spPr>
        <p:txBody>
          <a:bodyPr/>
          <a:lstStyle/>
          <a:p>
            <a:r>
              <a:rPr lang="en-US" altLang="zh-CN" b="1"/>
              <a:t>sklearn</a:t>
            </a:r>
            <a:r>
              <a:rPr altLang="zh-CN" b="1"/>
              <a:t>估计器</a:t>
            </a:r>
            <a:endParaRPr b="1"/>
          </a:p>
        </p:txBody>
      </p:sp>
      <p:graphicFrame>
        <p:nvGraphicFramePr>
          <p:cNvPr id="5" name="表格 4">
            <a:extLst>
              <a:ext uri="{FF2B5EF4-FFF2-40B4-BE49-F238E27FC236}">
                <a16:creationId xmlns:a16="http://schemas.microsoft.com/office/drawing/2014/main" id="{E64547E1-921A-41A2-ABF8-9F2029CE7B69}"/>
              </a:ext>
            </a:extLst>
          </p:cNvPr>
          <p:cNvGraphicFramePr>
            <a:graphicFrameLocks noGrp="1"/>
          </p:cNvGraphicFramePr>
          <p:nvPr/>
        </p:nvGraphicFramePr>
        <p:xfrm>
          <a:off x="1585913" y="3259138"/>
          <a:ext cx="8440737" cy="2232025"/>
        </p:xfrm>
        <a:graphic>
          <a:graphicData uri="http://schemas.openxmlformats.org/drawingml/2006/table">
            <a:tbl>
              <a:tblPr firstRow="1" firstCol="1" bandRow="1">
                <a:tableStyleId>{5C22544A-7EE6-4342-B048-85BDC9FD1C3A}</a:tableStyleId>
              </a:tblPr>
              <a:tblGrid>
                <a:gridCol w="1227094">
                  <a:extLst>
                    <a:ext uri="{9D8B030D-6E8A-4147-A177-3AD203B41FA5}">
                      <a16:colId xmlns:a16="http://schemas.microsoft.com/office/drawing/2014/main" val="20000"/>
                    </a:ext>
                  </a:extLst>
                </a:gridCol>
                <a:gridCol w="7213643">
                  <a:extLst>
                    <a:ext uri="{9D8B030D-6E8A-4147-A177-3AD203B41FA5}">
                      <a16:colId xmlns:a16="http://schemas.microsoft.com/office/drawing/2014/main" val="20001"/>
                    </a:ext>
                  </a:extLst>
                </a:gridCol>
              </a:tblGrid>
              <a:tr h="432005">
                <a:tc>
                  <a:txBody>
                    <a:bodyPr/>
                    <a:lstStyle/>
                    <a:p>
                      <a:pPr algn="ctr">
                        <a:lnSpc>
                          <a:spcPct val="150000"/>
                        </a:lnSpc>
                        <a:spcAft>
                          <a:spcPts val="0"/>
                        </a:spcAft>
                      </a:pPr>
                      <a:r>
                        <a:rPr lang="zh-CN" sz="1800" kern="100" dirty="0">
                          <a:effectLst/>
                          <a:latin typeface="微软雅黑" pitchFamily="34" charset="-122"/>
                          <a:ea typeface="微软雅黑" pitchFamily="34" charset="-122"/>
                        </a:rPr>
                        <a:t>方法名称</a:t>
                      </a:r>
                      <a:endParaRPr lang="zh-CN" sz="1800" kern="100" dirty="0">
                        <a:effectLst/>
                        <a:latin typeface="微软雅黑" pitchFamily="34" charset="-122"/>
                        <a:ea typeface="微软雅黑" pitchFamily="34" charset="-122"/>
                        <a:cs typeface="宋体"/>
                      </a:endParaRPr>
                    </a:p>
                  </a:txBody>
                  <a:tcPr marL="57022" marR="57022" marT="0" marB="0" anchor="ctr"/>
                </a:tc>
                <a:tc>
                  <a:txBody>
                    <a:bodyPr/>
                    <a:lstStyle/>
                    <a:p>
                      <a:pPr algn="ctr">
                        <a:lnSpc>
                          <a:spcPct val="150000"/>
                        </a:lnSpc>
                        <a:spcAft>
                          <a:spcPts val="0"/>
                        </a:spcAft>
                      </a:pPr>
                      <a:r>
                        <a:rPr lang="zh-CN" sz="1800" kern="100">
                          <a:effectLst/>
                          <a:latin typeface="微软雅黑" pitchFamily="34" charset="-122"/>
                          <a:ea typeface="微软雅黑" pitchFamily="34" charset="-122"/>
                        </a:rPr>
                        <a:t>说明</a:t>
                      </a:r>
                      <a:endParaRPr lang="zh-CN" sz="1800" kern="100">
                        <a:effectLst/>
                        <a:latin typeface="微软雅黑" pitchFamily="34" charset="-122"/>
                        <a:ea typeface="微软雅黑" pitchFamily="34" charset="-122"/>
                        <a:cs typeface="宋体"/>
                      </a:endParaRPr>
                    </a:p>
                  </a:txBody>
                  <a:tcPr marL="57022" marR="57022" marT="0" marB="0" anchor="ctr"/>
                </a:tc>
                <a:extLst>
                  <a:ext uri="{0D108BD9-81ED-4DB2-BD59-A6C34878D82A}">
                    <a16:rowId xmlns:a16="http://schemas.microsoft.com/office/drawing/2014/main" val="10000"/>
                  </a:ext>
                </a:extLst>
              </a:tr>
              <a:tr h="900010">
                <a:tc>
                  <a:txBody>
                    <a:bodyPr/>
                    <a:lstStyle/>
                    <a:p>
                      <a:pPr algn="ctr">
                        <a:lnSpc>
                          <a:spcPct val="150000"/>
                        </a:lnSpc>
                        <a:spcAft>
                          <a:spcPts val="0"/>
                        </a:spcAft>
                      </a:pPr>
                      <a:r>
                        <a:rPr lang="en-US" sz="1800" b="0" kern="100" dirty="0">
                          <a:effectLst/>
                          <a:latin typeface="微软雅黑" pitchFamily="34" charset="-122"/>
                          <a:ea typeface="微软雅黑" pitchFamily="34" charset="-122"/>
                        </a:rPr>
                        <a:t>fit</a:t>
                      </a:r>
                      <a:endParaRPr lang="zh-CN" sz="1800" b="0" kern="100" dirty="0">
                        <a:effectLst/>
                        <a:latin typeface="微软雅黑" pitchFamily="34" charset="-122"/>
                        <a:ea typeface="微软雅黑" pitchFamily="34" charset="-122"/>
                        <a:cs typeface="宋体"/>
                      </a:endParaRPr>
                    </a:p>
                  </a:txBody>
                  <a:tcPr marL="57022" marR="57022" marT="0" marB="0" anchor="ctr"/>
                </a:tc>
                <a:tc>
                  <a:txBody>
                    <a:bodyPr/>
                    <a:lstStyle/>
                    <a:p>
                      <a:pPr algn="just">
                        <a:lnSpc>
                          <a:spcPct val="150000"/>
                        </a:lnSpc>
                        <a:spcAft>
                          <a:spcPts val="0"/>
                        </a:spcAft>
                      </a:pPr>
                      <a:r>
                        <a:rPr lang="en-US" sz="1800" kern="100">
                          <a:effectLst/>
                          <a:latin typeface="微软雅黑" pitchFamily="34" charset="-122"/>
                          <a:ea typeface="微软雅黑" pitchFamily="34" charset="-122"/>
                        </a:rPr>
                        <a:t>fit</a:t>
                      </a:r>
                      <a:r>
                        <a:rPr lang="zh-CN" sz="1800" kern="100">
                          <a:effectLst/>
                          <a:latin typeface="微软雅黑" pitchFamily="34" charset="-122"/>
                          <a:ea typeface="微软雅黑" pitchFamily="34" charset="-122"/>
                        </a:rPr>
                        <a:t>方法主要用于训练算法。该方法可接收用于有监督学习的训练集及其标签两个参数，也可以接收用于无监督学习的数据。</a:t>
                      </a:r>
                      <a:endParaRPr lang="zh-CN" sz="1800" kern="100">
                        <a:effectLst/>
                        <a:latin typeface="微软雅黑" pitchFamily="34" charset="-122"/>
                        <a:ea typeface="微软雅黑" pitchFamily="34" charset="-122"/>
                        <a:cs typeface="宋体"/>
                      </a:endParaRPr>
                    </a:p>
                  </a:txBody>
                  <a:tcPr marL="57022" marR="57022" marT="0" marB="0" anchor="ctr"/>
                </a:tc>
                <a:extLst>
                  <a:ext uri="{0D108BD9-81ED-4DB2-BD59-A6C34878D82A}">
                    <a16:rowId xmlns:a16="http://schemas.microsoft.com/office/drawing/2014/main" val="10001"/>
                  </a:ext>
                </a:extLst>
              </a:tr>
              <a:tr h="900010">
                <a:tc>
                  <a:txBody>
                    <a:bodyPr/>
                    <a:lstStyle/>
                    <a:p>
                      <a:pPr algn="ctr">
                        <a:lnSpc>
                          <a:spcPct val="150000"/>
                        </a:lnSpc>
                        <a:spcAft>
                          <a:spcPts val="0"/>
                        </a:spcAft>
                      </a:pPr>
                      <a:r>
                        <a:rPr lang="en-US" sz="1800" b="0" kern="100" dirty="0">
                          <a:effectLst/>
                          <a:latin typeface="微软雅黑" pitchFamily="34" charset="-122"/>
                          <a:ea typeface="微软雅黑" pitchFamily="34" charset="-122"/>
                        </a:rPr>
                        <a:t>predict</a:t>
                      </a:r>
                      <a:endParaRPr lang="zh-CN" sz="1800" b="0" kern="100" dirty="0">
                        <a:effectLst/>
                        <a:latin typeface="微软雅黑" pitchFamily="34" charset="-122"/>
                        <a:ea typeface="微软雅黑" pitchFamily="34" charset="-122"/>
                        <a:cs typeface="宋体"/>
                      </a:endParaRPr>
                    </a:p>
                  </a:txBody>
                  <a:tcPr marL="57022" marR="57022" marT="0" marB="0" anchor="ctr"/>
                </a:tc>
                <a:tc>
                  <a:txBody>
                    <a:bodyPr/>
                    <a:lstStyle/>
                    <a:p>
                      <a:pPr algn="just">
                        <a:lnSpc>
                          <a:spcPct val="150000"/>
                        </a:lnSpc>
                        <a:spcAft>
                          <a:spcPts val="0"/>
                        </a:spcAft>
                      </a:pPr>
                      <a:r>
                        <a:rPr lang="en-US" sz="1800" kern="100" dirty="0">
                          <a:effectLst/>
                          <a:latin typeface="微软雅黑" pitchFamily="34" charset="-122"/>
                          <a:ea typeface="微软雅黑" pitchFamily="34" charset="-122"/>
                        </a:rPr>
                        <a:t>predict</a:t>
                      </a:r>
                      <a:r>
                        <a:rPr lang="zh-CN" sz="1800" kern="100" dirty="0">
                          <a:effectLst/>
                          <a:latin typeface="微软雅黑" pitchFamily="34" charset="-122"/>
                          <a:ea typeface="微软雅黑" pitchFamily="34" charset="-122"/>
                        </a:rPr>
                        <a:t>用于预测有监督学习的测试集标签，亦可以用于划分传入数据的类别。</a:t>
                      </a:r>
                      <a:endParaRPr lang="zh-CN" sz="1800" kern="100" dirty="0">
                        <a:effectLst/>
                        <a:latin typeface="微软雅黑" pitchFamily="34" charset="-122"/>
                        <a:ea typeface="微软雅黑" pitchFamily="34" charset="-122"/>
                        <a:cs typeface="宋体"/>
                      </a:endParaRPr>
                    </a:p>
                  </a:txBody>
                  <a:tcPr marL="57022" marR="57022"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a:extLst>
              <a:ext uri="{FF2B5EF4-FFF2-40B4-BE49-F238E27FC236}">
                <a16:creationId xmlns:a16="http://schemas.microsoft.com/office/drawing/2014/main" id="{2A6C0373-FA50-4FDB-82C9-44859E4BFCB8}"/>
              </a:ext>
            </a:extLst>
          </p:cNvPr>
          <p:cNvSpPr>
            <a:spLocks noGrp="1"/>
          </p:cNvSpPr>
          <p:nvPr>
            <p:ph idx="1"/>
          </p:nvPr>
        </p:nvSpPr>
        <p:spPr>
          <a:xfrm>
            <a:off x="423863" y="1754188"/>
            <a:ext cx="11107737" cy="4370387"/>
          </a:xfrm>
        </p:spPr>
        <p:txBody>
          <a:bodyPr/>
          <a:lstStyle/>
          <a:p>
            <a:pPr marL="361950" indent="-361950"/>
            <a:r>
              <a:rPr lang="zh-CN" altLang="zh-CN"/>
              <a:t>聚类完成后需要通过可视化的方式查看聚类效果，通过</a:t>
            </a:r>
            <a:r>
              <a:rPr lang="en-US" altLang="zh-CN"/>
              <a:t>sklearn</a:t>
            </a:r>
            <a:r>
              <a:rPr lang="zh-CN" altLang="zh-CN"/>
              <a:t>的</a:t>
            </a:r>
            <a:r>
              <a:rPr lang="en-US" altLang="zh-CN"/>
              <a:t>manifold</a:t>
            </a:r>
            <a:r>
              <a:rPr lang="zh-CN" altLang="zh-CN"/>
              <a:t>模块中的</a:t>
            </a:r>
            <a:r>
              <a:rPr lang="en-US" altLang="zh-CN"/>
              <a:t>TSNE</a:t>
            </a:r>
            <a:r>
              <a:rPr lang="zh-CN" altLang="zh-CN"/>
              <a:t>函数可以实现多维数据的可视化展现。</a:t>
            </a:r>
            <a:r>
              <a:rPr lang="zh-CN" altLang="en-US"/>
              <a:t>其原理是</a:t>
            </a:r>
            <a:r>
              <a:rPr lang="zh-CN" altLang="zh-CN"/>
              <a:t>使用</a:t>
            </a:r>
            <a:r>
              <a:rPr lang="en-US" altLang="zh-CN"/>
              <a:t>TSNE</a:t>
            </a:r>
            <a:r>
              <a:rPr lang="zh-CN" altLang="zh-CN"/>
              <a:t>进行数据降维</a:t>
            </a:r>
            <a:r>
              <a:rPr lang="en-US" altLang="zh-CN"/>
              <a:t>,</a:t>
            </a:r>
            <a:r>
              <a:rPr lang="zh-CN" altLang="zh-CN"/>
              <a:t>降成两维</a:t>
            </a:r>
            <a:r>
              <a:rPr lang="zh-CN" altLang="en-US"/>
              <a:t>。</a:t>
            </a:r>
          </a:p>
        </p:txBody>
      </p:sp>
      <p:sp>
        <p:nvSpPr>
          <p:cNvPr id="28675" name="标题 2">
            <a:extLst>
              <a:ext uri="{FF2B5EF4-FFF2-40B4-BE49-F238E27FC236}">
                <a16:creationId xmlns:a16="http://schemas.microsoft.com/office/drawing/2014/main" id="{686B0690-D88F-4EDB-BDC9-E0620219A260}"/>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估计器构建聚类模型</a:t>
            </a:r>
          </a:p>
        </p:txBody>
      </p:sp>
      <p:sp>
        <p:nvSpPr>
          <p:cNvPr id="28676" name="内容占位符 3">
            <a:extLst>
              <a:ext uri="{FF2B5EF4-FFF2-40B4-BE49-F238E27FC236}">
                <a16:creationId xmlns:a16="http://schemas.microsoft.com/office/drawing/2014/main" id="{09DE8B90-E776-421A-BDB3-7C5BF1BA6654}"/>
              </a:ext>
            </a:extLst>
          </p:cNvPr>
          <p:cNvSpPr>
            <a:spLocks noGrp="1"/>
          </p:cNvSpPr>
          <p:nvPr>
            <p:ph idx="10"/>
          </p:nvPr>
        </p:nvSpPr>
        <p:spPr>
          <a:xfrm>
            <a:off x="423863" y="1138238"/>
            <a:ext cx="11107737" cy="427037"/>
          </a:xfrm>
        </p:spPr>
        <p:txBody>
          <a:bodyPr/>
          <a:lstStyle/>
          <a:p>
            <a:r>
              <a:rPr lang="en-US" altLang="zh-CN" b="1"/>
              <a:t>TSNE</a:t>
            </a:r>
            <a:r>
              <a:rPr altLang="zh-CN" b="1"/>
              <a:t>函数</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0038F65C-128E-4EDA-99AE-6E398C811702}"/>
              </a:ext>
            </a:extLst>
          </p:cNvPr>
          <p:cNvSpPr>
            <a:spLocks noGrp="1"/>
          </p:cNvSpPr>
          <p:nvPr>
            <p:ph idx="1"/>
          </p:nvPr>
        </p:nvSpPr>
        <p:spPr>
          <a:xfrm>
            <a:off x="423863" y="1754188"/>
            <a:ext cx="11277600" cy="4370387"/>
          </a:xfrm>
        </p:spPr>
        <p:txBody>
          <a:bodyPr/>
          <a:lstStyle/>
          <a:p>
            <a:pPr marL="361950" indent="-361950"/>
            <a:r>
              <a:rPr lang="zh-CN" altLang="zh-CN" dirty="0"/>
              <a:t>聚类评价的标准是组内的对象相互之间是相似的（相关的），而不同组中的对象是不同的（不相关的）。即组内的相似性越大，组间差别越大，聚类效果就越好。</a:t>
            </a:r>
            <a:endParaRPr lang="en-US" altLang="zh-CN" dirty="0"/>
          </a:p>
          <a:p>
            <a:pPr marL="361950" indent="-361950"/>
            <a:r>
              <a:rPr lang="en-US" altLang="zh-CN" dirty="0"/>
              <a:t>sklearn</a:t>
            </a:r>
            <a:r>
              <a:rPr lang="zh-CN" altLang="zh-CN" dirty="0"/>
              <a:t>的</a:t>
            </a:r>
            <a:r>
              <a:rPr lang="en-US" altLang="zh-CN" dirty="0"/>
              <a:t>metrics</a:t>
            </a:r>
            <a:r>
              <a:rPr lang="zh-CN" altLang="zh-CN" dirty="0"/>
              <a:t>模块提供的聚类模型评价指标</a:t>
            </a:r>
            <a:r>
              <a:rPr lang="zh-CN" altLang="en-US" dirty="0"/>
              <a:t>。</a:t>
            </a:r>
          </a:p>
        </p:txBody>
      </p:sp>
      <p:sp>
        <p:nvSpPr>
          <p:cNvPr id="29699" name="标题 2">
            <a:extLst>
              <a:ext uri="{FF2B5EF4-FFF2-40B4-BE49-F238E27FC236}">
                <a16:creationId xmlns:a16="http://schemas.microsoft.com/office/drawing/2014/main" id="{AD01454F-46EA-44A5-A83B-590AFC02B777}"/>
              </a:ext>
            </a:extLst>
          </p:cNvPr>
          <p:cNvSpPr>
            <a:spLocks noGrp="1"/>
          </p:cNvSpPr>
          <p:nvPr>
            <p:ph type="title"/>
          </p:nvPr>
        </p:nvSpPr>
        <p:spPr>
          <a:xfrm>
            <a:off x="255588" y="358775"/>
            <a:ext cx="10972800" cy="528638"/>
          </a:xfrm>
        </p:spPr>
        <p:txBody>
          <a:bodyPr/>
          <a:lstStyle/>
          <a:p>
            <a:r>
              <a:rPr lang="zh-CN" altLang="en-US"/>
              <a:t>评价聚类模型</a:t>
            </a:r>
          </a:p>
        </p:txBody>
      </p:sp>
      <p:sp>
        <p:nvSpPr>
          <p:cNvPr id="29700" name="内容占位符 3">
            <a:extLst>
              <a:ext uri="{FF2B5EF4-FFF2-40B4-BE49-F238E27FC236}">
                <a16:creationId xmlns:a16="http://schemas.microsoft.com/office/drawing/2014/main" id="{1081588E-58D6-492F-9F60-5CBB34357781}"/>
              </a:ext>
            </a:extLst>
          </p:cNvPr>
          <p:cNvSpPr>
            <a:spLocks noGrp="1"/>
          </p:cNvSpPr>
          <p:nvPr>
            <p:ph idx="10"/>
          </p:nvPr>
        </p:nvSpPr>
        <p:spPr>
          <a:xfrm>
            <a:off x="423863" y="1138238"/>
            <a:ext cx="11107737" cy="427037"/>
          </a:xfrm>
        </p:spPr>
        <p:txBody>
          <a:bodyPr/>
          <a:lstStyle/>
          <a:p>
            <a:r>
              <a:rPr altLang="zh-CN" b="1"/>
              <a:t>聚类模型评价指标</a:t>
            </a:r>
            <a:endParaRPr b="1"/>
          </a:p>
        </p:txBody>
      </p:sp>
      <p:graphicFrame>
        <p:nvGraphicFramePr>
          <p:cNvPr id="8" name="表格 7">
            <a:extLst>
              <a:ext uri="{FF2B5EF4-FFF2-40B4-BE49-F238E27FC236}">
                <a16:creationId xmlns:a16="http://schemas.microsoft.com/office/drawing/2014/main" id="{8B3ACAFA-01A1-4191-8B2C-F82559541CD1}"/>
              </a:ext>
            </a:extLst>
          </p:cNvPr>
          <p:cNvGraphicFramePr>
            <a:graphicFrameLocks noGrp="1"/>
          </p:cNvGraphicFramePr>
          <p:nvPr>
            <p:extLst>
              <p:ext uri="{D42A27DB-BD31-4B8C-83A1-F6EECF244321}">
                <p14:modId xmlns:p14="http://schemas.microsoft.com/office/powerpoint/2010/main" val="585865582"/>
              </p:ext>
            </p:extLst>
          </p:nvPr>
        </p:nvGraphicFramePr>
        <p:xfrm>
          <a:off x="496093" y="3289299"/>
          <a:ext cx="10491789" cy="3024189"/>
        </p:xfrm>
        <a:graphic>
          <a:graphicData uri="http://schemas.openxmlformats.org/drawingml/2006/table">
            <a:tbl>
              <a:tblPr firstRow="1" bandRow="1">
                <a:tableStyleId>{5C22544A-7EE6-4342-B048-85BDC9FD1C3A}</a:tableStyleId>
              </a:tblPr>
              <a:tblGrid>
                <a:gridCol w="3362952">
                  <a:extLst>
                    <a:ext uri="{9D8B030D-6E8A-4147-A177-3AD203B41FA5}">
                      <a16:colId xmlns:a16="http://schemas.microsoft.com/office/drawing/2014/main" val="20000"/>
                    </a:ext>
                  </a:extLst>
                </a:gridCol>
                <a:gridCol w="1456762">
                  <a:extLst>
                    <a:ext uri="{9D8B030D-6E8A-4147-A177-3AD203B41FA5}">
                      <a16:colId xmlns:a16="http://schemas.microsoft.com/office/drawing/2014/main" val="20001"/>
                    </a:ext>
                  </a:extLst>
                </a:gridCol>
                <a:gridCol w="2009138">
                  <a:extLst>
                    <a:ext uri="{9D8B030D-6E8A-4147-A177-3AD203B41FA5}">
                      <a16:colId xmlns:a16="http://schemas.microsoft.com/office/drawing/2014/main" val="20002"/>
                    </a:ext>
                  </a:extLst>
                </a:gridCol>
                <a:gridCol w="3662937">
                  <a:extLst>
                    <a:ext uri="{9D8B030D-6E8A-4147-A177-3AD203B41FA5}">
                      <a16:colId xmlns:a16="http://schemas.microsoft.com/office/drawing/2014/main" val="20003"/>
                    </a:ext>
                  </a:extLst>
                </a:gridCol>
              </a:tblGrid>
              <a:tr h="432027">
                <a:tc>
                  <a:txBody>
                    <a:bodyPr/>
                    <a:lstStyle/>
                    <a:p>
                      <a:pPr algn="ctr">
                        <a:spcAft>
                          <a:spcPts val="0"/>
                        </a:spcAft>
                      </a:pPr>
                      <a:r>
                        <a:rPr lang="zh-CN" sz="1800" kern="100" dirty="0">
                          <a:effectLst/>
                          <a:latin typeface="微软雅黑" pitchFamily="34" charset="-122"/>
                          <a:ea typeface="微软雅黑" pitchFamily="34" charset="-122"/>
                        </a:rPr>
                        <a:t>方法名称</a:t>
                      </a:r>
                      <a:endParaRPr lang="zh-CN" sz="1800" kern="100" dirty="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真实值</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最佳值</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sklearn</a:t>
                      </a:r>
                      <a:r>
                        <a:rPr lang="zh-CN" sz="1800" kern="100">
                          <a:effectLst/>
                          <a:latin typeface="微软雅黑" pitchFamily="34" charset="-122"/>
                          <a:ea typeface="微软雅黑" pitchFamily="34" charset="-122"/>
                        </a:rPr>
                        <a:t>函数</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0"/>
                  </a:ext>
                </a:extLst>
              </a:tr>
              <a:tr h="432027">
                <a:tc>
                  <a:txBody>
                    <a:bodyPr/>
                    <a:lstStyle/>
                    <a:p>
                      <a:pPr algn="ctr">
                        <a:spcAft>
                          <a:spcPts val="0"/>
                        </a:spcAft>
                      </a:pPr>
                      <a:r>
                        <a:rPr lang="en-US" sz="1800" kern="100">
                          <a:effectLst/>
                          <a:latin typeface="微软雅黑" pitchFamily="34" charset="-122"/>
                          <a:ea typeface="微软雅黑" pitchFamily="34" charset="-122"/>
                        </a:rPr>
                        <a:t>ARI</a:t>
                      </a:r>
                      <a:r>
                        <a:rPr lang="zh-CN" sz="1800" kern="100">
                          <a:effectLst/>
                          <a:latin typeface="微软雅黑" pitchFamily="34" charset="-122"/>
                          <a:ea typeface="微软雅黑" pitchFamily="34" charset="-122"/>
                        </a:rPr>
                        <a:t>评价法（兰德系数）</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adjusted_rand_score</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1"/>
                  </a:ext>
                </a:extLst>
              </a:tr>
              <a:tr h="432027">
                <a:tc>
                  <a:txBody>
                    <a:bodyPr/>
                    <a:lstStyle/>
                    <a:p>
                      <a:pPr algn="ctr">
                        <a:spcAft>
                          <a:spcPts val="0"/>
                        </a:spcAft>
                      </a:pPr>
                      <a:r>
                        <a:rPr lang="en-US" sz="1800" kern="100">
                          <a:effectLst/>
                          <a:latin typeface="微软雅黑" pitchFamily="34" charset="-122"/>
                          <a:ea typeface="微软雅黑" pitchFamily="34" charset="-122"/>
                        </a:rPr>
                        <a:t>AMI</a:t>
                      </a:r>
                      <a:r>
                        <a:rPr lang="zh-CN" sz="1800" kern="100">
                          <a:effectLst/>
                          <a:latin typeface="微软雅黑" pitchFamily="34" charset="-122"/>
                          <a:ea typeface="微软雅黑" pitchFamily="34" charset="-122"/>
                        </a:rPr>
                        <a:t>评价法（互信息）</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adjusted_mutual_info_score</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2"/>
                  </a:ext>
                </a:extLst>
              </a:tr>
              <a:tr h="432027">
                <a:tc>
                  <a:txBody>
                    <a:bodyPr/>
                    <a:lstStyle/>
                    <a:p>
                      <a:pPr algn="ctr">
                        <a:spcAft>
                          <a:spcPts val="0"/>
                        </a:spcAft>
                      </a:pPr>
                      <a:r>
                        <a:rPr lang="en-US" sz="1800" kern="100" dirty="0">
                          <a:effectLst/>
                          <a:latin typeface="微软雅黑" pitchFamily="34" charset="-122"/>
                          <a:ea typeface="微软雅黑" pitchFamily="34" charset="-122"/>
                        </a:rPr>
                        <a:t>V-measure</a:t>
                      </a:r>
                      <a:r>
                        <a:rPr lang="zh-CN" sz="1800" kern="100" dirty="0">
                          <a:effectLst/>
                          <a:latin typeface="微软雅黑" pitchFamily="34" charset="-122"/>
                          <a:ea typeface="微软雅黑" pitchFamily="34" charset="-122"/>
                        </a:rPr>
                        <a:t>评分</a:t>
                      </a:r>
                      <a:endParaRPr lang="zh-CN" sz="1800" kern="100" dirty="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completeness_score</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3"/>
                  </a:ext>
                </a:extLst>
              </a:tr>
              <a:tr h="432027">
                <a:tc>
                  <a:txBody>
                    <a:bodyPr/>
                    <a:lstStyle/>
                    <a:p>
                      <a:pPr algn="ctr">
                        <a:spcAft>
                          <a:spcPts val="0"/>
                        </a:spcAft>
                      </a:pPr>
                      <a:r>
                        <a:rPr lang="en-US" sz="1800" kern="100">
                          <a:effectLst/>
                          <a:latin typeface="微软雅黑" pitchFamily="34" charset="-122"/>
                          <a:ea typeface="微软雅黑" pitchFamily="34" charset="-122"/>
                        </a:rPr>
                        <a:t>FMI</a:t>
                      </a:r>
                      <a:r>
                        <a:rPr lang="zh-CN" sz="1800" kern="100">
                          <a:effectLst/>
                          <a:latin typeface="微软雅黑" pitchFamily="34" charset="-122"/>
                          <a:ea typeface="微软雅黑" pitchFamily="34" charset="-122"/>
                        </a:rPr>
                        <a:t>评价法</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fowlkes_mallows_score</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4"/>
                  </a:ext>
                </a:extLst>
              </a:tr>
              <a:tr h="432027">
                <a:tc>
                  <a:txBody>
                    <a:bodyPr/>
                    <a:lstStyle/>
                    <a:p>
                      <a:pPr algn="ctr">
                        <a:spcAft>
                          <a:spcPts val="0"/>
                        </a:spcAft>
                      </a:pPr>
                      <a:r>
                        <a:rPr lang="zh-CN" sz="1800" kern="100">
                          <a:effectLst/>
                          <a:latin typeface="微软雅黑" pitchFamily="34" charset="-122"/>
                          <a:ea typeface="微软雅黑" pitchFamily="34" charset="-122"/>
                        </a:rPr>
                        <a:t>轮廓系数评价法</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不需要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畸变程度最大</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silhouette_score</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5"/>
                  </a:ext>
                </a:extLst>
              </a:tr>
              <a:tr h="432027">
                <a:tc>
                  <a:txBody>
                    <a:bodyPr/>
                    <a:lstStyle/>
                    <a:p>
                      <a:pPr algn="ctr">
                        <a:spcAft>
                          <a:spcPts val="0"/>
                        </a:spcAft>
                      </a:pPr>
                      <a:r>
                        <a:rPr lang="en-US" sz="1800" kern="100">
                          <a:effectLst/>
                          <a:latin typeface="微软雅黑" pitchFamily="34" charset="-122"/>
                          <a:ea typeface="微软雅黑" pitchFamily="34" charset="-122"/>
                        </a:rPr>
                        <a:t>Calinski-Harabasz</a:t>
                      </a:r>
                      <a:r>
                        <a:rPr lang="zh-CN" sz="1800" kern="100">
                          <a:effectLst/>
                          <a:latin typeface="微软雅黑" pitchFamily="34" charset="-122"/>
                          <a:ea typeface="微软雅黑" pitchFamily="34" charset="-122"/>
                        </a:rPr>
                        <a:t>指数评价法</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不需要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相较最大</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dirty="0" err="1">
                          <a:effectLst/>
                          <a:latin typeface="微软雅黑" pitchFamily="34" charset="-122"/>
                          <a:ea typeface="微软雅黑" pitchFamily="34" charset="-122"/>
                        </a:rPr>
                        <a:t>calinski_harabaz_score</a:t>
                      </a:r>
                      <a:endParaRPr lang="zh-CN" sz="1800" kern="100" dirty="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F2A10641-FEE2-4016-8111-1E04F84E071F}"/>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9083020D-3ED3-48B2-8966-41711EB89086}"/>
              </a:ext>
            </a:extLst>
          </p:cNvPr>
          <p:cNvSpPr>
            <a:spLocks noChangeShapeType="1"/>
          </p:cNvSpPr>
          <p:nvPr/>
        </p:nvSpPr>
        <p:spPr bwMode="auto">
          <a:xfrm>
            <a:off x="2649538" y="16732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93795181-EB19-4B45-939A-B1A8315A733A}"/>
              </a:ext>
            </a:extLst>
          </p:cNvPr>
          <p:cNvSpPr>
            <a:spLocks noChangeArrowheads="1"/>
          </p:cNvSpPr>
          <p:nvPr/>
        </p:nvSpPr>
        <p:spPr bwMode="auto">
          <a:xfrm>
            <a:off x="2904947" y="13850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56667D43-720D-4F3E-9038-A7D0B590ADB1}"/>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构建并评价聚类模型</a:t>
            </a:r>
            <a:endParaRPr lang="zh-CN" altLang="en-US" sz="2200" dirty="0">
              <a:latin typeface="微软雅黑" pitchFamily="34" charset="-122"/>
              <a:ea typeface="微软雅黑" pitchFamily="34" charset="-122"/>
            </a:endParaRPr>
          </a:p>
        </p:txBody>
      </p:sp>
      <p:sp>
        <p:nvSpPr>
          <p:cNvPr id="12298" name="标题 3">
            <a:extLst>
              <a:ext uri="{FF2B5EF4-FFF2-40B4-BE49-F238E27FC236}">
                <a16:creationId xmlns:a16="http://schemas.microsoft.com/office/drawing/2014/main" id="{02ED78BA-A712-4035-83CE-D5A7AE970879}"/>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6B97D357-53CF-4C1E-8DB5-EC2EC5DEBBCF}"/>
              </a:ext>
            </a:extLst>
          </p:cNvPr>
          <p:cNvSpPr>
            <a:spLocks noChangeArrowheads="1"/>
          </p:cNvSpPr>
          <p:nvPr/>
        </p:nvSpPr>
        <p:spPr bwMode="auto">
          <a:xfrm>
            <a:off x="4000531" y="13130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使用</a:t>
            </a:r>
            <a:r>
              <a:rPr lang="en-US" altLang="zh-CN" sz="2200" dirty="0">
                <a:solidFill>
                  <a:schemeClr val="bg1"/>
                </a:solidFill>
                <a:latin typeface="微软雅黑" pitchFamily="34" charset="-122"/>
                <a:ea typeface="微软雅黑" pitchFamily="34" charset="-122"/>
                <a:sym typeface="微软雅黑" pitchFamily="34" charset="-122"/>
              </a:rPr>
              <a:t>sklearn</a:t>
            </a:r>
            <a:r>
              <a:rPr lang="zh-CN" altLang="en-US" sz="2200" dirty="0">
                <a:solidFill>
                  <a:schemeClr val="bg1"/>
                </a:solidFill>
                <a:latin typeface="微软雅黑" pitchFamily="34" charset="-122"/>
                <a:ea typeface="微软雅黑" pitchFamily="34" charset="-122"/>
                <a:sym typeface="微软雅黑" pitchFamily="34" charset="-122"/>
              </a:rPr>
              <a:t>转换器处理数据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BFA66E46-71F2-4DC5-8C8F-23DB770EB40E}"/>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id="{9CA152DA-060E-4C04-A828-8A044C08C022}"/>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构建并评价分类模型</a:t>
            </a:r>
          </a:p>
        </p:txBody>
      </p:sp>
      <p:sp>
        <p:nvSpPr>
          <p:cNvPr id="22" name="Oval 15">
            <a:extLst>
              <a:ext uri="{FF2B5EF4-FFF2-40B4-BE49-F238E27FC236}">
                <a16:creationId xmlns:a16="http://schemas.microsoft.com/office/drawing/2014/main" id="{D000A81D-BC67-4635-BA0A-51559CC46C5A}"/>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4" action="ppaction://hlinksldjump"/>
            <a:extLst>
              <a:ext uri="{FF2B5EF4-FFF2-40B4-BE49-F238E27FC236}">
                <a16:creationId xmlns:a16="http://schemas.microsoft.com/office/drawing/2014/main" id="{2B1BAC49-B5E2-49CA-AA9A-3D8DF9F2492F}"/>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构建并评价回归模型</a:t>
            </a:r>
          </a:p>
        </p:txBody>
      </p:sp>
      <p:sp>
        <p:nvSpPr>
          <p:cNvPr id="29" name="Oval 15">
            <a:extLst>
              <a:ext uri="{FF2B5EF4-FFF2-40B4-BE49-F238E27FC236}">
                <a16:creationId xmlns:a16="http://schemas.microsoft.com/office/drawing/2014/main" id="{BC090011-F7AC-4989-9E62-F11287FF505C}"/>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hlinkClick r:id="rId5" action="ppaction://hlinksldjump"/>
            <a:extLst>
              <a:ext uri="{FF2B5EF4-FFF2-40B4-BE49-F238E27FC236}">
                <a16:creationId xmlns:a16="http://schemas.microsoft.com/office/drawing/2014/main" id="{14064DBC-60DF-4665-A93B-0B39B11CE60D}"/>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0D811082-E916-4C4F-98D0-955FD8A516F3}"/>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D52EA5EA-1A16-4B2D-AC13-4838C69DD67E}"/>
              </a:ext>
            </a:extLst>
          </p:cNvPr>
          <p:cNvSpPr>
            <a:spLocks noGrp="1"/>
          </p:cNvSpPr>
          <p:nvPr>
            <p:ph idx="1"/>
          </p:nvPr>
        </p:nvSpPr>
        <p:spPr>
          <a:xfrm>
            <a:off x="423863" y="1754188"/>
            <a:ext cx="11277600" cy="4370387"/>
          </a:xfrm>
        </p:spPr>
        <p:txBody>
          <a:bodyPr/>
          <a:lstStyle/>
          <a:p>
            <a:pPr marL="361950" indent="-361950"/>
            <a:r>
              <a:rPr lang="zh-CN" altLang="en-US"/>
              <a:t>上表</a:t>
            </a:r>
            <a:r>
              <a:rPr lang="zh-CN" altLang="zh-CN"/>
              <a:t>总共列出了</a:t>
            </a:r>
            <a:r>
              <a:rPr lang="en-US" altLang="zh-CN"/>
              <a:t>6</a:t>
            </a:r>
            <a:r>
              <a:rPr lang="zh-CN" altLang="zh-CN"/>
              <a:t>种评价的方法，其中前</a:t>
            </a:r>
            <a:r>
              <a:rPr lang="en-US" altLang="zh-CN"/>
              <a:t>4</a:t>
            </a:r>
            <a:r>
              <a:rPr lang="zh-CN" altLang="zh-CN"/>
              <a:t>种方法均需要真实值的配合才能够评价聚类算法的优劣，后</a:t>
            </a:r>
            <a:r>
              <a:rPr lang="en-US" altLang="zh-CN"/>
              <a:t>2</a:t>
            </a:r>
            <a:r>
              <a:rPr lang="zh-CN" altLang="zh-CN"/>
              <a:t>种则不需要真实值的配合。但是前</a:t>
            </a:r>
            <a:r>
              <a:rPr lang="en-US" altLang="zh-CN"/>
              <a:t>4</a:t>
            </a:r>
            <a:r>
              <a:rPr lang="zh-CN" altLang="zh-CN"/>
              <a:t>种方法评价的效果更具有说服力，并且在实际运行的过程中在有真实值做参考的情况下，聚类方法的评价可以等同于分类算法的评价。</a:t>
            </a:r>
          </a:p>
          <a:p>
            <a:pPr marL="361950" indent="-361950"/>
            <a:r>
              <a:rPr lang="zh-CN" altLang="zh-CN"/>
              <a:t>除了轮廓系数以外的评价方法，在不考虑业务场景的情况下都是得分越高，其效果越好，最高分值均为</a:t>
            </a:r>
            <a:r>
              <a:rPr lang="en-US" altLang="zh-CN"/>
              <a:t>1</a:t>
            </a:r>
            <a:r>
              <a:rPr lang="zh-CN" altLang="zh-CN"/>
              <a:t>。而轮廓系数则需要判断不同类别数目的情况下其轮廓系数的走势，寻找最优的聚类数目。</a:t>
            </a:r>
            <a:endParaRPr lang="en-US" altLang="zh-CN"/>
          </a:p>
          <a:p>
            <a:pPr marL="361950" indent="-361950"/>
            <a:r>
              <a:rPr lang="zh-CN" altLang="zh-CN"/>
              <a:t>在具备真实值作为参考的情况下，几种方法均可以很好地评估聚类模型。在没有真实值作为参考的时候，轮廓系数评价方法和</a:t>
            </a:r>
            <a:r>
              <a:rPr lang="en-US" altLang="zh-CN"/>
              <a:t>Calinski-Harabasz</a:t>
            </a:r>
            <a:r>
              <a:rPr lang="zh-CN" altLang="zh-CN"/>
              <a:t>指数评价方法可以结合使用。</a:t>
            </a:r>
            <a:endParaRPr lang="zh-CN" altLang="en-US"/>
          </a:p>
        </p:txBody>
      </p:sp>
      <p:sp>
        <p:nvSpPr>
          <p:cNvPr id="30723" name="标题 2">
            <a:extLst>
              <a:ext uri="{FF2B5EF4-FFF2-40B4-BE49-F238E27FC236}">
                <a16:creationId xmlns:a16="http://schemas.microsoft.com/office/drawing/2014/main" id="{FC0C55B6-9C33-4390-B342-04F7D54BF277}"/>
              </a:ext>
            </a:extLst>
          </p:cNvPr>
          <p:cNvSpPr>
            <a:spLocks noGrp="1"/>
          </p:cNvSpPr>
          <p:nvPr>
            <p:ph type="title"/>
          </p:nvPr>
        </p:nvSpPr>
        <p:spPr>
          <a:xfrm>
            <a:off x="255588" y="358775"/>
            <a:ext cx="10972800" cy="528638"/>
          </a:xfrm>
        </p:spPr>
        <p:txBody>
          <a:bodyPr/>
          <a:lstStyle/>
          <a:p>
            <a:r>
              <a:rPr lang="zh-CN" altLang="en-US"/>
              <a:t>评价聚类模型</a:t>
            </a:r>
          </a:p>
        </p:txBody>
      </p:sp>
      <p:sp>
        <p:nvSpPr>
          <p:cNvPr id="30724" name="内容占位符 3">
            <a:extLst>
              <a:ext uri="{FF2B5EF4-FFF2-40B4-BE49-F238E27FC236}">
                <a16:creationId xmlns:a16="http://schemas.microsoft.com/office/drawing/2014/main" id="{4F523A07-8EB6-48B3-A81E-A178F762803A}"/>
              </a:ext>
            </a:extLst>
          </p:cNvPr>
          <p:cNvSpPr>
            <a:spLocks noGrp="1"/>
          </p:cNvSpPr>
          <p:nvPr>
            <p:ph idx="10"/>
          </p:nvPr>
        </p:nvSpPr>
        <p:spPr>
          <a:xfrm>
            <a:off x="423863" y="1138238"/>
            <a:ext cx="11107737" cy="427037"/>
          </a:xfrm>
        </p:spPr>
        <p:txBody>
          <a:bodyPr/>
          <a:lstStyle/>
          <a:p>
            <a:r>
              <a:rPr altLang="zh-CN" b="1"/>
              <a:t>聚类模型评价指标</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4A3EF131-1E72-4D29-BDE6-50E7767C0FF5}"/>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66623C81-F9CA-4651-A79C-3DF3F2683689}"/>
              </a:ext>
            </a:extLst>
          </p:cNvPr>
          <p:cNvSpPr>
            <a:spLocks noChangeShapeType="1"/>
          </p:cNvSpPr>
          <p:nvPr/>
        </p:nvSpPr>
        <p:spPr bwMode="auto">
          <a:xfrm>
            <a:off x="2662238" y="36464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DC311C75-D82C-442A-9B5A-009E6CCD9DBC}"/>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EEE0FADA-DD3F-44E2-90B9-D559A3D2E300}"/>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构建并评价聚类模型</a:t>
            </a:r>
            <a:endParaRPr lang="zh-CN" altLang="en-US" sz="2200" dirty="0">
              <a:latin typeface="微软雅黑" pitchFamily="34" charset="-122"/>
              <a:ea typeface="微软雅黑" pitchFamily="34" charset="-122"/>
            </a:endParaRPr>
          </a:p>
        </p:txBody>
      </p:sp>
      <p:sp>
        <p:nvSpPr>
          <p:cNvPr id="31754" name="标题 3">
            <a:extLst>
              <a:ext uri="{FF2B5EF4-FFF2-40B4-BE49-F238E27FC236}">
                <a16:creationId xmlns:a16="http://schemas.microsoft.com/office/drawing/2014/main" id="{35C1EE6B-C035-49F5-9148-88ED33459CC9}"/>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2F9BF4C2-44AE-43FA-AC0F-C96730B077E0}"/>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使用</a:t>
            </a:r>
            <a:r>
              <a:rPr lang="en-US" altLang="zh-CN" sz="2200" dirty="0" err="1">
                <a:solidFill>
                  <a:schemeClr val="bg1"/>
                </a:solidFill>
                <a:latin typeface="微软雅黑" pitchFamily="34" charset="-122"/>
                <a:ea typeface="微软雅黑" pitchFamily="34" charset="-122"/>
                <a:sym typeface="微软雅黑" pitchFamily="34" charset="-122"/>
              </a:rPr>
              <a:t>sklearn</a:t>
            </a:r>
            <a:r>
              <a:rPr lang="zh-CN" altLang="en-US" sz="2200" dirty="0">
                <a:solidFill>
                  <a:schemeClr val="bg1"/>
                </a:solidFill>
                <a:latin typeface="微软雅黑" pitchFamily="34" charset="-122"/>
                <a:ea typeface="微软雅黑" pitchFamily="34" charset="-122"/>
                <a:sym typeface="微软雅黑" pitchFamily="34" charset="-122"/>
              </a:rPr>
              <a:t>转换器处理数据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A45AA874-6441-4BFE-BB40-A78F7284FE57}"/>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D0CCC24D-BB31-44CA-AFB9-41A5F0B4C1A4}"/>
              </a:ext>
            </a:extLst>
          </p:cNvPr>
          <p:cNvSpPr>
            <a:spLocks noChangeArrowheads="1"/>
          </p:cNvSpPr>
          <p:nvPr/>
        </p:nvSpPr>
        <p:spPr bwMode="auto">
          <a:xfrm>
            <a:off x="4012450" y="33052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构建并评价分类模型</a:t>
            </a:r>
          </a:p>
        </p:txBody>
      </p:sp>
      <p:sp>
        <p:nvSpPr>
          <p:cNvPr id="22" name="Oval 15">
            <a:extLst>
              <a:ext uri="{FF2B5EF4-FFF2-40B4-BE49-F238E27FC236}">
                <a16:creationId xmlns:a16="http://schemas.microsoft.com/office/drawing/2014/main" id="{5086B058-C8D0-4A24-B7AA-0AA4ABA3A79C}"/>
              </a:ext>
            </a:extLst>
          </p:cNvPr>
          <p:cNvSpPr>
            <a:spLocks noChangeArrowheads="1"/>
          </p:cNvSpPr>
          <p:nvPr/>
        </p:nvSpPr>
        <p:spPr bwMode="auto">
          <a:xfrm>
            <a:off x="2928857" y="33232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25C987FD-2B9F-4BE9-A9BB-DFE394B493FB}"/>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构建并评价回归模型</a:t>
            </a:r>
          </a:p>
        </p:txBody>
      </p:sp>
      <p:sp>
        <p:nvSpPr>
          <p:cNvPr id="29" name="Oval 15">
            <a:extLst>
              <a:ext uri="{FF2B5EF4-FFF2-40B4-BE49-F238E27FC236}">
                <a16:creationId xmlns:a16="http://schemas.microsoft.com/office/drawing/2014/main" id="{A526152C-2C59-48BE-BECB-ABE78E06C4D8}"/>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BAAFB8F4-5561-4A1A-A661-5F18D32EC632}"/>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456F61DD-D976-463D-96CF-1A9D41DE38BE}"/>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a:extLst>
              <a:ext uri="{FF2B5EF4-FFF2-40B4-BE49-F238E27FC236}">
                <a16:creationId xmlns:a16="http://schemas.microsoft.com/office/drawing/2014/main" id="{4360D5C9-B03E-4D98-BC4A-52F1BCBD074E}"/>
              </a:ext>
            </a:extLst>
          </p:cNvPr>
          <p:cNvSpPr>
            <a:spLocks noGrp="1"/>
          </p:cNvSpPr>
          <p:nvPr>
            <p:ph idx="1"/>
          </p:nvPr>
        </p:nvSpPr>
        <p:spPr>
          <a:xfrm>
            <a:off x="423863" y="1754188"/>
            <a:ext cx="5891212" cy="4370387"/>
          </a:xfrm>
        </p:spPr>
        <p:txBody>
          <a:bodyPr/>
          <a:lstStyle/>
          <a:p>
            <a:pPr marL="361950" indent="-361950"/>
            <a:r>
              <a:rPr lang="zh-CN" altLang="en-US"/>
              <a:t>在数据分析领域，分类算法有很多，其原理千差万别，有基于样本距离的最近邻算法，有基于特征信息熵的决策树，有基于</a:t>
            </a:r>
            <a:r>
              <a:rPr lang="en-US" altLang="zh-CN"/>
              <a:t>bagging</a:t>
            </a:r>
            <a:r>
              <a:rPr lang="zh-CN" altLang="en-US"/>
              <a:t>的随机森林，有基于</a:t>
            </a:r>
            <a:r>
              <a:rPr lang="en-US" altLang="zh-CN"/>
              <a:t>boosting</a:t>
            </a:r>
            <a:r>
              <a:rPr lang="zh-CN" altLang="en-US"/>
              <a:t>的梯度提升分类树，但其实现的过程相差不大。过程如图所示。</a:t>
            </a:r>
          </a:p>
        </p:txBody>
      </p:sp>
      <p:sp>
        <p:nvSpPr>
          <p:cNvPr id="32771" name="标题 2">
            <a:extLst>
              <a:ext uri="{FF2B5EF4-FFF2-40B4-BE49-F238E27FC236}">
                <a16:creationId xmlns:a16="http://schemas.microsoft.com/office/drawing/2014/main" id="{5242BDA7-D172-4A85-BC18-6DCBB9949089}"/>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估计器构建分类模型</a:t>
            </a:r>
          </a:p>
        </p:txBody>
      </p:sp>
      <p:sp>
        <p:nvSpPr>
          <p:cNvPr id="32772" name="内容占位符 3">
            <a:extLst>
              <a:ext uri="{FF2B5EF4-FFF2-40B4-BE49-F238E27FC236}">
                <a16:creationId xmlns:a16="http://schemas.microsoft.com/office/drawing/2014/main" id="{BC096FB8-363B-46FC-B295-8B11C90A56B2}"/>
              </a:ext>
            </a:extLst>
          </p:cNvPr>
          <p:cNvSpPr>
            <a:spLocks noGrp="1"/>
          </p:cNvSpPr>
          <p:nvPr>
            <p:ph idx="10"/>
          </p:nvPr>
        </p:nvSpPr>
        <p:spPr>
          <a:xfrm>
            <a:off x="423863" y="1138238"/>
            <a:ext cx="11107737" cy="427037"/>
          </a:xfrm>
        </p:spPr>
        <p:txBody>
          <a:bodyPr/>
          <a:lstStyle/>
          <a:p>
            <a:r>
              <a:rPr b="1"/>
              <a:t>分类算法的实现过程</a:t>
            </a:r>
          </a:p>
        </p:txBody>
      </p:sp>
      <p:pic>
        <p:nvPicPr>
          <p:cNvPr id="32773" name="Picture 2">
            <a:extLst>
              <a:ext uri="{FF2B5EF4-FFF2-40B4-BE49-F238E27FC236}">
                <a16:creationId xmlns:a16="http://schemas.microsoft.com/office/drawing/2014/main" id="{29671F7E-0F34-49D0-BACC-D5A2BE140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288" y="1357313"/>
            <a:ext cx="4625975" cy="49609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a:extLst>
              <a:ext uri="{FF2B5EF4-FFF2-40B4-BE49-F238E27FC236}">
                <a16:creationId xmlns:a16="http://schemas.microsoft.com/office/drawing/2014/main" id="{1184D3F1-58F2-4C22-A60E-9B72E2DCF7EA}"/>
              </a:ext>
            </a:extLst>
          </p:cNvPr>
          <p:cNvSpPr>
            <a:spLocks noGrp="1"/>
          </p:cNvSpPr>
          <p:nvPr>
            <p:ph idx="1"/>
          </p:nvPr>
        </p:nvSpPr>
        <p:spPr>
          <a:xfrm>
            <a:off x="423863" y="1754188"/>
            <a:ext cx="11107737" cy="4370387"/>
          </a:xfrm>
        </p:spPr>
        <p:txBody>
          <a:bodyPr/>
          <a:lstStyle/>
          <a:p>
            <a:pPr marL="361950" indent="-361950"/>
            <a:r>
              <a:rPr lang="en-US" altLang="zh-CN"/>
              <a:t>sklearn</a:t>
            </a:r>
            <a:r>
              <a:rPr lang="zh-CN" altLang="zh-CN"/>
              <a:t>中提供的分类算法非常多，分别存在于不同的模块中。常用的分类算法如</a:t>
            </a:r>
            <a:r>
              <a:rPr lang="zh-CN" altLang="en-US"/>
              <a:t>下表</a:t>
            </a:r>
            <a:r>
              <a:rPr lang="zh-CN" altLang="zh-CN"/>
              <a:t>所示。</a:t>
            </a:r>
            <a:endParaRPr lang="zh-CN" altLang="en-US"/>
          </a:p>
        </p:txBody>
      </p:sp>
      <p:sp>
        <p:nvSpPr>
          <p:cNvPr id="33795" name="标题 2">
            <a:extLst>
              <a:ext uri="{FF2B5EF4-FFF2-40B4-BE49-F238E27FC236}">
                <a16:creationId xmlns:a16="http://schemas.microsoft.com/office/drawing/2014/main" id="{1F5B1A47-052F-4A45-B4CE-12521F0E64E4}"/>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估计器构建分类模型</a:t>
            </a:r>
          </a:p>
        </p:txBody>
      </p:sp>
      <p:sp>
        <p:nvSpPr>
          <p:cNvPr id="33796" name="内容占位符 3">
            <a:extLst>
              <a:ext uri="{FF2B5EF4-FFF2-40B4-BE49-F238E27FC236}">
                <a16:creationId xmlns:a16="http://schemas.microsoft.com/office/drawing/2014/main" id="{45C42F57-F527-46B5-A3D7-CB4817C01F14}"/>
              </a:ext>
            </a:extLst>
          </p:cNvPr>
          <p:cNvSpPr>
            <a:spLocks noGrp="1"/>
          </p:cNvSpPr>
          <p:nvPr>
            <p:ph idx="10"/>
          </p:nvPr>
        </p:nvSpPr>
        <p:spPr>
          <a:xfrm>
            <a:off x="423863" y="1138238"/>
            <a:ext cx="11107737" cy="427037"/>
          </a:xfrm>
        </p:spPr>
        <p:txBody>
          <a:bodyPr/>
          <a:lstStyle/>
          <a:p>
            <a:r>
              <a:rPr lang="en-US" altLang="zh-CN" b="1"/>
              <a:t>sklearn</a:t>
            </a:r>
            <a:r>
              <a:rPr altLang="zh-CN" b="1"/>
              <a:t>库常用分类算法函数</a:t>
            </a:r>
            <a:endParaRPr b="1"/>
          </a:p>
        </p:txBody>
      </p:sp>
      <p:graphicFrame>
        <p:nvGraphicFramePr>
          <p:cNvPr id="6" name="表格 5">
            <a:extLst>
              <a:ext uri="{FF2B5EF4-FFF2-40B4-BE49-F238E27FC236}">
                <a16:creationId xmlns:a16="http://schemas.microsoft.com/office/drawing/2014/main" id="{A492B959-99C7-4E91-9CDC-4CCD5C7DB5DF}"/>
              </a:ext>
            </a:extLst>
          </p:cNvPr>
          <p:cNvGraphicFramePr>
            <a:graphicFrameLocks noGrp="1"/>
          </p:cNvGraphicFramePr>
          <p:nvPr/>
        </p:nvGraphicFramePr>
        <p:xfrm>
          <a:off x="1492250" y="2443163"/>
          <a:ext cx="8031163" cy="3455984"/>
        </p:xfrm>
        <a:graphic>
          <a:graphicData uri="http://schemas.openxmlformats.org/drawingml/2006/table">
            <a:tbl>
              <a:tblPr firstRow="1" bandRow="1">
                <a:tableStyleId>{5C22544A-7EE6-4342-B048-85BDC9FD1C3A}</a:tableStyleId>
              </a:tblPr>
              <a:tblGrid>
                <a:gridCol w="2358831">
                  <a:extLst>
                    <a:ext uri="{9D8B030D-6E8A-4147-A177-3AD203B41FA5}">
                      <a16:colId xmlns:a16="http://schemas.microsoft.com/office/drawing/2014/main" val="20000"/>
                    </a:ext>
                  </a:extLst>
                </a:gridCol>
                <a:gridCol w="3339857">
                  <a:extLst>
                    <a:ext uri="{9D8B030D-6E8A-4147-A177-3AD203B41FA5}">
                      <a16:colId xmlns:a16="http://schemas.microsoft.com/office/drawing/2014/main" val="20001"/>
                    </a:ext>
                  </a:extLst>
                </a:gridCol>
                <a:gridCol w="2332475">
                  <a:extLst>
                    <a:ext uri="{9D8B030D-6E8A-4147-A177-3AD203B41FA5}">
                      <a16:colId xmlns:a16="http://schemas.microsoft.com/office/drawing/2014/main" val="20002"/>
                    </a:ext>
                  </a:extLst>
                </a:gridCol>
              </a:tblGrid>
              <a:tr h="431998">
                <a:tc>
                  <a:txBody>
                    <a:bodyPr/>
                    <a:lstStyle/>
                    <a:p>
                      <a:pPr algn="ctr">
                        <a:spcAft>
                          <a:spcPts val="0"/>
                        </a:spcAft>
                      </a:pPr>
                      <a:r>
                        <a:rPr lang="zh-CN" sz="1800" kern="100" dirty="0">
                          <a:effectLst/>
                          <a:latin typeface="微软雅黑" pitchFamily="34" charset="-122"/>
                          <a:ea typeface="微软雅黑" pitchFamily="34" charset="-122"/>
                        </a:rPr>
                        <a:t>模块名称</a:t>
                      </a:r>
                      <a:endParaRPr lang="zh-CN" sz="1800" kern="100" dirty="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a:effectLst/>
                          <a:latin typeface="微软雅黑" pitchFamily="34" charset="-122"/>
                          <a:ea typeface="微软雅黑" pitchFamily="34" charset="-122"/>
                        </a:rPr>
                        <a:t>函数名称</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dirty="0">
                          <a:effectLst/>
                          <a:latin typeface="微软雅黑" pitchFamily="34" charset="-122"/>
                          <a:ea typeface="微软雅黑" pitchFamily="34" charset="-122"/>
                        </a:rPr>
                        <a:t>算法名称</a:t>
                      </a:r>
                      <a:endParaRPr lang="zh-CN" sz="1800" kern="100" dirty="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0"/>
                  </a:ext>
                </a:extLst>
              </a:tr>
              <a:tr h="431998">
                <a:tc>
                  <a:txBody>
                    <a:bodyPr/>
                    <a:lstStyle/>
                    <a:p>
                      <a:pPr algn="ctr">
                        <a:spcAft>
                          <a:spcPts val="0"/>
                        </a:spcAft>
                      </a:pPr>
                      <a:r>
                        <a:rPr lang="en-US" sz="1800" kern="100">
                          <a:effectLst/>
                          <a:latin typeface="微软雅黑" pitchFamily="34" charset="-122"/>
                          <a:ea typeface="微软雅黑" pitchFamily="34" charset="-122"/>
                        </a:rPr>
                        <a:t>linear_model</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LogisticRegression</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a:effectLst/>
                          <a:latin typeface="微软雅黑" pitchFamily="34" charset="-122"/>
                          <a:ea typeface="微软雅黑" pitchFamily="34" charset="-122"/>
                        </a:rPr>
                        <a:t>逻辑斯蒂回归</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1"/>
                  </a:ext>
                </a:extLst>
              </a:tr>
              <a:tr h="431998">
                <a:tc>
                  <a:txBody>
                    <a:bodyPr/>
                    <a:lstStyle/>
                    <a:p>
                      <a:pPr algn="ctr">
                        <a:spcAft>
                          <a:spcPts val="0"/>
                        </a:spcAft>
                      </a:pPr>
                      <a:r>
                        <a:rPr lang="en-US" sz="1800" kern="100">
                          <a:effectLst/>
                          <a:latin typeface="微软雅黑" pitchFamily="34" charset="-122"/>
                          <a:ea typeface="微软雅黑" pitchFamily="34" charset="-122"/>
                        </a:rPr>
                        <a:t>svm</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SVC</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a:effectLst/>
                          <a:latin typeface="微软雅黑" pitchFamily="34" charset="-122"/>
                          <a:ea typeface="微软雅黑" pitchFamily="34" charset="-122"/>
                        </a:rPr>
                        <a:t>支持向量机</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2"/>
                  </a:ext>
                </a:extLst>
              </a:tr>
              <a:tr h="431998">
                <a:tc>
                  <a:txBody>
                    <a:bodyPr/>
                    <a:lstStyle/>
                    <a:p>
                      <a:pPr algn="ctr">
                        <a:spcAft>
                          <a:spcPts val="0"/>
                        </a:spcAft>
                      </a:pPr>
                      <a:r>
                        <a:rPr lang="en-US" sz="1800" kern="100" dirty="0">
                          <a:effectLst/>
                          <a:latin typeface="微软雅黑" pitchFamily="34" charset="-122"/>
                          <a:ea typeface="微软雅黑" pitchFamily="34" charset="-122"/>
                        </a:rPr>
                        <a:t>neighbors</a:t>
                      </a:r>
                      <a:endParaRPr lang="zh-CN" sz="1800" kern="100" dirty="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KNeighborsClassifier</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K</a:t>
                      </a:r>
                      <a:r>
                        <a:rPr lang="zh-CN" sz="1800" kern="100">
                          <a:effectLst/>
                          <a:latin typeface="微软雅黑" pitchFamily="34" charset="-122"/>
                          <a:ea typeface="微软雅黑" pitchFamily="34" charset="-122"/>
                        </a:rPr>
                        <a:t>最近邻分类</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3"/>
                  </a:ext>
                </a:extLst>
              </a:tr>
              <a:tr h="431998">
                <a:tc>
                  <a:txBody>
                    <a:bodyPr/>
                    <a:lstStyle/>
                    <a:p>
                      <a:pPr algn="ctr">
                        <a:spcAft>
                          <a:spcPts val="0"/>
                        </a:spcAft>
                      </a:pPr>
                      <a:r>
                        <a:rPr lang="en-US" sz="1800" kern="100">
                          <a:effectLst/>
                          <a:latin typeface="微软雅黑" pitchFamily="34" charset="-122"/>
                          <a:ea typeface="微软雅黑" pitchFamily="34" charset="-122"/>
                        </a:rPr>
                        <a:t>naive_bayes</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GaussianNB</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a:effectLst/>
                          <a:latin typeface="微软雅黑" pitchFamily="34" charset="-122"/>
                          <a:ea typeface="微软雅黑" pitchFamily="34" charset="-122"/>
                        </a:rPr>
                        <a:t>高斯朴素贝叶斯</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4"/>
                  </a:ext>
                </a:extLst>
              </a:tr>
              <a:tr h="431998">
                <a:tc>
                  <a:txBody>
                    <a:bodyPr/>
                    <a:lstStyle/>
                    <a:p>
                      <a:pPr algn="ctr">
                        <a:spcAft>
                          <a:spcPts val="0"/>
                        </a:spcAft>
                      </a:pPr>
                      <a:r>
                        <a:rPr lang="en-US" sz="1800" kern="100">
                          <a:effectLst/>
                          <a:latin typeface="微软雅黑" pitchFamily="34" charset="-122"/>
                          <a:ea typeface="微软雅黑" pitchFamily="34" charset="-122"/>
                        </a:rPr>
                        <a:t>tree</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DecisionTreeClassifier</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a:effectLst/>
                          <a:latin typeface="微软雅黑" pitchFamily="34" charset="-122"/>
                          <a:ea typeface="微软雅黑" pitchFamily="34" charset="-122"/>
                        </a:rPr>
                        <a:t>分类决策树</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5"/>
                  </a:ext>
                </a:extLst>
              </a:tr>
              <a:tr h="431998">
                <a:tc>
                  <a:txBody>
                    <a:bodyPr/>
                    <a:lstStyle/>
                    <a:p>
                      <a:pPr algn="ctr">
                        <a:spcAft>
                          <a:spcPts val="0"/>
                        </a:spcAft>
                      </a:pPr>
                      <a:r>
                        <a:rPr lang="en-US" sz="1800" kern="100">
                          <a:effectLst/>
                          <a:latin typeface="微软雅黑" pitchFamily="34" charset="-122"/>
                          <a:ea typeface="微软雅黑" pitchFamily="34" charset="-122"/>
                        </a:rPr>
                        <a:t>ensemble</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RandomForestClassifier</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a:effectLst/>
                          <a:latin typeface="微软雅黑" pitchFamily="34" charset="-122"/>
                          <a:ea typeface="微软雅黑" pitchFamily="34" charset="-122"/>
                        </a:rPr>
                        <a:t>随机森林分类</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6"/>
                  </a:ext>
                </a:extLst>
              </a:tr>
              <a:tr h="431998">
                <a:tc>
                  <a:txBody>
                    <a:bodyPr/>
                    <a:lstStyle/>
                    <a:p>
                      <a:pPr algn="ctr">
                        <a:spcAft>
                          <a:spcPts val="0"/>
                        </a:spcAft>
                      </a:pPr>
                      <a:r>
                        <a:rPr lang="en-US" sz="1800" kern="100">
                          <a:effectLst/>
                          <a:latin typeface="微软雅黑" pitchFamily="34" charset="-122"/>
                          <a:ea typeface="微软雅黑" pitchFamily="34" charset="-122"/>
                        </a:rPr>
                        <a:t>ensemble</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GradientBoostingClassifier</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dirty="0">
                          <a:effectLst/>
                          <a:latin typeface="微软雅黑" pitchFamily="34" charset="-122"/>
                          <a:ea typeface="微软雅黑" pitchFamily="34" charset="-122"/>
                        </a:rPr>
                        <a:t>梯度提升分类树</a:t>
                      </a:r>
                      <a:endParaRPr lang="zh-CN" sz="1800" kern="100" dirty="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a:extLst>
              <a:ext uri="{FF2B5EF4-FFF2-40B4-BE49-F238E27FC236}">
                <a16:creationId xmlns:a16="http://schemas.microsoft.com/office/drawing/2014/main" id="{6C54B510-2B3A-4B1E-82BE-42135A810E4F}"/>
              </a:ext>
            </a:extLst>
          </p:cNvPr>
          <p:cNvSpPr>
            <a:spLocks noGrp="1"/>
          </p:cNvSpPr>
          <p:nvPr>
            <p:ph idx="1"/>
          </p:nvPr>
        </p:nvSpPr>
        <p:spPr>
          <a:xfrm>
            <a:off x="423863" y="1754188"/>
            <a:ext cx="11107737" cy="4370387"/>
          </a:xfrm>
        </p:spPr>
        <p:txBody>
          <a:bodyPr/>
          <a:lstStyle/>
          <a:p>
            <a:pPr marL="361950" indent="-361950"/>
            <a:r>
              <a:rPr lang="zh-CN" altLang="zh-CN"/>
              <a:t>分类模型对测试集进行预测而得出的准确率并不能很好地反映模型的性能，为了有效判断一个预测模型的性能表现，需要结合真实值，计算出精确率、召回率、</a:t>
            </a:r>
            <a:r>
              <a:rPr lang="en-US" altLang="zh-CN"/>
              <a:t>F1</a:t>
            </a:r>
            <a:r>
              <a:rPr lang="zh-CN" altLang="zh-CN"/>
              <a:t>值和</a:t>
            </a:r>
            <a:r>
              <a:rPr lang="en-US" altLang="zh-CN"/>
              <a:t>Cohen’s Kappa</a:t>
            </a:r>
            <a:r>
              <a:rPr lang="zh-CN" altLang="zh-CN"/>
              <a:t>系数等指标来衡量。常规分类模型的评价指标如表所示</a:t>
            </a:r>
            <a:r>
              <a:rPr lang="zh-CN" altLang="en-US"/>
              <a:t>。</a:t>
            </a:r>
            <a:r>
              <a:rPr lang="zh-CN" altLang="zh-CN"/>
              <a:t>分类模型评价方法前</a:t>
            </a:r>
            <a:r>
              <a:rPr lang="en-US" altLang="zh-CN"/>
              <a:t>4</a:t>
            </a:r>
            <a:r>
              <a:rPr lang="zh-CN" altLang="zh-CN"/>
              <a:t>种都是分值越高越好，其使用方法基本相同。</a:t>
            </a:r>
            <a:endParaRPr lang="en-US" altLang="zh-CN"/>
          </a:p>
          <a:p>
            <a:pPr marL="361950" indent="-361950"/>
            <a:r>
              <a:rPr lang="en-US" altLang="zh-CN"/>
              <a:t>sklearn</a:t>
            </a:r>
            <a:r>
              <a:rPr lang="zh-CN" altLang="zh-CN"/>
              <a:t>的</a:t>
            </a:r>
            <a:r>
              <a:rPr lang="en-US" altLang="zh-CN"/>
              <a:t>metrics</a:t>
            </a:r>
            <a:r>
              <a:rPr lang="zh-CN" altLang="zh-CN"/>
              <a:t>模块还提供了一个能够输出分类模型评价报告的函数</a:t>
            </a:r>
            <a:r>
              <a:rPr lang="en-US" altLang="zh-CN"/>
              <a:t>classfication_report</a:t>
            </a:r>
            <a:r>
              <a:rPr lang="zh-CN" altLang="en-US"/>
              <a:t>。</a:t>
            </a:r>
            <a:endParaRPr lang="en-US" altLang="zh-CN"/>
          </a:p>
          <a:p>
            <a:pPr marL="361950" indent="-361950"/>
            <a:endParaRPr lang="zh-CN" altLang="en-US"/>
          </a:p>
        </p:txBody>
      </p:sp>
      <p:sp>
        <p:nvSpPr>
          <p:cNvPr id="34819" name="标题 2">
            <a:extLst>
              <a:ext uri="{FF2B5EF4-FFF2-40B4-BE49-F238E27FC236}">
                <a16:creationId xmlns:a16="http://schemas.microsoft.com/office/drawing/2014/main" id="{0264C8FD-DEF0-401F-94F3-9ED91842817F}"/>
              </a:ext>
            </a:extLst>
          </p:cNvPr>
          <p:cNvSpPr>
            <a:spLocks noGrp="1"/>
          </p:cNvSpPr>
          <p:nvPr>
            <p:ph type="title"/>
          </p:nvPr>
        </p:nvSpPr>
        <p:spPr>
          <a:xfrm>
            <a:off x="255588" y="358775"/>
            <a:ext cx="10972800" cy="528638"/>
          </a:xfrm>
        </p:spPr>
        <p:txBody>
          <a:bodyPr/>
          <a:lstStyle/>
          <a:p>
            <a:r>
              <a:rPr lang="zh-CN" altLang="en-US"/>
              <a:t>评价分类模型</a:t>
            </a:r>
          </a:p>
        </p:txBody>
      </p:sp>
      <p:sp>
        <p:nvSpPr>
          <p:cNvPr id="34820" name="内容占位符 3">
            <a:extLst>
              <a:ext uri="{FF2B5EF4-FFF2-40B4-BE49-F238E27FC236}">
                <a16:creationId xmlns:a16="http://schemas.microsoft.com/office/drawing/2014/main" id="{D7941338-D3C3-48E7-91F4-A6DB55F28CE4}"/>
              </a:ext>
            </a:extLst>
          </p:cNvPr>
          <p:cNvSpPr>
            <a:spLocks noGrp="1"/>
          </p:cNvSpPr>
          <p:nvPr>
            <p:ph idx="10"/>
          </p:nvPr>
        </p:nvSpPr>
        <p:spPr>
          <a:xfrm>
            <a:off x="423863" y="1138238"/>
            <a:ext cx="11107737" cy="427037"/>
          </a:xfrm>
        </p:spPr>
        <p:txBody>
          <a:bodyPr/>
          <a:lstStyle/>
          <a:p>
            <a:r>
              <a:rPr altLang="zh-CN" b="1"/>
              <a:t>分类模型的评价指标</a:t>
            </a:r>
            <a:endParaRPr b="1"/>
          </a:p>
        </p:txBody>
      </p:sp>
      <p:graphicFrame>
        <p:nvGraphicFramePr>
          <p:cNvPr id="5" name="表格 4">
            <a:extLst>
              <a:ext uri="{FF2B5EF4-FFF2-40B4-BE49-F238E27FC236}">
                <a16:creationId xmlns:a16="http://schemas.microsoft.com/office/drawing/2014/main" id="{1156D6CB-F044-4650-B8E2-BF7321DFA944}"/>
              </a:ext>
            </a:extLst>
          </p:cNvPr>
          <p:cNvGraphicFramePr>
            <a:graphicFrameLocks noGrp="1"/>
          </p:cNvGraphicFramePr>
          <p:nvPr/>
        </p:nvGraphicFramePr>
        <p:xfrm>
          <a:off x="1612900" y="3636963"/>
          <a:ext cx="8189913" cy="2590800"/>
        </p:xfrm>
        <a:graphic>
          <a:graphicData uri="http://schemas.openxmlformats.org/drawingml/2006/table">
            <a:tbl>
              <a:tblPr firstRow="1" bandRow="1">
                <a:tableStyleId>{5C22544A-7EE6-4342-B048-85BDC9FD1C3A}</a:tableStyleId>
              </a:tblPr>
              <a:tblGrid>
                <a:gridCol w="3145159">
                  <a:extLst>
                    <a:ext uri="{9D8B030D-6E8A-4147-A177-3AD203B41FA5}">
                      <a16:colId xmlns:a16="http://schemas.microsoft.com/office/drawing/2014/main" val="20000"/>
                    </a:ext>
                  </a:extLst>
                </a:gridCol>
                <a:gridCol w="1495603">
                  <a:extLst>
                    <a:ext uri="{9D8B030D-6E8A-4147-A177-3AD203B41FA5}">
                      <a16:colId xmlns:a16="http://schemas.microsoft.com/office/drawing/2014/main" val="20001"/>
                    </a:ext>
                  </a:extLst>
                </a:gridCol>
                <a:gridCol w="3549151">
                  <a:extLst>
                    <a:ext uri="{9D8B030D-6E8A-4147-A177-3AD203B41FA5}">
                      <a16:colId xmlns:a16="http://schemas.microsoft.com/office/drawing/2014/main" val="20002"/>
                    </a:ext>
                  </a:extLst>
                </a:gridCol>
              </a:tblGrid>
              <a:tr h="431800">
                <a:tc>
                  <a:txBody>
                    <a:bodyPr/>
                    <a:lstStyle/>
                    <a:p>
                      <a:pPr algn="ctr">
                        <a:spcAft>
                          <a:spcPts val="0"/>
                        </a:spcAft>
                      </a:pPr>
                      <a:r>
                        <a:rPr lang="zh-CN" sz="1800" kern="100" dirty="0">
                          <a:effectLst/>
                          <a:latin typeface="微软雅黑" pitchFamily="34" charset="-122"/>
                          <a:ea typeface="微软雅黑" pitchFamily="34" charset="-122"/>
                        </a:rPr>
                        <a:t>方法名称</a:t>
                      </a:r>
                      <a:endParaRPr lang="zh-CN" sz="1800" kern="100" dirty="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zh-CN" sz="1800" kern="100" dirty="0">
                          <a:effectLst/>
                          <a:latin typeface="微软雅黑" pitchFamily="34" charset="-122"/>
                          <a:ea typeface="微软雅黑" pitchFamily="34" charset="-122"/>
                        </a:rPr>
                        <a:t>最佳值</a:t>
                      </a:r>
                      <a:endParaRPr lang="zh-CN" sz="1800" kern="100" dirty="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100" dirty="0" err="1">
                          <a:effectLst/>
                          <a:latin typeface="微软雅黑" pitchFamily="34" charset="-122"/>
                          <a:ea typeface="微软雅黑" pitchFamily="34" charset="-122"/>
                        </a:rPr>
                        <a:t>sklearn</a:t>
                      </a:r>
                      <a:r>
                        <a:rPr lang="zh-CN" sz="1800" kern="100" dirty="0">
                          <a:effectLst/>
                          <a:latin typeface="微软雅黑" pitchFamily="34" charset="-122"/>
                          <a:ea typeface="微软雅黑" pitchFamily="34" charset="-122"/>
                        </a:rPr>
                        <a:t>函数</a:t>
                      </a:r>
                      <a:endParaRPr lang="zh-CN" sz="1800" kern="100" dirty="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0"/>
                  </a:ext>
                </a:extLst>
              </a:tr>
              <a:tr h="431800">
                <a:tc>
                  <a:txBody>
                    <a:bodyPr/>
                    <a:lstStyle/>
                    <a:p>
                      <a:pPr algn="ctr">
                        <a:spcAft>
                          <a:spcPts val="0"/>
                        </a:spcAft>
                      </a:pPr>
                      <a:r>
                        <a:rPr lang="en-US" sz="1800" kern="100" dirty="0">
                          <a:effectLst/>
                          <a:latin typeface="微软雅黑" pitchFamily="34" charset="-122"/>
                          <a:ea typeface="微软雅黑" pitchFamily="34" charset="-122"/>
                        </a:rPr>
                        <a:t>Precision</a:t>
                      </a:r>
                      <a:r>
                        <a:rPr lang="zh-CN" sz="1800" kern="100" dirty="0">
                          <a:effectLst/>
                          <a:latin typeface="微软雅黑" pitchFamily="34" charset="-122"/>
                          <a:ea typeface="微软雅黑" pitchFamily="34" charset="-122"/>
                        </a:rPr>
                        <a:t>（精确率）</a:t>
                      </a:r>
                      <a:endParaRPr lang="zh-CN" sz="1800" kern="100" dirty="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100">
                          <a:effectLst/>
                          <a:latin typeface="微软雅黑" pitchFamily="34" charset="-122"/>
                          <a:ea typeface="微软雅黑" pitchFamily="34" charset="-122"/>
                        </a:rPr>
                        <a:t>metrics.precision_score</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1"/>
                  </a:ext>
                </a:extLst>
              </a:tr>
              <a:tr h="431800">
                <a:tc>
                  <a:txBody>
                    <a:bodyPr/>
                    <a:lstStyle/>
                    <a:p>
                      <a:pPr algn="ctr">
                        <a:spcAft>
                          <a:spcPts val="0"/>
                        </a:spcAft>
                      </a:pPr>
                      <a:r>
                        <a:rPr lang="en-US" sz="1800" kern="100">
                          <a:effectLst/>
                          <a:latin typeface="微软雅黑" pitchFamily="34" charset="-122"/>
                          <a:ea typeface="微软雅黑" pitchFamily="34" charset="-122"/>
                        </a:rPr>
                        <a:t>Recall</a:t>
                      </a:r>
                      <a:r>
                        <a:rPr lang="zh-CN" sz="1800" kern="100">
                          <a:effectLst/>
                          <a:latin typeface="微软雅黑" pitchFamily="34" charset="-122"/>
                          <a:ea typeface="微软雅黑" pitchFamily="34" charset="-122"/>
                        </a:rPr>
                        <a:t>（召回率）</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100">
                          <a:effectLst/>
                          <a:latin typeface="微软雅黑" pitchFamily="34" charset="-122"/>
                          <a:ea typeface="微软雅黑" pitchFamily="34" charset="-122"/>
                        </a:rPr>
                        <a:t>metrics.recall_score</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2"/>
                  </a:ext>
                </a:extLst>
              </a:tr>
              <a:tr h="431800">
                <a:tc>
                  <a:txBody>
                    <a:bodyPr/>
                    <a:lstStyle/>
                    <a:p>
                      <a:pPr algn="ctr">
                        <a:spcAft>
                          <a:spcPts val="0"/>
                        </a:spcAft>
                      </a:pPr>
                      <a:r>
                        <a:rPr lang="en-US" sz="1800" kern="100">
                          <a:effectLst/>
                          <a:latin typeface="微软雅黑" pitchFamily="34" charset="-122"/>
                          <a:ea typeface="微软雅黑" pitchFamily="34" charset="-122"/>
                        </a:rPr>
                        <a:t>F1</a:t>
                      </a:r>
                      <a:r>
                        <a:rPr lang="zh-CN" sz="1800" kern="100">
                          <a:effectLst/>
                          <a:latin typeface="微软雅黑" pitchFamily="34" charset="-122"/>
                          <a:ea typeface="微软雅黑" pitchFamily="34" charset="-122"/>
                        </a:rPr>
                        <a:t>值</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100">
                          <a:effectLst/>
                          <a:latin typeface="微软雅黑" pitchFamily="34" charset="-122"/>
                          <a:ea typeface="微软雅黑" pitchFamily="34" charset="-122"/>
                        </a:rPr>
                        <a:t>metrics.f1_score</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3"/>
                  </a:ext>
                </a:extLst>
              </a:tr>
              <a:tr h="431800">
                <a:tc>
                  <a:txBody>
                    <a:bodyPr/>
                    <a:lstStyle/>
                    <a:p>
                      <a:pPr algn="ctr">
                        <a:spcAft>
                          <a:spcPts val="0"/>
                        </a:spcAft>
                      </a:pPr>
                      <a:r>
                        <a:rPr lang="en-US" sz="1800" kern="100">
                          <a:effectLst/>
                          <a:latin typeface="微软雅黑" pitchFamily="34" charset="-122"/>
                          <a:ea typeface="微软雅黑" pitchFamily="34" charset="-122"/>
                        </a:rPr>
                        <a:t>Cohen’s Kappa</a:t>
                      </a:r>
                      <a:r>
                        <a:rPr lang="zh-CN" sz="1800" kern="100">
                          <a:effectLst/>
                          <a:latin typeface="微软雅黑" pitchFamily="34" charset="-122"/>
                          <a:ea typeface="微软雅黑" pitchFamily="34" charset="-122"/>
                        </a:rPr>
                        <a:t>系数</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100">
                          <a:effectLst/>
                          <a:latin typeface="微软雅黑" pitchFamily="34" charset="-122"/>
                          <a:ea typeface="微软雅黑" pitchFamily="34" charset="-122"/>
                        </a:rPr>
                        <a:t>metrics.cohen_kappa_score</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4"/>
                  </a:ext>
                </a:extLst>
              </a:tr>
              <a:tr h="431800">
                <a:tc>
                  <a:txBody>
                    <a:bodyPr/>
                    <a:lstStyle/>
                    <a:p>
                      <a:pPr algn="ctr">
                        <a:spcAft>
                          <a:spcPts val="0"/>
                        </a:spcAft>
                      </a:pPr>
                      <a:r>
                        <a:rPr lang="en-US" sz="1800" kern="100">
                          <a:effectLst/>
                          <a:latin typeface="微软雅黑" pitchFamily="34" charset="-122"/>
                          <a:ea typeface="微软雅黑" pitchFamily="34" charset="-122"/>
                        </a:rPr>
                        <a:t>ROC</a:t>
                      </a:r>
                      <a:r>
                        <a:rPr lang="zh-CN" sz="1800" kern="100">
                          <a:effectLst/>
                          <a:latin typeface="微软雅黑" pitchFamily="34" charset="-122"/>
                          <a:ea typeface="微软雅黑" pitchFamily="34" charset="-122"/>
                        </a:rPr>
                        <a:t>曲线</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zh-CN" sz="1800" kern="100">
                          <a:effectLst/>
                          <a:latin typeface="微软雅黑" pitchFamily="34" charset="-122"/>
                          <a:ea typeface="微软雅黑" pitchFamily="34" charset="-122"/>
                        </a:rPr>
                        <a:t>最靠近</a:t>
                      </a:r>
                      <a:r>
                        <a:rPr lang="en-US" sz="1800" kern="100">
                          <a:effectLst/>
                          <a:latin typeface="微软雅黑" pitchFamily="34" charset="-122"/>
                          <a:ea typeface="微软雅黑" pitchFamily="34" charset="-122"/>
                        </a:rPr>
                        <a:t>y</a:t>
                      </a:r>
                      <a:r>
                        <a:rPr lang="zh-CN" sz="1800" kern="100">
                          <a:effectLst/>
                          <a:latin typeface="微软雅黑" pitchFamily="34" charset="-122"/>
                          <a:ea typeface="微软雅黑" pitchFamily="34" charset="-122"/>
                        </a:rPr>
                        <a:t>轴</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100" dirty="0">
                          <a:effectLst/>
                          <a:latin typeface="微软雅黑" pitchFamily="34" charset="-122"/>
                          <a:ea typeface="微软雅黑" pitchFamily="34" charset="-122"/>
                        </a:rPr>
                        <a:t>metrics. </a:t>
                      </a:r>
                      <a:r>
                        <a:rPr lang="en-US" sz="1800" kern="100" dirty="0" err="1">
                          <a:effectLst/>
                          <a:latin typeface="微软雅黑" pitchFamily="34" charset="-122"/>
                          <a:ea typeface="微软雅黑" pitchFamily="34" charset="-122"/>
                        </a:rPr>
                        <a:t>roc_curve</a:t>
                      </a:r>
                      <a:endParaRPr lang="zh-CN" sz="1800" kern="100" dirty="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a:extLst>
              <a:ext uri="{FF2B5EF4-FFF2-40B4-BE49-F238E27FC236}">
                <a16:creationId xmlns:a16="http://schemas.microsoft.com/office/drawing/2014/main" id="{A3168BCF-142E-4FCD-BD5F-E18CCB69C861}"/>
              </a:ext>
            </a:extLst>
          </p:cNvPr>
          <p:cNvSpPr>
            <a:spLocks noGrp="1"/>
          </p:cNvSpPr>
          <p:nvPr>
            <p:ph idx="1"/>
          </p:nvPr>
        </p:nvSpPr>
        <p:spPr>
          <a:xfrm>
            <a:off x="423863" y="1514475"/>
            <a:ext cx="11107737" cy="4368800"/>
          </a:xfrm>
        </p:spPr>
        <p:txBody>
          <a:bodyPr/>
          <a:lstStyle/>
          <a:p>
            <a:pPr marL="361950" indent="-361950">
              <a:spcBef>
                <a:spcPts val="400"/>
              </a:spcBef>
            </a:pPr>
            <a:r>
              <a:rPr lang="zh-CN" altLang="zh-CN"/>
              <a:t>除了使用数值，表格形式评估分类模型的性能，还可通过绘制</a:t>
            </a:r>
            <a:r>
              <a:rPr lang="en-US" altLang="zh-CN"/>
              <a:t>ROC</a:t>
            </a:r>
            <a:r>
              <a:rPr lang="zh-CN" altLang="zh-CN"/>
              <a:t>曲线的方式来评估分类模型</a:t>
            </a:r>
            <a:r>
              <a:rPr lang="zh-CN" altLang="en-US"/>
              <a:t>。</a:t>
            </a:r>
            <a:endParaRPr lang="en-US" altLang="zh-CN"/>
          </a:p>
          <a:p>
            <a:pPr marL="361950" indent="-361950">
              <a:spcBef>
                <a:spcPts val="400"/>
              </a:spcBef>
            </a:pPr>
            <a:r>
              <a:rPr lang="en-US" altLang="zh-CN"/>
              <a:t>ROC</a:t>
            </a:r>
            <a:r>
              <a:rPr lang="zh-CN" altLang="zh-CN"/>
              <a:t>曲线横纵坐标范围为</a:t>
            </a:r>
            <a:r>
              <a:rPr lang="en-US" altLang="zh-CN"/>
              <a:t>[0,1]</a:t>
            </a:r>
            <a:r>
              <a:rPr lang="zh-CN" altLang="zh-CN"/>
              <a:t>，通常情况下</a:t>
            </a:r>
            <a:r>
              <a:rPr lang="en-US" altLang="zh-CN"/>
              <a:t>ROC</a:t>
            </a:r>
            <a:r>
              <a:rPr lang="zh-CN" altLang="zh-CN"/>
              <a:t>曲线与</a:t>
            </a:r>
            <a:r>
              <a:rPr lang="en-US" altLang="zh-CN"/>
              <a:t>X</a:t>
            </a:r>
            <a:r>
              <a:rPr lang="zh-CN" altLang="zh-CN"/>
              <a:t>轴形成的面积越大，表示模型性能越好。但是当</a:t>
            </a:r>
            <a:r>
              <a:rPr lang="en-US" altLang="zh-CN"/>
              <a:t>ROC</a:t>
            </a:r>
            <a:r>
              <a:rPr lang="zh-CN" altLang="zh-CN"/>
              <a:t>曲线</a:t>
            </a:r>
            <a:r>
              <a:rPr lang="zh-CN" altLang="en-US"/>
              <a:t>处于下图中蓝色</a:t>
            </a:r>
            <a:r>
              <a:rPr lang="zh-CN" altLang="zh-CN"/>
              <a:t>虚线</a:t>
            </a:r>
            <a:r>
              <a:rPr lang="zh-CN" altLang="en-US"/>
              <a:t>的位置</a:t>
            </a:r>
            <a:r>
              <a:rPr lang="zh-CN" altLang="zh-CN"/>
              <a:t>，</a:t>
            </a:r>
            <a:r>
              <a:rPr lang="zh-CN" altLang="en-US"/>
              <a:t>就</a:t>
            </a:r>
            <a:r>
              <a:rPr lang="zh-CN" altLang="zh-CN"/>
              <a:t>表明了模型的计算结果基本都是随机得来的，在此种情况下模型起到的作用几乎为零。故在实际中</a:t>
            </a:r>
            <a:r>
              <a:rPr lang="en-US" altLang="zh-CN"/>
              <a:t>ROC</a:t>
            </a:r>
            <a:r>
              <a:rPr lang="zh-CN" altLang="zh-CN"/>
              <a:t>曲线离</a:t>
            </a:r>
            <a:r>
              <a:rPr lang="zh-CN" altLang="en-US"/>
              <a:t>图中蓝色</a:t>
            </a:r>
            <a:r>
              <a:rPr lang="zh-CN" altLang="zh-CN"/>
              <a:t>虚线越远表示模型效果越好。</a:t>
            </a:r>
            <a:endParaRPr lang="zh-CN" altLang="en-US"/>
          </a:p>
        </p:txBody>
      </p:sp>
      <p:sp>
        <p:nvSpPr>
          <p:cNvPr id="35843" name="标题 2">
            <a:extLst>
              <a:ext uri="{FF2B5EF4-FFF2-40B4-BE49-F238E27FC236}">
                <a16:creationId xmlns:a16="http://schemas.microsoft.com/office/drawing/2014/main" id="{F3B0EFA1-EAB5-411D-BA11-42639215FC4C}"/>
              </a:ext>
            </a:extLst>
          </p:cNvPr>
          <p:cNvSpPr>
            <a:spLocks noGrp="1"/>
          </p:cNvSpPr>
          <p:nvPr>
            <p:ph type="title"/>
          </p:nvPr>
        </p:nvSpPr>
        <p:spPr>
          <a:xfrm>
            <a:off x="255588" y="358775"/>
            <a:ext cx="10972800" cy="528638"/>
          </a:xfrm>
        </p:spPr>
        <p:txBody>
          <a:bodyPr/>
          <a:lstStyle/>
          <a:p>
            <a:r>
              <a:rPr lang="zh-CN" altLang="en-US"/>
              <a:t>评价分类模型</a:t>
            </a:r>
          </a:p>
        </p:txBody>
      </p:sp>
      <p:sp>
        <p:nvSpPr>
          <p:cNvPr id="35844" name="内容占位符 3">
            <a:extLst>
              <a:ext uri="{FF2B5EF4-FFF2-40B4-BE49-F238E27FC236}">
                <a16:creationId xmlns:a16="http://schemas.microsoft.com/office/drawing/2014/main" id="{FC522219-BA46-4FEF-90AF-83DB8DAECA69}"/>
              </a:ext>
            </a:extLst>
          </p:cNvPr>
          <p:cNvSpPr>
            <a:spLocks noGrp="1"/>
          </p:cNvSpPr>
          <p:nvPr>
            <p:ph idx="10"/>
          </p:nvPr>
        </p:nvSpPr>
        <p:spPr>
          <a:xfrm>
            <a:off x="423863" y="1138238"/>
            <a:ext cx="11107737" cy="427037"/>
          </a:xfrm>
        </p:spPr>
        <p:txBody>
          <a:bodyPr/>
          <a:lstStyle/>
          <a:p>
            <a:r>
              <a:rPr lang="en-US" altLang="zh-CN" b="1"/>
              <a:t>ROC</a:t>
            </a:r>
            <a:r>
              <a:rPr altLang="zh-CN" b="1"/>
              <a:t>曲线</a:t>
            </a:r>
            <a:endParaRPr b="1"/>
          </a:p>
        </p:txBody>
      </p:sp>
      <p:pic>
        <p:nvPicPr>
          <p:cNvPr id="35845" name="Picture 2">
            <a:extLst>
              <a:ext uri="{FF2B5EF4-FFF2-40B4-BE49-F238E27FC236}">
                <a16:creationId xmlns:a16="http://schemas.microsoft.com/office/drawing/2014/main" id="{F9D283C1-DC86-4172-85D1-E0FF4B27C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713" y="3295650"/>
            <a:ext cx="5356225"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8A21471D-6600-4578-B9FE-D519C160942C}"/>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34085DE-A749-43B8-AD5F-BF16224FF3D1}"/>
              </a:ext>
            </a:extLst>
          </p:cNvPr>
          <p:cNvSpPr>
            <a:spLocks noChangeShapeType="1"/>
          </p:cNvSpPr>
          <p:nvPr/>
        </p:nvSpPr>
        <p:spPr bwMode="auto">
          <a:xfrm>
            <a:off x="2636838" y="46577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A069BF6F-02FA-46FA-AF14-E978F8C220E9}"/>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8173AFF5-6FF7-4C4A-9ED1-66B0D25165B4}"/>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构建并评价聚类模型</a:t>
            </a:r>
            <a:endParaRPr lang="zh-CN" altLang="en-US" sz="2200" dirty="0">
              <a:latin typeface="微软雅黑" pitchFamily="34" charset="-122"/>
              <a:ea typeface="微软雅黑" pitchFamily="34" charset="-122"/>
            </a:endParaRPr>
          </a:p>
        </p:txBody>
      </p:sp>
      <p:sp>
        <p:nvSpPr>
          <p:cNvPr id="36874" name="标题 3">
            <a:extLst>
              <a:ext uri="{FF2B5EF4-FFF2-40B4-BE49-F238E27FC236}">
                <a16:creationId xmlns:a16="http://schemas.microsoft.com/office/drawing/2014/main" id="{5C3CA73C-0200-4C77-948B-0B7928628212}"/>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9279865B-CE0B-4F3C-9666-671EFD8C05FB}"/>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使用</a:t>
            </a:r>
            <a:r>
              <a:rPr lang="en-US" altLang="zh-CN" sz="2200" dirty="0" err="1">
                <a:solidFill>
                  <a:schemeClr val="bg1"/>
                </a:solidFill>
                <a:latin typeface="微软雅黑" pitchFamily="34" charset="-122"/>
                <a:ea typeface="微软雅黑" pitchFamily="34" charset="-122"/>
                <a:sym typeface="微软雅黑" pitchFamily="34" charset="-122"/>
              </a:rPr>
              <a:t>sklearn</a:t>
            </a:r>
            <a:r>
              <a:rPr lang="zh-CN" altLang="en-US" sz="2200" dirty="0">
                <a:solidFill>
                  <a:schemeClr val="bg1"/>
                </a:solidFill>
                <a:latin typeface="微软雅黑" pitchFamily="34" charset="-122"/>
                <a:ea typeface="微软雅黑" pitchFamily="34" charset="-122"/>
                <a:sym typeface="微软雅黑" pitchFamily="34" charset="-122"/>
              </a:rPr>
              <a:t>转换器处理数据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CA2BE5B6-80FB-4996-8DDB-65BD4E092E3B}"/>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DC43D2CA-A1BC-4A6F-A2EC-E855059FCE53}"/>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构建并评价分类模型</a:t>
            </a:r>
          </a:p>
        </p:txBody>
      </p:sp>
      <p:sp>
        <p:nvSpPr>
          <p:cNvPr id="22" name="Oval 15">
            <a:extLst>
              <a:ext uri="{FF2B5EF4-FFF2-40B4-BE49-F238E27FC236}">
                <a16:creationId xmlns:a16="http://schemas.microsoft.com/office/drawing/2014/main" id="{F31FE0B2-581E-4D36-BCBE-E7C7DF16A6CC}"/>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69CFF5DB-F96B-4B03-957F-6040C1DA4CC9}"/>
              </a:ext>
            </a:extLst>
          </p:cNvPr>
          <p:cNvSpPr>
            <a:spLocks noChangeArrowheads="1"/>
          </p:cNvSpPr>
          <p:nvPr/>
        </p:nvSpPr>
        <p:spPr bwMode="auto">
          <a:xfrm>
            <a:off x="4012450" y="431544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构建并评价回归模型</a:t>
            </a:r>
          </a:p>
        </p:txBody>
      </p:sp>
      <p:sp>
        <p:nvSpPr>
          <p:cNvPr id="29" name="Oval 15">
            <a:extLst>
              <a:ext uri="{FF2B5EF4-FFF2-40B4-BE49-F238E27FC236}">
                <a16:creationId xmlns:a16="http://schemas.microsoft.com/office/drawing/2014/main" id="{5508C9FE-821D-4BC7-804B-BE39C1202737}"/>
              </a:ext>
            </a:extLst>
          </p:cNvPr>
          <p:cNvSpPr>
            <a:spLocks noChangeArrowheads="1"/>
          </p:cNvSpPr>
          <p:nvPr/>
        </p:nvSpPr>
        <p:spPr bwMode="auto">
          <a:xfrm>
            <a:off x="2904947" y="433344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A3D0500C-7EFE-45E2-9F65-B5EC8B0D3632}"/>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51DF25C1-B76E-4EF4-9187-F826B79DAF7D}"/>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a:extLst>
              <a:ext uri="{FF2B5EF4-FFF2-40B4-BE49-F238E27FC236}">
                <a16:creationId xmlns:a16="http://schemas.microsoft.com/office/drawing/2014/main" id="{CDD1944C-7952-42D5-9B4C-14BB36CE02CA}"/>
              </a:ext>
            </a:extLst>
          </p:cNvPr>
          <p:cNvSpPr>
            <a:spLocks noGrp="1"/>
          </p:cNvSpPr>
          <p:nvPr>
            <p:ph idx="1"/>
          </p:nvPr>
        </p:nvSpPr>
        <p:spPr>
          <a:xfrm>
            <a:off x="423863" y="1754188"/>
            <a:ext cx="5665787" cy="4370387"/>
          </a:xfrm>
        </p:spPr>
        <p:txBody>
          <a:bodyPr/>
          <a:lstStyle/>
          <a:p>
            <a:pPr marL="361950" indent="-361950"/>
            <a:r>
              <a:rPr lang="zh-CN" altLang="zh-CN"/>
              <a:t>从</a:t>
            </a:r>
            <a:r>
              <a:rPr lang="en-US" altLang="zh-CN"/>
              <a:t>19</a:t>
            </a:r>
            <a:r>
              <a:rPr lang="zh-CN" altLang="zh-CN"/>
              <a:t>世纪初高斯提出最小二乘估计算起，回归分析的历史已有</a:t>
            </a:r>
            <a:r>
              <a:rPr lang="en-US" altLang="zh-CN"/>
              <a:t>200</a:t>
            </a:r>
            <a:r>
              <a:rPr lang="zh-CN" altLang="zh-CN"/>
              <a:t>多年。从经典的回归分析方法到近代的回归分析方法</a:t>
            </a:r>
            <a:r>
              <a:rPr lang="zh-CN" altLang="en-US"/>
              <a:t>。</a:t>
            </a:r>
            <a:endParaRPr lang="en-US" altLang="zh-CN"/>
          </a:p>
          <a:p>
            <a:pPr marL="361950" indent="-361950"/>
            <a:r>
              <a:rPr lang="zh-CN" altLang="zh-CN"/>
              <a:t>按照研究方法划分，回归分析研究的范围大致如图所示。</a:t>
            </a:r>
            <a:endParaRPr lang="en-US" altLang="zh-CN"/>
          </a:p>
          <a:p>
            <a:pPr marL="361950" indent="-361950"/>
            <a:r>
              <a:rPr lang="zh-CN" altLang="zh-CN"/>
              <a:t>回归算法的实现步骤和分类算法基本相同，分为学习和预测</a:t>
            </a:r>
            <a:r>
              <a:rPr lang="en-US" altLang="zh-CN"/>
              <a:t>2</a:t>
            </a:r>
            <a:r>
              <a:rPr lang="zh-CN" altLang="zh-CN"/>
              <a:t>个步骤。学习是通过训练样本数据来拟合回归方程；预测则是利用学习过程中拟合出的回归方程，将测试数据放入方程中求出预测值。</a:t>
            </a:r>
            <a:endParaRPr lang="zh-CN" altLang="en-US"/>
          </a:p>
        </p:txBody>
      </p:sp>
      <p:sp>
        <p:nvSpPr>
          <p:cNvPr id="37891" name="标题 2">
            <a:extLst>
              <a:ext uri="{FF2B5EF4-FFF2-40B4-BE49-F238E27FC236}">
                <a16:creationId xmlns:a16="http://schemas.microsoft.com/office/drawing/2014/main" id="{1E278D89-CCE3-4FE3-97B8-530B7E135C1B}"/>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估计器构建回归模型</a:t>
            </a:r>
          </a:p>
        </p:txBody>
      </p:sp>
      <p:sp>
        <p:nvSpPr>
          <p:cNvPr id="37892" name="内容占位符 3">
            <a:extLst>
              <a:ext uri="{FF2B5EF4-FFF2-40B4-BE49-F238E27FC236}">
                <a16:creationId xmlns:a16="http://schemas.microsoft.com/office/drawing/2014/main" id="{B5A7FD0E-C272-43C0-A6F8-9483192B7381}"/>
              </a:ext>
            </a:extLst>
          </p:cNvPr>
          <p:cNvSpPr>
            <a:spLocks noGrp="1"/>
          </p:cNvSpPr>
          <p:nvPr>
            <p:ph idx="10"/>
          </p:nvPr>
        </p:nvSpPr>
        <p:spPr>
          <a:xfrm>
            <a:off x="423863" y="1138238"/>
            <a:ext cx="11107737" cy="427037"/>
          </a:xfrm>
        </p:spPr>
        <p:txBody>
          <a:bodyPr/>
          <a:lstStyle/>
          <a:p>
            <a:r>
              <a:rPr altLang="zh-CN" b="1"/>
              <a:t>回归分析方法</a:t>
            </a:r>
            <a:endParaRPr b="1"/>
          </a:p>
        </p:txBody>
      </p:sp>
      <p:pic>
        <p:nvPicPr>
          <p:cNvPr id="37893" name="Picture 2">
            <a:extLst>
              <a:ext uri="{FF2B5EF4-FFF2-40B4-BE49-F238E27FC236}">
                <a16:creationId xmlns:a16="http://schemas.microsoft.com/office/drawing/2014/main" id="{C5697DE6-94C0-4DC4-BC5A-64E1DDBF7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9650" y="1511300"/>
            <a:ext cx="4987925" cy="4745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8BBDE095-9845-4139-9AD8-49E7A0A829C3}"/>
              </a:ext>
            </a:extLst>
          </p:cNvPr>
          <p:cNvGraphicFramePr>
            <a:graphicFrameLocks noGrp="1"/>
          </p:cNvGraphicFramePr>
          <p:nvPr>
            <p:ph idx="1"/>
            <p:extLst>
              <p:ext uri="{D42A27DB-BD31-4B8C-83A1-F6EECF244321}">
                <p14:modId xmlns:p14="http://schemas.microsoft.com/office/powerpoint/2010/main" val="3490402230"/>
              </p:ext>
            </p:extLst>
          </p:nvPr>
        </p:nvGraphicFramePr>
        <p:xfrm>
          <a:off x="423863" y="1816100"/>
          <a:ext cx="11107738" cy="4211639"/>
        </p:xfrm>
        <a:graphic>
          <a:graphicData uri="http://schemas.openxmlformats.org/drawingml/2006/table">
            <a:tbl>
              <a:tblPr firstRow="1" bandRow="1">
                <a:tableStyleId>{5C22544A-7EE6-4342-B048-85BDC9FD1C3A}</a:tableStyleId>
              </a:tblPr>
              <a:tblGrid>
                <a:gridCol w="1420496">
                  <a:extLst>
                    <a:ext uri="{9D8B030D-6E8A-4147-A177-3AD203B41FA5}">
                      <a16:colId xmlns:a16="http://schemas.microsoft.com/office/drawing/2014/main" val="20000"/>
                    </a:ext>
                  </a:extLst>
                </a:gridCol>
                <a:gridCol w="3696734">
                  <a:extLst>
                    <a:ext uri="{9D8B030D-6E8A-4147-A177-3AD203B41FA5}">
                      <a16:colId xmlns:a16="http://schemas.microsoft.com/office/drawing/2014/main" val="20001"/>
                    </a:ext>
                  </a:extLst>
                </a:gridCol>
                <a:gridCol w="5990508">
                  <a:extLst>
                    <a:ext uri="{9D8B030D-6E8A-4147-A177-3AD203B41FA5}">
                      <a16:colId xmlns:a16="http://schemas.microsoft.com/office/drawing/2014/main" val="20002"/>
                    </a:ext>
                  </a:extLst>
                </a:gridCol>
              </a:tblGrid>
              <a:tr h="457219">
                <a:tc>
                  <a:txBody>
                    <a:bodyPr/>
                    <a:lstStyle/>
                    <a:p>
                      <a:pPr algn="ctr">
                        <a:spcAft>
                          <a:spcPts val="0"/>
                        </a:spcAft>
                      </a:pPr>
                      <a:r>
                        <a:rPr lang="zh-CN" sz="1600" kern="100">
                          <a:effectLst/>
                          <a:latin typeface="微软雅黑" pitchFamily="34" charset="-122"/>
                          <a:ea typeface="微软雅黑" pitchFamily="34" charset="-122"/>
                        </a:rPr>
                        <a:t>回归模型名称</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ctr">
                        <a:spcAft>
                          <a:spcPts val="0"/>
                        </a:spcAft>
                      </a:pPr>
                      <a:r>
                        <a:rPr lang="zh-CN" sz="1600" kern="100">
                          <a:effectLst/>
                          <a:latin typeface="微软雅黑" pitchFamily="34" charset="-122"/>
                          <a:ea typeface="微软雅黑" pitchFamily="34" charset="-122"/>
                        </a:rPr>
                        <a:t>适用条件</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ctr">
                        <a:spcAft>
                          <a:spcPts val="0"/>
                        </a:spcAft>
                      </a:pPr>
                      <a:r>
                        <a:rPr lang="zh-CN" sz="1600" kern="100">
                          <a:effectLst/>
                          <a:latin typeface="微软雅黑" pitchFamily="34" charset="-122"/>
                          <a:ea typeface="微软雅黑" pitchFamily="34" charset="-122"/>
                        </a:rPr>
                        <a:t>算法描述</a:t>
                      </a:r>
                      <a:endParaRPr lang="zh-CN" sz="1600" kern="100">
                        <a:effectLst/>
                        <a:latin typeface="微软雅黑" pitchFamily="34" charset="-122"/>
                        <a:ea typeface="微软雅黑" pitchFamily="34" charset="-122"/>
                        <a:cs typeface="Times New Roman"/>
                      </a:endParaRPr>
                    </a:p>
                  </a:txBody>
                  <a:tcPr marL="68578" marR="68578" marT="0" marB="0" anchor="ctr"/>
                </a:tc>
                <a:extLst>
                  <a:ext uri="{0D108BD9-81ED-4DB2-BD59-A6C34878D82A}">
                    <a16:rowId xmlns:a16="http://schemas.microsoft.com/office/drawing/2014/main" val="10000"/>
                  </a:ext>
                </a:extLst>
              </a:tr>
              <a:tr h="625736">
                <a:tc>
                  <a:txBody>
                    <a:bodyPr/>
                    <a:lstStyle/>
                    <a:p>
                      <a:pPr algn="ctr">
                        <a:spcAft>
                          <a:spcPts val="0"/>
                        </a:spcAft>
                      </a:pPr>
                      <a:r>
                        <a:rPr lang="zh-CN" sz="1600" kern="100">
                          <a:effectLst/>
                          <a:latin typeface="微软雅黑" pitchFamily="34" charset="-122"/>
                          <a:ea typeface="微软雅黑" pitchFamily="34" charset="-122"/>
                        </a:rPr>
                        <a:t>线性回归</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因变量与自变量是线性关系</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dirty="0">
                          <a:solidFill>
                            <a:schemeClr val="tx1"/>
                          </a:solidFill>
                          <a:effectLst/>
                          <a:latin typeface="微软雅黑" pitchFamily="34" charset="-122"/>
                          <a:ea typeface="微软雅黑" pitchFamily="34" charset="-122"/>
                          <a:cs typeface="+mn-cs"/>
                        </a:rPr>
                        <a:t>对一个或多个</a:t>
                      </a:r>
                      <a:r>
                        <a:rPr lang="en-US" sz="1600" kern="100" dirty="0">
                          <a:solidFill>
                            <a:schemeClr val="tx1"/>
                          </a:solidFill>
                          <a:effectLst/>
                          <a:latin typeface="微软雅黑" pitchFamily="34" charset="-122"/>
                          <a:ea typeface="微软雅黑" pitchFamily="34" charset="-122"/>
                          <a:cs typeface="+mn-cs"/>
                        </a:rPr>
                        <a:t>自变量</a:t>
                      </a:r>
                      <a:r>
                        <a:rPr lang="zh-CN" sz="1600" kern="100" dirty="0">
                          <a:solidFill>
                            <a:schemeClr val="tx1"/>
                          </a:solidFill>
                          <a:effectLst/>
                          <a:latin typeface="微软雅黑" pitchFamily="34" charset="-122"/>
                          <a:ea typeface="微软雅黑" pitchFamily="34" charset="-122"/>
                          <a:cs typeface="+mn-cs"/>
                        </a:rPr>
                        <a:t>和</a:t>
                      </a:r>
                      <a:r>
                        <a:rPr lang="en-US" sz="1600" kern="100" dirty="0">
                          <a:solidFill>
                            <a:schemeClr val="tx1"/>
                          </a:solidFill>
                          <a:effectLst/>
                          <a:latin typeface="微软雅黑" pitchFamily="34" charset="-122"/>
                          <a:ea typeface="微软雅黑" pitchFamily="34" charset="-122"/>
                          <a:cs typeface="+mn-cs"/>
                        </a:rPr>
                        <a:t>因变量</a:t>
                      </a:r>
                      <a:r>
                        <a:rPr lang="zh-CN" sz="1600" kern="100" dirty="0">
                          <a:solidFill>
                            <a:schemeClr val="tx1"/>
                          </a:solidFill>
                          <a:effectLst/>
                          <a:latin typeface="微软雅黑" pitchFamily="34" charset="-122"/>
                          <a:ea typeface="微软雅黑" pitchFamily="34" charset="-122"/>
                          <a:cs typeface="+mn-cs"/>
                        </a:rPr>
                        <a:t>之间的线性关系进行建模，可用最小二乘法求解模型系数。</a:t>
                      </a:r>
                    </a:p>
                  </a:txBody>
                  <a:tcPr marL="68578" marR="68578" marT="0" marB="0" anchor="ctr"/>
                </a:tc>
                <a:extLst>
                  <a:ext uri="{0D108BD9-81ED-4DB2-BD59-A6C34878D82A}">
                    <a16:rowId xmlns:a16="http://schemas.microsoft.com/office/drawing/2014/main" val="10001"/>
                  </a:ext>
                </a:extLst>
              </a:tr>
              <a:tr h="938606">
                <a:tc>
                  <a:txBody>
                    <a:bodyPr/>
                    <a:lstStyle/>
                    <a:p>
                      <a:pPr algn="ctr">
                        <a:spcAft>
                          <a:spcPts val="0"/>
                        </a:spcAft>
                      </a:pPr>
                      <a:r>
                        <a:rPr lang="zh-CN" sz="1600" kern="100">
                          <a:effectLst/>
                          <a:latin typeface="微软雅黑" pitchFamily="34" charset="-122"/>
                          <a:ea typeface="微软雅黑" pitchFamily="34" charset="-122"/>
                        </a:rPr>
                        <a:t>非线性回归</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因变量与自变量之间不都是线性关系</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dirty="0">
                          <a:solidFill>
                            <a:schemeClr val="tx1"/>
                          </a:solidFill>
                          <a:effectLst/>
                          <a:latin typeface="微软雅黑" pitchFamily="34" charset="-122"/>
                          <a:ea typeface="微软雅黑" pitchFamily="34" charset="-122"/>
                          <a:cs typeface="+mn-cs"/>
                        </a:rPr>
                        <a:t>对一个或多个</a:t>
                      </a:r>
                      <a:r>
                        <a:rPr lang="en-US" sz="1600" kern="100" dirty="0">
                          <a:solidFill>
                            <a:schemeClr val="tx1"/>
                          </a:solidFill>
                          <a:effectLst/>
                          <a:latin typeface="微软雅黑" pitchFamily="34" charset="-122"/>
                          <a:ea typeface="微软雅黑" pitchFamily="34" charset="-122"/>
                          <a:cs typeface="+mn-cs"/>
                        </a:rPr>
                        <a:t>自变量</a:t>
                      </a:r>
                      <a:r>
                        <a:rPr lang="zh-CN" sz="1600" kern="100" dirty="0">
                          <a:solidFill>
                            <a:schemeClr val="tx1"/>
                          </a:solidFill>
                          <a:effectLst/>
                          <a:latin typeface="微软雅黑" pitchFamily="34" charset="-122"/>
                          <a:ea typeface="微软雅黑" pitchFamily="34" charset="-122"/>
                          <a:cs typeface="+mn-cs"/>
                        </a:rPr>
                        <a:t>和</a:t>
                      </a:r>
                      <a:r>
                        <a:rPr lang="en-US" sz="1600" kern="100" dirty="0">
                          <a:solidFill>
                            <a:schemeClr val="tx1"/>
                          </a:solidFill>
                          <a:effectLst/>
                          <a:latin typeface="微软雅黑" pitchFamily="34" charset="-122"/>
                          <a:ea typeface="微软雅黑" pitchFamily="34" charset="-122"/>
                          <a:cs typeface="+mn-cs"/>
                        </a:rPr>
                        <a:t>因变量</a:t>
                      </a:r>
                      <a:r>
                        <a:rPr lang="zh-CN" sz="1600" kern="100" dirty="0">
                          <a:solidFill>
                            <a:schemeClr val="tx1"/>
                          </a:solidFill>
                          <a:effectLst/>
                          <a:latin typeface="微软雅黑" pitchFamily="34" charset="-122"/>
                          <a:ea typeface="微软雅黑" pitchFamily="34" charset="-122"/>
                          <a:cs typeface="+mn-cs"/>
                        </a:rPr>
                        <a:t>之间的非线性关系进行建模。如果非线性关系可以通过简单的函数变换转化成线性关系，用线性回归的思想求解；如果不能转化，用非线性最小二乘方法求解。</a:t>
                      </a:r>
                    </a:p>
                  </a:txBody>
                  <a:tcPr marL="68578" marR="68578" marT="0" marB="0" anchor="ctr"/>
                </a:tc>
                <a:extLst>
                  <a:ext uri="{0D108BD9-81ED-4DB2-BD59-A6C34878D82A}">
                    <a16:rowId xmlns:a16="http://schemas.microsoft.com/office/drawing/2014/main" val="10002"/>
                  </a:ext>
                </a:extLst>
              </a:tr>
              <a:tr h="625736">
                <a:tc>
                  <a:txBody>
                    <a:bodyPr/>
                    <a:lstStyle/>
                    <a:p>
                      <a:pPr algn="ctr">
                        <a:spcAft>
                          <a:spcPts val="0"/>
                        </a:spcAft>
                      </a:pPr>
                      <a:r>
                        <a:rPr lang="en-US" sz="1600" kern="100">
                          <a:effectLst/>
                          <a:latin typeface="微软雅黑" pitchFamily="34" charset="-122"/>
                          <a:ea typeface="微软雅黑" pitchFamily="34" charset="-122"/>
                        </a:rPr>
                        <a:t>Logistic</a:t>
                      </a:r>
                      <a:r>
                        <a:rPr lang="zh-CN" sz="1600" kern="100">
                          <a:effectLst/>
                          <a:latin typeface="微软雅黑" pitchFamily="34" charset="-122"/>
                          <a:ea typeface="微软雅黑" pitchFamily="34" charset="-122"/>
                        </a:rPr>
                        <a:t>回归</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因变量一般有</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和</a:t>
                      </a:r>
                      <a:r>
                        <a:rPr lang="en-US" sz="1600" kern="100">
                          <a:effectLst/>
                          <a:latin typeface="微软雅黑" pitchFamily="34" charset="-122"/>
                          <a:ea typeface="微软雅黑" pitchFamily="34" charset="-122"/>
                        </a:rPr>
                        <a:t>0</a:t>
                      </a:r>
                      <a:r>
                        <a:rPr lang="zh-CN" sz="1600" kern="100">
                          <a:effectLst/>
                          <a:latin typeface="微软雅黑" pitchFamily="34" charset="-122"/>
                          <a:ea typeface="微软雅黑" pitchFamily="34" charset="-122"/>
                        </a:rPr>
                        <a:t>（是与否）两种取值</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是广义线性回归模型的特例，利用</a:t>
                      </a:r>
                      <a:r>
                        <a:rPr lang="en-US" sz="1600" kern="100">
                          <a:effectLst/>
                          <a:latin typeface="微软雅黑" pitchFamily="34" charset="-122"/>
                          <a:ea typeface="微软雅黑" pitchFamily="34" charset="-122"/>
                        </a:rPr>
                        <a:t>Logistic</a:t>
                      </a:r>
                      <a:r>
                        <a:rPr lang="zh-CN" sz="1600" kern="100">
                          <a:effectLst/>
                          <a:latin typeface="微软雅黑" pitchFamily="34" charset="-122"/>
                          <a:ea typeface="微软雅黑" pitchFamily="34" charset="-122"/>
                        </a:rPr>
                        <a:t>函数将因变量的取值范围控制在</a:t>
                      </a:r>
                      <a:r>
                        <a:rPr lang="en-US" sz="1600" kern="100">
                          <a:effectLst/>
                          <a:latin typeface="微软雅黑" pitchFamily="34" charset="-122"/>
                          <a:ea typeface="微软雅黑" pitchFamily="34" charset="-122"/>
                        </a:rPr>
                        <a:t>0</a:t>
                      </a:r>
                      <a:r>
                        <a:rPr lang="zh-CN" sz="1600" kern="100">
                          <a:effectLst/>
                          <a:latin typeface="微软雅黑" pitchFamily="34" charset="-122"/>
                          <a:ea typeface="微软雅黑" pitchFamily="34" charset="-122"/>
                        </a:rPr>
                        <a:t>和</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之间，表示取值为</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的概率。</a:t>
                      </a:r>
                      <a:endParaRPr lang="zh-CN" sz="1600" kern="100">
                        <a:effectLst/>
                        <a:latin typeface="微软雅黑" pitchFamily="34" charset="-122"/>
                        <a:ea typeface="微软雅黑" pitchFamily="34" charset="-122"/>
                        <a:cs typeface="Times New Roman"/>
                      </a:endParaRPr>
                    </a:p>
                  </a:txBody>
                  <a:tcPr marL="68578" marR="68578" marT="0" marB="0" anchor="ctr"/>
                </a:tc>
                <a:extLst>
                  <a:ext uri="{0D108BD9-81ED-4DB2-BD59-A6C34878D82A}">
                    <a16:rowId xmlns:a16="http://schemas.microsoft.com/office/drawing/2014/main" val="10003"/>
                  </a:ext>
                </a:extLst>
              </a:tr>
              <a:tr h="625736">
                <a:tc>
                  <a:txBody>
                    <a:bodyPr/>
                    <a:lstStyle/>
                    <a:p>
                      <a:pPr algn="ctr">
                        <a:spcAft>
                          <a:spcPts val="0"/>
                        </a:spcAft>
                      </a:pPr>
                      <a:r>
                        <a:rPr lang="zh-CN" sz="1600" kern="100">
                          <a:effectLst/>
                          <a:latin typeface="微软雅黑" pitchFamily="34" charset="-122"/>
                          <a:ea typeface="微软雅黑" pitchFamily="34" charset="-122"/>
                        </a:rPr>
                        <a:t>岭回归</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参与建模的自变量之间具有多重共线性</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dirty="0">
                          <a:effectLst/>
                          <a:latin typeface="微软雅黑" pitchFamily="34" charset="-122"/>
                          <a:ea typeface="微软雅黑" pitchFamily="34" charset="-122"/>
                        </a:rPr>
                        <a:t>是一种改进最小二乘估计的方法。</a:t>
                      </a:r>
                      <a:endParaRPr lang="zh-CN" sz="1600" kern="100" dirty="0">
                        <a:effectLst/>
                        <a:latin typeface="微软雅黑" pitchFamily="34" charset="-122"/>
                        <a:ea typeface="微软雅黑" pitchFamily="34" charset="-122"/>
                        <a:cs typeface="Times New Roman"/>
                      </a:endParaRPr>
                    </a:p>
                  </a:txBody>
                  <a:tcPr marL="68578" marR="68578" marT="0" marB="0" anchor="ctr"/>
                </a:tc>
                <a:extLst>
                  <a:ext uri="{0D108BD9-81ED-4DB2-BD59-A6C34878D82A}">
                    <a16:rowId xmlns:a16="http://schemas.microsoft.com/office/drawing/2014/main" val="10004"/>
                  </a:ext>
                </a:extLst>
              </a:tr>
              <a:tr h="938606">
                <a:tc>
                  <a:txBody>
                    <a:bodyPr/>
                    <a:lstStyle/>
                    <a:p>
                      <a:pPr algn="ctr">
                        <a:spcAft>
                          <a:spcPts val="0"/>
                        </a:spcAft>
                      </a:pPr>
                      <a:r>
                        <a:rPr lang="zh-CN" sz="1600" kern="100">
                          <a:effectLst/>
                          <a:latin typeface="微软雅黑" pitchFamily="34" charset="-122"/>
                          <a:ea typeface="微软雅黑" pitchFamily="34" charset="-122"/>
                        </a:rPr>
                        <a:t>主成分回归</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参与建模的自变量之间具有多重共线性</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dirty="0">
                          <a:effectLst/>
                          <a:latin typeface="微软雅黑" pitchFamily="34" charset="-122"/>
                          <a:ea typeface="微软雅黑" pitchFamily="34" charset="-122"/>
                        </a:rPr>
                        <a:t>主成分回归是根据主成分分析的思想提出来的，是对最小二乘法的一种改进，它是参数估计的一种有偏估计。可以消除自变量之间的多重共线性。</a:t>
                      </a:r>
                      <a:endParaRPr lang="zh-CN" sz="1600" kern="100" dirty="0">
                        <a:effectLst/>
                        <a:latin typeface="微软雅黑" pitchFamily="34" charset="-122"/>
                        <a:ea typeface="微软雅黑" pitchFamily="34" charset="-122"/>
                        <a:cs typeface="Times New Roman"/>
                      </a:endParaRPr>
                    </a:p>
                  </a:txBody>
                  <a:tcPr marL="68578" marR="68578" marT="0" marB="0" anchor="ctr"/>
                </a:tc>
                <a:extLst>
                  <a:ext uri="{0D108BD9-81ED-4DB2-BD59-A6C34878D82A}">
                    <a16:rowId xmlns:a16="http://schemas.microsoft.com/office/drawing/2014/main" val="10005"/>
                  </a:ext>
                </a:extLst>
              </a:tr>
            </a:tbl>
          </a:graphicData>
        </a:graphic>
      </p:graphicFrame>
      <p:sp>
        <p:nvSpPr>
          <p:cNvPr id="38944" name="标题 2">
            <a:extLst>
              <a:ext uri="{FF2B5EF4-FFF2-40B4-BE49-F238E27FC236}">
                <a16:creationId xmlns:a16="http://schemas.microsoft.com/office/drawing/2014/main" id="{17DFD583-6C7A-4EB8-B9F4-64317D8E0A3C}"/>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估计器构建回归模型</a:t>
            </a:r>
          </a:p>
        </p:txBody>
      </p:sp>
      <p:sp>
        <p:nvSpPr>
          <p:cNvPr id="38945" name="内容占位符 3">
            <a:extLst>
              <a:ext uri="{FF2B5EF4-FFF2-40B4-BE49-F238E27FC236}">
                <a16:creationId xmlns:a16="http://schemas.microsoft.com/office/drawing/2014/main" id="{B7AA20ED-4456-474E-9F00-C69AED6B5DA2}"/>
              </a:ext>
            </a:extLst>
          </p:cNvPr>
          <p:cNvSpPr>
            <a:spLocks noGrp="1"/>
          </p:cNvSpPr>
          <p:nvPr>
            <p:ph idx="10"/>
          </p:nvPr>
        </p:nvSpPr>
        <p:spPr>
          <a:xfrm>
            <a:off x="423863" y="1138238"/>
            <a:ext cx="11107737" cy="427037"/>
          </a:xfrm>
        </p:spPr>
        <p:txBody>
          <a:bodyPr/>
          <a:lstStyle/>
          <a:p>
            <a:r>
              <a:rPr altLang="zh-CN" b="1"/>
              <a:t>常用的回归模型</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a:extLst>
              <a:ext uri="{FF2B5EF4-FFF2-40B4-BE49-F238E27FC236}">
                <a16:creationId xmlns:a16="http://schemas.microsoft.com/office/drawing/2014/main" id="{3EF2D2B2-54F2-4BCD-90F6-A2C1C436BE19}"/>
              </a:ext>
            </a:extLst>
          </p:cNvPr>
          <p:cNvSpPr>
            <a:spLocks noGrp="1"/>
          </p:cNvSpPr>
          <p:nvPr>
            <p:ph idx="1"/>
          </p:nvPr>
        </p:nvSpPr>
        <p:spPr>
          <a:xfrm>
            <a:off x="423863" y="1754188"/>
            <a:ext cx="11107737" cy="4370387"/>
          </a:xfrm>
        </p:spPr>
        <p:txBody>
          <a:bodyPr/>
          <a:lstStyle/>
          <a:p>
            <a:pPr marL="361950" indent="-361950"/>
            <a:r>
              <a:rPr lang="en-US" altLang="zh-CN"/>
              <a:t>sklearn</a:t>
            </a:r>
            <a:r>
              <a:rPr lang="zh-CN" altLang="zh-CN"/>
              <a:t>内部提供了不少回归算法</a:t>
            </a:r>
            <a:r>
              <a:rPr lang="zh-CN" altLang="en-US"/>
              <a:t>，常用的函数如下表所示。</a:t>
            </a:r>
            <a:endParaRPr lang="en-US" altLang="zh-CN"/>
          </a:p>
          <a:p>
            <a:pPr marL="361950" indent="-361950"/>
            <a:r>
              <a:rPr lang="zh-CN" altLang="en-US"/>
              <a:t>可以</a:t>
            </a:r>
            <a:r>
              <a:rPr lang="zh-CN" altLang="zh-CN"/>
              <a:t>利用预测结果和真实结果画出折线图</a:t>
            </a:r>
            <a:r>
              <a:rPr lang="zh-CN" altLang="en-US"/>
              <a:t>作对比</a:t>
            </a:r>
            <a:r>
              <a:rPr lang="zh-CN" altLang="zh-CN"/>
              <a:t>，</a:t>
            </a:r>
            <a:r>
              <a:rPr lang="zh-CN" altLang="en-US"/>
              <a:t>以便更</a:t>
            </a:r>
            <a:r>
              <a:rPr lang="zh-CN" altLang="zh-CN"/>
              <a:t>直观看出线性回归模型效果</a:t>
            </a:r>
            <a:r>
              <a:rPr lang="zh-CN" altLang="en-US"/>
              <a:t>。</a:t>
            </a:r>
          </a:p>
        </p:txBody>
      </p:sp>
      <p:sp>
        <p:nvSpPr>
          <p:cNvPr id="39939" name="标题 2">
            <a:extLst>
              <a:ext uri="{FF2B5EF4-FFF2-40B4-BE49-F238E27FC236}">
                <a16:creationId xmlns:a16="http://schemas.microsoft.com/office/drawing/2014/main" id="{771B62E0-0D01-4928-8BFD-832813C42DCD}"/>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估计器构建回归模型</a:t>
            </a:r>
          </a:p>
        </p:txBody>
      </p:sp>
      <p:sp>
        <p:nvSpPr>
          <p:cNvPr id="39940" name="内容占位符 3">
            <a:extLst>
              <a:ext uri="{FF2B5EF4-FFF2-40B4-BE49-F238E27FC236}">
                <a16:creationId xmlns:a16="http://schemas.microsoft.com/office/drawing/2014/main" id="{97C9655A-F1AC-414F-9403-E59A6418CF2E}"/>
              </a:ext>
            </a:extLst>
          </p:cNvPr>
          <p:cNvSpPr>
            <a:spLocks noGrp="1"/>
          </p:cNvSpPr>
          <p:nvPr>
            <p:ph idx="10"/>
          </p:nvPr>
        </p:nvSpPr>
        <p:spPr>
          <a:xfrm>
            <a:off x="423863" y="1138238"/>
            <a:ext cx="11107737" cy="427037"/>
          </a:xfrm>
        </p:spPr>
        <p:txBody>
          <a:bodyPr/>
          <a:lstStyle/>
          <a:p>
            <a:r>
              <a:rPr lang="en-US" altLang="zh-CN" b="1"/>
              <a:t>sklearn</a:t>
            </a:r>
            <a:r>
              <a:rPr altLang="zh-CN" b="1"/>
              <a:t>库常用回归算法函数</a:t>
            </a:r>
            <a:endParaRPr b="1"/>
          </a:p>
        </p:txBody>
      </p:sp>
      <p:graphicFrame>
        <p:nvGraphicFramePr>
          <p:cNvPr id="5" name="表格 4">
            <a:extLst>
              <a:ext uri="{FF2B5EF4-FFF2-40B4-BE49-F238E27FC236}">
                <a16:creationId xmlns:a16="http://schemas.microsoft.com/office/drawing/2014/main" id="{246CFD23-8E06-4492-89CB-4D74BAC0CC24}"/>
              </a:ext>
            </a:extLst>
          </p:cNvPr>
          <p:cNvGraphicFramePr>
            <a:graphicFrameLocks noGrp="1"/>
          </p:cNvGraphicFramePr>
          <p:nvPr/>
        </p:nvGraphicFramePr>
        <p:xfrm>
          <a:off x="1449388" y="2852738"/>
          <a:ext cx="9128125" cy="3024189"/>
        </p:xfrm>
        <a:graphic>
          <a:graphicData uri="http://schemas.openxmlformats.org/drawingml/2006/table">
            <a:tbl>
              <a:tblPr firstRow="1" bandRow="1">
                <a:tableStyleId>{5C22544A-7EE6-4342-B048-85BDC9FD1C3A}</a:tableStyleId>
              </a:tblPr>
              <a:tblGrid>
                <a:gridCol w="2723395">
                  <a:extLst>
                    <a:ext uri="{9D8B030D-6E8A-4147-A177-3AD203B41FA5}">
                      <a16:colId xmlns:a16="http://schemas.microsoft.com/office/drawing/2014/main" val="20000"/>
                    </a:ext>
                  </a:extLst>
                </a:gridCol>
                <a:gridCol w="4108844">
                  <a:extLst>
                    <a:ext uri="{9D8B030D-6E8A-4147-A177-3AD203B41FA5}">
                      <a16:colId xmlns:a16="http://schemas.microsoft.com/office/drawing/2014/main" val="20001"/>
                    </a:ext>
                  </a:extLst>
                </a:gridCol>
                <a:gridCol w="2295886">
                  <a:extLst>
                    <a:ext uri="{9D8B030D-6E8A-4147-A177-3AD203B41FA5}">
                      <a16:colId xmlns:a16="http://schemas.microsoft.com/office/drawing/2014/main" val="20002"/>
                    </a:ext>
                  </a:extLst>
                </a:gridCol>
              </a:tblGrid>
              <a:tr h="432027">
                <a:tc>
                  <a:txBody>
                    <a:bodyPr/>
                    <a:lstStyle/>
                    <a:p>
                      <a:pPr algn="ctr">
                        <a:spcAft>
                          <a:spcPts val="0"/>
                        </a:spcAft>
                      </a:pPr>
                      <a:r>
                        <a:rPr lang="zh-CN" sz="1800" kern="0" dirty="0">
                          <a:effectLst/>
                          <a:latin typeface="微软雅黑" pitchFamily="34" charset="-122"/>
                          <a:ea typeface="微软雅黑" pitchFamily="34" charset="-122"/>
                        </a:rPr>
                        <a:t>模块名称</a:t>
                      </a:r>
                      <a:endParaRPr lang="zh-CN" sz="1800" kern="100" dirty="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函数名称</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算法名称</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0"/>
                  </a:ext>
                </a:extLst>
              </a:tr>
              <a:tr h="432027">
                <a:tc>
                  <a:txBody>
                    <a:bodyPr/>
                    <a:lstStyle/>
                    <a:p>
                      <a:pPr algn="ctr">
                        <a:spcAft>
                          <a:spcPts val="0"/>
                        </a:spcAft>
                      </a:pPr>
                      <a:r>
                        <a:rPr lang="en-US" sz="1800" kern="0">
                          <a:effectLst/>
                          <a:latin typeface="微软雅黑" pitchFamily="34" charset="-122"/>
                          <a:ea typeface="微软雅黑" pitchFamily="34" charset="-122"/>
                        </a:rPr>
                        <a:t>linear_model</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a:effectLst/>
                          <a:latin typeface="微软雅黑" pitchFamily="34" charset="-122"/>
                          <a:ea typeface="微软雅黑" pitchFamily="34" charset="-122"/>
                        </a:rPr>
                        <a:t>LinearRegression</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线性回归</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1"/>
                  </a:ext>
                </a:extLst>
              </a:tr>
              <a:tr h="432027">
                <a:tc>
                  <a:txBody>
                    <a:bodyPr/>
                    <a:lstStyle/>
                    <a:p>
                      <a:pPr algn="ctr">
                        <a:spcAft>
                          <a:spcPts val="0"/>
                        </a:spcAft>
                      </a:pPr>
                      <a:r>
                        <a:rPr lang="en-US" sz="1800" kern="0">
                          <a:effectLst/>
                          <a:latin typeface="微软雅黑" pitchFamily="34" charset="-122"/>
                          <a:ea typeface="微软雅黑" pitchFamily="34" charset="-122"/>
                        </a:rPr>
                        <a:t>svm</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a:effectLst/>
                          <a:latin typeface="微软雅黑" pitchFamily="34" charset="-122"/>
                          <a:ea typeface="微软雅黑" pitchFamily="34" charset="-122"/>
                        </a:rPr>
                        <a:t>SVR</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支持向量回归</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2"/>
                  </a:ext>
                </a:extLst>
              </a:tr>
              <a:tr h="432027">
                <a:tc>
                  <a:txBody>
                    <a:bodyPr/>
                    <a:lstStyle/>
                    <a:p>
                      <a:pPr algn="ctr">
                        <a:spcAft>
                          <a:spcPts val="0"/>
                        </a:spcAft>
                      </a:pPr>
                      <a:r>
                        <a:rPr lang="en-US" sz="1800" kern="0">
                          <a:effectLst/>
                          <a:latin typeface="微软雅黑" pitchFamily="34" charset="-122"/>
                          <a:ea typeface="微软雅黑" pitchFamily="34" charset="-122"/>
                        </a:rPr>
                        <a:t>neighbors</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a:effectLst/>
                          <a:latin typeface="微软雅黑" pitchFamily="34" charset="-122"/>
                          <a:ea typeface="微软雅黑" pitchFamily="34" charset="-122"/>
                        </a:rPr>
                        <a:t>KNeighborsRegressor</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最近邻回归</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3"/>
                  </a:ext>
                </a:extLst>
              </a:tr>
              <a:tr h="432027">
                <a:tc>
                  <a:txBody>
                    <a:bodyPr/>
                    <a:lstStyle/>
                    <a:p>
                      <a:pPr algn="ctr">
                        <a:spcAft>
                          <a:spcPts val="0"/>
                        </a:spcAft>
                      </a:pPr>
                      <a:r>
                        <a:rPr lang="en-US" sz="1800" kern="0">
                          <a:effectLst/>
                          <a:latin typeface="微软雅黑" pitchFamily="34" charset="-122"/>
                          <a:ea typeface="微软雅黑" pitchFamily="34" charset="-122"/>
                        </a:rPr>
                        <a:t>tree</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a:effectLst/>
                          <a:latin typeface="微软雅黑" pitchFamily="34" charset="-122"/>
                          <a:ea typeface="微软雅黑" pitchFamily="34" charset="-122"/>
                        </a:rPr>
                        <a:t>DecisionTreeRegressor</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回归决策树</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4"/>
                  </a:ext>
                </a:extLst>
              </a:tr>
              <a:tr h="432027">
                <a:tc>
                  <a:txBody>
                    <a:bodyPr/>
                    <a:lstStyle/>
                    <a:p>
                      <a:pPr algn="ctr">
                        <a:spcAft>
                          <a:spcPts val="0"/>
                        </a:spcAft>
                      </a:pPr>
                      <a:r>
                        <a:rPr lang="en-US" sz="1800" kern="0">
                          <a:effectLst/>
                          <a:latin typeface="微软雅黑" pitchFamily="34" charset="-122"/>
                          <a:ea typeface="微软雅黑" pitchFamily="34" charset="-122"/>
                        </a:rPr>
                        <a:t>ensemble</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a:effectLst/>
                          <a:latin typeface="微软雅黑" pitchFamily="34" charset="-122"/>
                          <a:ea typeface="微软雅黑" pitchFamily="34" charset="-122"/>
                        </a:rPr>
                        <a:t>RandomForestRegressor</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随机森林回归</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5"/>
                  </a:ext>
                </a:extLst>
              </a:tr>
              <a:tr h="432027">
                <a:tc>
                  <a:txBody>
                    <a:bodyPr/>
                    <a:lstStyle/>
                    <a:p>
                      <a:pPr algn="ctr">
                        <a:spcAft>
                          <a:spcPts val="0"/>
                        </a:spcAft>
                      </a:pPr>
                      <a:r>
                        <a:rPr lang="en-US" sz="1800" kern="0">
                          <a:effectLst/>
                          <a:latin typeface="微软雅黑" pitchFamily="34" charset="-122"/>
                          <a:ea typeface="微软雅黑" pitchFamily="34" charset="-122"/>
                        </a:rPr>
                        <a:t>ensemble</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dirty="0" err="1">
                          <a:effectLst/>
                          <a:latin typeface="微软雅黑" pitchFamily="34" charset="-122"/>
                          <a:ea typeface="微软雅黑" pitchFamily="34" charset="-122"/>
                        </a:rPr>
                        <a:t>GradientBoostingRegressor</a:t>
                      </a:r>
                      <a:endParaRPr lang="zh-CN" sz="1800" kern="100" dirty="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dirty="0">
                          <a:effectLst/>
                          <a:latin typeface="微软雅黑" pitchFamily="34" charset="-122"/>
                          <a:ea typeface="微软雅黑" pitchFamily="34" charset="-122"/>
                        </a:rPr>
                        <a:t>梯度提升回归树</a:t>
                      </a:r>
                      <a:endParaRPr lang="zh-CN" sz="1800" kern="100" dirty="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82F64B71-7CC8-4C1D-9629-6732A1DAA446}"/>
              </a:ext>
            </a:extLst>
          </p:cNvPr>
          <p:cNvSpPr>
            <a:spLocks noGrp="1"/>
          </p:cNvSpPr>
          <p:nvPr>
            <p:ph idx="1"/>
          </p:nvPr>
        </p:nvSpPr>
        <p:spPr>
          <a:xfrm>
            <a:off x="423863" y="1754188"/>
            <a:ext cx="11107737" cy="4370387"/>
          </a:xfrm>
        </p:spPr>
        <p:txBody>
          <a:bodyPr/>
          <a:lstStyle/>
          <a:p>
            <a:pPr marL="361950" indent="-361950">
              <a:spcBef>
                <a:spcPts val="400"/>
              </a:spcBef>
            </a:pPr>
            <a:r>
              <a:rPr lang="en-US" altLang="zh-CN" dirty="0"/>
              <a:t>sklearn</a:t>
            </a:r>
            <a:r>
              <a:rPr lang="zh-CN" altLang="zh-CN" dirty="0"/>
              <a:t>库的</a:t>
            </a:r>
            <a:r>
              <a:rPr lang="en-US" altLang="zh-CN" dirty="0"/>
              <a:t>datasets</a:t>
            </a:r>
            <a:r>
              <a:rPr lang="zh-CN" altLang="zh-CN" dirty="0"/>
              <a:t>模块集成了部分数据分析的经典数据集，可以使用这些数据集进行数据预处理，建模等操作，熟悉</a:t>
            </a:r>
            <a:r>
              <a:rPr lang="en-US" altLang="zh-CN" dirty="0"/>
              <a:t>sklearn</a:t>
            </a:r>
            <a:r>
              <a:rPr lang="zh-CN" altLang="zh-CN" dirty="0"/>
              <a:t>的数据处理流程和建模流程。</a:t>
            </a:r>
            <a:endParaRPr lang="en-US" altLang="zh-CN" dirty="0"/>
          </a:p>
          <a:p>
            <a:pPr marL="361950" indent="-361950">
              <a:spcBef>
                <a:spcPts val="400"/>
              </a:spcBef>
            </a:pPr>
            <a:r>
              <a:rPr lang="en-US" altLang="zh-CN" dirty="0"/>
              <a:t>datasets</a:t>
            </a:r>
            <a:r>
              <a:rPr lang="zh-CN" altLang="zh-CN" dirty="0"/>
              <a:t>模块常用数据集的加载函数与解释如</a:t>
            </a:r>
            <a:r>
              <a:rPr lang="zh-CN" altLang="en-US" dirty="0"/>
              <a:t>下</a:t>
            </a:r>
            <a:r>
              <a:rPr lang="zh-CN" altLang="zh-CN" dirty="0"/>
              <a:t>表。</a:t>
            </a:r>
            <a:endParaRPr lang="en-US" altLang="zh-CN" dirty="0"/>
          </a:p>
          <a:p>
            <a:pPr marL="361950" indent="-361950">
              <a:spcBef>
                <a:spcPts val="400"/>
              </a:spcBef>
            </a:pPr>
            <a:r>
              <a:rPr lang="zh-CN" altLang="zh-CN" dirty="0"/>
              <a:t>使用</a:t>
            </a:r>
            <a:r>
              <a:rPr lang="en-US" altLang="zh-CN" dirty="0"/>
              <a:t>sklearn</a:t>
            </a:r>
            <a:r>
              <a:rPr lang="zh-CN" altLang="zh-CN" dirty="0"/>
              <a:t>进行数据预处理会用到</a:t>
            </a:r>
            <a:r>
              <a:rPr lang="en-US" altLang="zh-CN" dirty="0"/>
              <a:t>sklearn</a:t>
            </a:r>
            <a:r>
              <a:rPr lang="zh-CN" altLang="zh-CN" dirty="0"/>
              <a:t>提供的统一接口</a:t>
            </a:r>
            <a:r>
              <a:rPr lang="en-US" altLang="zh-CN" dirty="0"/>
              <a:t>——</a:t>
            </a:r>
            <a:r>
              <a:rPr lang="zh-CN" altLang="zh-CN" dirty="0"/>
              <a:t>转换器（</a:t>
            </a:r>
            <a:r>
              <a:rPr lang="en-US" altLang="zh-CN" dirty="0"/>
              <a:t>Transformer</a:t>
            </a:r>
            <a:r>
              <a:rPr lang="zh-CN" altLang="zh-CN" dirty="0"/>
              <a:t>）。</a:t>
            </a:r>
            <a:endParaRPr lang="en-US" altLang="zh-CN" dirty="0"/>
          </a:p>
          <a:p>
            <a:pPr marL="361950" indent="-361950">
              <a:spcBef>
                <a:spcPts val="400"/>
              </a:spcBef>
            </a:pPr>
            <a:r>
              <a:rPr lang="zh-CN" altLang="zh-CN" dirty="0"/>
              <a:t>加载后的数据集可以视为一个字典，几乎所有的</a:t>
            </a:r>
            <a:r>
              <a:rPr lang="en-US" altLang="zh-CN" dirty="0"/>
              <a:t>sklearn</a:t>
            </a:r>
            <a:r>
              <a:rPr lang="zh-CN" altLang="zh-CN" dirty="0"/>
              <a:t>数据集均可以使用</a:t>
            </a:r>
            <a:r>
              <a:rPr lang="en-US" altLang="zh-CN" dirty="0"/>
              <a:t>data</a:t>
            </a:r>
            <a:r>
              <a:rPr lang="zh-CN" altLang="zh-CN" dirty="0"/>
              <a:t>，</a:t>
            </a:r>
            <a:r>
              <a:rPr lang="en-US" altLang="zh-CN" dirty="0"/>
              <a:t>target</a:t>
            </a:r>
            <a:r>
              <a:rPr lang="zh-CN" altLang="zh-CN" dirty="0"/>
              <a:t>，</a:t>
            </a:r>
            <a:r>
              <a:rPr lang="en-US" altLang="zh-CN" dirty="0" err="1"/>
              <a:t>feature_names</a:t>
            </a:r>
            <a:r>
              <a:rPr lang="zh-CN" altLang="zh-CN" dirty="0"/>
              <a:t>，</a:t>
            </a:r>
            <a:r>
              <a:rPr lang="en-US" altLang="zh-CN" dirty="0"/>
              <a:t>DESCR</a:t>
            </a:r>
            <a:r>
              <a:rPr lang="zh-CN" altLang="zh-CN" dirty="0"/>
              <a:t>分别获取数据集的数据，标签，特征名称和描述信息</a:t>
            </a:r>
            <a:r>
              <a:rPr lang="zh-CN" altLang="en-US" dirty="0"/>
              <a:t>。</a:t>
            </a:r>
          </a:p>
          <a:p>
            <a:pPr marL="361950" indent="-361950"/>
            <a:endParaRPr lang="zh-CN" altLang="en-US" dirty="0"/>
          </a:p>
        </p:txBody>
      </p:sp>
      <p:sp>
        <p:nvSpPr>
          <p:cNvPr id="13315" name="标题 2">
            <a:extLst>
              <a:ext uri="{FF2B5EF4-FFF2-40B4-BE49-F238E27FC236}">
                <a16:creationId xmlns:a16="http://schemas.microsoft.com/office/drawing/2014/main" id="{89FB352F-AA2A-4EED-BE0A-A943CF0CAD40}"/>
              </a:ext>
            </a:extLst>
          </p:cNvPr>
          <p:cNvSpPr>
            <a:spLocks noGrp="1"/>
          </p:cNvSpPr>
          <p:nvPr>
            <p:ph type="title"/>
          </p:nvPr>
        </p:nvSpPr>
        <p:spPr>
          <a:xfrm>
            <a:off x="255588" y="358775"/>
            <a:ext cx="10972800" cy="528638"/>
          </a:xfrm>
        </p:spPr>
        <p:txBody>
          <a:bodyPr/>
          <a:lstStyle/>
          <a:p>
            <a:r>
              <a:rPr lang="zh-CN" altLang="en-US"/>
              <a:t>加载</a:t>
            </a:r>
            <a:r>
              <a:rPr lang="en-US" altLang="zh-CN"/>
              <a:t>datasets</a:t>
            </a:r>
            <a:r>
              <a:rPr lang="zh-CN" altLang="en-US"/>
              <a:t>模块中数据集</a:t>
            </a:r>
          </a:p>
        </p:txBody>
      </p:sp>
      <p:graphicFrame>
        <p:nvGraphicFramePr>
          <p:cNvPr id="5" name="内容占位符 4">
            <a:extLst>
              <a:ext uri="{FF2B5EF4-FFF2-40B4-BE49-F238E27FC236}">
                <a16:creationId xmlns:a16="http://schemas.microsoft.com/office/drawing/2014/main" id="{019D7C4C-528B-49C6-8AA4-FD6981B79D7C}"/>
              </a:ext>
            </a:extLst>
          </p:cNvPr>
          <p:cNvGraphicFramePr>
            <a:graphicFrameLocks noGrp="1"/>
          </p:cNvGraphicFramePr>
          <p:nvPr>
            <p:ph idx="10"/>
          </p:nvPr>
        </p:nvGraphicFramePr>
        <p:xfrm>
          <a:off x="512763" y="4524375"/>
          <a:ext cx="11018836" cy="1728788"/>
        </p:xfrm>
        <a:graphic>
          <a:graphicData uri="http://schemas.openxmlformats.org/drawingml/2006/table">
            <a:tbl>
              <a:tblPr firstRow="1" bandRow="1">
                <a:tableStyleId>{5C22544A-7EE6-4342-B048-85BDC9FD1C3A}</a:tableStyleId>
              </a:tblPr>
              <a:tblGrid>
                <a:gridCol w="2754709">
                  <a:extLst>
                    <a:ext uri="{9D8B030D-6E8A-4147-A177-3AD203B41FA5}">
                      <a16:colId xmlns:a16="http://schemas.microsoft.com/office/drawing/2014/main" val="20000"/>
                    </a:ext>
                  </a:extLst>
                </a:gridCol>
                <a:gridCol w="2754709">
                  <a:extLst>
                    <a:ext uri="{9D8B030D-6E8A-4147-A177-3AD203B41FA5}">
                      <a16:colId xmlns:a16="http://schemas.microsoft.com/office/drawing/2014/main" val="20001"/>
                    </a:ext>
                  </a:extLst>
                </a:gridCol>
                <a:gridCol w="2754709">
                  <a:extLst>
                    <a:ext uri="{9D8B030D-6E8A-4147-A177-3AD203B41FA5}">
                      <a16:colId xmlns:a16="http://schemas.microsoft.com/office/drawing/2014/main" val="20002"/>
                    </a:ext>
                  </a:extLst>
                </a:gridCol>
                <a:gridCol w="2754709">
                  <a:extLst>
                    <a:ext uri="{9D8B030D-6E8A-4147-A177-3AD203B41FA5}">
                      <a16:colId xmlns:a16="http://schemas.microsoft.com/office/drawing/2014/main" val="20003"/>
                    </a:ext>
                  </a:extLst>
                </a:gridCol>
              </a:tblGrid>
              <a:tr h="432197">
                <a:tc>
                  <a:txBody>
                    <a:bodyPr/>
                    <a:lstStyle/>
                    <a:p>
                      <a:pPr algn="ctr">
                        <a:spcAft>
                          <a:spcPts val="0"/>
                        </a:spcAft>
                      </a:pPr>
                      <a:r>
                        <a:rPr lang="zh-CN" sz="1800" kern="0" dirty="0">
                          <a:effectLst/>
                          <a:latin typeface="微软雅黑" pitchFamily="34" charset="-122"/>
                          <a:ea typeface="微软雅黑" pitchFamily="34" charset="-122"/>
                        </a:rPr>
                        <a:t>数据集加载函数</a:t>
                      </a:r>
                      <a:endParaRPr lang="zh-CN" sz="1800" kern="100" dirty="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800" kern="0">
                          <a:effectLst/>
                          <a:latin typeface="微软雅黑" pitchFamily="34" charset="-122"/>
                          <a:ea typeface="微软雅黑" pitchFamily="34" charset="-122"/>
                        </a:rPr>
                        <a:t>数据集任务类型</a:t>
                      </a:r>
                      <a:endParaRPr lang="zh-CN" sz="18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800" kern="0" dirty="0">
                          <a:effectLst/>
                          <a:latin typeface="微软雅黑" pitchFamily="34" charset="-122"/>
                          <a:ea typeface="微软雅黑" pitchFamily="34" charset="-122"/>
                        </a:rPr>
                        <a:t>数据集加载函数</a:t>
                      </a:r>
                      <a:endParaRPr lang="zh-CN" sz="1800" kern="100" dirty="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800" kern="0" dirty="0">
                          <a:effectLst/>
                          <a:latin typeface="微软雅黑" pitchFamily="34" charset="-122"/>
                          <a:ea typeface="微软雅黑" pitchFamily="34" charset="-122"/>
                        </a:rPr>
                        <a:t>数据集任务类型</a:t>
                      </a:r>
                      <a:endParaRPr lang="zh-CN" sz="1800" kern="100" dirty="0">
                        <a:effectLst/>
                        <a:latin typeface="微软雅黑" pitchFamily="34" charset="-122"/>
                        <a:ea typeface="微软雅黑" pitchFamily="34" charset="-122"/>
                        <a:cs typeface="Times New Roman"/>
                      </a:endParaRPr>
                    </a:p>
                  </a:txBody>
                  <a:tcPr marL="27208" marR="27208" marT="0" marB="0" anchor="ctr"/>
                </a:tc>
                <a:extLst>
                  <a:ext uri="{0D108BD9-81ED-4DB2-BD59-A6C34878D82A}">
                    <a16:rowId xmlns:a16="http://schemas.microsoft.com/office/drawing/2014/main" val="10000"/>
                  </a:ext>
                </a:extLst>
              </a:tr>
              <a:tr h="432197">
                <a:tc>
                  <a:txBody>
                    <a:bodyPr/>
                    <a:lstStyle/>
                    <a:p>
                      <a:pPr algn="ctr">
                        <a:spcAft>
                          <a:spcPts val="0"/>
                        </a:spcAft>
                      </a:pPr>
                      <a:r>
                        <a:rPr lang="en-US" sz="1800" kern="0">
                          <a:effectLst/>
                          <a:latin typeface="微软雅黑" pitchFamily="34" charset="-122"/>
                          <a:ea typeface="微软雅黑" pitchFamily="34" charset="-122"/>
                        </a:rPr>
                        <a:t>load_ boston</a:t>
                      </a:r>
                      <a:endParaRPr lang="zh-CN" sz="18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800" kern="0">
                          <a:effectLst/>
                          <a:latin typeface="微软雅黑" pitchFamily="34" charset="-122"/>
                          <a:ea typeface="微软雅黑" pitchFamily="34" charset="-122"/>
                        </a:rPr>
                        <a:t>回归</a:t>
                      </a:r>
                      <a:endParaRPr lang="zh-CN" sz="18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en-US" sz="1800" kern="0">
                          <a:effectLst/>
                          <a:latin typeface="微软雅黑" pitchFamily="34" charset="-122"/>
                          <a:ea typeface="微软雅黑" pitchFamily="34" charset="-122"/>
                        </a:rPr>
                        <a:t>load_breast_cancer</a:t>
                      </a:r>
                      <a:endParaRPr lang="zh-CN" sz="18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800" kern="0">
                          <a:effectLst/>
                          <a:latin typeface="微软雅黑" pitchFamily="34" charset="-122"/>
                          <a:ea typeface="微软雅黑" pitchFamily="34" charset="-122"/>
                        </a:rPr>
                        <a:t>分类，聚类</a:t>
                      </a:r>
                      <a:endParaRPr lang="zh-CN" sz="1800" kern="100">
                        <a:effectLst/>
                        <a:latin typeface="微软雅黑" pitchFamily="34" charset="-122"/>
                        <a:ea typeface="微软雅黑" pitchFamily="34" charset="-122"/>
                        <a:cs typeface="Times New Roman"/>
                      </a:endParaRPr>
                    </a:p>
                  </a:txBody>
                  <a:tcPr marL="27208" marR="27208" marT="0" marB="0" anchor="ctr"/>
                </a:tc>
                <a:extLst>
                  <a:ext uri="{0D108BD9-81ED-4DB2-BD59-A6C34878D82A}">
                    <a16:rowId xmlns:a16="http://schemas.microsoft.com/office/drawing/2014/main" val="10001"/>
                  </a:ext>
                </a:extLst>
              </a:tr>
              <a:tr h="432197">
                <a:tc>
                  <a:txBody>
                    <a:bodyPr/>
                    <a:lstStyle/>
                    <a:p>
                      <a:pPr algn="ctr">
                        <a:spcAft>
                          <a:spcPts val="0"/>
                        </a:spcAft>
                      </a:pPr>
                      <a:r>
                        <a:rPr lang="en-US" sz="1800" kern="0">
                          <a:effectLst/>
                          <a:latin typeface="微软雅黑" pitchFamily="34" charset="-122"/>
                          <a:ea typeface="微软雅黑" pitchFamily="34" charset="-122"/>
                        </a:rPr>
                        <a:t>fetch_california_housing</a:t>
                      </a:r>
                      <a:endParaRPr lang="zh-CN" sz="18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800" kern="0">
                          <a:effectLst/>
                          <a:latin typeface="微软雅黑" pitchFamily="34" charset="-122"/>
                          <a:ea typeface="微软雅黑" pitchFamily="34" charset="-122"/>
                        </a:rPr>
                        <a:t>回归</a:t>
                      </a:r>
                      <a:endParaRPr lang="zh-CN" sz="18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en-US" sz="1800" kern="0">
                          <a:effectLst/>
                          <a:latin typeface="微软雅黑" pitchFamily="34" charset="-122"/>
                          <a:ea typeface="微软雅黑" pitchFamily="34" charset="-122"/>
                        </a:rPr>
                        <a:t>load_iris</a:t>
                      </a:r>
                      <a:endParaRPr lang="zh-CN" sz="18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800" kern="0">
                          <a:effectLst/>
                          <a:latin typeface="微软雅黑" pitchFamily="34" charset="-122"/>
                          <a:ea typeface="微软雅黑" pitchFamily="34" charset="-122"/>
                        </a:rPr>
                        <a:t>分类，聚类</a:t>
                      </a:r>
                      <a:endParaRPr lang="zh-CN" sz="1800" kern="100">
                        <a:effectLst/>
                        <a:latin typeface="微软雅黑" pitchFamily="34" charset="-122"/>
                        <a:ea typeface="微软雅黑" pitchFamily="34" charset="-122"/>
                        <a:cs typeface="Times New Roman"/>
                      </a:endParaRPr>
                    </a:p>
                  </a:txBody>
                  <a:tcPr marL="27208" marR="27208" marT="0" marB="0" anchor="ctr"/>
                </a:tc>
                <a:extLst>
                  <a:ext uri="{0D108BD9-81ED-4DB2-BD59-A6C34878D82A}">
                    <a16:rowId xmlns:a16="http://schemas.microsoft.com/office/drawing/2014/main" val="10002"/>
                  </a:ext>
                </a:extLst>
              </a:tr>
              <a:tr h="432197">
                <a:tc>
                  <a:txBody>
                    <a:bodyPr/>
                    <a:lstStyle/>
                    <a:p>
                      <a:pPr algn="ctr">
                        <a:spcAft>
                          <a:spcPts val="0"/>
                        </a:spcAft>
                      </a:pPr>
                      <a:r>
                        <a:rPr lang="en-US" sz="1800" kern="0">
                          <a:effectLst/>
                          <a:latin typeface="微软雅黑" pitchFamily="34" charset="-122"/>
                          <a:ea typeface="微软雅黑" pitchFamily="34" charset="-122"/>
                        </a:rPr>
                        <a:t>load_digits</a:t>
                      </a:r>
                      <a:endParaRPr lang="zh-CN" sz="18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800" kern="0">
                          <a:effectLst/>
                          <a:latin typeface="微软雅黑" pitchFamily="34" charset="-122"/>
                          <a:ea typeface="微软雅黑" pitchFamily="34" charset="-122"/>
                        </a:rPr>
                        <a:t>分类</a:t>
                      </a:r>
                      <a:endParaRPr lang="zh-CN" sz="18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en-US" sz="1800" kern="0">
                          <a:effectLst/>
                          <a:latin typeface="微软雅黑" pitchFamily="34" charset="-122"/>
                          <a:ea typeface="微软雅黑" pitchFamily="34" charset="-122"/>
                        </a:rPr>
                        <a:t>load_wine</a:t>
                      </a:r>
                      <a:endParaRPr lang="zh-CN" sz="18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800" kern="0" dirty="0">
                          <a:effectLst/>
                          <a:latin typeface="微软雅黑" pitchFamily="34" charset="-122"/>
                          <a:ea typeface="微软雅黑" pitchFamily="34" charset="-122"/>
                        </a:rPr>
                        <a:t>分类</a:t>
                      </a:r>
                      <a:endParaRPr lang="zh-CN" sz="1800" kern="100" dirty="0">
                        <a:effectLst/>
                        <a:latin typeface="微软雅黑" pitchFamily="34" charset="-122"/>
                        <a:ea typeface="微软雅黑" pitchFamily="34" charset="-122"/>
                        <a:cs typeface="Times New Roman"/>
                      </a:endParaRPr>
                    </a:p>
                  </a:txBody>
                  <a:tcPr marL="27208" marR="27208" marT="0" marB="0" anchor="ctr"/>
                </a:tc>
                <a:extLst>
                  <a:ext uri="{0D108BD9-81ED-4DB2-BD59-A6C34878D82A}">
                    <a16:rowId xmlns:a16="http://schemas.microsoft.com/office/drawing/2014/main" val="10003"/>
                  </a:ext>
                </a:extLst>
              </a:tr>
            </a:tbl>
          </a:graphicData>
        </a:graphic>
      </p:graphicFrame>
      <p:sp>
        <p:nvSpPr>
          <p:cNvPr id="13343" name="内容占位符 3">
            <a:extLst>
              <a:ext uri="{FF2B5EF4-FFF2-40B4-BE49-F238E27FC236}">
                <a16:creationId xmlns:a16="http://schemas.microsoft.com/office/drawing/2014/main" id="{74A7A92C-7818-48FA-8BBF-73813B527309}"/>
              </a:ext>
            </a:extLst>
          </p:cNvPr>
          <p:cNvSpPr txBox="1">
            <a:spLocks/>
          </p:cNvSpPr>
          <p:nvPr/>
        </p:nvSpPr>
        <p:spPr bwMode="auto">
          <a:xfrm>
            <a:off x="423863" y="1138238"/>
            <a:ext cx="111077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buFont typeface="Wingdings" panose="05000000000000000000" pitchFamily="2" charset="2"/>
              <a:buNone/>
            </a:pPr>
            <a:r>
              <a:rPr lang="en-US" altLang="zh-CN" sz="2000" b="1">
                <a:latin typeface="微软雅黑" panose="020B0503020204020204" pitchFamily="34" charset="-122"/>
                <a:ea typeface="微软雅黑" panose="020B0503020204020204" pitchFamily="34" charset="-122"/>
                <a:cs typeface="Times New Roman" panose="02020603050405020304" pitchFamily="18" charset="0"/>
              </a:rPr>
              <a:t>datasets</a:t>
            </a:r>
            <a:r>
              <a:rPr lang="zh-CN" altLang="en-US" sz="2000" b="1">
                <a:latin typeface="微软雅黑" panose="020B0503020204020204" pitchFamily="34" charset="-122"/>
                <a:ea typeface="微软雅黑" panose="020B0503020204020204" pitchFamily="34" charset="-122"/>
                <a:cs typeface="Times New Roman" panose="02020603050405020304" pitchFamily="18" charset="0"/>
              </a:rPr>
              <a:t>模块常用数据集加载函数及其解释</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id="{8E61D8F9-343E-4321-ACAB-31A2533D847D}"/>
              </a:ext>
            </a:extLst>
          </p:cNvPr>
          <p:cNvSpPr>
            <a:spLocks noGrp="1"/>
          </p:cNvSpPr>
          <p:nvPr>
            <p:ph idx="1"/>
          </p:nvPr>
        </p:nvSpPr>
        <p:spPr>
          <a:xfrm>
            <a:off x="346075" y="1560513"/>
            <a:ext cx="11339513" cy="4370387"/>
          </a:xfrm>
        </p:spPr>
        <p:txBody>
          <a:bodyPr/>
          <a:lstStyle/>
          <a:p>
            <a:pPr marL="361950" indent="-361950">
              <a:spcBef>
                <a:spcPts val="900"/>
              </a:spcBef>
            </a:pPr>
            <a:r>
              <a:rPr lang="zh-CN" altLang="zh-CN"/>
              <a:t>回归模型的性能评估不同于分类模型，虽然都是对照真实值进行评估，但由于回归模型的预测结果和真实值都是连续的，所以不能够求取</a:t>
            </a:r>
            <a:r>
              <a:rPr lang="en-US" altLang="zh-CN"/>
              <a:t>Precision</a:t>
            </a:r>
            <a:r>
              <a:rPr lang="zh-CN" altLang="zh-CN"/>
              <a:t>、</a:t>
            </a:r>
            <a:r>
              <a:rPr lang="en-US" altLang="zh-CN"/>
              <a:t>Recall</a:t>
            </a:r>
            <a:r>
              <a:rPr lang="zh-CN" altLang="zh-CN"/>
              <a:t>和</a:t>
            </a:r>
            <a:r>
              <a:rPr lang="en-US" altLang="zh-CN"/>
              <a:t>F1</a:t>
            </a:r>
            <a:r>
              <a:rPr lang="zh-CN" altLang="zh-CN"/>
              <a:t>值等评价指标。回归模型拥有一套独立的评价指标。</a:t>
            </a:r>
            <a:endParaRPr lang="en-US" altLang="zh-CN"/>
          </a:p>
          <a:p>
            <a:pPr marL="361950" indent="-361950">
              <a:spcBef>
                <a:spcPts val="900"/>
              </a:spcBef>
            </a:pPr>
            <a:r>
              <a:rPr lang="zh-CN" altLang="zh-CN"/>
              <a:t>平均绝对误差、均方误差和中值绝对误差的值越靠近</a:t>
            </a:r>
            <a:r>
              <a:rPr lang="en-US" altLang="zh-CN"/>
              <a:t>0</a:t>
            </a:r>
            <a:r>
              <a:rPr lang="zh-CN" altLang="zh-CN"/>
              <a:t>，模型性能越好。可解释方差值和</a:t>
            </a:r>
            <a:r>
              <a:rPr lang="en-US" altLang="zh-CN"/>
              <a:t>R</a:t>
            </a:r>
            <a:r>
              <a:rPr lang="zh-CN" altLang="zh-CN"/>
              <a:t>方值则越靠近</a:t>
            </a:r>
            <a:r>
              <a:rPr lang="en-US" altLang="zh-CN"/>
              <a:t>1</a:t>
            </a:r>
            <a:r>
              <a:rPr lang="zh-CN" altLang="zh-CN"/>
              <a:t>，模型性能越好。</a:t>
            </a:r>
            <a:endParaRPr lang="zh-CN" altLang="en-US"/>
          </a:p>
        </p:txBody>
      </p:sp>
      <p:sp>
        <p:nvSpPr>
          <p:cNvPr id="40963" name="标题 2">
            <a:extLst>
              <a:ext uri="{FF2B5EF4-FFF2-40B4-BE49-F238E27FC236}">
                <a16:creationId xmlns:a16="http://schemas.microsoft.com/office/drawing/2014/main" id="{E7D361B9-04A1-4356-9849-4C35C6210CBC}"/>
              </a:ext>
            </a:extLst>
          </p:cNvPr>
          <p:cNvSpPr>
            <a:spLocks noGrp="1"/>
          </p:cNvSpPr>
          <p:nvPr>
            <p:ph type="title"/>
          </p:nvPr>
        </p:nvSpPr>
        <p:spPr>
          <a:xfrm>
            <a:off x="255588" y="358775"/>
            <a:ext cx="10972800" cy="528638"/>
          </a:xfrm>
        </p:spPr>
        <p:txBody>
          <a:bodyPr/>
          <a:lstStyle/>
          <a:p>
            <a:r>
              <a:rPr lang="zh-CN" altLang="en-US"/>
              <a:t>评价回归模型</a:t>
            </a:r>
          </a:p>
        </p:txBody>
      </p:sp>
      <p:sp>
        <p:nvSpPr>
          <p:cNvPr id="40964" name="内容占位符 3">
            <a:extLst>
              <a:ext uri="{FF2B5EF4-FFF2-40B4-BE49-F238E27FC236}">
                <a16:creationId xmlns:a16="http://schemas.microsoft.com/office/drawing/2014/main" id="{751750D6-7AEA-47E7-B73A-0B2BE5140669}"/>
              </a:ext>
            </a:extLst>
          </p:cNvPr>
          <p:cNvSpPr>
            <a:spLocks noGrp="1"/>
          </p:cNvSpPr>
          <p:nvPr>
            <p:ph idx="10"/>
          </p:nvPr>
        </p:nvSpPr>
        <p:spPr>
          <a:xfrm>
            <a:off x="423863" y="1138238"/>
            <a:ext cx="11107737" cy="427037"/>
          </a:xfrm>
        </p:spPr>
        <p:txBody>
          <a:bodyPr/>
          <a:lstStyle/>
          <a:p>
            <a:r>
              <a:rPr altLang="zh-CN" b="1"/>
              <a:t>回归模型评价指标</a:t>
            </a:r>
            <a:endParaRPr b="1"/>
          </a:p>
        </p:txBody>
      </p:sp>
      <p:graphicFrame>
        <p:nvGraphicFramePr>
          <p:cNvPr id="5" name="表格 4">
            <a:extLst>
              <a:ext uri="{FF2B5EF4-FFF2-40B4-BE49-F238E27FC236}">
                <a16:creationId xmlns:a16="http://schemas.microsoft.com/office/drawing/2014/main" id="{510E75E9-CE7C-4145-96BA-78FB0EF0639B}"/>
              </a:ext>
            </a:extLst>
          </p:cNvPr>
          <p:cNvGraphicFramePr>
            <a:graphicFrameLocks noGrp="1"/>
          </p:cNvGraphicFramePr>
          <p:nvPr/>
        </p:nvGraphicFramePr>
        <p:xfrm>
          <a:off x="1576388" y="3581400"/>
          <a:ext cx="8683625" cy="2592390"/>
        </p:xfrm>
        <a:graphic>
          <a:graphicData uri="http://schemas.openxmlformats.org/drawingml/2006/table">
            <a:tbl>
              <a:tblPr firstRow="1" bandRow="1">
                <a:tableStyleId>{5C22544A-7EE6-4342-B048-85BDC9FD1C3A}</a:tableStyleId>
              </a:tblPr>
              <a:tblGrid>
                <a:gridCol w="2869993">
                  <a:extLst>
                    <a:ext uri="{9D8B030D-6E8A-4147-A177-3AD203B41FA5}">
                      <a16:colId xmlns:a16="http://schemas.microsoft.com/office/drawing/2014/main" val="20000"/>
                    </a:ext>
                  </a:extLst>
                </a:gridCol>
                <a:gridCol w="1311864">
                  <a:extLst>
                    <a:ext uri="{9D8B030D-6E8A-4147-A177-3AD203B41FA5}">
                      <a16:colId xmlns:a16="http://schemas.microsoft.com/office/drawing/2014/main" val="20001"/>
                    </a:ext>
                  </a:extLst>
                </a:gridCol>
                <a:gridCol w="4501768">
                  <a:extLst>
                    <a:ext uri="{9D8B030D-6E8A-4147-A177-3AD203B41FA5}">
                      <a16:colId xmlns:a16="http://schemas.microsoft.com/office/drawing/2014/main" val="20002"/>
                    </a:ext>
                  </a:extLst>
                </a:gridCol>
              </a:tblGrid>
              <a:tr h="432065">
                <a:tc>
                  <a:txBody>
                    <a:bodyPr/>
                    <a:lstStyle/>
                    <a:p>
                      <a:pPr algn="ctr">
                        <a:spcAft>
                          <a:spcPts val="0"/>
                        </a:spcAft>
                      </a:pPr>
                      <a:r>
                        <a:rPr lang="zh-CN" sz="1800" kern="0" dirty="0">
                          <a:effectLst/>
                          <a:latin typeface="微软雅黑" pitchFamily="34" charset="-122"/>
                          <a:ea typeface="微软雅黑" pitchFamily="34" charset="-122"/>
                        </a:rPr>
                        <a:t>方法名称</a:t>
                      </a:r>
                      <a:endParaRPr lang="zh-CN" sz="1800" kern="100" dirty="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zh-CN" sz="1800" kern="0">
                          <a:effectLst/>
                          <a:latin typeface="微软雅黑" pitchFamily="34" charset="-122"/>
                          <a:ea typeface="微软雅黑" pitchFamily="34" charset="-122"/>
                        </a:rPr>
                        <a:t>最优值</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dirty="0" err="1">
                          <a:effectLst/>
                          <a:latin typeface="微软雅黑" pitchFamily="34" charset="-122"/>
                          <a:ea typeface="微软雅黑" pitchFamily="34" charset="-122"/>
                        </a:rPr>
                        <a:t>sklearn</a:t>
                      </a:r>
                      <a:r>
                        <a:rPr lang="zh-CN" sz="1800" kern="0" dirty="0">
                          <a:effectLst/>
                          <a:latin typeface="微软雅黑" pitchFamily="34" charset="-122"/>
                          <a:ea typeface="微软雅黑" pitchFamily="34" charset="-122"/>
                        </a:rPr>
                        <a:t>函数</a:t>
                      </a:r>
                      <a:endParaRPr lang="zh-CN" sz="1800" kern="100" dirty="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0"/>
                  </a:ext>
                </a:extLst>
              </a:tr>
              <a:tr h="432065">
                <a:tc>
                  <a:txBody>
                    <a:bodyPr/>
                    <a:lstStyle/>
                    <a:p>
                      <a:pPr algn="ctr">
                        <a:spcAft>
                          <a:spcPts val="0"/>
                        </a:spcAft>
                      </a:pPr>
                      <a:r>
                        <a:rPr lang="zh-CN" sz="1800" kern="0">
                          <a:effectLst/>
                          <a:latin typeface="微软雅黑" pitchFamily="34" charset="-122"/>
                          <a:ea typeface="微软雅黑" pitchFamily="34" charset="-122"/>
                        </a:rPr>
                        <a:t>平均绝对误差</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0.0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metrics. mean_absolute_error</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1"/>
                  </a:ext>
                </a:extLst>
              </a:tr>
              <a:tr h="432065">
                <a:tc>
                  <a:txBody>
                    <a:bodyPr/>
                    <a:lstStyle/>
                    <a:p>
                      <a:pPr algn="ctr">
                        <a:spcAft>
                          <a:spcPts val="0"/>
                        </a:spcAft>
                      </a:pPr>
                      <a:r>
                        <a:rPr lang="zh-CN" sz="1800" kern="0">
                          <a:effectLst/>
                          <a:latin typeface="微软雅黑" pitchFamily="34" charset="-122"/>
                          <a:ea typeface="微软雅黑" pitchFamily="34" charset="-122"/>
                        </a:rPr>
                        <a:t>均方误差</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0.0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metrics. mean_squared_error</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2"/>
                  </a:ext>
                </a:extLst>
              </a:tr>
              <a:tr h="432065">
                <a:tc>
                  <a:txBody>
                    <a:bodyPr/>
                    <a:lstStyle/>
                    <a:p>
                      <a:pPr algn="ctr">
                        <a:spcAft>
                          <a:spcPts val="0"/>
                        </a:spcAft>
                      </a:pPr>
                      <a:r>
                        <a:rPr lang="zh-CN" sz="1800" kern="0">
                          <a:effectLst/>
                          <a:latin typeface="微软雅黑" pitchFamily="34" charset="-122"/>
                          <a:ea typeface="微软雅黑" pitchFamily="34" charset="-122"/>
                        </a:rPr>
                        <a:t>中值绝对误差</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0.0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metrics. median_absolute_error</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3"/>
                  </a:ext>
                </a:extLst>
              </a:tr>
              <a:tr h="432065">
                <a:tc>
                  <a:txBody>
                    <a:bodyPr/>
                    <a:lstStyle/>
                    <a:p>
                      <a:pPr algn="ctr">
                        <a:spcAft>
                          <a:spcPts val="0"/>
                        </a:spcAft>
                      </a:pPr>
                      <a:r>
                        <a:rPr lang="zh-CN" sz="1800" kern="0">
                          <a:effectLst/>
                          <a:latin typeface="微软雅黑" pitchFamily="34" charset="-122"/>
                          <a:ea typeface="微软雅黑" pitchFamily="34" charset="-122"/>
                        </a:rPr>
                        <a:t>可解释方差值</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metrics. explained_variance_score</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4"/>
                  </a:ext>
                </a:extLst>
              </a:tr>
              <a:tr h="432065">
                <a:tc>
                  <a:txBody>
                    <a:bodyPr/>
                    <a:lstStyle/>
                    <a:p>
                      <a:pPr algn="ctr">
                        <a:spcAft>
                          <a:spcPts val="0"/>
                        </a:spcAft>
                      </a:pPr>
                      <a:r>
                        <a:rPr lang="en-US" sz="1800" kern="0">
                          <a:effectLst/>
                          <a:latin typeface="微软雅黑" pitchFamily="34" charset="-122"/>
                          <a:ea typeface="微软雅黑" pitchFamily="34" charset="-122"/>
                        </a:rPr>
                        <a:t>R</a:t>
                      </a:r>
                      <a:r>
                        <a:rPr lang="zh-CN" sz="1800" kern="0">
                          <a:effectLst/>
                          <a:latin typeface="微软雅黑" pitchFamily="34" charset="-122"/>
                          <a:ea typeface="微软雅黑" pitchFamily="34" charset="-122"/>
                        </a:rPr>
                        <a:t>方值</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dirty="0">
                          <a:effectLst/>
                          <a:latin typeface="微软雅黑" pitchFamily="34" charset="-122"/>
                          <a:ea typeface="微软雅黑" pitchFamily="34" charset="-122"/>
                        </a:rPr>
                        <a:t>metrics. r2_score</a:t>
                      </a:r>
                      <a:endParaRPr lang="zh-CN" sz="1800" kern="100" dirty="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64B05941-EE59-4ABB-98A5-9CBC35D0DBCD}"/>
              </a:ext>
            </a:extLst>
          </p:cNvPr>
          <p:cNvCxnSpPr>
            <a:cxnSpLocks/>
          </p:cNvCxnSpPr>
          <p:nvPr/>
        </p:nvCxnSpPr>
        <p:spPr>
          <a:xfrm>
            <a:off x="3265488" y="1081088"/>
            <a:ext cx="4762" cy="5192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45039126-C832-416A-B662-BF4DE2DD0BBA}"/>
              </a:ext>
            </a:extLst>
          </p:cNvPr>
          <p:cNvSpPr>
            <a:spLocks noChangeShapeType="1"/>
          </p:cNvSpPr>
          <p:nvPr/>
        </p:nvSpPr>
        <p:spPr bwMode="auto">
          <a:xfrm>
            <a:off x="2649538" y="561181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A90582E6-5147-43CD-AEB8-9EF08EB14AC8}"/>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67FAA240-4473-47D5-9D29-665B3C1509E8}"/>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构建并评价聚类模型</a:t>
            </a:r>
            <a:endParaRPr lang="zh-CN" altLang="en-US" sz="2200" dirty="0">
              <a:latin typeface="微软雅黑" pitchFamily="34" charset="-122"/>
              <a:ea typeface="微软雅黑" pitchFamily="34" charset="-122"/>
            </a:endParaRPr>
          </a:p>
        </p:txBody>
      </p:sp>
      <p:sp>
        <p:nvSpPr>
          <p:cNvPr id="41994" name="标题 3">
            <a:extLst>
              <a:ext uri="{FF2B5EF4-FFF2-40B4-BE49-F238E27FC236}">
                <a16:creationId xmlns:a16="http://schemas.microsoft.com/office/drawing/2014/main" id="{AA86B6AD-559F-4F6A-BC38-96714086AA2A}"/>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F9CF5CE8-FFF2-4AD6-9EDE-2B3CE152B8B0}"/>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使用</a:t>
            </a:r>
            <a:r>
              <a:rPr lang="en-US" altLang="zh-CN" sz="2200" dirty="0" err="1">
                <a:solidFill>
                  <a:schemeClr val="bg1"/>
                </a:solidFill>
                <a:latin typeface="微软雅黑" pitchFamily="34" charset="-122"/>
                <a:ea typeface="微软雅黑" pitchFamily="34" charset="-122"/>
                <a:sym typeface="微软雅黑" pitchFamily="34" charset="-122"/>
              </a:rPr>
              <a:t>sklearn</a:t>
            </a:r>
            <a:r>
              <a:rPr lang="zh-CN" altLang="en-US" sz="2200" dirty="0">
                <a:solidFill>
                  <a:schemeClr val="bg1"/>
                </a:solidFill>
                <a:latin typeface="微软雅黑" pitchFamily="34" charset="-122"/>
                <a:ea typeface="微软雅黑" pitchFamily="34" charset="-122"/>
                <a:sym typeface="微软雅黑" pitchFamily="34" charset="-122"/>
              </a:rPr>
              <a:t>转换器处理数据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4D8BAD02-AF01-4A2A-BF82-94DB0A228D75}"/>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E95C572C-6F16-4F4B-90AE-C028942EE3D9}"/>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构建并评价分类模型</a:t>
            </a:r>
          </a:p>
        </p:txBody>
      </p:sp>
      <p:sp>
        <p:nvSpPr>
          <p:cNvPr id="22" name="Oval 15">
            <a:extLst>
              <a:ext uri="{FF2B5EF4-FFF2-40B4-BE49-F238E27FC236}">
                <a16:creationId xmlns:a16="http://schemas.microsoft.com/office/drawing/2014/main" id="{7E39BFE2-CED8-414A-99DB-800D1B0BEBF2}"/>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D0BA8953-6CD9-4349-939A-5583BD701947}"/>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构建并评价回归模型</a:t>
            </a:r>
          </a:p>
        </p:txBody>
      </p:sp>
      <p:sp>
        <p:nvSpPr>
          <p:cNvPr id="29" name="Oval 15">
            <a:extLst>
              <a:ext uri="{FF2B5EF4-FFF2-40B4-BE49-F238E27FC236}">
                <a16:creationId xmlns:a16="http://schemas.microsoft.com/office/drawing/2014/main" id="{4338EDCA-4427-4FEF-B429-A2BAD8D3652A}"/>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E9E152D8-375E-4471-8353-FF66378CF21B}"/>
              </a:ext>
            </a:extLst>
          </p:cNvPr>
          <p:cNvSpPr>
            <a:spLocks noChangeArrowheads="1"/>
          </p:cNvSpPr>
          <p:nvPr/>
        </p:nvSpPr>
        <p:spPr bwMode="auto">
          <a:xfrm>
            <a:off x="4036360" y="52702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B2531C88-FDE0-4EE0-B3E5-3F1B55EDBA90}"/>
              </a:ext>
            </a:extLst>
          </p:cNvPr>
          <p:cNvSpPr>
            <a:spLocks noChangeArrowheads="1"/>
          </p:cNvSpPr>
          <p:nvPr/>
        </p:nvSpPr>
        <p:spPr bwMode="auto">
          <a:xfrm>
            <a:off x="2928857" y="52882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8767465-75D4-442B-A95A-EE3A56C2DD96}"/>
              </a:ext>
            </a:extLst>
          </p:cNvPr>
          <p:cNvSpPr>
            <a:spLocks noGrp="1"/>
          </p:cNvSpPr>
          <p:nvPr>
            <p:ph idx="1"/>
          </p:nvPr>
        </p:nvSpPr>
        <p:spPr>
          <a:xfrm>
            <a:off x="423863" y="1247775"/>
            <a:ext cx="11107737" cy="4876800"/>
          </a:xfrm>
        </p:spPr>
        <p:txBody>
          <a:bodyPr/>
          <a:lstStyle/>
          <a:p>
            <a:pPr marL="0" indent="0">
              <a:buFont typeface="Wingdings" panose="05000000000000000000" pitchFamily="2" charset="2"/>
              <a:buNone/>
              <a:defRPr/>
            </a:pPr>
            <a:r>
              <a:rPr lang="zh-CN" altLang="zh-CN" dirty="0"/>
              <a:t>根据应用分类，重点介绍了对应的数据分析建模方法及实现过程。</a:t>
            </a:r>
            <a:endParaRPr lang="en-US" altLang="zh-CN" dirty="0"/>
          </a:p>
          <a:p>
            <a:pPr>
              <a:defRPr/>
            </a:pPr>
            <a:r>
              <a:rPr lang="en-US" altLang="zh-CN" dirty="0"/>
              <a:t>sklearn</a:t>
            </a:r>
            <a:r>
              <a:rPr lang="zh-CN" altLang="zh-CN" dirty="0"/>
              <a:t>的基本任务主要体现在聚类、分类和回归三类。</a:t>
            </a:r>
            <a:endParaRPr lang="en-US" altLang="zh-CN" dirty="0"/>
          </a:p>
          <a:p>
            <a:pPr>
              <a:defRPr/>
            </a:pPr>
            <a:r>
              <a:rPr lang="zh-CN" altLang="zh-CN" dirty="0"/>
              <a:t>每一类又有对应的多种评估方法，能够评价所构建模型的性能优劣。</a:t>
            </a:r>
            <a:endParaRPr lang="en-US" altLang="zh-CN" dirty="0"/>
          </a:p>
          <a:p>
            <a:pPr marL="0" indent="0">
              <a:buFont typeface="Wingdings" panose="05000000000000000000" pitchFamily="2" charset="2"/>
              <a:buNone/>
              <a:defRPr/>
            </a:pPr>
            <a:r>
              <a:rPr lang="zh-CN" altLang="zh-CN" dirty="0"/>
              <a:t>基本能够掌握常用的模型构建与评估方法，在数据分析过程中采用适当的算法并按步骤实现综合应用。</a:t>
            </a:r>
          </a:p>
          <a:p>
            <a:pPr>
              <a:defRPr/>
            </a:pPr>
            <a:endParaRPr lang="zh-CN" altLang="en-US" dirty="0"/>
          </a:p>
        </p:txBody>
      </p:sp>
      <p:sp>
        <p:nvSpPr>
          <p:cNvPr id="43011" name="标题 2">
            <a:extLst>
              <a:ext uri="{FF2B5EF4-FFF2-40B4-BE49-F238E27FC236}">
                <a16:creationId xmlns:a16="http://schemas.microsoft.com/office/drawing/2014/main" id="{17F546A0-7F08-4CD9-95CA-0A20ECAE2977}"/>
              </a:ext>
            </a:extLst>
          </p:cNvPr>
          <p:cNvSpPr>
            <a:spLocks noGrp="1"/>
          </p:cNvSpPr>
          <p:nvPr>
            <p:ph type="title"/>
          </p:nvPr>
        </p:nvSpPr>
        <p:spPr>
          <a:xfrm>
            <a:off x="255588" y="358775"/>
            <a:ext cx="10972800" cy="528638"/>
          </a:xfrm>
        </p:spPr>
        <p:txBody>
          <a:bodyPr/>
          <a:lstStyle/>
          <a:p>
            <a:r>
              <a:rPr lang="zh-CN" altLang="en-US"/>
              <a:t>小结</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43B07B0-199C-4BF7-B53D-A5E3EE72936A}"/>
              </a:ext>
            </a:extLst>
          </p:cNvPr>
          <p:cNvSpPr>
            <a:spLocks noGrp="1"/>
          </p:cNvSpPr>
          <p:nvPr>
            <p:ph idx="1"/>
          </p:nvPr>
        </p:nvSpPr>
        <p:spPr>
          <a:xfrm>
            <a:off x="423863" y="1754188"/>
            <a:ext cx="11107737" cy="4370387"/>
          </a:xfrm>
        </p:spPr>
        <p:txBody>
          <a:bodyPr/>
          <a:lstStyle/>
          <a:p>
            <a:pPr>
              <a:defRPr/>
            </a:pPr>
            <a:r>
              <a:rPr lang="zh-CN" altLang="en-US" dirty="0"/>
              <a:t>在数据分析过程中，为了保证模型在实际系统中能够起到预期作用，一般需要将样本分成独立的三部分：</a:t>
            </a:r>
            <a:endParaRPr lang="en-US" altLang="zh-CN" dirty="0"/>
          </a:p>
          <a:p>
            <a:pPr marL="720000">
              <a:buFont typeface="Arial" pitchFamily="34" charset="0"/>
              <a:buChar char="•"/>
              <a:defRPr/>
            </a:pPr>
            <a:r>
              <a:rPr lang="zh-CN" altLang="en-US" dirty="0"/>
              <a:t>训练集（</a:t>
            </a:r>
            <a:r>
              <a:rPr lang="en-US" altLang="zh-CN" dirty="0"/>
              <a:t>train set</a:t>
            </a:r>
            <a:r>
              <a:rPr lang="zh-CN" altLang="en-US" dirty="0"/>
              <a:t>）：用于估计模型。</a:t>
            </a:r>
            <a:endParaRPr lang="en-US" altLang="zh-CN" dirty="0"/>
          </a:p>
          <a:p>
            <a:pPr marL="720000">
              <a:buFont typeface="Arial" pitchFamily="34" charset="0"/>
              <a:buChar char="•"/>
              <a:defRPr/>
            </a:pPr>
            <a:r>
              <a:rPr lang="zh-CN" altLang="en-US" dirty="0"/>
              <a:t>测试集（</a:t>
            </a:r>
            <a:r>
              <a:rPr lang="en-US" altLang="zh-CN" dirty="0"/>
              <a:t>test set</a:t>
            </a:r>
            <a:r>
              <a:rPr lang="zh-CN" altLang="en-US" dirty="0"/>
              <a:t>）：用于检验最优的模型的性能。</a:t>
            </a:r>
            <a:endParaRPr lang="en-US" altLang="zh-CN" dirty="0"/>
          </a:p>
          <a:p>
            <a:pPr marL="720000">
              <a:buFont typeface="Arial" pitchFamily="34" charset="0"/>
              <a:buChar char="•"/>
              <a:defRPr/>
            </a:pPr>
            <a:r>
              <a:rPr lang="zh-CN" altLang="en-US" dirty="0"/>
              <a:t>验证集（</a:t>
            </a:r>
            <a:r>
              <a:rPr lang="en-US" altLang="zh-CN" dirty="0"/>
              <a:t>validation set)</a:t>
            </a:r>
            <a:r>
              <a:rPr lang="zh-CN" altLang="en-US" dirty="0"/>
              <a:t>：用于确定网络结构或者控制模型复杂程度的参数。</a:t>
            </a:r>
            <a:endParaRPr lang="en-US" altLang="zh-CN" dirty="0"/>
          </a:p>
          <a:p>
            <a:pPr>
              <a:defRPr/>
            </a:pPr>
            <a:r>
              <a:rPr lang="zh-CN" altLang="en-US" dirty="0"/>
              <a:t>典型的划分方式是训练集占总样本的</a:t>
            </a:r>
            <a:r>
              <a:rPr lang="en-US" altLang="zh-CN" dirty="0"/>
              <a:t>50</a:t>
            </a:r>
            <a:r>
              <a:rPr lang="zh-CN" altLang="en-US" dirty="0"/>
              <a:t>％，而验证集和测试集各占</a:t>
            </a:r>
            <a:r>
              <a:rPr lang="en-US" altLang="zh-CN" dirty="0"/>
              <a:t>25</a:t>
            </a:r>
            <a:r>
              <a:rPr lang="zh-CN" altLang="en-US" dirty="0"/>
              <a:t>％。</a:t>
            </a:r>
          </a:p>
        </p:txBody>
      </p:sp>
      <p:sp>
        <p:nvSpPr>
          <p:cNvPr id="14339" name="标题 2">
            <a:extLst>
              <a:ext uri="{FF2B5EF4-FFF2-40B4-BE49-F238E27FC236}">
                <a16:creationId xmlns:a16="http://schemas.microsoft.com/office/drawing/2014/main" id="{18554E44-7C5E-41AB-BA57-6F1136B84CE0}"/>
              </a:ext>
            </a:extLst>
          </p:cNvPr>
          <p:cNvSpPr>
            <a:spLocks noGrp="1"/>
          </p:cNvSpPr>
          <p:nvPr>
            <p:ph type="title"/>
          </p:nvPr>
        </p:nvSpPr>
        <p:spPr>
          <a:xfrm>
            <a:off x="255588" y="358775"/>
            <a:ext cx="10972800" cy="528638"/>
          </a:xfrm>
        </p:spPr>
        <p:txBody>
          <a:bodyPr/>
          <a:lstStyle/>
          <a:p>
            <a:r>
              <a:rPr lang="zh-CN" altLang="en-US" dirty="0"/>
              <a:t>将数据集划分为训练集和测试集</a:t>
            </a:r>
          </a:p>
        </p:txBody>
      </p:sp>
      <p:sp>
        <p:nvSpPr>
          <p:cNvPr id="14340" name="内容占位符 3">
            <a:extLst>
              <a:ext uri="{FF2B5EF4-FFF2-40B4-BE49-F238E27FC236}">
                <a16:creationId xmlns:a16="http://schemas.microsoft.com/office/drawing/2014/main" id="{756F05A5-F64F-4C4D-A3E0-D983F1D7E62D}"/>
              </a:ext>
            </a:extLst>
          </p:cNvPr>
          <p:cNvSpPr>
            <a:spLocks noGrp="1"/>
          </p:cNvSpPr>
          <p:nvPr>
            <p:ph idx="10"/>
          </p:nvPr>
        </p:nvSpPr>
        <p:spPr>
          <a:xfrm>
            <a:off x="423863" y="1138238"/>
            <a:ext cx="11107737" cy="427037"/>
          </a:xfrm>
        </p:spPr>
        <p:txBody>
          <a:bodyPr/>
          <a:lstStyle/>
          <a:p>
            <a:r>
              <a:rPr b="1" dirty="0"/>
              <a:t>常用划分方式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3048EAC-F309-4EC0-A69A-A0E4C9A05BC7}"/>
              </a:ext>
            </a:extLst>
          </p:cNvPr>
          <p:cNvSpPr>
            <a:spLocks noGrp="1"/>
          </p:cNvSpPr>
          <p:nvPr>
            <p:ph idx="1"/>
          </p:nvPr>
        </p:nvSpPr>
        <p:spPr>
          <a:xfrm>
            <a:off x="423863" y="1754188"/>
            <a:ext cx="11107737" cy="4370387"/>
          </a:xfrm>
        </p:spPr>
        <p:txBody>
          <a:bodyPr/>
          <a:lstStyle/>
          <a:p>
            <a:pPr>
              <a:defRPr/>
            </a:pPr>
            <a:r>
              <a:rPr lang="zh-CN" altLang="zh-CN" dirty="0"/>
              <a:t>当数据总量较少的时候，使用上面的方法将数据划分为三部分就不合适了。</a:t>
            </a:r>
            <a:endParaRPr lang="en-US" altLang="zh-CN" dirty="0"/>
          </a:p>
          <a:p>
            <a:pPr>
              <a:defRPr/>
            </a:pPr>
            <a:r>
              <a:rPr lang="zh-CN" altLang="zh-CN" dirty="0"/>
              <a:t>常用的方法是留少部分做测试集，然后对其余</a:t>
            </a:r>
            <a:r>
              <a:rPr lang="en-US" altLang="zh-CN" dirty="0"/>
              <a:t>N</a:t>
            </a:r>
            <a:r>
              <a:rPr lang="zh-CN" altLang="zh-CN" dirty="0"/>
              <a:t>个样本采用</a:t>
            </a:r>
            <a:r>
              <a:rPr lang="en-US" altLang="zh-CN" dirty="0"/>
              <a:t>K</a:t>
            </a:r>
            <a:r>
              <a:rPr lang="zh-CN" altLang="zh-CN" dirty="0"/>
              <a:t>折交叉验证法</a:t>
            </a:r>
            <a:r>
              <a:rPr lang="zh-CN" altLang="en-US" dirty="0"/>
              <a:t>，基本步骤如下：</a:t>
            </a:r>
            <a:endParaRPr lang="en-US" altLang="zh-CN" dirty="0"/>
          </a:p>
          <a:p>
            <a:pPr marL="720000">
              <a:buFont typeface="Arial" pitchFamily="34" charset="0"/>
              <a:buChar char="•"/>
              <a:defRPr/>
            </a:pPr>
            <a:r>
              <a:rPr lang="zh-CN" altLang="zh-CN" dirty="0"/>
              <a:t>将样本打乱</a:t>
            </a:r>
            <a:r>
              <a:rPr lang="zh-CN" altLang="en-US" dirty="0"/>
              <a:t>，</a:t>
            </a:r>
            <a:r>
              <a:rPr lang="zh-CN" altLang="zh-CN" dirty="0"/>
              <a:t>均匀分成</a:t>
            </a:r>
            <a:r>
              <a:rPr lang="en-US" altLang="zh-CN" dirty="0"/>
              <a:t>K</a:t>
            </a:r>
            <a:r>
              <a:rPr lang="zh-CN" altLang="zh-CN" dirty="0"/>
              <a:t>份</a:t>
            </a:r>
            <a:r>
              <a:rPr lang="zh-CN" altLang="en-US" dirty="0"/>
              <a:t>。</a:t>
            </a:r>
            <a:endParaRPr lang="en-US" altLang="zh-CN" dirty="0"/>
          </a:p>
          <a:p>
            <a:pPr marL="720000">
              <a:buFont typeface="Arial" pitchFamily="34" charset="0"/>
              <a:buChar char="•"/>
              <a:defRPr/>
            </a:pPr>
            <a:r>
              <a:rPr lang="zh-CN" altLang="zh-CN" dirty="0"/>
              <a:t>轮流选择其中</a:t>
            </a:r>
            <a:r>
              <a:rPr lang="en-US" altLang="zh-CN" dirty="0"/>
              <a:t>K</a:t>
            </a:r>
            <a:r>
              <a:rPr lang="zh-CN" altLang="zh-CN" dirty="0"/>
              <a:t>－</a:t>
            </a:r>
            <a:r>
              <a:rPr lang="en-US" altLang="zh-CN" dirty="0"/>
              <a:t>1</a:t>
            </a:r>
            <a:r>
              <a:rPr lang="zh-CN" altLang="zh-CN" dirty="0"/>
              <a:t>份做训练，剩余的一份做验证</a:t>
            </a:r>
            <a:r>
              <a:rPr lang="zh-CN" altLang="en-US" dirty="0"/>
              <a:t>。</a:t>
            </a:r>
            <a:endParaRPr lang="en-US" altLang="zh-CN" dirty="0"/>
          </a:p>
          <a:p>
            <a:pPr marL="720000">
              <a:buFont typeface="Arial" pitchFamily="34" charset="0"/>
              <a:buChar char="•"/>
              <a:defRPr/>
            </a:pPr>
            <a:r>
              <a:rPr lang="zh-CN" altLang="zh-CN" dirty="0"/>
              <a:t>计算预测误差平方和，把</a:t>
            </a:r>
            <a:r>
              <a:rPr lang="en-US" altLang="zh-CN" dirty="0"/>
              <a:t>K</a:t>
            </a:r>
            <a:r>
              <a:rPr lang="zh-CN" altLang="zh-CN" dirty="0"/>
              <a:t>次的预测误差平方和的均值作为选择最优模型结构的依据。</a:t>
            </a:r>
            <a:endParaRPr lang="zh-CN" altLang="en-US" dirty="0"/>
          </a:p>
        </p:txBody>
      </p:sp>
      <p:sp>
        <p:nvSpPr>
          <p:cNvPr id="15363" name="标题 2">
            <a:extLst>
              <a:ext uri="{FF2B5EF4-FFF2-40B4-BE49-F238E27FC236}">
                <a16:creationId xmlns:a16="http://schemas.microsoft.com/office/drawing/2014/main" id="{7F5FBF14-4F0D-42ED-9641-8BDCCB264269}"/>
              </a:ext>
            </a:extLst>
          </p:cNvPr>
          <p:cNvSpPr>
            <a:spLocks noGrp="1"/>
          </p:cNvSpPr>
          <p:nvPr>
            <p:ph type="title"/>
          </p:nvPr>
        </p:nvSpPr>
        <p:spPr>
          <a:xfrm>
            <a:off x="255588" y="358775"/>
            <a:ext cx="10972800" cy="528638"/>
          </a:xfrm>
        </p:spPr>
        <p:txBody>
          <a:bodyPr/>
          <a:lstStyle/>
          <a:p>
            <a:r>
              <a:rPr lang="zh-CN" altLang="en-US" dirty="0"/>
              <a:t>将数据集划分为训练集和测试集</a:t>
            </a:r>
          </a:p>
        </p:txBody>
      </p:sp>
      <p:sp>
        <p:nvSpPr>
          <p:cNvPr id="15364" name="内容占位符 3">
            <a:extLst>
              <a:ext uri="{FF2B5EF4-FFF2-40B4-BE49-F238E27FC236}">
                <a16:creationId xmlns:a16="http://schemas.microsoft.com/office/drawing/2014/main" id="{7D0E7026-5B60-4495-AC76-CD951D31D9AE}"/>
              </a:ext>
            </a:extLst>
          </p:cNvPr>
          <p:cNvSpPr>
            <a:spLocks noGrp="1"/>
          </p:cNvSpPr>
          <p:nvPr>
            <p:ph idx="10"/>
          </p:nvPr>
        </p:nvSpPr>
        <p:spPr>
          <a:xfrm>
            <a:off x="423863" y="1138238"/>
            <a:ext cx="11107737" cy="427037"/>
          </a:xfrm>
        </p:spPr>
        <p:txBody>
          <a:bodyPr/>
          <a:lstStyle/>
          <a:p>
            <a:r>
              <a:rPr lang="en-US" altLang="zh-CN" b="1" dirty="0"/>
              <a:t>K</a:t>
            </a:r>
            <a:r>
              <a:rPr altLang="zh-CN" b="1" dirty="0"/>
              <a:t>折交叉验证法</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id="{2B508270-2169-455C-B23E-A3E39D619E02}"/>
              </a:ext>
            </a:extLst>
          </p:cNvPr>
          <p:cNvSpPr>
            <a:spLocks noGrp="1"/>
          </p:cNvSpPr>
          <p:nvPr>
            <p:ph idx="1"/>
          </p:nvPr>
        </p:nvSpPr>
        <p:spPr>
          <a:xfrm>
            <a:off x="423863" y="1754188"/>
            <a:ext cx="11107737" cy="4370387"/>
          </a:xfrm>
        </p:spPr>
        <p:txBody>
          <a:bodyPr/>
          <a:lstStyle/>
          <a:p>
            <a:pPr marL="361950" indent="-361950"/>
            <a:r>
              <a:rPr lang="en-US" altLang="zh-CN" dirty="0"/>
              <a:t>train_test_split</a:t>
            </a:r>
            <a:r>
              <a:rPr lang="zh-CN" altLang="zh-CN" dirty="0"/>
              <a:t>是最常用的数据划分方法</a:t>
            </a:r>
            <a:endParaRPr lang="en-US" altLang="zh-CN" dirty="0"/>
          </a:p>
          <a:p>
            <a:pPr marL="361950" indent="-361950"/>
            <a:r>
              <a:rPr lang="en-US" altLang="zh-CN" dirty="0"/>
              <a:t>train_test_split</a:t>
            </a:r>
            <a:r>
              <a:rPr lang="zh-CN" altLang="zh-CN" dirty="0"/>
              <a:t>函数根据传入的数据，分别将传入的数据划分为训练集和测试集。</a:t>
            </a:r>
            <a:endParaRPr lang="en-US" altLang="zh-CN" dirty="0"/>
          </a:p>
          <a:p>
            <a:pPr marL="684928" lvl="1" indent="-361950"/>
            <a:r>
              <a:rPr lang="zh-CN" altLang="zh-CN" sz="1800" dirty="0">
                <a:cs typeface="Times New Roman" pitchFamily="18" charset="0"/>
              </a:rPr>
              <a:t>如果传入的是</a:t>
            </a:r>
            <a:r>
              <a:rPr lang="en-US" altLang="zh-CN" sz="1800" dirty="0">
                <a:cs typeface="Times New Roman" pitchFamily="18" charset="0"/>
              </a:rPr>
              <a:t>1</a:t>
            </a:r>
            <a:r>
              <a:rPr lang="zh-CN" altLang="zh-CN" sz="1800" dirty="0">
                <a:cs typeface="Times New Roman" pitchFamily="18" charset="0"/>
              </a:rPr>
              <a:t>组数据，那么生成的就是这一组数据随机划分后训练集和测试集，总共</a:t>
            </a:r>
            <a:r>
              <a:rPr lang="en-US" altLang="zh-CN" sz="1800" dirty="0">
                <a:cs typeface="Times New Roman" pitchFamily="18" charset="0"/>
              </a:rPr>
              <a:t>2</a:t>
            </a:r>
            <a:r>
              <a:rPr lang="zh-CN" altLang="zh-CN" sz="1800" dirty="0">
                <a:cs typeface="Times New Roman" pitchFamily="18" charset="0"/>
              </a:rPr>
              <a:t>组。</a:t>
            </a:r>
            <a:endParaRPr lang="en-US" altLang="zh-CN" sz="1800" dirty="0">
              <a:cs typeface="Times New Roman" pitchFamily="18" charset="0"/>
            </a:endParaRPr>
          </a:p>
          <a:p>
            <a:pPr marL="684928" lvl="1" indent="-361950"/>
            <a:r>
              <a:rPr lang="zh-CN" altLang="zh-CN" sz="1800" dirty="0">
                <a:cs typeface="Times New Roman" pitchFamily="18" charset="0"/>
              </a:rPr>
              <a:t>如果传入的是</a:t>
            </a:r>
            <a:r>
              <a:rPr lang="en-US" altLang="zh-CN" sz="1800" dirty="0">
                <a:cs typeface="Times New Roman" pitchFamily="18" charset="0"/>
              </a:rPr>
              <a:t>2</a:t>
            </a:r>
            <a:r>
              <a:rPr lang="zh-CN" altLang="zh-CN" sz="1800" dirty="0">
                <a:cs typeface="Times New Roman" pitchFamily="18" charset="0"/>
              </a:rPr>
              <a:t>组数据，则生成的训练集和测试集分别</a:t>
            </a:r>
            <a:r>
              <a:rPr lang="en-US" altLang="zh-CN" sz="1800" dirty="0">
                <a:cs typeface="Times New Roman" pitchFamily="18" charset="0"/>
              </a:rPr>
              <a:t>2</a:t>
            </a:r>
            <a:r>
              <a:rPr lang="zh-CN" altLang="zh-CN" sz="1800" dirty="0">
                <a:cs typeface="Times New Roman" pitchFamily="18" charset="0"/>
              </a:rPr>
              <a:t>组，总共</a:t>
            </a:r>
            <a:r>
              <a:rPr lang="en-US" altLang="zh-CN" sz="1800" dirty="0">
                <a:cs typeface="Times New Roman" pitchFamily="18" charset="0"/>
              </a:rPr>
              <a:t>4</a:t>
            </a:r>
            <a:r>
              <a:rPr lang="zh-CN" altLang="zh-CN" sz="1800" dirty="0">
                <a:cs typeface="Times New Roman" pitchFamily="18" charset="0"/>
              </a:rPr>
              <a:t>组。</a:t>
            </a:r>
            <a:endParaRPr lang="en-US" altLang="zh-CN" sz="1800" dirty="0">
              <a:cs typeface="Times New Roman" pitchFamily="18" charset="0"/>
            </a:endParaRPr>
          </a:p>
          <a:p>
            <a:pPr marL="361950" indent="-361950"/>
            <a:r>
              <a:rPr lang="zh-CN" altLang="zh-CN" dirty="0"/>
              <a:t>在</a:t>
            </a:r>
            <a:r>
              <a:rPr lang="en-US" altLang="zh-CN" dirty="0" err="1"/>
              <a:t>model_selection</a:t>
            </a:r>
            <a:r>
              <a:rPr lang="zh-CN" altLang="zh-CN" dirty="0"/>
              <a:t>模块中还提供了其他数据集划分的函数，如</a:t>
            </a:r>
            <a:r>
              <a:rPr lang="en-US" altLang="zh-CN" dirty="0" err="1"/>
              <a:t>PredefinedSplit</a:t>
            </a:r>
            <a:r>
              <a:rPr lang="zh-CN" altLang="zh-CN" dirty="0"/>
              <a:t>，</a:t>
            </a:r>
            <a:r>
              <a:rPr lang="en-US" altLang="zh-CN" dirty="0" err="1"/>
              <a:t>ShuffleSplit</a:t>
            </a:r>
            <a:r>
              <a:rPr lang="zh-CN" altLang="zh-CN" dirty="0"/>
              <a:t>等。</a:t>
            </a:r>
            <a:endParaRPr lang="zh-CN" altLang="en-US" dirty="0"/>
          </a:p>
        </p:txBody>
      </p:sp>
      <p:sp>
        <p:nvSpPr>
          <p:cNvPr id="17411" name="标题 2">
            <a:extLst>
              <a:ext uri="{FF2B5EF4-FFF2-40B4-BE49-F238E27FC236}">
                <a16:creationId xmlns:a16="http://schemas.microsoft.com/office/drawing/2014/main" id="{D298D4C1-3F82-463E-8D59-7394274740F8}"/>
              </a:ext>
            </a:extLst>
          </p:cNvPr>
          <p:cNvSpPr>
            <a:spLocks noGrp="1"/>
          </p:cNvSpPr>
          <p:nvPr>
            <p:ph type="title"/>
          </p:nvPr>
        </p:nvSpPr>
        <p:spPr>
          <a:xfrm>
            <a:off x="255588" y="358775"/>
            <a:ext cx="10972800" cy="528638"/>
          </a:xfrm>
        </p:spPr>
        <p:txBody>
          <a:bodyPr/>
          <a:lstStyle/>
          <a:p>
            <a:r>
              <a:rPr lang="zh-CN" altLang="en-US" dirty="0"/>
              <a:t>将数据集划分为训练集和测试集</a:t>
            </a:r>
          </a:p>
        </p:txBody>
      </p:sp>
      <p:sp>
        <p:nvSpPr>
          <p:cNvPr id="17412" name="内容占位符 3">
            <a:extLst>
              <a:ext uri="{FF2B5EF4-FFF2-40B4-BE49-F238E27FC236}">
                <a16:creationId xmlns:a16="http://schemas.microsoft.com/office/drawing/2014/main" id="{1F733E67-062D-4FDC-B5EF-1463FE17F8A1}"/>
              </a:ext>
            </a:extLst>
          </p:cNvPr>
          <p:cNvSpPr>
            <a:spLocks noGrp="1"/>
          </p:cNvSpPr>
          <p:nvPr>
            <p:ph idx="10"/>
          </p:nvPr>
        </p:nvSpPr>
        <p:spPr>
          <a:xfrm>
            <a:off x="423863" y="1138238"/>
            <a:ext cx="11107737" cy="427037"/>
          </a:xfrm>
        </p:spPr>
        <p:txBody>
          <a:bodyPr/>
          <a:lstStyle/>
          <a:p>
            <a:r>
              <a:rPr lang="en-US" altLang="zh-CN" b="1" dirty="0" err="1"/>
              <a:t>train_test_split</a:t>
            </a:r>
            <a:r>
              <a:rPr altLang="zh-CN" b="1" dirty="0"/>
              <a:t>函数</a:t>
            </a: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284C82-E016-4241-8B9D-AB4AFD308B65}"/>
              </a:ext>
            </a:extLst>
          </p:cNvPr>
          <p:cNvSpPr>
            <a:spLocks noGrp="1"/>
          </p:cNvSpPr>
          <p:nvPr>
            <p:ph idx="1"/>
          </p:nvPr>
        </p:nvSpPr>
        <p:spPr>
          <a:xfrm>
            <a:off x="400050" y="1468438"/>
            <a:ext cx="11107738" cy="4368800"/>
          </a:xfrm>
        </p:spPr>
        <p:txBody>
          <a:bodyPr/>
          <a:lstStyle/>
          <a:p>
            <a:pPr>
              <a:spcBef>
                <a:spcPts val="300"/>
              </a:spcBef>
              <a:defRPr/>
            </a:pPr>
            <a:r>
              <a:rPr lang="en-US" altLang="zh-CN" dirty="0" err="1"/>
              <a:t>sklearn</a:t>
            </a:r>
            <a:r>
              <a:rPr lang="zh-CN" altLang="zh-CN" dirty="0"/>
              <a:t>的</a:t>
            </a:r>
            <a:r>
              <a:rPr lang="en-US" altLang="zh-CN" dirty="0" err="1"/>
              <a:t>model_selection</a:t>
            </a:r>
            <a:r>
              <a:rPr lang="zh-CN" altLang="zh-CN" dirty="0"/>
              <a:t>模块提供了</a:t>
            </a:r>
            <a:r>
              <a:rPr lang="en-US" altLang="zh-CN" dirty="0" err="1"/>
              <a:t>train_test_split</a:t>
            </a:r>
            <a:r>
              <a:rPr lang="zh-CN" altLang="zh-CN" dirty="0"/>
              <a:t>函数，能够对数据集进行拆分，其使用格式如下。</a:t>
            </a:r>
            <a:endParaRPr lang="en-US" altLang="zh-CN" dirty="0"/>
          </a:p>
          <a:p>
            <a:pPr marL="360000" indent="0">
              <a:spcBef>
                <a:spcPts val="300"/>
              </a:spcBef>
              <a:buFont typeface="Wingdings" panose="05000000000000000000" pitchFamily="2" charset="2"/>
              <a:buNone/>
              <a:defRPr/>
            </a:pPr>
            <a:r>
              <a:rPr lang="en-US" altLang="zh-CN" sz="2200" i="1" dirty="0" err="1">
                <a:latin typeface="Times New Roman" pitchFamily="18" charset="0"/>
              </a:rPr>
              <a:t>sklearn.model_selection.</a:t>
            </a:r>
            <a:r>
              <a:rPr lang="en-US" altLang="zh-CN" sz="2200" b="1" i="1" dirty="0" err="1">
                <a:latin typeface="Times New Roman" pitchFamily="18" charset="0"/>
              </a:rPr>
              <a:t>train_test_split</a:t>
            </a:r>
            <a:r>
              <a:rPr lang="en-US" altLang="zh-CN" sz="2200" i="1" dirty="0">
                <a:latin typeface="Times New Roman" pitchFamily="18" charset="0"/>
              </a:rPr>
              <a:t>(*arrays, **options)</a:t>
            </a:r>
            <a:endParaRPr lang="zh-CN" altLang="en-US" sz="2200" dirty="0">
              <a:latin typeface="Times New Roman" pitchFamily="18" charset="0"/>
            </a:endParaRPr>
          </a:p>
        </p:txBody>
      </p:sp>
      <p:sp>
        <p:nvSpPr>
          <p:cNvPr id="16387" name="标题 2">
            <a:extLst>
              <a:ext uri="{FF2B5EF4-FFF2-40B4-BE49-F238E27FC236}">
                <a16:creationId xmlns:a16="http://schemas.microsoft.com/office/drawing/2014/main" id="{4F338E14-33A7-4BB7-BEAC-3F9F2C10FDB1}"/>
              </a:ext>
            </a:extLst>
          </p:cNvPr>
          <p:cNvSpPr>
            <a:spLocks noGrp="1"/>
          </p:cNvSpPr>
          <p:nvPr>
            <p:ph type="title"/>
          </p:nvPr>
        </p:nvSpPr>
        <p:spPr>
          <a:xfrm>
            <a:off x="255588" y="358775"/>
            <a:ext cx="10972800" cy="528638"/>
          </a:xfrm>
        </p:spPr>
        <p:txBody>
          <a:bodyPr/>
          <a:lstStyle/>
          <a:p>
            <a:r>
              <a:rPr lang="zh-CN" altLang="en-US" dirty="0"/>
              <a:t>将数据集划分为训练集和测试集</a:t>
            </a:r>
          </a:p>
        </p:txBody>
      </p:sp>
      <p:sp>
        <p:nvSpPr>
          <p:cNvPr id="16388" name="内容占位符 3">
            <a:extLst>
              <a:ext uri="{FF2B5EF4-FFF2-40B4-BE49-F238E27FC236}">
                <a16:creationId xmlns:a16="http://schemas.microsoft.com/office/drawing/2014/main" id="{0A8DE8B7-01D0-4025-BB24-3A8BEF798B25}"/>
              </a:ext>
            </a:extLst>
          </p:cNvPr>
          <p:cNvSpPr>
            <a:spLocks noGrp="1"/>
          </p:cNvSpPr>
          <p:nvPr>
            <p:ph idx="10"/>
          </p:nvPr>
        </p:nvSpPr>
        <p:spPr>
          <a:xfrm>
            <a:off x="431800" y="1006475"/>
            <a:ext cx="11107738" cy="427038"/>
          </a:xfrm>
        </p:spPr>
        <p:txBody>
          <a:bodyPr/>
          <a:lstStyle/>
          <a:p>
            <a:r>
              <a:rPr lang="en-US" altLang="zh-CN" b="1" dirty="0" err="1"/>
              <a:t>train_test_split</a:t>
            </a:r>
            <a:r>
              <a:rPr altLang="zh-CN" b="1" dirty="0"/>
              <a:t>函数</a:t>
            </a:r>
            <a:endParaRPr b="1" dirty="0"/>
          </a:p>
        </p:txBody>
      </p:sp>
      <p:graphicFrame>
        <p:nvGraphicFramePr>
          <p:cNvPr id="5" name="表格 4">
            <a:extLst>
              <a:ext uri="{FF2B5EF4-FFF2-40B4-BE49-F238E27FC236}">
                <a16:creationId xmlns:a16="http://schemas.microsoft.com/office/drawing/2014/main" id="{2ADBEB07-E270-4115-8692-F227F6F5B58D}"/>
              </a:ext>
            </a:extLst>
          </p:cNvPr>
          <p:cNvGraphicFramePr>
            <a:graphicFrameLocks noGrp="1"/>
          </p:cNvGraphicFramePr>
          <p:nvPr/>
        </p:nvGraphicFramePr>
        <p:xfrm>
          <a:off x="488950" y="2559050"/>
          <a:ext cx="10569575" cy="3678260"/>
        </p:xfrm>
        <a:graphic>
          <a:graphicData uri="http://schemas.openxmlformats.org/drawingml/2006/table">
            <a:tbl>
              <a:tblPr firstRow="1" firstCol="1" bandRow="1">
                <a:tableStyleId>{5C22544A-7EE6-4342-B048-85BDC9FD1C3A}</a:tableStyleId>
              </a:tblPr>
              <a:tblGrid>
                <a:gridCol w="1797374">
                  <a:extLst>
                    <a:ext uri="{9D8B030D-6E8A-4147-A177-3AD203B41FA5}">
                      <a16:colId xmlns:a16="http://schemas.microsoft.com/office/drawing/2014/main" val="20000"/>
                    </a:ext>
                  </a:extLst>
                </a:gridCol>
                <a:gridCol w="8772201">
                  <a:extLst>
                    <a:ext uri="{9D8B030D-6E8A-4147-A177-3AD203B41FA5}">
                      <a16:colId xmlns:a16="http://schemas.microsoft.com/office/drawing/2014/main" val="20001"/>
                    </a:ext>
                  </a:extLst>
                </a:gridCol>
              </a:tblGrid>
              <a:tr h="431885">
                <a:tc>
                  <a:txBody>
                    <a:bodyPr/>
                    <a:lstStyle/>
                    <a:p>
                      <a:pPr algn="ctr">
                        <a:spcAft>
                          <a:spcPts val="0"/>
                        </a:spcAft>
                      </a:pPr>
                      <a:r>
                        <a:rPr lang="zh-CN" sz="1600" kern="100">
                          <a:effectLst/>
                          <a:latin typeface="微软雅黑" pitchFamily="34" charset="-122"/>
                          <a:ea typeface="微软雅黑" pitchFamily="34" charset="-122"/>
                        </a:rPr>
                        <a:t>参数</a:t>
                      </a:r>
                      <a:r>
                        <a:rPr lang="zh-CN" sz="1600" kern="0">
                          <a:effectLst/>
                          <a:latin typeface="微软雅黑" pitchFamily="34" charset="-122"/>
                          <a:ea typeface="微软雅黑" pitchFamily="34" charset="-122"/>
                        </a:rPr>
                        <a:t>名称</a:t>
                      </a:r>
                      <a:endParaRPr lang="zh-CN" sz="1600" kern="100">
                        <a:effectLst/>
                        <a:latin typeface="微软雅黑" pitchFamily="34" charset="-122"/>
                        <a:ea typeface="微软雅黑" pitchFamily="34" charset="-122"/>
                        <a:cs typeface="Times New Roman"/>
                      </a:endParaRPr>
                    </a:p>
                  </a:txBody>
                  <a:tcPr marL="26065" marR="26065" marT="0" marB="0" anchor="ctr"/>
                </a:tc>
                <a:tc>
                  <a:txBody>
                    <a:bodyPr/>
                    <a:lstStyle/>
                    <a:p>
                      <a:pPr algn="ctr">
                        <a:spcAft>
                          <a:spcPts val="0"/>
                        </a:spcAft>
                      </a:pPr>
                      <a:r>
                        <a:rPr lang="zh-CN" sz="1600" kern="10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0"/>
                  </a:ext>
                </a:extLst>
              </a:tr>
              <a:tr h="487675">
                <a:tc>
                  <a:txBody>
                    <a:bodyPr/>
                    <a:lstStyle/>
                    <a:p>
                      <a:pPr algn="ctr">
                        <a:spcAft>
                          <a:spcPts val="0"/>
                        </a:spcAft>
                      </a:pPr>
                      <a:r>
                        <a:rPr lang="en-US" sz="1600" b="0" kern="100" dirty="0">
                          <a:effectLst/>
                          <a:latin typeface="微软雅黑" pitchFamily="34" charset="-122"/>
                          <a:ea typeface="微软雅黑" pitchFamily="34" charset="-122"/>
                        </a:rPr>
                        <a:t>*arrays</a:t>
                      </a:r>
                      <a:endParaRPr lang="zh-CN" sz="1600" b="0" kern="100" dirty="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dirty="0">
                          <a:effectLst/>
                          <a:latin typeface="微软雅黑" pitchFamily="34" charset="-122"/>
                          <a:ea typeface="微软雅黑" pitchFamily="34" charset="-122"/>
                        </a:rPr>
                        <a:t>接收一个或多个数据集。代表需要划分的数据集，若为分类回归则分别传入数据和标签，若为聚类则传入数据。无默认。</a:t>
                      </a:r>
                      <a:endParaRPr lang="zh-CN" sz="1600" kern="100" dirty="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1"/>
                  </a:ext>
                </a:extLst>
              </a:tr>
              <a:tr h="975350">
                <a:tc>
                  <a:txBody>
                    <a:bodyPr/>
                    <a:lstStyle/>
                    <a:p>
                      <a:pPr algn="ctr">
                        <a:spcAft>
                          <a:spcPts val="0"/>
                        </a:spcAft>
                      </a:pPr>
                      <a:r>
                        <a:rPr lang="en-US" sz="1600" b="0" kern="100" dirty="0" err="1">
                          <a:effectLst/>
                          <a:latin typeface="微软雅黑" pitchFamily="34" charset="-122"/>
                          <a:ea typeface="微软雅黑" pitchFamily="34" charset="-122"/>
                        </a:rPr>
                        <a:t>test_size</a:t>
                      </a:r>
                      <a:endParaRPr lang="zh-CN" sz="1600" b="0" kern="100" dirty="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a:effectLst/>
                          <a:latin typeface="微软雅黑" pitchFamily="34" charset="-122"/>
                          <a:ea typeface="微软雅黑" pitchFamily="34" charset="-122"/>
                        </a:rPr>
                        <a:t>接收</a:t>
                      </a:r>
                      <a:r>
                        <a:rPr lang="en-US" sz="1600" kern="100">
                          <a:effectLst/>
                          <a:latin typeface="微软雅黑" pitchFamily="34" charset="-122"/>
                          <a:ea typeface="微软雅黑" pitchFamily="34" charset="-122"/>
                        </a:rPr>
                        <a:t>float</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int</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None</a:t>
                      </a:r>
                      <a:r>
                        <a:rPr lang="zh-CN" sz="1600" kern="100">
                          <a:effectLst/>
                          <a:latin typeface="微软雅黑" pitchFamily="34" charset="-122"/>
                          <a:ea typeface="微软雅黑" pitchFamily="34" charset="-122"/>
                        </a:rPr>
                        <a:t>类型的数据。代表测试集的大小。如果传入的为</a:t>
                      </a:r>
                      <a:r>
                        <a:rPr lang="en-US" sz="1600" kern="100">
                          <a:effectLst/>
                          <a:latin typeface="微软雅黑" pitchFamily="34" charset="-122"/>
                          <a:ea typeface="微软雅黑" pitchFamily="34" charset="-122"/>
                        </a:rPr>
                        <a:t>float</a:t>
                      </a:r>
                      <a:r>
                        <a:rPr lang="zh-CN" sz="1600" kern="100">
                          <a:effectLst/>
                          <a:latin typeface="微软雅黑" pitchFamily="34" charset="-122"/>
                          <a:ea typeface="微软雅黑" pitchFamily="34" charset="-122"/>
                        </a:rPr>
                        <a:t>类型的数据则需要限定在</a:t>
                      </a:r>
                      <a:r>
                        <a:rPr lang="en-US" sz="1600" kern="100">
                          <a:effectLst/>
                          <a:latin typeface="微软雅黑" pitchFamily="34" charset="-122"/>
                          <a:ea typeface="微软雅黑" pitchFamily="34" charset="-122"/>
                        </a:rPr>
                        <a:t>0-1</a:t>
                      </a:r>
                      <a:r>
                        <a:rPr lang="zh-CN" sz="1600" kern="100">
                          <a:effectLst/>
                          <a:latin typeface="微软雅黑" pitchFamily="34" charset="-122"/>
                          <a:ea typeface="微软雅黑" pitchFamily="34" charset="-122"/>
                        </a:rPr>
                        <a:t>之间，代表测试集在总数中的占比；如果传入为</a:t>
                      </a:r>
                      <a:r>
                        <a:rPr lang="en-US" sz="1600" kern="100">
                          <a:effectLst/>
                          <a:latin typeface="微软雅黑" pitchFamily="34" charset="-122"/>
                          <a:ea typeface="微软雅黑" pitchFamily="34" charset="-122"/>
                        </a:rPr>
                        <a:t>int</a:t>
                      </a:r>
                      <a:r>
                        <a:rPr lang="zh-CN" sz="1600" kern="100">
                          <a:effectLst/>
                          <a:latin typeface="微软雅黑" pitchFamily="34" charset="-122"/>
                          <a:ea typeface="微软雅黑" pitchFamily="34" charset="-122"/>
                        </a:rPr>
                        <a:t>类型的数据，则表示测试集记录的绝对数目。该参数与</a:t>
                      </a:r>
                      <a:r>
                        <a:rPr lang="en-US" sz="1600" kern="100">
                          <a:effectLst/>
                          <a:latin typeface="微软雅黑" pitchFamily="34" charset="-122"/>
                          <a:ea typeface="微软雅黑" pitchFamily="34" charset="-122"/>
                        </a:rPr>
                        <a:t>train_size</a:t>
                      </a:r>
                      <a:r>
                        <a:rPr lang="zh-CN" sz="1600" kern="100">
                          <a:effectLst/>
                          <a:latin typeface="微软雅黑" pitchFamily="34" charset="-122"/>
                          <a:ea typeface="微软雅黑" pitchFamily="34" charset="-122"/>
                        </a:rPr>
                        <a:t>可以只传入一个。在</a:t>
                      </a:r>
                      <a:r>
                        <a:rPr lang="en-US" sz="1600" kern="100">
                          <a:effectLst/>
                          <a:latin typeface="微软雅黑" pitchFamily="34" charset="-122"/>
                          <a:ea typeface="微软雅黑" pitchFamily="34" charset="-122"/>
                        </a:rPr>
                        <a:t>0.21</a:t>
                      </a:r>
                      <a:r>
                        <a:rPr lang="zh-CN" sz="1600" kern="100">
                          <a:effectLst/>
                          <a:latin typeface="微软雅黑" pitchFamily="34" charset="-122"/>
                          <a:ea typeface="微软雅黑" pitchFamily="34" charset="-122"/>
                        </a:rPr>
                        <a:t>版本前，若</a:t>
                      </a:r>
                      <a:r>
                        <a:rPr lang="en-US" sz="1600" kern="100">
                          <a:effectLst/>
                          <a:latin typeface="微软雅黑" pitchFamily="34" charset="-122"/>
                          <a:ea typeface="微软雅黑" pitchFamily="34" charset="-122"/>
                        </a:rPr>
                        <a:t>test_size</a:t>
                      </a:r>
                      <a:r>
                        <a:rPr lang="zh-CN" sz="1600" kern="100">
                          <a:effectLst/>
                          <a:latin typeface="微软雅黑" pitchFamily="34" charset="-122"/>
                          <a:ea typeface="微软雅黑" pitchFamily="34" charset="-122"/>
                        </a:rPr>
                        <a:t>和</a:t>
                      </a:r>
                      <a:r>
                        <a:rPr lang="en-US" sz="1600" kern="100">
                          <a:effectLst/>
                          <a:latin typeface="微软雅黑" pitchFamily="34" charset="-122"/>
                          <a:ea typeface="微软雅黑" pitchFamily="34" charset="-122"/>
                        </a:rPr>
                        <a:t>train_size</a:t>
                      </a:r>
                      <a:r>
                        <a:rPr lang="zh-CN" sz="1600" kern="100">
                          <a:effectLst/>
                          <a:latin typeface="微软雅黑" pitchFamily="34" charset="-122"/>
                          <a:ea typeface="微软雅黑" pitchFamily="34" charset="-122"/>
                        </a:rPr>
                        <a:t>均为默认则</a:t>
                      </a:r>
                      <a:r>
                        <a:rPr lang="en-US" sz="1600" kern="100">
                          <a:effectLst/>
                          <a:latin typeface="微软雅黑" pitchFamily="34" charset="-122"/>
                          <a:ea typeface="微软雅黑" pitchFamily="34" charset="-122"/>
                        </a:rPr>
                        <a:t>testsize</a:t>
                      </a:r>
                      <a:r>
                        <a:rPr lang="zh-CN" sz="1600" kern="100">
                          <a:effectLst/>
                          <a:latin typeface="微软雅黑" pitchFamily="34" charset="-122"/>
                          <a:ea typeface="微软雅黑" pitchFamily="34" charset="-122"/>
                        </a:rPr>
                        <a:t>为</a:t>
                      </a:r>
                      <a:r>
                        <a:rPr lang="en-US" sz="1600" kern="100">
                          <a:effectLst/>
                          <a:latin typeface="微软雅黑" pitchFamily="34" charset="-122"/>
                          <a:ea typeface="微软雅黑" pitchFamily="34" charset="-122"/>
                        </a:rPr>
                        <a:t>25%</a:t>
                      </a:r>
                      <a:r>
                        <a:rPr lang="zh-CN" sz="1600" kern="10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2"/>
                  </a:ext>
                </a:extLst>
              </a:tr>
              <a:tr h="431885">
                <a:tc>
                  <a:txBody>
                    <a:bodyPr/>
                    <a:lstStyle/>
                    <a:p>
                      <a:pPr algn="ctr">
                        <a:spcAft>
                          <a:spcPts val="0"/>
                        </a:spcAft>
                      </a:pPr>
                      <a:r>
                        <a:rPr lang="en-US" sz="1600" b="0" kern="100">
                          <a:effectLst/>
                          <a:latin typeface="微软雅黑" pitchFamily="34" charset="-122"/>
                          <a:ea typeface="微软雅黑" pitchFamily="34" charset="-122"/>
                        </a:rPr>
                        <a:t>train_size</a:t>
                      </a:r>
                      <a:endParaRPr lang="zh-CN" sz="1600" b="0" kern="10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a:effectLst/>
                          <a:latin typeface="微软雅黑" pitchFamily="34" charset="-122"/>
                          <a:ea typeface="微软雅黑" pitchFamily="34" charset="-122"/>
                        </a:rPr>
                        <a:t>接收</a:t>
                      </a:r>
                      <a:r>
                        <a:rPr lang="en-US" sz="1600" kern="100">
                          <a:effectLst/>
                          <a:latin typeface="微软雅黑" pitchFamily="34" charset="-122"/>
                          <a:ea typeface="微软雅黑" pitchFamily="34" charset="-122"/>
                        </a:rPr>
                        <a:t>float</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int</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None</a:t>
                      </a:r>
                      <a:r>
                        <a:rPr lang="zh-CN" sz="1600" kern="100">
                          <a:effectLst/>
                          <a:latin typeface="微软雅黑" pitchFamily="34" charset="-122"/>
                          <a:ea typeface="微软雅黑" pitchFamily="34" charset="-122"/>
                        </a:rPr>
                        <a:t>类型的数据。代表训练集的大小。该参数与</a:t>
                      </a:r>
                      <a:r>
                        <a:rPr lang="en-US" sz="1600" kern="100">
                          <a:effectLst/>
                          <a:latin typeface="微软雅黑" pitchFamily="34" charset="-122"/>
                          <a:ea typeface="微软雅黑" pitchFamily="34" charset="-122"/>
                        </a:rPr>
                        <a:t>test_size</a:t>
                      </a:r>
                      <a:r>
                        <a:rPr lang="zh-CN" sz="1600" kern="100">
                          <a:effectLst/>
                          <a:latin typeface="微软雅黑" pitchFamily="34" charset="-122"/>
                          <a:ea typeface="微软雅黑" pitchFamily="34" charset="-122"/>
                        </a:rPr>
                        <a:t>可以只传入一个。</a:t>
                      </a:r>
                      <a:endParaRPr lang="zh-CN" sz="1600" kern="10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3"/>
                  </a:ext>
                </a:extLst>
              </a:tr>
              <a:tr h="487675">
                <a:tc>
                  <a:txBody>
                    <a:bodyPr/>
                    <a:lstStyle/>
                    <a:p>
                      <a:pPr algn="ctr">
                        <a:spcAft>
                          <a:spcPts val="0"/>
                        </a:spcAft>
                      </a:pPr>
                      <a:r>
                        <a:rPr lang="en-US" sz="1600" b="0" kern="100" dirty="0" err="1">
                          <a:effectLst/>
                          <a:latin typeface="微软雅黑" pitchFamily="34" charset="-122"/>
                          <a:ea typeface="微软雅黑" pitchFamily="34" charset="-122"/>
                        </a:rPr>
                        <a:t>random_state</a:t>
                      </a:r>
                      <a:endParaRPr lang="zh-CN" sz="1600" b="0" kern="100" dirty="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a:effectLst/>
                          <a:latin typeface="微软雅黑" pitchFamily="34" charset="-122"/>
                          <a:ea typeface="微软雅黑" pitchFamily="34" charset="-122"/>
                        </a:rPr>
                        <a:t>接收</a:t>
                      </a:r>
                      <a:r>
                        <a:rPr lang="en-US" sz="1600" kern="100">
                          <a:effectLst/>
                          <a:latin typeface="微软雅黑" pitchFamily="34" charset="-122"/>
                          <a:ea typeface="微软雅黑" pitchFamily="34" charset="-122"/>
                        </a:rPr>
                        <a:t>int</a:t>
                      </a:r>
                      <a:r>
                        <a:rPr lang="zh-CN" sz="1600" kern="100">
                          <a:effectLst/>
                          <a:latin typeface="微软雅黑" pitchFamily="34" charset="-122"/>
                          <a:ea typeface="微软雅黑" pitchFamily="34" charset="-122"/>
                        </a:rPr>
                        <a:t>。代表随机种子编号，相同随机种子编号产生相同的随机结果，不同的随机种子编号产生不同的随机结果。默认为</a:t>
                      </a:r>
                      <a:r>
                        <a:rPr lang="en-US" sz="1600" kern="100">
                          <a:effectLst/>
                          <a:latin typeface="微软雅黑" pitchFamily="34" charset="-122"/>
                          <a:ea typeface="微软雅黑" pitchFamily="34" charset="-122"/>
                        </a:rPr>
                        <a:t>None</a:t>
                      </a:r>
                      <a:r>
                        <a:rPr lang="zh-CN" sz="1600" kern="10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4"/>
                  </a:ext>
                </a:extLst>
              </a:tr>
              <a:tr h="431885">
                <a:tc>
                  <a:txBody>
                    <a:bodyPr/>
                    <a:lstStyle/>
                    <a:p>
                      <a:pPr algn="ctr">
                        <a:spcAft>
                          <a:spcPts val="0"/>
                        </a:spcAft>
                      </a:pPr>
                      <a:r>
                        <a:rPr lang="en-US" sz="1600" b="0" kern="100">
                          <a:effectLst/>
                          <a:latin typeface="微软雅黑" pitchFamily="34" charset="-122"/>
                          <a:ea typeface="微软雅黑" pitchFamily="34" charset="-122"/>
                        </a:rPr>
                        <a:t>shuffle</a:t>
                      </a:r>
                      <a:endParaRPr lang="zh-CN" sz="1600" b="0" kern="10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a:effectLst/>
                          <a:latin typeface="微软雅黑" pitchFamily="34" charset="-122"/>
                          <a:ea typeface="微软雅黑" pitchFamily="34" charset="-122"/>
                        </a:rPr>
                        <a:t>接收</a:t>
                      </a:r>
                      <a:r>
                        <a:rPr lang="en-US" sz="1600" kern="100">
                          <a:effectLst/>
                          <a:latin typeface="微软雅黑" pitchFamily="34" charset="-122"/>
                          <a:ea typeface="微软雅黑" pitchFamily="34" charset="-122"/>
                        </a:rPr>
                        <a:t>boolean</a:t>
                      </a:r>
                      <a:r>
                        <a:rPr lang="zh-CN" sz="1600" kern="100">
                          <a:effectLst/>
                          <a:latin typeface="微软雅黑" pitchFamily="34" charset="-122"/>
                          <a:ea typeface="微软雅黑" pitchFamily="34" charset="-122"/>
                        </a:rPr>
                        <a:t>。代表是否进行有放回抽样。若该参数取值为</a:t>
                      </a:r>
                      <a:r>
                        <a:rPr lang="en-US" sz="1600" kern="100">
                          <a:effectLst/>
                          <a:latin typeface="微软雅黑" pitchFamily="34" charset="-122"/>
                          <a:ea typeface="微软雅黑" pitchFamily="34" charset="-122"/>
                        </a:rPr>
                        <a:t>True</a:t>
                      </a:r>
                      <a:r>
                        <a:rPr lang="zh-CN" sz="1600" kern="100">
                          <a:effectLst/>
                          <a:latin typeface="微软雅黑" pitchFamily="34" charset="-122"/>
                          <a:ea typeface="微软雅黑" pitchFamily="34" charset="-122"/>
                        </a:rPr>
                        <a:t>则</a:t>
                      </a:r>
                      <a:r>
                        <a:rPr lang="en-US" sz="1600" kern="100">
                          <a:effectLst/>
                          <a:latin typeface="微软雅黑" pitchFamily="34" charset="-122"/>
                          <a:ea typeface="微软雅黑" pitchFamily="34" charset="-122"/>
                        </a:rPr>
                        <a:t>stratify</a:t>
                      </a:r>
                      <a:r>
                        <a:rPr lang="zh-CN" sz="1600" kern="100">
                          <a:effectLst/>
                          <a:latin typeface="微软雅黑" pitchFamily="34" charset="-122"/>
                          <a:ea typeface="微软雅黑" pitchFamily="34" charset="-122"/>
                        </a:rPr>
                        <a:t>参数必须不能为空。</a:t>
                      </a:r>
                      <a:endParaRPr lang="zh-CN" sz="1600" kern="10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5"/>
                  </a:ext>
                </a:extLst>
              </a:tr>
              <a:tr h="431885">
                <a:tc>
                  <a:txBody>
                    <a:bodyPr/>
                    <a:lstStyle/>
                    <a:p>
                      <a:pPr algn="ctr">
                        <a:spcAft>
                          <a:spcPts val="0"/>
                        </a:spcAft>
                      </a:pPr>
                      <a:r>
                        <a:rPr lang="en-US" sz="1600" b="0" kern="100" dirty="0">
                          <a:effectLst/>
                          <a:latin typeface="微软雅黑" pitchFamily="34" charset="-122"/>
                          <a:ea typeface="微软雅黑" pitchFamily="34" charset="-122"/>
                        </a:rPr>
                        <a:t>stratify</a:t>
                      </a:r>
                      <a:endParaRPr lang="zh-CN" sz="1600" b="0" kern="100" dirty="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dirty="0">
                          <a:effectLst/>
                          <a:latin typeface="微软雅黑" pitchFamily="34" charset="-122"/>
                          <a:ea typeface="微软雅黑" pitchFamily="34" charset="-122"/>
                        </a:rPr>
                        <a:t>接收</a:t>
                      </a:r>
                      <a:r>
                        <a:rPr lang="en-US" sz="1600" kern="100" dirty="0">
                          <a:effectLst/>
                          <a:latin typeface="微软雅黑" pitchFamily="34" charset="-122"/>
                          <a:ea typeface="微软雅黑" pitchFamily="34" charset="-122"/>
                        </a:rPr>
                        <a:t>array</a:t>
                      </a:r>
                      <a:r>
                        <a:rPr lang="zh-CN" sz="1600" kern="100" dirty="0">
                          <a:effectLst/>
                          <a:latin typeface="微软雅黑" pitchFamily="34" charset="-122"/>
                          <a:ea typeface="微软雅黑" pitchFamily="34" charset="-122"/>
                        </a:rPr>
                        <a:t>或者</a:t>
                      </a:r>
                      <a:r>
                        <a:rPr lang="en-US" sz="1600" kern="100" dirty="0">
                          <a:effectLst/>
                          <a:latin typeface="微软雅黑" pitchFamily="34" charset="-122"/>
                          <a:ea typeface="微软雅黑" pitchFamily="34" charset="-122"/>
                        </a:rPr>
                        <a:t>None</a:t>
                      </a:r>
                      <a:r>
                        <a:rPr lang="zh-CN" sz="1600" kern="100" dirty="0">
                          <a:effectLst/>
                          <a:latin typeface="微软雅黑" pitchFamily="34" charset="-122"/>
                          <a:ea typeface="微软雅黑" pitchFamily="34" charset="-122"/>
                        </a:rPr>
                        <a:t>。如果不为</a:t>
                      </a:r>
                      <a:r>
                        <a:rPr lang="en-US" sz="1600" kern="100" dirty="0">
                          <a:effectLst/>
                          <a:latin typeface="微软雅黑" pitchFamily="34" charset="-122"/>
                          <a:ea typeface="微软雅黑" pitchFamily="34" charset="-122"/>
                        </a:rPr>
                        <a:t>None</a:t>
                      </a:r>
                      <a:r>
                        <a:rPr lang="zh-CN" sz="1600" kern="100" dirty="0">
                          <a:effectLst/>
                          <a:latin typeface="微软雅黑" pitchFamily="34" charset="-122"/>
                          <a:ea typeface="微软雅黑" pitchFamily="34" charset="-122"/>
                        </a:rPr>
                        <a:t>，则使用传入的标签进行分层抽样。</a:t>
                      </a:r>
                      <a:endParaRPr lang="zh-CN" sz="1600" kern="100" dirty="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a:extLst>
              <a:ext uri="{FF2B5EF4-FFF2-40B4-BE49-F238E27FC236}">
                <a16:creationId xmlns:a16="http://schemas.microsoft.com/office/drawing/2014/main" id="{0FC84994-4C44-401A-AC51-26F051E2EC9E}"/>
              </a:ext>
            </a:extLst>
          </p:cNvPr>
          <p:cNvSpPr>
            <a:spLocks noGrp="1"/>
          </p:cNvSpPr>
          <p:nvPr>
            <p:ph idx="1"/>
          </p:nvPr>
        </p:nvSpPr>
        <p:spPr>
          <a:xfrm>
            <a:off x="423863" y="1530350"/>
            <a:ext cx="11107737" cy="4368800"/>
          </a:xfrm>
        </p:spPr>
        <p:txBody>
          <a:bodyPr/>
          <a:lstStyle/>
          <a:p>
            <a:pPr marL="361950" indent="-361950"/>
            <a:r>
              <a:rPr lang="en-US" altLang="zh-CN"/>
              <a:t>sklearn</a:t>
            </a:r>
            <a:r>
              <a:rPr lang="zh-CN" altLang="zh-CN"/>
              <a:t>把相关的功能封装为转换器（</a:t>
            </a:r>
            <a:r>
              <a:rPr lang="en-US" altLang="zh-CN"/>
              <a:t>transformer</a:t>
            </a:r>
            <a:r>
              <a:rPr lang="zh-CN" altLang="zh-CN"/>
              <a:t>）。使用</a:t>
            </a:r>
            <a:r>
              <a:rPr lang="en-US" altLang="zh-CN"/>
              <a:t>sklearn</a:t>
            </a:r>
            <a:r>
              <a:rPr lang="zh-CN" altLang="zh-CN"/>
              <a:t>转换器能够实现对传入的</a:t>
            </a:r>
            <a:r>
              <a:rPr lang="en-US" altLang="zh-CN"/>
              <a:t>NumPy</a:t>
            </a:r>
            <a:r>
              <a:rPr lang="zh-CN" altLang="zh-CN"/>
              <a:t>数组进行标准化处理，归一化处理，二值化处理，</a:t>
            </a:r>
            <a:r>
              <a:rPr lang="en-US" altLang="zh-CN"/>
              <a:t>PCA</a:t>
            </a:r>
            <a:r>
              <a:rPr lang="zh-CN" altLang="zh-CN"/>
              <a:t>降维等操作。转换器主要包括三个方法</a:t>
            </a:r>
            <a:r>
              <a:rPr lang="zh-CN" altLang="en-US"/>
              <a:t>：</a:t>
            </a:r>
          </a:p>
        </p:txBody>
      </p:sp>
      <p:sp>
        <p:nvSpPr>
          <p:cNvPr id="18435" name="标题 2">
            <a:extLst>
              <a:ext uri="{FF2B5EF4-FFF2-40B4-BE49-F238E27FC236}">
                <a16:creationId xmlns:a16="http://schemas.microsoft.com/office/drawing/2014/main" id="{466D7DE1-2FC1-4432-9C5F-EB2787820247}"/>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转换器进行数据预处理与降维</a:t>
            </a:r>
          </a:p>
        </p:txBody>
      </p:sp>
      <p:sp>
        <p:nvSpPr>
          <p:cNvPr id="18436" name="内容占位符 3">
            <a:extLst>
              <a:ext uri="{FF2B5EF4-FFF2-40B4-BE49-F238E27FC236}">
                <a16:creationId xmlns:a16="http://schemas.microsoft.com/office/drawing/2014/main" id="{B0128778-EC6C-4CB7-B525-434CE058F45F}"/>
              </a:ext>
            </a:extLst>
          </p:cNvPr>
          <p:cNvSpPr>
            <a:spLocks noGrp="1"/>
          </p:cNvSpPr>
          <p:nvPr>
            <p:ph idx="10"/>
          </p:nvPr>
        </p:nvSpPr>
        <p:spPr>
          <a:xfrm>
            <a:off x="423863" y="1138238"/>
            <a:ext cx="11107737" cy="427037"/>
          </a:xfrm>
        </p:spPr>
        <p:txBody>
          <a:bodyPr/>
          <a:lstStyle/>
          <a:p>
            <a:r>
              <a:rPr lang="en-US" altLang="zh-CN" b="1"/>
              <a:t>sklearn</a:t>
            </a:r>
            <a:r>
              <a:rPr altLang="zh-CN" b="1"/>
              <a:t>转换器三个方法</a:t>
            </a:r>
            <a:endParaRPr b="1"/>
          </a:p>
        </p:txBody>
      </p:sp>
      <p:graphicFrame>
        <p:nvGraphicFramePr>
          <p:cNvPr id="5" name="表格 4">
            <a:extLst>
              <a:ext uri="{FF2B5EF4-FFF2-40B4-BE49-F238E27FC236}">
                <a16:creationId xmlns:a16="http://schemas.microsoft.com/office/drawing/2014/main" id="{E698C3A5-DAB8-4830-A93E-AD004D193CC2}"/>
              </a:ext>
            </a:extLst>
          </p:cNvPr>
          <p:cNvGraphicFramePr>
            <a:graphicFrameLocks noGrp="1"/>
          </p:cNvGraphicFramePr>
          <p:nvPr/>
        </p:nvGraphicFramePr>
        <p:xfrm>
          <a:off x="482600" y="2424113"/>
          <a:ext cx="10691813" cy="3816350"/>
        </p:xfrm>
        <a:graphic>
          <a:graphicData uri="http://schemas.openxmlformats.org/drawingml/2006/table">
            <a:tbl>
              <a:tblPr firstRow="1" firstCol="1" bandRow="1">
                <a:tableStyleId>{5C22544A-7EE6-4342-B048-85BDC9FD1C3A}</a:tableStyleId>
              </a:tblPr>
              <a:tblGrid>
                <a:gridCol w="1923737">
                  <a:extLst>
                    <a:ext uri="{9D8B030D-6E8A-4147-A177-3AD203B41FA5}">
                      <a16:colId xmlns:a16="http://schemas.microsoft.com/office/drawing/2014/main" val="20000"/>
                    </a:ext>
                  </a:extLst>
                </a:gridCol>
                <a:gridCol w="8768076">
                  <a:extLst>
                    <a:ext uri="{9D8B030D-6E8A-4147-A177-3AD203B41FA5}">
                      <a16:colId xmlns:a16="http://schemas.microsoft.com/office/drawing/2014/main" val="20001"/>
                    </a:ext>
                  </a:extLst>
                </a:gridCol>
              </a:tblGrid>
              <a:tr h="431997">
                <a:tc>
                  <a:txBody>
                    <a:bodyPr/>
                    <a:lstStyle/>
                    <a:p>
                      <a:pPr algn="ctr">
                        <a:lnSpc>
                          <a:spcPct val="150000"/>
                        </a:lnSpc>
                        <a:spcAft>
                          <a:spcPts val="0"/>
                        </a:spcAft>
                      </a:pPr>
                      <a:r>
                        <a:rPr lang="zh-CN" sz="1800" kern="100" dirty="0">
                          <a:effectLst/>
                          <a:latin typeface="微软雅黑" pitchFamily="34" charset="-122"/>
                          <a:ea typeface="微软雅黑" pitchFamily="34" charset="-122"/>
                        </a:rPr>
                        <a:t>方法名称</a:t>
                      </a:r>
                      <a:endParaRPr lang="zh-CN" sz="1800" kern="100" dirty="0">
                        <a:effectLst/>
                        <a:latin typeface="微软雅黑" pitchFamily="34" charset="-122"/>
                        <a:ea typeface="微软雅黑" pitchFamily="34" charset="-122"/>
                        <a:cs typeface="宋体"/>
                      </a:endParaRPr>
                    </a:p>
                  </a:txBody>
                  <a:tcPr marL="25946" marR="25946" marT="0" marB="0" anchor="ctr"/>
                </a:tc>
                <a:tc>
                  <a:txBody>
                    <a:bodyPr/>
                    <a:lstStyle/>
                    <a:p>
                      <a:pPr algn="ctr">
                        <a:lnSpc>
                          <a:spcPct val="150000"/>
                        </a:lnSpc>
                        <a:spcAft>
                          <a:spcPts val="0"/>
                        </a:spcAft>
                      </a:pPr>
                      <a:r>
                        <a:rPr lang="zh-CN" sz="1800" kern="10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val="10000"/>
                  </a:ext>
                </a:extLst>
              </a:tr>
              <a:tr h="822959">
                <a:tc>
                  <a:txBody>
                    <a:bodyPr/>
                    <a:lstStyle/>
                    <a:p>
                      <a:pPr algn="ctr">
                        <a:lnSpc>
                          <a:spcPct val="150000"/>
                        </a:lnSpc>
                        <a:spcAft>
                          <a:spcPts val="0"/>
                        </a:spcAft>
                      </a:pPr>
                      <a:r>
                        <a:rPr lang="en-US" sz="1800" b="0" kern="100" dirty="0">
                          <a:effectLst/>
                          <a:latin typeface="微软雅黑" pitchFamily="34" charset="-122"/>
                          <a:ea typeface="微软雅黑" pitchFamily="34" charset="-122"/>
                        </a:rPr>
                        <a:t>fit</a:t>
                      </a:r>
                      <a:endParaRPr lang="zh-CN" sz="1800" b="0" kern="100" dirty="0">
                        <a:effectLst/>
                        <a:latin typeface="微软雅黑" pitchFamily="34" charset="-122"/>
                        <a:ea typeface="微软雅黑" pitchFamily="34" charset="-122"/>
                        <a:cs typeface="宋体"/>
                      </a:endParaRPr>
                    </a:p>
                  </a:txBody>
                  <a:tcPr marL="25946" marR="25946" marT="0" marB="0" anchor="ctr"/>
                </a:tc>
                <a:tc>
                  <a:txBody>
                    <a:bodyPr/>
                    <a:lstStyle/>
                    <a:p>
                      <a:pPr algn="just">
                        <a:lnSpc>
                          <a:spcPct val="150000"/>
                        </a:lnSpc>
                        <a:spcAft>
                          <a:spcPts val="0"/>
                        </a:spcAft>
                      </a:pPr>
                      <a:r>
                        <a:rPr lang="en-US" sz="1800" kern="100" dirty="0">
                          <a:effectLst/>
                          <a:latin typeface="微软雅黑" pitchFamily="34" charset="-122"/>
                          <a:ea typeface="微软雅黑" pitchFamily="34" charset="-122"/>
                        </a:rPr>
                        <a:t>fit</a:t>
                      </a:r>
                      <a:r>
                        <a:rPr lang="zh-CN" sz="1800" kern="100" dirty="0">
                          <a:effectLst/>
                          <a:latin typeface="微软雅黑" pitchFamily="34" charset="-122"/>
                          <a:ea typeface="微软雅黑" pitchFamily="34" charset="-122"/>
                        </a:rPr>
                        <a:t>方法主要通过分析特征和目标值，提取有价值的信息，这些信息可以是统计量，也可以是权值系数等。</a:t>
                      </a:r>
                      <a:endParaRPr lang="zh-CN" sz="1800" kern="100" dirty="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val="10001"/>
                  </a:ext>
                </a:extLst>
              </a:tr>
              <a:tr h="2057397">
                <a:tc>
                  <a:txBody>
                    <a:bodyPr/>
                    <a:lstStyle/>
                    <a:p>
                      <a:pPr algn="ctr">
                        <a:lnSpc>
                          <a:spcPct val="150000"/>
                        </a:lnSpc>
                        <a:spcAft>
                          <a:spcPts val="0"/>
                        </a:spcAft>
                      </a:pPr>
                      <a:r>
                        <a:rPr lang="en-US" sz="1800" b="0" kern="100" dirty="0">
                          <a:effectLst/>
                          <a:latin typeface="微软雅黑" pitchFamily="34" charset="-122"/>
                          <a:ea typeface="微软雅黑" pitchFamily="34" charset="-122"/>
                        </a:rPr>
                        <a:t>transform</a:t>
                      </a:r>
                      <a:endParaRPr lang="zh-CN" sz="1800" b="0" kern="100" dirty="0">
                        <a:effectLst/>
                        <a:latin typeface="微软雅黑" pitchFamily="34" charset="-122"/>
                        <a:ea typeface="微软雅黑" pitchFamily="34" charset="-122"/>
                        <a:cs typeface="宋体"/>
                      </a:endParaRPr>
                    </a:p>
                  </a:txBody>
                  <a:tcPr marL="25946" marR="25946" marT="0" marB="0" anchor="ctr"/>
                </a:tc>
                <a:tc>
                  <a:txBody>
                    <a:bodyPr/>
                    <a:lstStyle/>
                    <a:p>
                      <a:pPr algn="just">
                        <a:lnSpc>
                          <a:spcPct val="150000"/>
                        </a:lnSpc>
                        <a:spcAft>
                          <a:spcPts val="0"/>
                        </a:spcAft>
                      </a:pPr>
                      <a:r>
                        <a:rPr lang="en-US" sz="1800" kern="100">
                          <a:effectLst/>
                          <a:latin typeface="微软雅黑" pitchFamily="34" charset="-122"/>
                          <a:ea typeface="微软雅黑" pitchFamily="34" charset="-122"/>
                        </a:rPr>
                        <a:t>transform</a:t>
                      </a:r>
                      <a:r>
                        <a:rPr lang="zh-CN" sz="1800" kern="100">
                          <a:effectLst/>
                          <a:latin typeface="微软雅黑" pitchFamily="34" charset="-122"/>
                          <a:ea typeface="微软雅黑" pitchFamily="34" charset="-122"/>
                        </a:rPr>
                        <a:t>方法主要用来对特征进行转换。从可利用信息的角度可分为无信息转换和有信息转换。无信息转换是指不利用任何其他信息进行转换，比如指数和对数函数转换等。有信息转换根据是否利用目标值向量又可分为无监督转换和有监督转换。无监督转换指只利用特征的统计信息的转换，比如标准化和</a:t>
                      </a:r>
                      <a:r>
                        <a:rPr lang="en-US" sz="1800" kern="100">
                          <a:effectLst/>
                          <a:latin typeface="微软雅黑" pitchFamily="34" charset="-122"/>
                          <a:ea typeface="微软雅黑" pitchFamily="34" charset="-122"/>
                        </a:rPr>
                        <a:t>PCA</a:t>
                      </a:r>
                      <a:r>
                        <a:rPr lang="zh-CN" sz="1800" kern="100">
                          <a:effectLst/>
                          <a:latin typeface="微软雅黑" pitchFamily="34" charset="-122"/>
                          <a:ea typeface="微软雅黑" pitchFamily="34" charset="-122"/>
                        </a:rPr>
                        <a:t>降维等。有监督转换指既利用了特征信息又利用了目标值信息的转换，比如通过模型选择特征和</a:t>
                      </a:r>
                      <a:r>
                        <a:rPr lang="en-US" sz="1800" kern="100">
                          <a:effectLst/>
                          <a:latin typeface="微软雅黑" pitchFamily="34" charset="-122"/>
                          <a:ea typeface="微软雅黑" pitchFamily="34" charset="-122"/>
                        </a:rPr>
                        <a:t>LDA</a:t>
                      </a:r>
                      <a:r>
                        <a:rPr lang="zh-CN" sz="1800" kern="100">
                          <a:effectLst/>
                          <a:latin typeface="微软雅黑" pitchFamily="34" charset="-122"/>
                          <a:ea typeface="微软雅黑" pitchFamily="34" charset="-122"/>
                        </a:rPr>
                        <a:t>降维等。</a:t>
                      </a:r>
                      <a:endParaRPr lang="zh-CN" sz="1800" kern="10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val="10002"/>
                  </a:ext>
                </a:extLst>
              </a:tr>
              <a:tr h="503997">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fit_transform</a:t>
                      </a:r>
                      <a:endParaRPr lang="zh-CN" sz="1800" b="0" kern="100" dirty="0">
                        <a:effectLst/>
                        <a:latin typeface="微软雅黑" pitchFamily="34" charset="-122"/>
                        <a:ea typeface="微软雅黑" pitchFamily="34" charset="-122"/>
                        <a:cs typeface="宋体"/>
                      </a:endParaRPr>
                    </a:p>
                  </a:txBody>
                  <a:tcPr marL="25946" marR="25946" marT="0" marB="0" anchor="ctr"/>
                </a:tc>
                <a:tc>
                  <a:txBody>
                    <a:bodyPr/>
                    <a:lstStyle/>
                    <a:p>
                      <a:pPr algn="just">
                        <a:lnSpc>
                          <a:spcPct val="150000"/>
                        </a:lnSpc>
                        <a:spcAft>
                          <a:spcPts val="0"/>
                        </a:spcAft>
                      </a:pPr>
                      <a:r>
                        <a:rPr lang="en-US" sz="1800" kern="100" dirty="0" err="1">
                          <a:effectLst/>
                          <a:latin typeface="微软雅黑" pitchFamily="34" charset="-122"/>
                          <a:ea typeface="微软雅黑" pitchFamily="34" charset="-122"/>
                        </a:rPr>
                        <a:t>fit_transform</a:t>
                      </a:r>
                      <a:r>
                        <a:rPr lang="zh-CN" sz="1800" kern="100" dirty="0">
                          <a:effectLst/>
                          <a:latin typeface="微软雅黑" pitchFamily="34" charset="-122"/>
                          <a:ea typeface="微软雅黑" pitchFamily="34" charset="-122"/>
                        </a:rPr>
                        <a:t>方法就是先调用</a:t>
                      </a:r>
                      <a:r>
                        <a:rPr lang="en-US" sz="1800" kern="100" dirty="0">
                          <a:effectLst/>
                          <a:latin typeface="微软雅黑" pitchFamily="34" charset="-122"/>
                          <a:ea typeface="微软雅黑" pitchFamily="34" charset="-122"/>
                        </a:rPr>
                        <a:t>fit</a:t>
                      </a:r>
                      <a:r>
                        <a:rPr lang="zh-CN" sz="1800" kern="100" dirty="0">
                          <a:effectLst/>
                          <a:latin typeface="微软雅黑" pitchFamily="34" charset="-122"/>
                          <a:ea typeface="微软雅黑" pitchFamily="34" charset="-122"/>
                        </a:rPr>
                        <a:t>方法，然后调用</a:t>
                      </a:r>
                      <a:r>
                        <a:rPr lang="en-US" sz="1800" kern="100" dirty="0">
                          <a:effectLst/>
                          <a:latin typeface="微软雅黑" pitchFamily="34" charset="-122"/>
                          <a:ea typeface="微软雅黑" pitchFamily="34" charset="-122"/>
                        </a:rPr>
                        <a:t>transform</a:t>
                      </a:r>
                      <a:r>
                        <a:rPr lang="zh-CN" sz="1800" kern="100" dirty="0">
                          <a:effectLst/>
                          <a:latin typeface="微软雅黑" pitchFamily="34" charset="-122"/>
                          <a:ea typeface="微软雅黑" pitchFamily="34" charset="-122"/>
                        </a:rPr>
                        <a:t>方法。</a:t>
                      </a:r>
                      <a:endParaRPr lang="zh-CN" sz="1800" kern="100" dirty="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6CB64B-81C2-4B9E-BFEF-1FFEC3F25ECD}"/>
              </a:ext>
            </a:extLst>
          </p:cNvPr>
          <p:cNvSpPr>
            <a:spLocks noGrp="1"/>
          </p:cNvSpPr>
          <p:nvPr>
            <p:ph idx="1"/>
          </p:nvPr>
        </p:nvSpPr>
        <p:spPr>
          <a:xfrm>
            <a:off x="423863" y="1754188"/>
            <a:ext cx="11107737" cy="4370387"/>
          </a:xfrm>
        </p:spPr>
        <p:txBody>
          <a:bodyPr/>
          <a:lstStyle/>
          <a:p>
            <a:pPr>
              <a:defRPr/>
            </a:pPr>
            <a:r>
              <a:rPr lang="zh-CN" altLang="zh-CN" dirty="0"/>
              <a:t>在数据分析过程中，各类特征处理相关的操作都需要对训练集和测试集分开操作，需要将训练集的操作规则，权重系数等应用到测试集中。</a:t>
            </a:r>
            <a:endParaRPr lang="en-US" altLang="zh-CN" dirty="0"/>
          </a:p>
          <a:p>
            <a:pPr>
              <a:defRPr/>
            </a:pPr>
            <a:r>
              <a:rPr lang="zh-CN" altLang="zh-CN" dirty="0"/>
              <a:t>如果使用</a:t>
            </a:r>
            <a:r>
              <a:rPr lang="en-US" altLang="zh-CN" dirty="0"/>
              <a:t>pandas</a:t>
            </a:r>
            <a:r>
              <a:rPr lang="zh-CN" altLang="zh-CN" dirty="0"/>
              <a:t>，则应用至测试集的过程相对烦琐，使用</a:t>
            </a:r>
            <a:r>
              <a:rPr lang="en-US" altLang="zh-CN" dirty="0" err="1"/>
              <a:t>sklearn</a:t>
            </a:r>
            <a:r>
              <a:rPr lang="zh-CN" altLang="zh-CN" dirty="0"/>
              <a:t>转换器可以解决这一困扰。</a:t>
            </a:r>
            <a:endParaRPr lang="zh-CN" altLang="en-US" dirty="0"/>
          </a:p>
          <a:p>
            <a:pPr marL="0" indent="0">
              <a:buFont typeface="Wingdings" panose="05000000000000000000" pitchFamily="2" charset="2"/>
              <a:buNone/>
              <a:defRPr/>
            </a:pPr>
            <a:endParaRPr lang="en-US" altLang="zh-CN" dirty="0"/>
          </a:p>
        </p:txBody>
      </p:sp>
      <p:sp>
        <p:nvSpPr>
          <p:cNvPr id="19459" name="标题 2">
            <a:extLst>
              <a:ext uri="{FF2B5EF4-FFF2-40B4-BE49-F238E27FC236}">
                <a16:creationId xmlns:a16="http://schemas.microsoft.com/office/drawing/2014/main" id="{8AA7C39D-402A-4668-8A91-8C5D8C45ABB9}"/>
              </a:ext>
            </a:extLst>
          </p:cNvPr>
          <p:cNvSpPr>
            <a:spLocks noGrp="1"/>
          </p:cNvSpPr>
          <p:nvPr>
            <p:ph type="title"/>
          </p:nvPr>
        </p:nvSpPr>
        <p:spPr>
          <a:xfrm>
            <a:off x="255588" y="358775"/>
            <a:ext cx="10972800" cy="528638"/>
          </a:xfrm>
        </p:spPr>
        <p:txBody>
          <a:bodyPr/>
          <a:lstStyle/>
          <a:p>
            <a:r>
              <a:rPr lang="zh-CN" altLang="en-US"/>
              <a:t>使用</a:t>
            </a:r>
            <a:r>
              <a:rPr lang="en-US" altLang="zh-CN"/>
              <a:t>sklearn</a:t>
            </a:r>
            <a:r>
              <a:rPr lang="zh-CN" altLang="en-US"/>
              <a:t>转换器进行数据预处理与降维</a:t>
            </a:r>
          </a:p>
        </p:txBody>
      </p:sp>
      <p:sp>
        <p:nvSpPr>
          <p:cNvPr id="19460" name="内容占位符 3">
            <a:extLst>
              <a:ext uri="{FF2B5EF4-FFF2-40B4-BE49-F238E27FC236}">
                <a16:creationId xmlns:a16="http://schemas.microsoft.com/office/drawing/2014/main" id="{1E27958D-2682-43E0-80DA-D8EF95A800A2}"/>
              </a:ext>
            </a:extLst>
          </p:cNvPr>
          <p:cNvSpPr>
            <a:spLocks noGrp="1"/>
          </p:cNvSpPr>
          <p:nvPr>
            <p:ph idx="10"/>
          </p:nvPr>
        </p:nvSpPr>
        <p:spPr>
          <a:xfrm>
            <a:off x="423863" y="1138238"/>
            <a:ext cx="11107737" cy="427037"/>
          </a:xfrm>
        </p:spPr>
        <p:txBody>
          <a:bodyPr/>
          <a:lstStyle/>
          <a:p>
            <a:r>
              <a:rPr lang="en-US" altLang="zh-CN" b="1"/>
              <a:t>sklearn</a:t>
            </a:r>
            <a:r>
              <a:rPr altLang="zh-CN" b="1"/>
              <a:t>转换器</a:t>
            </a:r>
            <a:endParaRPr b="1"/>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3499</Words>
  <Application>Microsoft Office PowerPoint</Application>
  <PresentationFormat>宽屏</PresentationFormat>
  <Paragraphs>391</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等线</vt:lpstr>
      <vt:lpstr>等线 Light</vt:lpstr>
      <vt:lpstr>微软雅黑</vt:lpstr>
      <vt:lpstr>Arial</vt:lpstr>
      <vt:lpstr>Times New Roman</vt:lpstr>
      <vt:lpstr>Wingdings</vt:lpstr>
      <vt:lpstr>Office 主题​​</vt:lpstr>
      <vt:lpstr>使用scikit-learn构建模型</vt:lpstr>
      <vt:lpstr>目录</vt:lpstr>
      <vt:lpstr>加载datasets模块中数据集</vt:lpstr>
      <vt:lpstr>将数据集划分为训练集和测试集</vt:lpstr>
      <vt:lpstr>将数据集划分为训练集和测试集</vt:lpstr>
      <vt:lpstr>将数据集划分为训练集和测试集</vt:lpstr>
      <vt:lpstr>将数据集划分为训练集和测试集</vt:lpstr>
      <vt:lpstr>使用sklearn转换器进行数据预处理与降维</vt:lpstr>
      <vt:lpstr>使用sklearn转换器进行数据预处理与降维</vt:lpstr>
      <vt:lpstr>使用sklearn转换器进行数据预处理与降维</vt:lpstr>
      <vt:lpstr>使用sklearn转换器进行数据预处理与降维</vt:lpstr>
      <vt:lpstr>使用sklearn转换器进行数据预处理与降维</vt:lpstr>
      <vt:lpstr>目录</vt:lpstr>
      <vt:lpstr>使用sklearn估计器构建聚类模型</vt:lpstr>
      <vt:lpstr>使用sklearn估计器构建聚类模型</vt:lpstr>
      <vt:lpstr>使用sklearn估计器构建聚类模型</vt:lpstr>
      <vt:lpstr>使用sklearn估计器构建聚类模型</vt:lpstr>
      <vt:lpstr>使用sklearn估计器构建聚类模型</vt:lpstr>
      <vt:lpstr>评价聚类模型</vt:lpstr>
      <vt:lpstr>评价聚类模型</vt:lpstr>
      <vt:lpstr>目录</vt:lpstr>
      <vt:lpstr>使用sklearn估计器构建分类模型</vt:lpstr>
      <vt:lpstr>使用sklearn估计器构建分类模型</vt:lpstr>
      <vt:lpstr>评价分类模型</vt:lpstr>
      <vt:lpstr>评价分类模型</vt:lpstr>
      <vt:lpstr>目录</vt:lpstr>
      <vt:lpstr>使用sklearn估计器构建回归模型</vt:lpstr>
      <vt:lpstr>使用sklearn估计器构建回归模型</vt:lpstr>
      <vt:lpstr>使用sklearn估计器构建回归模型</vt:lpstr>
      <vt:lpstr>评价回归模型</vt:lpstr>
      <vt:lpstr>目录</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使用scikit-learn构建模型</dc:title>
  <dc:creator>伟</dc:creator>
  <cp:lastModifiedBy>伟</cp:lastModifiedBy>
  <cp:revision>10</cp:revision>
  <dcterms:created xsi:type="dcterms:W3CDTF">2020-05-07T07:46:26Z</dcterms:created>
  <dcterms:modified xsi:type="dcterms:W3CDTF">2020-05-07T13:52:59Z</dcterms:modified>
</cp:coreProperties>
</file>