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sldIdLst>
    <p:sldId id="256" r:id="rId2"/>
    <p:sldId id="257" r:id="rId3"/>
    <p:sldId id="334" r:id="rId4"/>
    <p:sldId id="308" r:id="rId5"/>
    <p:sldId id="258" r:id="rId6"/>
    <p:sldId id="260" r:id="rId7"/>
    <p:sldId id="261" r:id="rId8"/>
    <p:sldId id="321" r:id="rId9"/>
    <p:sldId id="262" r:id="rId10"/>
    <p:sldId id="322" r:id="rId11"/>
    <p:sldId id="263" r:id="rId12"/>
    <p:sldId id="323" r:id="rId13"/>
    <p:sldId id="264" r:id="rId14"/>
    <p:sldId id="265" r:id="rId15"/>
    <p:sldId id="266" r:id="rId16"/>
    <p:sldId id="331" r:id="rId17"/>
    <p:sldId id="267" r:id="rId18"/>
    <p:sldId id="268" r:id="rId19"/>
    <p:sldId id="269" r:id="rId20"/>
    <p:sldId id="270" r:id="rId21"/>
    <p:sldId id="304" r:id="rId22"/>
    <p:sldId id="305" r:id="rId23"/>
    <p:sldId id="306" r:id="rId24"/>
    <p:sldId id="307" r:id="rId25"/>
    <p:sldId id="271" r:id="rId26"/>
    <p:sldId id="272" r:id="rId27"/>
    <p:sldId id="273" r:id="rId28"/>
    <p:sldId id="310" r:id="rId29"/>
    <p:sldId id="274" r:id="rId30"/>
    <p:sldId id="337" r:id="rId31"/>
    <p:sldId id="351" r:id="rId32"/>
    <p:sldId id="352" r:id="rId33"/>
    <p:sldId id="353" r:id="rId34"/>
    <p:sldId id="354" r:id="rId35"/>
    <p:sldId id="355" r:id="rId36"/>
    <p:sldId id="356" r:id="rId37"/>
    <p:sldId id="358" r:id="rId38"/>
    <p:sldId id="357" r:id="rId39"/>
    <p:sldId id="336" r:id="rId40"/>
    <p:sldId id="359" r:id="rId41"/>
    <p:sldId id="360" r:id="rId42"/>
    <p:sldId id="361" r:id="rId43"/>
    <p:sldId id="362" r:id="rId44"/>
    <p:sldId id="363" r:id="rId45"/>
    <p:sldId id="364" r:id="rId46"/>
    <p:sldId id="365" r:id="rId47"/>
    <p:sldId id="320" r:id="rId48"/>
    <p:sldId id="366" r:id="rId49"/>
    <p:sldId id="281" r:id="rId50"/>
    <p:sldId id="284" r:id="rId51"/>
    <p:sldId id="283" r:id="rId52"/>
    <p:sldId id="282" r:id="rId53"/>
    <p:sldId id="344" r:id="rId54"/>
    <p:sldId id="345" r:id="rId55"/>
    <p:sldId id="285" r:id="rId56"/>
    <p:sldId id="335" r:id="rId57"/>
    <p:sldId id="338" r:id="rId58"/>
    <p:sldId id="339" r:id="rId59"/>
    <p:sldId id="341" r:id="rId60"/>
    <p:sldId id="342" r:id="rId61"/>
    <p:sldId id="343" r:id="rId62"/>
    <p:sldId id="286" r:id="rId63"/>
    <p:sldId id="319" r:id="rId64"/>
    <p:sldId id="346" r:id="rId65"/>
    <p:sldId id="332" r:id="rId66"/>
    <p:sldId id="347" r:id="rId67"/>
    <p:sldId id="348" r:id="rId68"/>
    <p:sldId id="349" r:id="rId69"/>
    <p:sldId id="350"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9FFEF96-01C9-4894-B541-DC90AE5CA009}">
          <p14:sldIdLst>
            <p14:sldId id="256"/>
            <p14:sldId id="257"/>
          </p14:sldIdLst>
        </p14:section>
        <p14:section name="摘要部分" id="{4D90A074-FE08-4C17-AD36-E384C9C4A873}">
          <p14:sldIdLst>
            <p14:sldId id="334"/>
          </p14:sldIdLst>
        </p14:section>
        <p14:section name="看待大数据的视野" id="{A25458F5-0AC9-44CF-95D0-87C062D2AAA3}">
          <p14:sldIdLst>
            <p14:sldId id="308"/>
            <p14:sldId id="258"/>
            <p14:sldId id="260"/>
            <p14:sldId id="261"/>
            <p14:sldId id="321"/>
            <p14:sldId id="262"/>
            <p14:sldId id="322"/>
            <p14:sldId id="263"/>
            <p14:sldId id="323"/>
            <p14:sldId id="264"/>
            <p14:sldId id="265"/>
            <p14:sldId id="266"/>
          </p14:sldIdLst>
        </p14:section>
        <p14:section name="进入大数据领域" id="{366D483E-A6B1-450F-9BB5-31D1DD023A48}">
          <p14:sldIdLst>
            <p14:sldId id="331"/>
            <p14:sldId id="267"/>
            <p14:sldId id="268"/>
            <p14:sldId id="269"/>
            <p14:sldId id="270"/>
            <p14:sldId id="304"/>
            <p14:sldId id="305"/>
            <p14:sldId id="306"/>
            <p14:sldId id="307"/>
          </p14:sldIdLst>
        </p14:section>
        <p14:section name="如果要做一个搜索引擎" id="{433A202B-DB68-44CC-AA6F-99C3345714B1}">
          <p14:sldIdLst>
            <p14:sldId id="271"/>
            <p14:sldId id="272"/>
            <p14:sldId id="273"/>
            <p14:sldId id="310"/>
            <p14:sldId id="274"/>
          </p14:sldIdLst>
        </p14:section>
        <p14:section name="认识爬虫" id="{56BBDA7C-FAC3-42D2-9ECE-D3BAFFE2D83D}">
          <p14:sldIdLst>
            <p14:sldId id="337"/>
            <p14:sldId id="351"/>
            <p14:sldId id="352"/>
            <p14:sldId id="353"/>
            <p14:sldId id="354"/>
            <p14:sldId id="355"/>
            <p14:sldId id="356"/>
            <p14:sldId id="358"/>
            <p14:sldId id="357"/>
            <p14:sldId id="336"/>
          </p14:sldIdLst>
        </p14:section>
        <p14:section name="认识反爬虫" id="{87A52DA8-4D29-436C-8E2D-2A49119E6607}">
          <p14:sldIdLst>
            <p14:sldId id="359"/>
            <p14:sldId id="360"/>
            <p14:sldId id="361"/>
            <p14:sldId id="362"/>
            <p14:sldId id="363"/>
            <p14:sldId id="364"/>
            <p14:sldId id="365"/>
            <p14:sldId id="320"/>
            <p14:sldId id="366"/>
          </p14:sldIdLst>
        </p14:section>
        <p14:section name="实现 Spider" id="{5472B87A-20F1-4E21-A517-A496760F17A9}">
          <p14:sldIdLst>
            <p14:sldId id="281"/>
            <p14:sldId id="284"/>
            <p14:sldId id="283"/>
            <p14:sldId id="282"/>
            <p14:sldId id="344"/>
            <p14:sldId id="345"/>
            <p14:sldId id="285"/>
            <p14:sldId id="335"/>
            <p14:sldId id="338"/>
            <p14:sldId id="339"/>
            <p14:sldId id="341"/>
            <p14:sldId id="342"/>
            <p14:sldId id="343"/>
            <p14:sldId id="286"/>
            <p14:sldId id="319"/>
            <p14:sldId id="346"/>
          </p14:sldIdLst>
        </p14:section>
        <p14:section name="案例" id="{A935BFA2-92E2-4AC6-B0AD-332090455D73}">
          <p14:sldIdLst>
            <p14:sldId id="332"/>
            <p14:sldId id="347"/>
            <p14:sldId id="348"/>
            <p14:sldId id="349"/>
            <p14:sldId id="3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8811" autoAdjust="0"/>
  </p:normalViewPr>
  <p:slideViewPr>
    <p:cSldViewPr snapToGrid="0">
      <p:cViewPr varScale="1">
        <p:scale>
          <a:sx n="61" d="100"/>
          <a:sy n="61" d="100"/>
        </p:scale>
        <p:origin x="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DC99C-B5DA-4225-95EE-71AA0E1CB4DF}" type="datetimeFigureOut">
              <a:rPr lang="zh-CN" altLang="en-US" smtClean="0"/>
              <a:t>2023/6/29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CA1C-F751-4CEC-A32F-41F44661FC9F}" type="slidenum">
              <a:rPr lang="zh-CN" altLang="en-US" smtClean="0"/>
              <a:t>‹#›</a:t>
            </a:fld>
            <a:endParaRPr lang="zh-CN" altLang="en-US"/>
          </a:p>
        </p:txBody>
      </p:sp>
    </p:spTree>
    <p:extLst>
      <p:ext uri="{BB962C8B-B14F-4D97-AF65-F5344CB8AC3E}">
        <p14:creationId xmlns:p14="http://schemas.microsoft.com/office/powerpoint/2010/main" val="288496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baidu.com/s?wd=%E5%9F%83%E5%BC%97%E9%A1%BF&amp;tn=SE_PcZhidaonwhc_ngpagmjz&amp;rsv_dl=gh_pc_zhidao" TargetMode="External"/><Relationship Id="rId3" Type="http://schemas.openxmlformats.org/officeDocument/2006/relationships/hyperlink" Target="https://www.baidu.com/s?wd=%E6%9B%BC%E5%9F%8E&amp;tn=SE_PcZhidaonwhc_ngpagmjz&amp;rsv_dl=gh_pc_zhidao" TargetMode="External"/><Relationship Id="rId7" Type="http://schemas.openxmlformats.org/officeDocument/2006/relationships/hyperlink" Target="https://www.baidu.com/s?wd=%E6%B0%B4%E6%99%B6%E5%AE%AB&amp;tn=SE_PcZhidaonwhc_ngpagmjz&amp;rsv_dl=gh_pc_zhidao" TargetMode="External"/><Relationship Id="rId2" Type="http://schemas.openxmlformats.org/officeDocument/2006/relationships/slide" Target="../slides/slide66.xml"/><Relationship Id="rId1" Type="http://schemas.openxmlformats.org/officeDocument/2006/relationships/notesMaster" Target="../notesMasters/notesMaster1.xml"/><Relationship Id="rId6" Type="http://schemas.openxmlformats.org/officeDocument/2006/relationships/hyperlink" Target="https://www.baidu.com/s?wd=%E9%98%BF%E6%A3%AE%E7%BA%B3&amp;tn=SE_PcZhidaonwhc_ngpagmjz&amp;rsv_dl=gh_pc_zhidao" TargetMode="External"/><Relationship Id="rId5" Type="http://schemas.openxmlformats.org/officeDocument/2006/relationships/hyperlink" Target="https://www.baidu.com/s?wd=%E5%88%87%E5%B0%94%E8%A5%BF&amp;tn=SE_PcZhidaonwhc_ngpagmjz&amp;rsv_dl=gh_pc_zhidao" TargetMode="External"/><Relationship Id="rId4" Type="http://schemas.openxmlformats.org/officeDocument/2006/relationships/hyperlink" Target="https://www.baidu.com/s?wd=%E6%9B%BC%E8%81%94&amp;tn=SE_PcZhidaonwhc_ngpagmjz&amp;rsv_dl=gh_pc_zhidao" TargetMode="External"/><Relationship Id="rId9" Type="http://schemas.openxmlformats.org/officeDocument/2006/relationships/hyperlink" Target="https://www.baidu.com/s?wd=%E9%98%BF%E6%96%AF%E9%A1%BF%E7%BB%B4%E6%8B%89&amp;tn=SE_PcZhidaonwhc_ngpagmjz&amp;rsv_dl=gh_pc_zhida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a:solidFill>
                  <a:schemeClr val="tx1"/>
                </a:solidFill>
                <a:effectLst/>
                <a:latin typeface="+mn-lt"/>
                <a:ea typeface="+mn-ea"/>
                <a:cs typeface="+mn-cs"/>
              </a:rPr>
              <a:t>ETL</a:t>
            </a:r>
            <a:r>
              <a:rPr lang="zh-CN" altLang="en-US" sz="1200" b="1" i="0" u="none" strike="noStrike" kern="1200" dirty="0">
                <a:solidFill>
                  <a:schemeClr val="tx1"/>
                </a:solidFill>
                <a:effectLst/>
                <a:latin typeface="+mn-lt"/>
                <a:ea typeface="+mn-ea"/>
                <a:cs typeface="+mn-cs"/>
              </a:rPr>
              <a:t>是将业务系统的数据经过抽取、清洗转换之后加载到数据仓库的过程，目的是将企业中的分散、零乱、标准不统一的数据整合到一起，为企业的决策提供分析依据。</a:t>
            </a:r>
            <a:r>
              <a:rPr lang="zh-CN" altLang="en-US" sz="1200" b="0" i="0" u="none" strike="noStrike" kern="1200" dirty="0">
                <a:solidFill>
                  <a:schemeClr val="tx1"/>
                </a:solidFill>
                <a:effectLst/>
                <a:latin typeface="+mn-lt"/>
                <a:ea typeface="+mn-ea"/>
                <a:cs typeface="+mn-cs"/>
              </a:rPr>
              <a:t> </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是</a:t>
            </a:r>
            <a:r>
              <a:rPr lang="en-US" altLang="zh-CN" sz="1200" b="0" i="0" u="none" strike="noStrike" kern="1200" dirty="0">
                <a:solidFill>
                  <a:schemeClr val="tx1"/>
                </a:solidFill>
                <a:effectLst/>
                <a:latin typeface="+mn-lt"/>
                <a:ea typeface="+mn-ea"/>
                <a:cs typeface="+mn-cs"/>
              </a:rPr>
              <a:t>BI</a:t>
            </a:r>
            <a:r>
              <a:rPr lang="zh-CN" altLang="en-US" sz="1200" b="0" i="0" u="none" strike="noStrike" kern="1200" dirty="0">
                <a:solidFill>
                  <a:schemeClr val="tx1"/>
                </a:solidFill>
                <a:effectLst/>
                <a:latin typeface="+mn-lt"/>
                <a:ea typeface="+mn-ea"/>
                <a:cs typeface="+mn-cs"/>
              </a:rPr>
              <a:t>项目重要的一个环节。 通常情况下，在</a:t>
            </a:r>
            <a:r>
              <a:rPr lang="en-US" altLang="zh-CN" sz="1200" b="0" i="0" u="none" strike="noStrike" kern="1200" dirty="0">
                <a:solidFill>
                  <a:schemeClr val="tx1"/>
                </a:solidFill>
                <a:effectLst/>
                <a:latin typeface="+mn-lt"/>
                <a:ea typeface="+mn-ea"/>
                <a:cs typeface="+mn-cs"/>
              </a:rPr>
              <a:t>BI</a:t>
            </a:r>
            <a:r>
              <a:rPr lang="zh-CN" altLang="en-US" sz="1200" b="0" i="0" u="none" strike="noStrike" kern="1200" dirty="0">
                <a:solidFill>
                  <a:schemeClr val="tx1"/>
                </a:solidFill>
                <a:effectLst/>
                <a:latin typeface="+mn-lt"/>
                <a:ea typeface="+mn-ea"/>
                <a:cs typeface="+mn-cs"/>
              </a:rPr>
              <a:t>项目中</a:t>
            </a:r>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会花掉整个项目至少</a:t>
            </a:r>
            <a:r>
              <a:rPr lang="en-US" altLang="zh-CN" sz="1200" b="0" i="0" u="none" strike="noStrike" kern="1200" dirty="0">
                <a:solidFill>
                  <a:schemeClr val="tx1"/>
                </a:solidFill>
                <a:effectLst/>
                <a:latin typeface="+mn-lt"/>
                <a:ea typeface="+mn-ea"/>
                <a:cs typeface="+mn-cs"/>
              </a:rPr>
              <a:t>1/3</a:t>
            </a:r>
            <a:r>
              <a:rPr lang="zh-CN" altLang="en-US" sz="1200" b="0" i="0" u="none" strike="noStrike" kern="1200" dirty="0">
                <a:solidFill>
                  <a:schemeClr val="tx1"/>
                </a:solidFill>
                <a:effectLst/>
                <a:latin typeface="+mn-lt"/>
                <a:ea typeface="+mn-ea"/>
                <a:cs typeface="+mn-cs"/>
              </a:rPr>
              <a:t>的时间</a:t>
            </a:r>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设计的好坏直接关接到</a:t>
            </a:r>
            <a:r>
              <a:rPr lang="en-US" altLang="zh-CN" sz="1200" b="0" i="0" u="none" strike="noStrike" kern="1200" dirty="0">
                <a:solidFill>
                  <a:schemeClr val="tx1"/>
                </a:solidFill>
                <a:effectLst/>
                <a:latin typeface="+mn-lt"/>
                <a:ea typeface="+mn-ea"/>
                <a:cs typeface="+mn-cs"/>
              </a:rPr>
              <a:t>BI</a:t>
            </a:r>
            <a:r>
              <a:rPr lang="zh-CN" altLang="en-US" sz="1200" b="0" i="0" u="none" strike="noStrike" kern="1200" dirty="0">
                <a:solidFill>
                  <a:schemeClr val="tx1"/>
                </a:solidFill>
                <a:effectLst/>
                <a:latin typeface="+mn-lt"/>
                <a:ea typeface="+mn-ea"/>
                <a:cs typeface="+mn-cs"/>
              </a:rPr>
              <a:t>项目的成败。       </a:t>
            </a:r>
          </a:p>
          <a:p>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的设计分三部分：数据抽取、数据的清洗转换、数据的加载。在设计</a:t>
            </a:r>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的时候也是从这三部分出发。</a:t>
            </a:r>
            <a:endParaRPr lang="en-US" altLang="zh-CN" sz="1200" b="0"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数据的抽取</a:t>
            </a:r>
            <a:r>
              <a:rPr lang="zh-CN" altLang="en-US" sz="1200" b="0" i="0" u="none" strike="noStrike" kern="1200" dirty="0">
                <a:solidFill>
                  <a:schemeClr val="tx1"/>
                </a:solidFill>
                <a:effectLst/>
                <a:latin typeface="+mn-lt"/>
                <a:ea typeface="+mn-ea"/>
                <a:cs typeface="+mn-cs"/>
              </a:rPr>
              <a:t>是从各个不同的数据源抽取到</a:t>
            </a:r>
            <a:r>
              <a:rPr lang="en-US" altLang="zh-CN" sz="1200" b="0" i="0" u="none" strike="noStrike" kern="1200" dirty="0">
                <a:solidFill>
                  <a:schemeClr val="tx1"/>
                </a:solidFill>
                <a:effectLst/>
                <a:latin typeface="+mn-lt"/>
                <a:ea typeface="+mn-ea"/>
                <a:cs typeface="+mn-cs"/>
              </a:rPr>
              <a:t>ODS(Operational Data Store</a:t>
            </a:r>
            <a:r>
              <a:rPr lang="zh-CN" altLang="en-US" sz="1200" b="0" i="0" u="none" strike="noStrike" kern="1200" dirty="0">
                <a:solidFill>
                  <a:schemeClr val="tx1"/>
                </a:solidFill>
                <a:effectLst/>
                <a:latin typeface="+mn-lt"/>
                <a:ea typeface="+mn-ea"/>
                <a:cs typeface="+mn-cs"/>
              </a:rPr>
              <a:t>，操作型数据存储</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中</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这个过程也可以做一些数据的清洗和转换</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，在抽取的过程中需要挑选不同的抽取方法，尽可能的提高</a:t>
            </a:r>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的运行效率。</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三个部分中，花费时间最长的是“</a:t>
            </a:r>
            <a:r>
              <a:rPr lang="en-US" altLang="zh-CN" sz="1200" b="0" i="0" u="none" strike="noStrike" kern="1200" dirty="0">
                <a:solidFill>
                  <a:schemeClr val="tx1"/>
                </a:solidFill>
                <a:effectLst/>
                <a:latin typeface="+mn-lt"/>
                <a:ea typeface="+mn-ea"/>
                <a:cs typeface="+mn-cs"/>
              </a:rPr>
              <a:t>T”(Transform</a:t>
            </a:r>
            <a:r>
              <a:rPr lang="zh-CN" altLang="en-US" sz="1200" b="0"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清洗、转换</a:t>
            </a:r>
            <a:r>
              <a:rPr lang="en-US" altLang="zh-CN" sz="1200" b="1"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的部分，一般情况下这部分工作量是整个</a:t>
            </a:r>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的</a:t>
            </a:r>
            <a:r>
              <a:rPr lang="en-US" altLang="zh-CN" sz="1200" b="0" i="0" u="none" strike="noStrike" kern="1200" dirty="0">
                <a:solidFill>
                  <a:schemeClr val="tx1"/>
                </a:solidFill>
                <a:effectLst/>
                <a:latin typeface="+mn-lt"/>
                <a:ea typeface="+mn-ea"/>
                <a:cs typeface="+mn-cs"/>
              </a:rPr>
              <a:t>2/3</a:t>
            </a:r>
            <a:r>
              <a:rPr lang="zh-CN" altLang="en-US" sz="1200" b="0" i="0" u="none" strike="noStrike" kern="1200" dirty="0">
                <a:solidFill>
                  <a:schemeClr val="tx1"/>
                </a:solidFill>
                <a:effectLst/>
                <a:latin typeface="+mn-lt"/>
                <a:ea typeface="+mn-ea"/>
                <a:cs typeface="+mn-cs"/>
              </a:rPr>
              <a:t>。数据的加载一般在数据清洗完了之后直接写入</a:t>
            </a:r>
            <a:r>
              <a:rPr lang="en-US" altLang="zh-CN" sz="1200" b="0" i="0" u="none" strike="noStrike" kern="1200" dirty="0">
                <a:solidFill>
                  <a:schemeClr val="tx1"/>
                </a:solidFill>
                <a:effectLst/>
                <a:latin typeface="+mn-lt"/>
                <a:ea typeface="+mn-ea"/>
                <a:cs typeface="+mn-cs"/>
              </a:rPr>
              <a:t>DW(Data Warehousing</a:t>
            </a:r>
            <a:r>
              <a:rPr lang="zh-CN" altLang="en-US" sz="1200" b="0" i="0" u="none" strike="noStrike" kern="1200" dirty="0">
                <a:solidFill>
                  <a:schemeClr val="tx1"/>
                </a:solidFill>
                <a:effectLst/>
                <a:latin typeface="+mn-lt"/>
                <a:ea typeface="+mn-ea"/>
                <a:cs typeface="+mn-cs"/>
              </a:rPr>
              <a:t>，数据仓库</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中去。</a:t>
            </a:r>
          </a:p>
          <a:p>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的实现有多种方法，常用的有三种。</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一种是借助</a:t>
            </a:r>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工具</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如</a:t>
            </a:r>
            <a:r>
              <a:rPr lang="en-US" altLang="zh-CN" sz="1200" b="0" i="0" u="none" strike="noStrike" kern="1200" dirty="0">
                <a:solidFill>
                  <a:schemeClr val="tx1"/>
                </a:solidFill>
                <a:effectLst/>
                <a:latin typeface="+mn-lt"/>
                <a:ea typeface="+mn-ea"/>
                <a:cs typeface="+mn-cs"/>
              </a:rPr>
              <a:t>Oracle</a:t>
            </a:r>
            <a:r>
              <a:rPr lang="zh-CN" altLang="en-US" sz="1200" b="0" i="0" u="none" strike="noStrike" kern="1200" dirty="0">
                <a:solidFill>
                  <a:schemeClr val="tx1"/>
                </a:solidFill>
                <a:effectLst/>
                <a:latin typeface="+mn-lt"/>
                <a:ea typeface="+mn-ea"/>
                <a:cs typeface="+mn-cs"/>
              </a:rPr>
              <a:t>的</a:t>
            </a:r>
            <a:r>
              <a:rPr lang="en-US" altLang="zh-CN" sz="1200" b="0" i="0" u="none" strike="noStrike" kern="1200" dirty="0">
                <a:solidFill>
                  <a:schemeClr val="tx1"/>
                </a:solidFill>
                <a:effectLst/>
                <a:latin typeface="+mn-lt"/>
                <a:ea typeface="+mn-ea"/>
                <a:cs typeface="+mn-cs"/>
              </a:rPr>
              <a:t>OWB</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SQL Server 2000</a:t>
            </a:r>
            <a:r>
              <a:rPr lang="zh-CN" altLang="en-US" sz="1200" b="0" i="0" u="none" strike="noStrike" kern="1200" dirty="0">
                <a:solidFill>
                  <a:schemeClr val="tx1"/>
                </a:solidFill>
                <a:effectLst/>
                <a:latin typeface="+mn-lt"/>
                <a:ea typeface="+mn-ea"/>
                <a:cs typeface="+mn-cs"/>
              </a:rPr>
              <a:t>的</a:t>
            </a:r>
            <a:r>
              <a:rPr lang="en-US" altLang="zh-CN" sz="1200" b="0" i="0" u="none" strike="noStrike" kern="1200" dirty="0">
                <a:solidFill>
                  <a:schemeClr val="tx1"/>
                </a:solidFill>
                <a:effectLst/>
                <a:latin typeface="+mn-lt"/>
                <a:ea typeface="+mn-ea"/>
                <a:cs typeface="+mn-cs"/>
              </a:rPr>
              <a:t>DTS</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SQL Server2005</a:t>
            </a:r>
            <a:r>
              <a:rPr lang="zh-CN" altLang="en-US" sz="1200" b="0" i="0" u="none" strike="noStrike" kern="1200" dirty="0">
                <a:solidFill>
                  <a:schemeClr val="tx1"/>
                </a:solidFill>
                <a:effectLst/>
                <a:latin typeface="+mn-lt"/>
                <a:ea typeface="+mn-ea"/>
                <a:cs typeface="+mn-cs"/>
              </a:rPr>
              <a:t>的</a:t>
            </a:r>
            <a:r>
              <a:rPr lang="en-US" altLang="zh-CN" sz="1200" b="0" i="0" u="none" strike="noStrike" kern="1200" dirty="0">
                <a:solidFill>
                  <a:schemeClr val="tx1"/>
                </a:solidFill>
                <a:effectLst/>
                <a:latin typeface="+mn-lt"/>
                <a:ea typeface="+mn-ea"/>
                <a:cs typeface="+mn-cs"/>
              </a:rPr>
              <a:t>SSIS</a:t>
            </a:r>
            <a:r>
              <a:rPr lang="zh-CN" altLang="en-US" sz="1200" b="0" i="0" u="none" strike="noStrike" kern="1200" dirty="0">
                <a:solidFill>
                  <a:schemeClr val="tx1"/>
                </a:solidFill>
                <a:effectLst/>
                <a:latin typeface="+mn-lt"/>
                <a:ea typeface="+mn-ea"/>
                <a:cs typeface="+mn-cs"/>
              </a:rPr>
              <a:t>服务、</a:t>
            </a:r>
            <a:r>
              <a:rPr lang="en-US" altLang="zh-CN" sz="1200" b="0" i="0" u="none" strike="noStrike" kern="1200" dirty="0">
                <a:solidFill>
                  <a:schemeClr val="tx1"/>
                </a:solidFill>
                <a:effectLst/>
                <a:latin typeface="+mn-lt"/>
                <a:ea typeface="+mn-ea"/>
                <a:cs typeface="+mn-cs"/>
              </a:rPr>
              <a:t>Informatic</a:t>
            </a:r>
            <a:r>
              <a:rPr lang="zh-CN" altLang="en-US" sz="1200" b="0" i="0" u="none" strike="noStrike" kern="1200" dirty="0">
                <a:solidFill>
                  <a:schemeClr val="tx1"/>
                </a:solidFill>
                <a:effectLst/>
                <a:latin typeface="+mn-lt"/>
                <a:ea typeface="+mn-ea"/>
                <a:cs typeface="+mn-cs"/>
              </a:rPr>
              <a:t>等</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实现，</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一种是</a:t>
            </a:r>
            <a:r>
              <a:rPr lang="en-US" altLang="zh-CN" sz="1200" b="0" i="0" u="none" strike="noStrike" kern="1200" dirty="0">
                <a:solidFill>
                  <a:schemeClr val="tx1"/>
                </a:solidFill>
                <a:effectLst/>
                <a:latin typeface="+mn-lt"/>
                <a:ea typeface="+mn-ea"/>
                <a:cs typeface="+mn-cs"/>
              </a:rPr>
              <a:t>SQL</a:t>
            </a:r>
            <a:r>
              <a:rPr lang="zh-CN" altLang="en-US" sz="1200" b="0" i="0" u="none" strike="noStrike" kern="1200" dirty="0">
                <a:solidFill>
                  <a:schemeClr val="tx1"/>
                </a:solidFill>
                <a:effectLst/>
                <a:latin typeface="+mn-lt"/>
                <a:ea typeface="+mn-ea"/>
                <a:cs typeface="+mn-cs"/>
              </a:rPr>
              <a:t>方式实现，另外一种是</a:t>
            </a:r>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工具和</a:t>
            </a:r>
            <a:r>
              <a:rPr lang="en-US" altLang="zh-CN" sz="1200" b="0" i="0" u="none" strike="noStrike" kern="1200" dirty="0">
                <a:solidFill>
                  <a:schemeClr val="tx1"/>
                </a:solidFill>
                <a:effectLst/>
                <a:latin typeface="+mn-lt"/>
                <a:ea typeface="+mn-ea"/>
                <a:cs typeface="+mn-cs"/>
              </a:rPr>
              <a:t>SQL</a:t>
            </a:r>
            <a:r>
              <a:rPr lang="zh-CN" altLang="en-US" sz="1200" b="0" i="0" u="none" strike="noStrike" kern="1200" dirty="0">
                <a:solidFill>
                  <a:schemeClr val="tx1"/>
                </a:solidFill>
                <a:effectLst/>
                <a:latin typeface="+mn-lt"/>
                <a:ea typeface="+mn-ea"/>
                <a:cs typeface="+mn-cs"/>
              </a:rPr>
              <a:t>相结合。前两种方法各有各的优缺点，借助工具可以快速的建立起</a:t>
            </a:r>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工程，屏蔽了复杂的编码任务，提高了速度，降低了难度，但是缺少灵活性。</a:t>
            </a:r>
            <a:r>
              <a:rPr lang="en-US" altLang="zh-CN" sz="1200" b="0" i="0" u="none" strike="noStrike" kern="1200" dirty="0">
                <a:solidFill>
                  <a:schemeClr val="tx1"/>
                </a:solidFill>
                <a:effectLst/>
                <a:latin typeface="+mn-lt"/>
                <a:ea typeface="+mn-ea"/>
                <a:cs typeface="+mn-cs"/>
              </a:rPr>
              <a:t>SQL</a:t>
            </a:r>
            <a:r>
              <a:rPr lang="zh-CN" altLang="en-US" sz="1200" b="0" i="0" u="none" strike="noStrike" kern="1200" dirty="0">
                <a:solidFill>
                  <a:schemeClr val="tx1"/>
                </a:solidFill>
                <a:effectLst/>
                <a:latin typeface="+mn-lt"/>
                <a:ea typeface="+mn-ea"/>
                <a:cs typeface="+mn-cs"/>
              </a:rPr>
              <a:t>的方法优点是灵活，提高</a:t>
            </a:r>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运行效率，但是编码复杂，对技术要求比较高。</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第三种是综合了前面二种的优点，会极大地提高</a:t>
            </a:r>
            <a:r>
              <a:rPr lang="en-US" altLang="zh-CN" sz="1200" b="0" i="0" u="none" strike="noStrike" kern="1200" dirty="0">
                <a:solidFill>
                  <a:schemeClr val="tx1"/>
                </a:solidFill>
                <a:effectLst/>
                <a:latin typeface="+mn-lt"/>
                <a:ea typeface="+mn-ea"/>
                <a:cs typeface="+mn-cs"/>
              </a:rPr>
              <a:t>ETL</a:t>
            </a:r>
            <a:r>
              <a:rPr lang="zh-CN" altLang="en-US" sz="1200" b="0" i="0" u="none" strike="noStrike" kern="1200" dirty="0">
                <a:solidFill>
                  <a:schemeClr val="tx1"/>
                </a:solidFill>
                <a:effectLst/>
                <a:latin typeface="+mn-lt"/>
                <a:ea typeface="+mn-ea"/>
                <a:cs typeface="+mn-cs"/>
              </a:rPr>
              <a:t>的开发速度和效率。</a:t>
            </a:r>
          </a:p>
          <a:p>
            <a:endParaRPr lang="zh-CN" altLang="en-US" dirty="0"/>
          </a:p>
        </p:txBody>
      </p:sp>
      <p:sp>
        <p:nvSpPr>
          <p:cNvPr id="4" name="灯片编号占位符 3"/>
          <p:cNvSpPr>
            <a:spLocks noGrp="1"/>
          </p:cNvSpPr>
          <p:nvPr>
            <p:ph type="sldNum" sz="quarter" idx="5"/>
          </p:nvPr>
        </p:nvSpPr>
        <p:spPr/>
        <p:txBody>
          <a:bodyPr/>
          <a:lstStyle/>
          <a:p>
            <a:fld id="{DA14CA1C-F751-4CEC-A32F-41F44661FC9F}" type="slidenum">
              <a:rPr lang="zh-CN" altLang="en-US" smtClean="0"/>
              <a:t>14</a:t>
            </a:fld>
            <a:endParaRPr lang="zh-CN" altLang="en-US"/>
          </a:p>
        </p:txBody>
      </p:sp>
    </p:spTree>
    <p:extLst>
      <p:ext uri="{BB962C8B-B14F-4D97-AF65-F5344CB8AC3E}">
        <p14:creationId xmlns:p14="http://schemas.microsoft.com/office/powerpoint/2010/main" val="409465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李航 </a:t>
            </a:r>
            <a:r>
              <a:rPr lang="en-US" altLang="zh-CN" dirty="0"/>
              <a:t>《</a:t>
            </a:r>
            <a:r>
              <a:rPr lang="zh-CN" altLang="en-US" dirty="0"/>
              <a:t>统计学习方法（第</a:t>
            </a:r>
            <a:r>
              <a:rPr lang="en-US" altLang="zh-CN" dirty="0"/>
              <a:t>2</a:t>
            </a:r>
            <a:r>
              <a:rPr lang="zh-CN" altLang="en-US" dirty="0"/>
              <a:t>版）</a:t>
            </a:r>
            <a:r>
              <a:rPr lang="en-US" altLang="zh-CN" dirty="0"/>
              <a:t>》 </a:t>
            </a:r>
            <a:r>
              <a:rPr lang="en-US" altLang="zh-CN" dirty="0" err="1"/>
              <a:t>github</a:t>
            </a:r>
            <a:r>
              <a:rPr lang="en-US" altLang="zh-CN" dirty="0"/>
              <a:t> </a:t>
            </a:r>
            <a:r>
              <a:rPr lang="zh-CN" altLang="en-US" dirty="0"/>
              <a:t>资源：</a:t>
            </a:r>
            <a:endParaRPr lang="en-US" altLang="zh-CN" dirty="0"/>
          </a:p>
          <a:p>
            <a:r>
              <a:rPr lang="en-US" altLang="zh-CN" dirty="0"/>
              <a:t>https://github.com/librauee/Statistical-Learning</a:t>
            </a:r>
          </a:p>
          <a:p>
            <a:r>
              <a:rPr lang="en-US" altLang="zh-CN" dirty="0"/>
              <a:t>https://github.com/SmirkCao/Lihang</a:t>
            </a:r>
            <a:endParaRPr lang="zh-CN" altLang="en-US" dirty="0"/>
          </a:p>
        </p:txBody>
      </p:sp>
      <p:sp>
        <p:nvSpPr>
          <p:cNvPr id="4" name="灯片编号占位符 3"/>
          <p:cNvSpPr>
            <a:spLocks noGrp="1"/>
          </p:cNvSpPr>
          <p:nvPr>
            <p:ph type="sldNum" sz="quarter" idx="5"/>
          </p:nvPr>
        </p:nvSpPr>
        <p:spPr/>
        <p:txBody>
          <a:bodyPr/>
          <a:lstStyle/>
          <a:p>
            <a:fld id="{DA14CA1C-F751-4CEC-A32F-41F44661FC9F}" type="slidenum">
              <a:rPr lang="zh-CN" altLang="en-US" smtClean="0"/>
              <a:t>24</a:t>
            </a:fld>
            <a:endParaRPr lang="zh-CN" altLang="en-US"/>
          </a:p>
        </p:txBody>
      </p:sp>
    </p:spTree>
    <p:extLst>
      <p:ext uri="{BB962C8B-B14F-4D97-AF65-F5344CB8AC3E}">
        <p14:creationId xmlns:p14="http://schemas.microsoft.com/office/powerpoint/2010/main" val="4157214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3-1. </a:t>
            </a:r>
            <a:r>
              <a:rPr lang="zh-CN" altLang="en-US" dirty="0"/>
              <a:t>反反爬虫</a:t>
            </a:r>
          </a:p>
          <a:p>
            <a:r>
              <a:rPr lang="zh-CN" altLang="en-US" dirty="0"/>
              <a:t>        各种网站爬取策略的不同就在于网站的反爬虫机制不同，以下方法可以绕过常见的反爬虫。</a:t>
            </a:r>
          </a:p>
          <a:p>
            <a:r>
              <a:rPr lang="zh-CN" altLang="en-US" dirty="0"/>
              <a:t>        * 加上</a:t>
            </a:r>
            <a:r>
              <a:rPr lang="en-US" altLang="zh-CN" dirty="0"/>
              <a:t>HTTP Headers(</a:t>
            </a:r>
            <a:r>
              <a:rPr lang="en-US" altLang="zh-CN" dirty="0" err="1"/>
              <a:t>userAgent</a:t>
            </a:r>
            <a:r>
              <a:rPr lang="en-US" altLang="zh-CN" dirty="0"/>
              <a:t>)</a:t>
            </a:r>
          </a:p>
          <a:p>
            <a:r>
              <a:rPr lang="en-US" altLang="zh-CN" dirty="0"/>
              <a:t>            </a:t>
            </a:r>
            <a:r>
              <a:rPr lang="zh-CN" altLang="en-US" dirty="0"/>
              <a:t>最基础的手段。加上了请求头就可以伪装成浏览器，混过反爬的第一道关卡；</a:t>
            </a:r>
          </a:p>
          <a:p>
            <a:r>
              <a:rPr lang="zh-CN" altLang="en-US" dirty="0"/>
              <a:t>            反之，连请求头都不加，网站可以直接看出是程序在访问而直接拒绝。</a:t>
            </a:r>
          </a:p>
          <a:p>
            <a:r>
              <a:rPr lang="zh-CN" altLang="en-US" dirty="0"/>
              <a:t>            一般的网站加上</a:t>
            </a:r>
            <a:r>
              <a:rPr lang="en-US" altLang="zh-CN" dirty="0"/>
              <a:t>User-Agent</a:t>
            </a:r>
            <a:r>
              <a:rPr lang="zh-CN" altLang="en-US" dirty="0"/>
              <a:t>就可以，反爬严格的网站则要加上</a:t>
            </a:r>
            <a:r>
              <a:rPr lang="en-US" altLang="zh-CN" dirty="0"/>
              <a:t>cookie</a:t>
            </a:r>
            <a:r>
              <a:rPr lang="zh-CN" altLang="en-US" dirty="0"/>
              <a:t>甚至各种参数都要加上。</a:t>
            </a:r>
          </a:p>
          <a:p>
            <a:r>
              <a:rPr lang="zh-CN" altLang="en-US" dirty="0"/>
              <a:t>        * 随机延时</a:t>
            </a:r>
          </a:p>
          <a:p>
            <a:r>
              <a:rPr lang="zh-CN" altLang="en-US" dirty="0"/>
              <a:t>            最简单有效的手段。</a:t>
            </a:r>
          </a:p>
          <a:p>
            <a:r>
              <a:rPr lang="zh-CN" altLang="en-US" dirty="0"/>
              <a:t>            许多网站都会统计同一个</a:t>
            </a:r>
            <a:r>
              <a:rPr lang="en-US" altLang="zh-CN" dirty="0"/>
              <a:t>IP</a:t>
            </a:r>
            <a:r>
              <a:rPr lang="zh-CN" altLang="en-US" dirty="0"/>
              <a:t>一段时间内的访问频率，如果采集过快，会直接封禁</a:t>
            </a:r>
            <a:r>
              <a:rPr lang="en-US" altLang="zh-CN" dirty="0"/>
              <a:t>IP</a:t>
            </a:r>
            <a:r>
              <a:rPr lang="zh-CN" altLang="en-US" dirty="0"/>
              <a:t>。</a:t>
            </a:r>
          </a:p>
          <a:p>
            <a:r>
              <a:rPr lang="zh-CN" altLang="en-US" dirty="0"/>
              <a:t>            加延时慢慢爬完。</a:t>
            </a:r>
          </a:p>
          <a:p>
            <a:r>
              <a:rPr lang="zh-CN" altLang="en-US" dirty="0"/>
              <a:t>            至于延时加多少因各个网站而异，但一般情况下延时个</a:t>
            </a:r>
            <a:r>
              <a:rPr lang="en-US" altLang="zh-CN" dirty="0"/>
              <a:t>3~5</a:t>
            </a:r>
            <a:r>
              <a:rPr lang="zh-CN" altLang="en-US" dirty="0"/>
              <a:t>秒就足够了。</a:t>
            </a:r>
          </a:p>
          <a:p>
            <a:r>
              <a:rPr lang="zh-CN" altLang="en-US" dirty="0"/>
              <a:t>        * </a:t>
            </a:r>
            <a:r>
              <a:rPr lang="en-US" altLang="zh-CN" dirty="0"/>
              <a:t>IP</a:t>
            </a:r>
            <a:r>
              <a:rPr lang="zh-CN" altLang="en-US" dirty="0"/>
              <a:t>代理池 </a:t>
            </a:r>
            <a:r>
              <a:rPr lang="en-US" altLang="zh-CN" dirty="0"/>
              <a:t>(20180829 </a:t>
            </a:r>
            <a:r>
              <a:rPr lang="zh-CN" altLang="en-US" dirty="0"/>
              <a:t>参看</a:t>
            </a:r>
            <a:r>
              <a:rPr lang="en-US" altLang="zh-CN" dirty="0"/>
              <a:t>: https://www.aliyun.com/jiaocheng/439791.html)</a:t>
            </a:r>
          </a:p>
          <a:p>
            <a:r>
              <a:rPr lang="en-US" altLang="zh-CN" dirty="0"/>
              <a:t>            </a:t>
            </a:r>
            <a:r>
              <a:rPr lang="zh-CN" altLang="en-US" dirty="0"/>
              <a:t>如果页面量实在太大，每次访问设置的随时延时也会成为额外大量的时间成本。</a:t>
            </a:r>
          </a:p>
          <a:p>
            <a:r>
              <a:rPr lang="zh-CN" altLang="en-US" dirty="0"/>
              <a:t>            单个</a:t>
            </a:r>
            <a:r>
              <a:rPr lang="en-US" altLang="zh-CN" dirty="0"/>
              <a:t>IP</a:t>
            </a:r>
            <a:r>
              <a:rPr lang="zh-CN" altLang="en-US" dirty="0"/>
              <a:t>快速访问会有被封的风险，要用代理池。</a:t>
            </a:r>
          </a:p>
          <a:p>
            <a:r>
              <a:rPr lang="zh-CN" altLang="en-US" dirty="0"/>
              <a:t>            有两点好处：</a:t>
            </a:r>
          </a:p>
          <a:p>
            <a:r>
              <a:rPr lang="zh-CN" altLang="en-US" dirty="0"/>
              <a:t>                一是降低某个</a:t>
            </a:r>
            <a:r>
              <a:rPr lang="en-US" altLang="zh-CN" dirty="0"/>
              <a:t>IP</a:t>
            </a:r>
            <a:r>
              <a:rPr lang="zh-CN" altLang="en-US" dirty="0"/>
              <a:t>单位时间内的访问频率，降低被封风险；</a:t>
            </a:r>
          </a:p>
          <a:p>
            <a:r>
              <a:rPr lang="zh-CN" altLang="en-US" dirty="0"/>
              <a:t>                二是即使</a:t>
            </a:r>
            <a:r>
              <a:rPr lang="en-US" altLang="zh-CN" dirty="0"/>
              <a:t>IP</a:t>
            </a:r>
            <a:r>
              <a:rPr lang="zh-CN" altLang="en-US" dirty="0"/>
              <a:t>被封，也有别的</a:t>
            </a:r>
            <a:r>
              <a:rPr lang="en-US" altLang="zh-CN" dirty="0"/>
              <a:t>IP</a:t>
            </a:r>
            <a:r>
              <a:rPr lang="zh-CN" altLang="en-US" dirty="0"/>
              <a:t>可以继续访问。</a:t>
            </a:r>
          </a:p>
          <a:p>
            <a:r>
              <a:rPr lang="zh-CN" altLang="en-US" dirty="0"/>
              <a:t>            代理池有免费和收费的</a:t>
            </a:r>
          </a:p>
          <a:p>
            <a:r>
              <a:rPr lang="zh-CN" altLang="en-US" dirty="0"/>
              <a:t>                免费代理可以从许多网站上获取，但大部分都没用，有用的小部分也会很快挂掉；</a:t>
            </a:r>
          </a:p>
          <a:p>
            <a:r>
              <a:rPr lang="zh-CN" altLang="en-US" dirty="0"/>
              <a:t>                收费代理好一点，但也好不了多少。高质量的代理成本高。</a:t>
            </a:r>
          </a:p>
          <a:p>
            <a:r>
              <a:rPr lang="zh-CN" altLang="en-US" dirty="0"/>
              <a:t>            所以，如果网站不封</a:t>
            </a:r>
            <a:r>
              <a:rPr lang="en-US" altLang="zh-CN" dirty="0"/>
              <a:t>IP</a:t>
            </a:r>
            <a:r>
              <a:rPr lang="zh-CN" altLang="en-US" dirty="0"/>
              <a:t>就可以不用代理，以免减慢访问速度，增大被拒的概率。</a:t>
            </a:r>
          </a:p>
          <a:p>
            <a:r>
              <a:rPr lang="zh-CN" altLang="en-US" dirty="0"/>
              <a:t>        * 账号池</a:t>
            </a:r>
          </a:p>
          <a:p>
            <a:r>
              <a:rPr lang="zh-CN" altLang="en-US" dirty="0"/>
              <a:t>            有的网站必须要登录才能访问，才能爬取。</a:t>
            </a:r>
          </a:p>
          <a:p>
            <a:r>
              <a:rPr lang="zh-CN" altLang="en-US" dirty="0"/>
              <a:t>                封</a:t>
            </a:r>
            <a:r>
              <a:rPr lang="en-US" altLang="zh-CN" dirty="0"/>
              <a:t>IP</a:t>
            </a:r>
            <a:r>
              <a:rPr lang="zh-CN" altLang="en-US" dirty="0"/>
              <a:t>是同样的机器无法访问，但却可以用同样的帐号在其他机器上访问；</a:t>
            </a:r>
          </a:p>
          <a:p>
            <a:r>
              <a:rPr lang="zh-CN" altLang="en-US" dirty="0"/>
              <a:t>                封号是同样的帐号在各种终端上都无法访问，但同一台机器上却可以换号访问。</a:t>
            </a:r>
          </a:p>
          <a:p>
            <a:r>
              <a:rPr lang="zh-CN" altLang="en-US" dirty="0"/>
              <a:t>            对于封号的网站，需要帐号池。</a:t>
            </a:r>
          </a:p>
          <a:p>
            <a:r>
              <a:rPr lang="zh-CN" altLang="en-US" dirty="0"/>
              <a:t>            举例，腾讯子网站</a:t>
            </a:r>
          </a:p>
          <a:p>
            <a:r>
              <a:rPr lang="zh-CN" altLang="en-US" dirty="0"/>
              <a:t>                要求必须</a:t>
            </a:r>
            <a:r>
              <a:rPr lang="en-US" altLang="zh-CN" dirty="0"/>
              <a:t>QQ</a:t>
            </a:r>
            <a:r>
              <a:rPr lang="zh-CN" altLang="en-US" dirty="0"/>
              <a:t>登录</a:t>
            </a:r>
          </a:p>
          <a:p>
            <a:r>
              <a:rPr lang="zh-CN" altLang="en-US" dirty="0"/>
              <a:t>                而且</a:t>
            </a:r>
            <a:r>
              <a:rPr lang="en-US" altLang="zh-CN" dirty="0"/>
              <a:t>cookie</a:t>
            </a:r>
            <a:r>
              <a:rPr lang="zh-CN" altLang="en-US" dirty="0"/>
              <a:t>只有</a:t>
            </a:r>
            <a:r>
              <a:rPr lang="en-US" altLang="zh-CN" dirty="0"/>
              <a:t>6</a:t>
            </a:r>
            <a:r>
              <a:rPr lang="zh-CN" altLang="en-US" dirty="0"/>
              <a:t>分钟的寿命</a:t>
            </a:r>
          </a:p>
          <a:p>
            <a:r>
              <a:rPr lang="zh-CN" altLang="en-US" dirty="0"/>
              <a:t>                而且一个帐号一天只能访问</a:t>
            </a:r>
            <a:r>
              <a:rPr lang="en-US" altLang="zh-CN" dirty="0"/>
              <a:t>130</a:t>
            </a:r>
            <a:r>
              <a:rPr lang="zh-CN" altLang="en-US" dirty="0"/>
              <a:t>次超过就封号</a:t>
            </a:r>
          </a:p>
          <a:p>
            <a:r>
              <a:rPr lang="zh-CN" altLang="en-US" dirty="0"/>
              <a:t>                </a:t>
            </a:r>
            <a:r>
              <a:rPr lang="en-US" altLang="zh-CN" dirty="0"/>
              <a:t>——</a:t>
            </a:r>
            <a:r>
              <a:rPr lang="zh-CN" altLang="en-US" dirty="0"/>
              <a:t>这种情况下只能搞大量的</a:t>
            </a:r>
            <a:r>
              <a:rPr lang="en-US" altLang="zh-CN" dirty="0"/>
              <a:t>QQ</a:t>
            </a:r>
            <a:r>
              <a:rPr lang="zh-CN" altLang="en-US" dirty="0"/>
              <a:t>号进行自动登录并不断切换</a:t>
            </a:r>
          </a:p>
          <a:p>
            <a:r>
              <a:rPr lang="zh-CN" altLang="en-US" dirty="0"/>
              <a:t>        * 模拟浏览器</a:t>
            </a:r>
          </a:p>
          <a:p>
            <a:r>
              <a:rPr lang="zh-CN" altLang="en-US" dirty="0"/>
              <a:t>            模拟自动的浏览器访问，与正常的用户访问很类似，可以跳过大部分的反爬机制。</a:t>
            </a:r>
          </a:p>
          <a:p>
            <a:r>
              <a:rPr lang="zh-CN" altLang="en-US" dirty="0"/>
              <a:t>            缺点就是慢。</a:t>
            </a:r>
          </a:p>
          <a:p>
            <a:r>
              <a:rPr lang="zh-CN" altLang="en-US" dirty="0"/>
              <a:t>            实在没有办法了再考虑模拟浏览器。</a:t>
            </a:r>
          </a:p>
          <a:p>
            <a:r>
              <a:rPr lang="zh-CN" altLang="en-US" dirty="0"/>
              <a:t>        * 验证码</a:t>
            </a:r>
          </a:p>
          <a:p>
            <a:r>
              <a:rPr lang="zh-CN" altLang="en-US" dirty="0"/>
              <a:t>            有自动识别图像的包</a:t>
            </a:r>
          </a:p>
          <a:p>
            <a:r>
              <a:rPr lang="zh-CN" altLang="en-US" dirty="0"/>
              <a:t>            不过对于大部分网站的验证码都无能为力</a:t>
            </a:r>
          </a:p>
          <a:p>
            <a:r>
              <a:rPr lang="zh-CN" altLang="en-US" dirty="0"/>
              <a:t>            自动识别验证码的程序是复杂的机器学习项目</a:t>
            </a:r>
          </a:p>
          <a:p>
            <a:r>
              <a:rPr lang="zh-CN" altLang="en-US" dirty="0"/>
              <a:t>            首先是尽量不要触发验证码，触发了就只能人工去填验证码。</a:t>
            </a:r>
          </a:p>
        </p:txBody>
      </p:sp>
      <p:sp>
        <p:nvSpPr>
          <p:cNvPr id="4" name="灯片编号占位符 3"/>
          <p:cNvSpPr>
            <a:spLocks noGrp="1"/>
          </p:cNvSpPr>
          <p:nvPr>
            <p:ph type="sldNum" sz="quarter" idx="5"/>
          </p:nvPr>
        </p:nvSpPr>
        <p:spPr/>
        <p:txBody>
          <a:bodyPr/>
          <a:lstStyle/>
          <a:p>
            <a:fld id="{DA14CA1C-F751-4CEC-A32F-41F44661FC9F}" type="slidenum">
              <a:rPr lang="zh-CN" altLang="en-US" smtClean="0"/>
              <a:t>47</a:t>
            </a:fld>
            <a:endParaRPr lang="zh-CN" altLang="en-US"/>
          </a:p>
        </p:txBody>
      </p:sp>
    </p:spTree>
    <p:extLst>
      <p:ext uri="{BB962C8B-B14F-4D97-AF65-F5344CB8AC3E}">
        <p14:creationId xmlns:p14="http://schemas.microsoft.com/office/powerpoint/2010/main" val="734466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14CA1C-F751-4CEC-A32F-41F44661FC9F}" type="slidenum">
              <a:rPr lang="zh-CN" altLang="en-US" smtClean="0"/>
              <a:t>52</a:t>
            </a:fld>
            <a:endParaRPr lang="zh-CN" altLang="en-US"/>
          </a:p>
        </p:txBody>
      </p:sp>
    </p:spTree>
    <p:extLst>
      <p:ext uri="{BB962C8B-B14F-4D97-AF65-F5344CB8AC3E}">
        <p14:creationId xmlns:p14="http://schemas.microsoft.com/office/powerpoint/2010/main" val="2461430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数据整理 </a:t>
            </a:r>
          </a:p>
          <a:p>
            <a:r>
              <a:rPr lang="zh-CN" altLang="en-US" dirty="0"/>
              <a:t>        一般而言，爬下来的原始数据都不是清洁的，所以在入库前要先整理</a:t>
            </a:r>
          </a:p>
          <a:p>
            <a:r>
              <a:rPr lang="zh-CN" altLang="en-US" dirty="0"/>
              <a:t>        由于大部分都是字符串，所以主要也就是字符串的处理方式</a:t>
            </a:r>
          </a:p>
          <a:p>
            <a:r>
              <a:rPr lang="zh-CN" altLang="en-US" dirty="0"/>
              <a:t>            * 字符串自带的方法可以满足大部分简单的处理需求</a:t>
            </a:r>
          </a:p>
          <a:p>
            <a:r>
              <a:rPr lang="zh-CN" altLang="en-US" dirty="0"/>
              <a:t>                </a:t>
            </a:r>
            <a:r>
              <a:rPr lang="en-US" altLang="zh-CN" dirty="0"/>
              <a:t>replace</a:t>
            </a:r>
            <a:r>
              <a:rPr lang="zh-CN" altLang="en-US" dirty="0"/>
              <a:t>、</a:t>
            </a:r>
            <a:r>
              <a:rPr lang="en-US" altLang="zh-CN" dirty="0"/>
              <a:t>split</a:t>
            </a:r>
            <a:r>
              <a:rPr lang="zh-CN" altLang="en-US" dirty="0"/>
              <a:t>、</a:t>
            </a:r>
            <a:r>
              <a:rPr lang="en-US" altLang="zh-CN" dirty="0" err="1"/>
              <a:t>trim|strip</a:t>
            </a:r>
            <a:endParaRPr lang="en-US" altLang="zh-CN" dirty="0"/>
          </a:p>
          <a:p>
            <a:r>
              <a:rPr lang="en-US" altLang="zh-CN" dirty="0"/>
              <a:t>            * </a:t>
            </a:r>
            <a:r>
              <a:rPr lang="zh-CN" altLang="en-US" dirty="0"/>
              <a:t>正则表达式处理 </a:t>
            </a:r>
          </a:p>
          <a:p>
            <a:r>
              <a:rPr lang="zh-CN" altLang="en-US" dirty="0"/>
              <a:t>                字符串处理的需求太复杂以致常规的字符串处理方法不好解决</a:t>
            </a:r>
          </a:p>
          <a:p>
            <a:r>
              <a:rPr lang="zh-CN" altLang="en-US" dirty="0"/>
              <a:t>            * 字符串处理框架</a:t>
            </a:r>
            <a:endParaRPr lang="en-US" altLang="zh-CN" dirty="0"/>
          </a:p>
          <a:p>
            <a:r>
              <a:rPr lang="zh-CN" altLang="en-US" dirty="0"/>
              <a:t> 写入数据库</a:t>
            </a:r>
          </a:p>
          <a:p>
            <a:r>
              <a:rPr lang="zh-CN" altLang="en-US" dirty="0"/>
              <a:t>        </a:t>
            </a:r>
            <a:r>
              <a:rPr lang="en-US" altLang="zh-CN" dirty="0"/>
              <a:t>+ </a:t>
            </a:r>
            <a:r>
              <a:rPr lang="zh-CN" altLang="en-US" dirty="0"/>
              <a:t>中小规模的爬虫，把最后的爬取结果存入一张表，以便后续使用</a:t>
            </a:r>
          </a:p>
          <a:p>
            <a:r>
              <a:rPr lang="zh-CN" altLang="en-US" dirty="0"/>
              <a:t>        </a:t>
            </a:r>
            <a:r>
              <a:rPr lang="en-US" altLang="zh-CN" dirty="0"/>
              <a:t>+ </a:t>
            </a:r>
            <a:r>
              <a:rPr lang="zh-CN" altLang="en-US" dirty="0"/>
              <a:t>大规模爬虫，表的数量多、单张表容量大，需要进行数据库设计</a:t>
            </a:r>
          </a:p>
          <a:p>
            <a:r>
              <a:rPr lang="zh-CN" altLang="en-US" dirty="0"/>
              <a:t>        写入数据有两种方法：</a:t>
            </a:r>
          </a:p>
          <a:p>
            <a:r>
              <a:rPr lang="zh-CN" altLang="en-US" dirty="0"/>
              <a:t>            * 执行</a:t>
            </a:r>
            <a:r>
              <a:rPr lang="en-US" altLang="zh-CN" dirty="0"/>
              <a:t>SQL</a:t>
            </a:r>
            <a:r>
              <a:rPr lang="zh-CN" altLang="en-US" dirty="0"/>
              <a:t>语句，自己建表，表结构自行创建，自行插入数据</a:t>
            </a:r>
          </a:p>
          <a:p>
            <a:r>
              <a:rPr lang="zh-CN" altLang="en-US" dirty="0"/>
              <a:t>            * 借助爬虫框架的入库模块，表结构不能自行控制，但是方便快速</a:t>
            </a:r>
          </a:p>
          <a:p>
            <a:r>
              <a:rPr lang="zh-CN" altLang="en-US" dirty="0"/>
              <a:t>        写入数据库有两种思路</a:t>
            </a:r>
          </a:p>
          <a:p>
            <a:r>
              <a:rPr lang="zh-CN" altLang="en-US" dirty="0"/>
              <a:t>            * 等所有的数据都爬完，集中一次向量化清洗，一次性入库</a:t>
            </a:r>
          </a:p>
          <a:p>
            <a:r>
              <a:rPr lang="zh-CN" altLang="en-US" dirty="0"/>
              <a:t>                效率更高</a:t>
            </a:r>
          </a:p>
          <a:p>
            <a:r>
              <a:rPr lang="zh-CN" altLang="en-US" dirty="0"/>
              <a:t>            * 爬取数据一次，清洗一次，入库一次</a:t>
            </a:r>
          </a:p>
          <a:p>
            <a:r>
              <a:rPr lang="zh-CN" altLang="en-US" dirty="0"/>
              <a:t>                大规模爬虫需要考虑稳定性</a:t>
            </a:r>
          </a:p>
          <a:p>
            <a:r>
              <a:rPr lang="zh-CN" altLang="en-US" dirty="0"/>
              <a:t>                    在爬取过程中，会出现一些网络错误，出现断网断电的情况</a:t>
            </a:r>
          </a:p>
          <a:p>
            <a:r>
              <a:rPr lang="zh-CN" altLang="en-US" dirty="0"/>
              <a:t>                    至少已入库的不会受影响</a:t>
            </a:r>
          </a:p>
          <a:p>
            <a:r>
              <a:rPr lang="zh-CN" altLang="en-US" dirty="0"/>
              <a:t>                    并且单次的清洗和入库是很快的，基本不怎么耗费资源</a:t>
            </a:r>
          </a:p>
          <a:p>
            <a:r>
              <a:rPr lang="zh-CN" altLang="en-US" dirty="0"/>
              <a:t>                推荐第二种思路</a:t>
            </a:r>
            <a:endParaRPr lang="en-US" altLang="zh-CN" dirty="0"/>
          </a:p>
          <a:p>
            <a:r>
              <a:rPr lang="zh-CN" altLang="en-US" dirty="0"/>
              <a:t>爬虫效率提升</a:t>
            </a:r>
          </a:p>
          <a:p>
            <a:r>
              <a:rPr lang="zh-CN" altLang="en-US" dirty="0"/>
              <a:t>        * 大规模爬虫，效率是核心。优化流程、提高效率是非常必要的。</a:t>
            </a:r>
          </a:p>
          <a:p>
            <a:r>
              <a:rPr lang="zh-CN" altLang="en-US" dirty="0"/>
              <a:t>            *尽量减少访问次数</a:t>
            </a:r>
          </a:p>
          <a:p>
            <a:r>
              <a:rPr lang="zh-CN" altLang="en-US" dirty="0"/>
              <a:t>                单次爬虫的主要耗时在于网络请求等待响应，应该少网络页面的访问，</a:t>
            </a:r>
          </a:p>
          <a:p>
            <a:r>
              <a:rPr lang="zh-CN" altLang="en-US" dirty="0"/>
              <a:t>                    既减少工作量，也减轻网站的压力，还降低被封的风险。</a:t>
            </a:r>
          </a:p>
          <a:p>
            <a:r>
              <a:rPr lang="zh-CN" altLang="en-US" dirty="0"/>
              <a:t>                首先：流程优化，精简流程</a:t>
            </a:r>
          </a:p>
          <a:p>
            <a:r>
              <a:rPr lang="zh-CN" altLang="en-US" dirty="0"/>
              <a:t>                    数据如可在一个页面内获取就只在一个页面内获取。</a:t>
            </a:r>
          </a:p>
          <a:p>
            <a:r>
              <a:rPr lang="zh-CN" altLang="en-US" dirty="0"/>
              <a:t>                然后：需要考虑</a:t>
            </a:r>
            <a:r>
              <a:rPr lang="en-US" altLang="zh-CN" dirty="0"/>
              <a:t>URL</a:t>
            </a:r>
            <a:r>
              <a:rPr lang="zh-CN" altLang="en-US" dirty="0"/>
              <a:t>去重</a:t>
            </a:r>
          </a:p>
          <a:p>
            <a:r>
              <a:rPr lang="zh-CN" altLang="en-US" dirty="0"/>
              <a:t>                    网站并不是严格意义的互不交叉的树状结构，而是多重交叉的网状</a:t>
            </a:r>
            <a:r>
              <a:rPr lang="en-US" altLang="zh-CN" dirty="0"/>
              <a:t>|</a:t>
            </a:r>
            <a:r>
              <a:rPr lang="zh-CN" altLang="en-US" dirty="0"/>
              <a:t>图型结构，</a:t>
            </a:r>
          </a:p>
          <a:p>
            <a:r>
              <a:rPr lang="zh-CN" altLang="en-US" dirty="0"/>
              <a:t>                        从多个入口深入的网页会有很多重复，</a:t>
            </a:r>
          </a:p>
          <a:p>
            <a:r>
              <a:rPr lang="zh-CN" altLang="en-US" dirty="0"/>
              <a:t>                    一般根据</a:t>
            </a:r>
            <a:r>
              <a:rPr lang="en-US" altLang="zh-CN" dirty="0"/>
              <a:t>url</a:t>
            </a:r>
            <a:r>
              <a:rPr lang="zh-CN" altLang="en-US" dirty="0"/>
              <a:t>或者</a:t>
            </a:r>
            <a:r>
              <a:rPr lang="en-US" altLang="zh-CN" dirty="0"/>
              <a:t>id</a:t>
            </a:r>
            <a:r>
              <a:rPr lang="zh-CN" altLang="en-US" dirty="0"/>
              <a:t>进行唯一性判别，不需要进行重复爬取。</a:t>
            </a:r>
          </a:p>
          <a:p>
            <a:r>
              <a:rPr lang="zh-CN" altLang="en-US" dirty="0"/>
              <a:t>                最后：考虑是不是所有的数据都需要爬取？</a:t>
            </a:r>
          </a:p>
          <a:p>
            <a:r>
              <a:rPr lang="zh-CN" altLang="en-US" dirty="0"/>
              <a:t>                    对于那些响应慢，反爬机制很严格的网站，爬少量的都困难，</a:t>
            </a:r>
          </a:p>
          <a:p>
            <a:r>
              <a:rPr lang="zh-CN" altLang="en-US" dirty="0"/>
              <a:t>                        爬大量的时间成本会高到难以接受</a:t>
            </a:r>
          </a:p>
          <a:p>
            <a:r>
              <a:rPr lang="zh-CN" altLang="en-US" dirty="0"/>
              <a:t>                    举例：气象数据</a:t>
            </a:r>
          </a:p>
          <a:p>
            <a:r>
              <a:rPr lang="zh-CN" altLang="en-US" dirty="0"/>
              <a:t>                        时间、空间越接近的地方数据就越接近，</a:t>
            </a:r>
          </a:p>
          <a:p>
            <a:r>
              <a:rPr lang="zh-CN" altLang="en-US" dirty="0"/>
              <a:t>                        爬取了一个点的气象数据之后，</a:t>
            </a:r>
            <a:r>
              <a:rPr lang="en-US" altLang="zh-CN" dirty="0"/>
              <a:t>100</a:t>
            </a:r>
            <a:r>
              <a:rPr lang="zh-CN" altLang="en-US" dirty="0"/>
              <a:t>米以内的另一个点就可以不用再爬，</a:t>
            </a:r>
          </a:p>
          <a:p>
            <a:r>
              <a:rPr lang="zh-CN" altLang="en-US" dirty="0"/>
              <a:t>                        因为是跟之前的点差不多；</a:t>
            </a:r>
          </a:p>
          <a:p>
            <a:r>
              <a:rPr lang="zh-CN" altLang="en-US" dirty="0"/>
              <a:t>                        可以采用机器学习的方法，爬取一部分数据作为训练数据，</a:t>
            </a:r>
          </a:p>
          <a:p>
            <a:r>
              <a:rPr lang="zh-CN" altLang="en-US" dirty="0"/>
              <a:t>                        其他的进行预测。</a:t>
            </a:r>
          </a:p>
          <a:p>
            <a:r>
              <a:rPr lang="zh-CN" altLang="en-US" dirty="0"/>
              <a:t>                            对数据的准确性要求不是特别高，当模型的性能比较好，</a:t>
            </a:r>
          </a:p>
          <a:p>
            <a:r>
              <a:rPr lang="zh-CN" altLang="en-US" dirty="0"/>
              <a:t>                            采用机器学习模型预测就可以省下大部分爬虫的工作。</a:t>
            </a:r>
          </a:p>
          <a:p>
            <a:r>
              <a:rPr lang="zh-CN" altLang="en-US" dirty="0"/>
              <a:t>        * 采用多进程、多线程或者协程的并发方式</a:t>
            </a:r>
          </a:p>
          <a:p>
            <a:r>
              <a:rPr lang="zh-CN" altLang="en-US" dirty="0"/>
              <a:t>            大量爬虫是一个</a:t>
            </a:r>
            <a:r>
              <a:rPr lang="en-US" altLang="zh-CN" dirty="0"/>
              <a:t>IO</a:t>
            </a:r>
            <a:r>
              <a:rPr lang="zh-CN" altLang="en-US" dirty="0"/>
              <a:t>阻塞的任务</a:t>
            </a:r>
          </a:p>
          <a:p>
            <a:r>
              <a:rPr lang="zh-CN" altLang="en-US" dirty="0"/>
              <a:t>            推荐用线程，速度快，稳定性较好。</a:t>
            </a:r>
          </a:p>
          <a:p>
            <a:r>
              <a:rPr lang="zh-CN" altLang="en-US" dirty="0"/>
              <a:t>        * 分布式爬虫</a:t>
            </a:r>
          </a:p>
          <a:p>
            <a:r>
              <a:rPr lang="zh-CN" altLang="en-US" dirty="0"/>
              <a:t>            单机单位时间内能爬的网页数是有限的，</a:t>
            </a:r>
          </a:p>
          <a:p>
            <a:r>
              <a:rPr lang="zh-CN" altLang="en-US" dirty="0"/>
              <a:t>            面对大量的页面队列，爬取需要的时间很长。</a:t>
            </a:r>
          </a:p>
          <a:p>
            <a:r>
              <a:rPr lang="zh-CN" altLang="en-US" dirty="0"/>
              <a:t>            需要采用分布式爬虫</a:t>
            </a:r>
            <a:r>
              <a:rPr lang="en-US" altLang="zh-CN" dirty="0"/>
              <a:t>(</a:t>
            </a:r>
            <a:r>
              <a:rPr lang="zh-CN" altLang="en-US" dirty="0"/>
              <a:t>机器换时间</a:t>
            </a:r>
            <a:r>
              <a:rPr lang="en-US" altLang="zh-CN" dirty="0"/>
              <a:t>)</a:t>
            </a:r>
            <a:r>
              <a:rPr lang="zh-CN" altLang="en-US" dirty="0"/>
              <a:t>。</a:t>
            </a:r>
          </a:p>
          <a:p>
            <a:r>
              <a:rPr lang="zh-CN" altLang="en-US" dirty="0"/>
              <a:t>            ** 分割爬取</a:t>
            </a:r>
          </a:p>
          <a:p>
            <a:r>
              <a:rPr lang="zh-CN" altLang="en-US" dirty="0"/>
              <a:t>                对于互相独立、不存在通信的任务可手动对任务分割，</a:t>
            </a:r>
          </a:p>
          <a:p>
            <a:r>
              <a:rPr lang="zh-CN" altLang="en-US" dirty="0"/>
              <a:t>                然后在多台机器上分别执行，减少每台机器的工作量，耗时减少。</a:t>
            </a:r>
          </a:p>
          <a:p>
            <a:r>
              <a:rPr lang="zh-CN" altLang="en-US" dirty="0"/>
              <a:t>                比如有</a:t>
            </a:r>
            <a:r>
              <a:rPr lang="en-US" altLang="zh-CN" dirty="0"/>
              <a:t>100W</a:t>
            </a:r>
            <a:r>
              <a:rPr lang="zh-CN" altLang="en-US" dirty="0"/>
              <a:t>个页面待爬，可以用</a:t>
            </a:r>
            <a:r>
              <a:rPr lang="en-US" altLang="zh-CN" dirty="0"/>
              <a:t>5</a:t>
            </a:r>
            <a:r>
              <a:rPr lang="zh-CN" altLang="en-US" dirty="0"/>
              <a:t>台机器分别爬互不重复的</a:t>
            </a:r>
            <a:r>
              <a:rPr lang="en-US" altLang="zh-CN" dirty="0"/>
              <a:t>20W</a:t>
            </a:r>
            <a:r>
              <a:rPr lang="zh-CN" altLang="en-US" dirty="0"/>
              <a:t>个页面，</a:t>
            </a:r>
          </a:p>
          <a:p>
            <a:r>
              <a:rPr lang="zh-CN" altLang="en-US" dirty="0"/>
              <a:t>                    相对单机耗时就缩短了</a:t>
            </a:r>
            <a:r>
              <a:rPr lang="en-US" altLang="zh-CN" dirty="0"/>
              <a:t>5</a:t>
            </a:r>
            <a:r>
              <a:rPr lang="zh-CN" altLang="en-US" dirty="0"/>
              <a:t>倍。</a:t>
            </a:r>
          </a:p>
          <a:p>
            <a:r>
              <a:rPr lang="zh-CN" altLang="en-US" dirty="0"/>
              <a:t>            ** 分布式爬取</a:t>
            </a:r>
          </a:p>
          <a:p>
            <a:r>
              <a:rPr lang="zh-CN" altLang="en-US" dirty="0"/>
              <a:t>                如果存在着需要通信的状况</a:t>
            </a:r>
          </a:p>
          <a:p>
            <a:r>
              <a:rPr lang="zh-CN" altLang="en-US" dirty="0"/>
              <a:t>                    比如一个变动的待爬队列，每爬一次这个队列就会发生变化，</a:t>
            </a:r>
          </a:p>
          <a:p>
            <a:r>
              <a:rPr lang="zh-CN" altLang="en-US" dirty="0"/>
              <a:t>                    任务有交叉重复，运行时待爬队列会变化    </a:t>
            </a:r>
          </a:p>
          <a:p>
            <a:r>
              <a:rPr lang="zh-CN" altLang="en-US" dirty="0"/>
              <a:t>                </a:t>
            </a:r>
            <a:r>
              <a:rPr lang="en-US" altLang="zh-CN" dirty="0"/>
              <a:t>——</a:t>
            </a:r>
            <a:r>
              <a:rPr lang="zh-CN" altLang="en-US" dirty="0"/>
              <a:t>这种情况下只能用分布式爬取</a:t>
            </a:r>
          </a:p>
          <a:p>
            <a:r>
              <a:rPr lang="zh-CN" altLang="en-US" dirty="0"/>
              <a:t>                    一个</a:t>
            </a:r>
            <a:r>
              <a:rPr lang="en-US" altLang="zh-CN" dirty="0"/>
              <a:t>Master</a:t>
            </a:r>
            <a:r>
              <a:rPr lang="zh-CN" altLang="en-US" dirty="0"/>
              <a:t>存储待爬队列，其他多个</a:t>
            </a:r>
            <a:r>
              <a:rPr lang="en-US" altLang="zh-CN" dirty="0"/>
              <a:t>Slave</a:t>
            </a:r>
            <a:r>
              <a:rPr lang="zh-CN" altLang="en-US" dirty="0"/>
              <a:t>各自来取，</a:t>
            </a:r>
          </a:p>
          <a:p>
            <a:r>
              <a:rPr lang="zh-CN" altLang="en-US" dirty="0"/>
              <a:t>                    这样共享一个队列，取的时候互斥访问不会重复爬取。</a:t>
            </a:r>
          </a:p>
          <a:p>
            <a:r>
              <a:rPr lang="zh-CN" altLang="en-US" dirty="0"/>
              <a:t>                    如：</a:t>
            </a:r>
            <a:r>
              <a:rPr lang="en-US" altLang="zh-CN" dirty="0" err="1"/>
              <a:t>scrapy-redis</a:t>
            </a:r>
            <a:endParaRPr lang="en-US" altLang="zh-CN" dirty="0"/>
          </a:p>
          <a:p>
            <a:r>
              <a:rPr lang="zh-CN" altLang="en-US" dirty="0"/>
              <a:t>数据质量管理 </a:t>
            </a:r>
          </a:p>
          <a:p>
            <a:r>
              <a:rPr lang="zh-CN" altLang="en-US" dirty="0"/>
              <a:t>        * 常见的状况</a:t>
            </a:r>
          </a:p>
          <a:p>
            <a:r>
              <a:rPr lang="zh-CN" altLang="en-US" dirty="0"/>
              <a:t>            页面不会是结构完全一样</a:t>
            </a:r>
          </a:p>
          <a:p>
            <a:r>
              <a:rPr lang="zh-CN" altLang="en-US" dirty="0"/>
              <a:t>            访问也总会出现该访问成功却访问不成功的情况</a:t>
            </a:r>
          </a:p>
          <a:p>
            <a:r>
              <a:rPr lang="zh-CN" altLang="en-US" dirty="0"/>
              <a:t>            单一的逻辑无法应对各种不可预知的问题</a:t>
            </a:r>
          </a:p>
          <a:p>
            <a:r>
              <a:rPr lang="zh-CN" altLang="en-US" dirty="0"/>
              <a:t>            反映在结果上就是爬取的数据往往会有错漏的情况</a:t>
            </a:r>
          </a:p>
          <a:p>
            <a:r>
              <a:rPr lang="zh-CN" altLang="en-US" dirty="0"/>
              <a:t>        * 异常处理</a:t>
            </a:r>
          </a:p>
          <a:p>
            <a:r>
              <a:rPr lang="zh-CN" altLang="en-US" dirty="0"/>
              <a:t>            爬虫应用异常处理，保证爬虫整体的持续进行。</a:t>
            </a:r>
          </a:p>
          <a:p>
            <a:r>
              <a:rPr lang="zh-CN" altLang="en-US" dirty="0"/>
              <a:t>                一方面，同样的字段不是所有网页上均有</a:t>
            </a:r>
          </a:p>
          <a:p>
            <a:r>
              <a:rPr lang="zh-CN" altLang="en-US" dirty="0"/>
              <a:t>                    爬取该字段的语句会出错</a:t>
            </a:r>
          </a:p>
          <a:p>
            <a:r>
              <a:rPr lang="zh-CN" altLang="en-US" dirty="0"/>
              <a:t>                    用异常处理语句可以绕过这些网站的坑</a:t>
            </a:r>
          </a:p>
          <a:p>
            <a:r>
              <a:rPr lang="zh-CN" altLang="en-US" dirty="0"/>
              <a:t>                另一方面，大规模爬虫是一个耗时的过程</a:t>
            </a:r>
          </a:p>
          <a:p>
            <a:r>
              <a:rPr lang="zh-CN" altLang="en-US" dirty="0"/>
              <a:t>                    采用异常可以跳过中间出现的各种自己产生或者网站产生的错误</a:t>
            </a:r>
          </a:p>
          <a:p>
            <a:r>
              <a:rPr lang="zh-CN" altLang="en-US" dirty="0"/>
              <a:t>        * 断点续传</a:t>
            </a:r>
          </a:p>
          <a:p>
            <a:r>
              <a:rPr lang="zh-CN" altLang="en-US" dirty="0"/>
              <a:t>            避免中途中断就前功尽弃的情况</a:t>
            </a:r>
          </a:p>
          <a:p>
            <a:r>
              <a:rPr lang="zh-CN" altLang="en-US" dirty="0"/>
              <a:t>            应该是随时都可以启动，而且每次启动都是爬剩下的而不是从头开始重复爬。</a:t>
            </a:r>
          </a:p>
          <a:p>
            <a:r>
              <a:rPr lang="zh-CN" altLang="en-US" dirty="0"/>
              <a:t>            所有待爬的网页</a:t>
            </a:r>
            <a:r>
              <a:rPr lang="en-US" altLang="zh-CN" dirty="0" err="1"/>
              <a:t>total_urls</a:t>
            </a:r>
            <a:r>
              <a:rPr lang="zh-CN" altLang="en-US" dirty="0"/>
              <a:t>分为两部分</a:t>
            </a:r>
          </a:p>
          <a:p>
            <a:r>
              <a:rPr lang="zh-CN" altLang="en-US" dirty="0"/>
              <a:t>                </a:t>
            </a:r>
            <a:r>
              <a:rPr lang="en-US" altLang="zh-CN" dirty="0" err="1"/>
              <a:t>gotten_urls</a:t>
            </a:r>
            <a:r>
              <a:rPr lang="zh-CN" altLang="en-US" dirty="0"/>
              <a:t>：已爬过的页面（初始化之前为空）</a:t>
            </a:r>
          </a:p>
          <a:p>
            <a:r>
              <a:rPr lang="zh-CN" altLang="en-US" dirty="0"/>
              <a:t>                </a:t>
            </a:r>
            <a:r>
              <a:rPr lang="en-US" altLang="zh-CN" dirty="0" err="1"/>
              <a:t>remained_urls</a:t>
            </a:r>
            <a:r>
              <a:rPr lang="zh-CN" altLang="en-US" dirty="0"/>
              <a:t>：剩余要爬的网页</a:t>
            </a:r>
          </a:p>
          <a:p>
            <a:r>
              <a:rPr lang="zh-CN" altLang="en-US" dirty="0"/>
              <a:t>            </a:t>
            </a:r>
            <a:r>
              <a:rPr lang="en-US" altLang="zh-CN" dirty="0" err="1"/>
              <a:t>total_urls</a:t>
            </a:r>
            <a:r>
              <a:rPr lang="zh-CN" altLang="en-US" dirty="0"/>
              <a:t>是固定的，每执行一次爬虫，</a:t>
            </a:r>
            <a:r>
              <a:rPr lang="en-US" altLang="zh-CN" dirty="0" err="1"/>
              <a:t>gotten_urls</a:t>
            </a:r>
            <a:r>
              <a:rPr lang="zh-CN" altLang="en-US" dirty="0"/>
              <a:t>就会增加，</a:t>
            </a:r>
          </a:p>
          <a:p>
            <a:r>
              <a:rPr lang="zh-CN" altLang="en-US" dirty="0"/>
              <a:t>            下一次启动爬虫程序爬取</a:t>
            </a:r>
            <a:r>
              <a:rPr lang="en-US" altLang="zh-CN" dirty="0" err="1"/>
              <a:t>remained_urls</a:t>
            </a:r>
            <a:r>
              <a:rPr lang="zh-CN" altLang="en-US" dirty="0"/>
              <a:t>，</a:t>
            </a:r>
          </a:p>
          <a:p>
            <a:r>
              <a:rPr lang="zh-CN" altLang="en-US" dirty="0"/>
              <a:t>            当</a:t>
            </a:r>
            <a:r>
              <a:rPr lang="en-US" altLang="zh-CN" dirty="0" err="1"/>
              <a:t>remained_urls</a:t>
            </a:r>
            <a:r>
              <a:rPr lang="zh-CN" altLang="en-US" dirty="0"/>
              <a:t>为空表示完成全部爬虫任务。</a:t>
            </a:r>
          </a:p>
          <a:p>
            <a:r>
              <a:rPr lang="zh-CN" altLang="en-US" dirty="0"/>
              <a:t>            随时启动，并且每次启动都不会做重复劳动。</a:t>
            </a:r>
          </a:p>
          <a:p>
            <a:r>
              <a:rPr lang="zh-CN" altLang="en-US" dirty="0"/>
              <a:t>        * 错漏校验在入库之后进行</a:t>
            </a:r>
          </a:p>
          <a:p>
            <a:r>
              <a:rPr lang="zh-CN" altLang="en-US" dirty="0"/>
              <a:t>            把爬虫过程中产生错漏的记录筛选出来清掉重新爬，</a:t>
            </a:r>
          </a:p>
          <a:p>
            <a:r>
              <a:rPr lang="zh-CN" altLang="en-US" dirty="0"/>
              <a:t>            保证数据质量才能继续后续的流程。</a:t>
            </a:r>
          </a:p>
          <a:p>
            <a:r>
              <a:rPr lang="zh-CN" altLang="en-US" dirty="0"/>
              <a:t>            结合业务完成一套数据清洗流程。</a:t>
            </a:r>
          </a:p>
          <a:p>
            <a:r>
              <a:rPr lang="zh-CN" altLang="en-US" dirty="0"/>
              <a:t>            对于字段为空的情况，有两种产生原因：</a:t>
            </a:r>
          </a:p>
          <a:p>
            <a:r>
              <a:rPr lang="zh-CN" altLang="en-US" dirty="0"/>
              <a:t>                一是该网页本来就没有这个字段；</a:t>
            </a:r>
          </a:p>
          <a:p>
            <a:r>
              <a:rPr lang="zh-CN" altLang="en-US" dirty="0"/>
              <a:t>                另一种是由于网络出错没有获取到该字段，这是错误，要筛选出来清除</a:t>
            </a:r>
          </a:p>
          <a:p>
            <a:r>
              <a:rPr lang="zh-CN" altLang="en-US" dirty="0"/>
              <a:t>            可以通过</a:t>
            </a:r>
            <a:r>
              <a:rPr lang="en-US" altLang="zh-CN" dirty="0" err="1"/>
              <a:t>status_code</a:t>
            </a:r>
            <a:r>
              <a:rPr lang="zh-CN" altLang="en-US" dirty="0"/>
              <a:t>是否为</a:t>
            </a:r>
            <a:r>
              <a:rPr lang="en-US" altLang="zh-CN" dirty="0"/>
              <a:t>200</a:t>
            </a:r>
          </a:p>
          <a:p>
            <a:r>
              <a:rPr lang="en-US" altLang="zh-CN" dirty="0"/>
              <a:t>                </a:t>
            </a:r>
            <a:r>
              <a:rPr lang="zh-CN" altLang="en-US" dirty="0"/>
              <a:t>来判断网络访问是否出错来判断空字段是否是由于网络出错的原因造成的，</a:t>
            </a:r>
          </a:p>
          <a:p>
            <a:r>
              <a:rPr lang="zh-CN" altLang="en-US" dirty="0"/>
              <a:t>                对于特殊的</a:t>
            </a:r>
            <a:r>
              <a:rPr lang="en-US" altLang="zh-CN" dirty="0" err="1"/>
              <a:t>status_code</a:t>
            </a:r>
            <a:r>
              <a:rPr lang="zh-CN" altLang="en-US" dirty="0"/>
              <a:t>为</a:t>
            </a:r>
            <a:r>
              <a:rPr lang="en-US" altLang="zh-CN" dirty="0"/>
              <a:t>200</a:t>
            </a:r>
            <a:r>
              <a:rPr lang="zh-CN" altLang="en-US" dirty="0"/>
              <a:t>仍不返回正常数据的就需特殊分析了。</a:t>
            </a:r>
          </a:p>
          <a:p>
            <a:r>
              <a:rPr lang="zh-CN" altLang="en-US" dirty="0"/>
              <a:t>            可以通过某些字段固定的属性来作为筛选条件，</a:t>
            </a:r>
          </a:p>
          <a:p>
            <a:r>
              <a:rPr lang="zh-CN" altLang="en-US" dirty="0"/>
              <a:t>                比如名称不能为空（或者为空就舍弃）、天津地区</a:t>
            </a:r>
            <a:r>
              <a:rPr lang="en-US" altLang="zh-CN" dirty="0"/>
              <a:t>:</a:t>
            </a:r>
          </a:p>
          <a:p>
            <a:r>
              <a:rPr lang="en-US" altLang="zh-CN" dirty="0"/>
              <a:t>                        </a:t>
            </a:r>
            <a:r>
              <a:rPr lang="zh-CN" altLang="en-US" dirty="0"/>
              <a:t>经度为</a:t>
            </a:r>
            <a:r>
              <a:rPr lang="en-US" altLang="zh-CN" dirty="0"/>
              <a:t>: </a:t>
            </a:r>
            <a:r>
              <a:rPr lang="zh-CN" altLang="en-US" dirty="0"/>
              <a:t>东经</a:t>
            </a:r>
            <a:r>
              <a:rPr lang="en-US" altLang="zh-CN" dirty="0"/>
              <a:t>116°42"—118°04",</a:t>
            </a:r>
            <a:r>
              <a:rPr lang="zh-CN" altLang="en-US" dirty="0"/>
              <a:t>纬度为</a:t>
            </a:r>
            <a:r>
              <a:rPr lang="en-US" altLang="zh-CN" dirty="0"/>
              <a:t>: </a:t>
            </a:r>
            <a:r>
              <a:rPr lang="zh-CN" altLang="en-US" dirty="0"/>
              <a:t>北纬</a:t>
            </a:r>
            <a:r>
              <a:rPr lang="en-US" altLang="zh-CN" dirty="0"/>
              <a:t>38°33"—40°15" </a:t>
            </a:r>
          </a:p>
          <a:p>
            <a:r>
              <a:rPr lang="en-US" altLang="zh-CN" dirty="0"/>
              <a:t>                </a:t>
            </a:r>
            <a:r>
              <a:rPr lang="zh-CN" altLang="en-US" dirty="0"/>
              <a:t>来过滤掉缺漏或者是网站反爬恶意传回的错误数据。</a:t>
            </a:r>
          </a:p>
          <a:p>
            <a:r>
              <a:rPr lang="zh-CN" altLang="en-US" dirty="0"/>
              <a:t>            清洗逻辑越全面复杂，数据质量越高，后续使用数据时产生的问题就越少。</a:t>
            </a:r>
          </a:p>
        </p:txBody>
      </p:sp>
      <p:sp>
        <p:nvSpPr>
          <p:cNvPr id="4" name="灯片编号占位符 3"/>
          <p:cNvSpPr>
            <a:spLocks noGrp="1"/>
          </p:cNvSpPr>
          <p:nvPr>
            <p:ph type="sldNum" sz="quarter" idx="5"/>
          </p:nvPr>
        </p:nvSpPr>
        <p:spPr/>
        <p:txBody>
          <a:bodyPr/>
          <a:lstStyle/>
          <a:p>
            <a:fld id="{DA14CA1C-F751-4CEC-A32F-41F44661FC9F}" type="slidenum">
              <a:rPr lang="zh-CN" altLang="en-US" smtClean="0"/>
              <a:t>61</a:t>
            </a:fld>
            <a:endParaRPr lang="zh-CN" altLang="en-US"/>
          </a:p>
        </p:txBody>
      </p:sp>
    </p:spTree>
    <p:extLst>
      <p:ext uri="{BB962C8B-B14F-4D97-AF65-F5344CB8AC3E}">
        <p14:creationId xmlns:p14="http://schemas.microsoft.com/office/powerpoint/2010/main" val="4010482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14CA1C-F751-4CEC-A32F-41F44661FC9F}" type="slidenum">
              <a:rPr lang="zh-CN" altLang="en-US" smtClean="0"/>
              <a:t>62</a:t>
            </a:fld>
            <a:endParaRPr lang="zh-CN" altLang="en-US"/>
          </a:p>
        </p:txBody>
      </p:sp>
    </p:spTree>
    <p:extLst>
      <p:ext uri="{BB962C8B-B14F-4D97-AF65-F5344CB8AC3E}">
        <p14:creationId xmlns:p14="http://schemas.microsoft.com/office/powerpoint/2010/main" val="197567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0. </a:t>
            </a:r>
            <a:r>
              <a:rPr lang="zh-CN" altLang="en-US" dirty="0"/>
              <a:t>正则表达式</a:t>
            </a:r>
            <a:endParaRPr lang="en-US" altLang="zh-CN" dirty="0"/>
          </a:p>
          <a:p>
            <a:r>
              <a:rPr lang="en-US" altLang="zh-CN" dirty="0"/>
              <a:t>            1. </a:t>
            </a:r>
            <a:r>
              <a:rPr lang="zh-CN" altLang="en-US" dirty="0"/>
              <a:t>日期正则 </a:t>
            </a:r>
            <a:r>
              <a:rPr lang="en-US" altLang="zh-CN" dirty="0"/>
              <a:t>: String </a:t>
            </a:r>
            <a:r>
              <a:rPr lang="en-US" altLang="zh-CN" dirty="0" err="1"/>
              <a:t>dateRegex</a:t>
            </a:r>
            <a:r>
              <a:rPr lang="en-US" altLang="zh-CN" dirty="0"/>
              <a:t>="\\d{1,2}\\.\\d{1,2}\\.\\d{4}";</a:t>
            </a:r>
          </a:p>
          <a:p>
            <a:r>
              <a:rPr lang="en-US" altLang="zh-CN" dirty="0"/>
              <a:t>                </a:t>
            </a:r>
            <a:r>
              <a:rPr lang="zh-CN" altLang="en-US" dirty="0"/>
              <a:t>含义</a:t>
            </a:r>
            <a:r>
              <a:rPr lang="en-US" altLang="zh-CN" dirty="0"/>
              <a:t>: </a:t>
            </a:r>
          </a:p>
          <a:p>
            <a:r>
              <a:rPr lang="en-US" altLang="zh-CN" dirty="0"/>
              <a:t>                    \\d : </a:t>
            </a:r>
            <a:r>
              <a:rPr lang="zh-CN" altLang="en-US" dirty="0"/>
              <a:t>表示数字</a:t>
            </a:r>
          </a:p>
          <a:p>
            <a:r>
              <a:rPr lang="zh-CN" altLang="en-US" dirty="0"/>
              <a:t>                    </a:t>
            </a:r>
            <a:r>
              <a:rPr lang="en-US" altLang="zh-CN" dirty="0"/>
              <a:t>\\d{1,2} : </a:t>
            </a:r>
            <a:r>
              <a:rPr lang="zh-CN" altLang="en-US" dirty="0"/>
              <a:t>表示有 </a:t>
            </a:r>
            <a:r>
              <a:rPr lang="en-US" altLang="zh-CN" dirty="0"/>
              <a:t>2 </a:t>
            </a:r>
            <a:r>
              <a:rPr lang="zh-CN" altLang="en-US" dirty="0"/>
              <a:t>个数字</a:t>
            </a:r>
          </a:p>
          <a:p>
            <a:r>
              <a:rPr lang="zh-CN" altLang="en-US" dirty="0"/>
              <a:t>                    </a:t>
            </a:r>
            <a:r>
              <a:rPr lang="en-US" altLang="zh-CN" dirty="0"/>
              <a:t>\\d{4} : </a:t>
            </a:r>
            <a:r>
              <a:rPr lang="zh-CN" altLang="en-US" dirty="0"/>
              <a:t>表示有 </a:t>
            </a:r>
            <a:r>
              <a:rPr lang="en-US" altLang="zh-CN" dirty="0"/>
              <a:t>4 </a:t>
            </a:r>
            <a:r>
              <a:rPr lang="zh-CN" altLang="en-US" dirty="0"/>
              <a:t>个数字</a:t>
            </a:r>
          </a:p>
          <a:p>
            <a:r>
              <a:rPr lang="zh-CN" altLang="en-US" dirty="0"/>
              <a:t>                    </a:t>
            </a:r>
            <a:r>
              <a:rPr lang="en-US" altLang="zh-CN" dirty="0"/>
              <a:t>\\. : </a:t>
            </a:r>
            <a:r>
              <a:rPr lang="zh-CN" altLang="en-US" dirty="0"/>
              <a:t>表示 </a:t>
            </a:r>
            <a:r>
              <a:rPr lang="en-US" altLang="zh-CN" dirty="0"/>
              <a:t>. </a:t>
            </a:r>
          </a:p>
          <a:p>
            <a:r>
              <a:rPr lang="en-US" altLang="zh-CN" dirty="0"/>
              <a:t>            2. </a:t>
            </a:r>
            <a:r>
              <a:rPr lang="zh-CN" altLang="en-US" dirty="0"/>
              <a:t>队伍名称正则 </a:t>
            </a:r>
            <a:r>
              <a:rPr lang="en-US" altLang="zh-CN" dirty="0"/>
              <a:t>: String </a:t>
            </a:r>
            <a:r>
              <a:rPr lang="en-US" altLang="zh-CN" dirty="0" err="1"/>
              <a:t>teamRegex</a:t>
            </a:r>
            <a:r>
              <a:rPr lang="en-US" altLang="zh-CN" dirty="0"/>
              <a:t>="&gt;[^&lt;&gt;]*&lt;/a&gt;";</a:t>
            </a:r>
          </a:p>
          <a:p>
            <a:r>
              <a:rPr lang="en-US" altLang="zh-CN" dirty="0"/>
              <a:t>                &lt;a </a:t>
            </a:r>
            <a:r>
              <a:rPr lang="en-US" altLang="zh-CN" dirty="0" err="1"/>
              <a:t>href</a:t>
            </a:r>
            <a:r>
              <a:rPr lang="en-US" altLang="zh-CN" dirty="0"/>
              <a:t>="</a:t>
            </a:r>
            <a:r>
              <a:rPr lang="en-US" altLang="zh-CN" dirty="0" err="1"/>
              <a:t>results.php?team</a:t>
            </a:r>
            <a:r>
              <a:rPr lang="en-US" altLang="zh-CN" dirty="0"/>
              <a:t>=</a:t>
            </a:r>
            <a:r>
              <a:rPr lang="en-US" altLang="zh-CN" dirty="0" err="1"/>
              <a:t>Tottenham&amp;amp;league</a:t>
            </a:r>
            <a:r>
              <a:rPr lang="en-US" altLang="zh-CN" dirty="0"/>
              <a:t>=</a:t>
            </a:r>
            <a:r>
              <a:rPr lang="en-US" altLang="zh-CN" dirty="0" err="1"/>
              <a:t>EngPrem</a:t>
            </a:r>
            <a:r>
              <a:rPr lang="en-US" altLang="zh-CN" dirty="0"/>
              <a:t>"&gt;Tottenham&lt;/a&gt;</a:t>
            </a:r>
          </a:p>
          <a:p>
            <a:r>
              <a:rPr lang="en-US" altLang="zh-CN" dirty="0"/>
              <a:t>                </a:t>
            </a:r>
            <a:r>
              <a:rPr lang="zh-CN" altLang="en-US" dirty="0"/>
              <a:t>含义</a:t>
            </a:r>
            <a:r>
              <a:rPr lang="en-US" altLang="zh-CN" dirty="0"/>
              <a:t>: </a:t>
            </a:r>
          </a:p>
          <a:p>
            <a:r>
              <a:rPr lang="en-US" altLang="zh-CN" dirty="0"/>
              <a:t>                    [^&lt;&gt;]</a:t>
            </a:r>
            <a:r>
              <a:rPr lang="zh-CN" altLang="en-US" dirty="0"/>
              <a:t>表示匹配除了</a:t>
            </a:r>
            <a:r>
              <a:rPr lang="en-US" altLang="zh-CN" dirty="0"/>
              <a:t>&lt;</a:t>
            </a:r>
            <a:r>
              <a:rPr lang="zh-CN" altLang="en-US" dirty="0"/>
              <a:t>和</a:t>
            </a:r>
            <a:r>
              <a:rPr lang="en-US" altLang="zh-CN" dirty="0"/>
              <a:t>&gt;</a:t>
            </a:r>
            <a:r>
              <a:rPr lang="zh-CN" altLang="en-US" dirty="0"/>
              <a:t>字符以外的字符</a:t>
            </a:r>
          </a:p>
          <a:p>
            <a:r>
              <a:rPr lang="zh-CN" altLang="en-US" dirty="0"/>
              <a:t>                    *是对前面</a:t>
            </a:r>
            <a:r>
              <a:rPr lang="en-US" altLang="zh-CN" dirty="0"/>
              <a:t>[]</a:t>
            </a:r>
            <a:r>
              <a:rPr lang="zh-CN" altLang="en-US" dirty="0"/>
              <a:t>中内容可以重复</a:t>
            </a:r>
            <a:r>
              <a:rPr lang="en-US" altLang="zh-CN" dirty="0"/>
              <a:t>0</a:t>
            </a:r>
            <a:r>
              <a:rPr lang="zh-CN" altLang="en-US" dirty="0"/>
              <a:t>次或多次</a:t>
            </a:r>
          </a:p>
          <a:p>
            <a:r>
              <a:rPr lang="zh-CN" altLang="en-US" dirty="0"/>
              <a:t>                    前有</a:t>
            </a:r>
            <a:r>
              <a:rPr lang="en-US" altLang="zh-CN" dirty="0"/>
              <a:t>: &gt; </a:t>
            </a:r>
            <a:r>
              <a:rPr lang="zh-CN" altLang="en-US" dirty="0"/>
              <a:t>后有</a:t>
            </a:r>
            <a:r>
              <a:rPr lang="en-US" altLang="zh-CN" dirty="0"/>
              <a:t>: &lt;/a&gt;</a:t>
            </a:r>
          </a:p>
          <a:p>
            <a:r>
              <a:rPr lang="en-US" altLang="zh-CN" dirty="0"/>
              <a:t>            3. </a:t>
            </a:r>
            <a:r>
              <a:rPr lang="zh-CN" altLang="en-US" dirty="0"/>
              <a:t>比分正则 </a:t>
            </a:r>
            <a:r>
              <a:rPr lang="en-US" altLang="zh-CN" dirty="0"/>
              <a:t>: String </a:t>
            </a:r>
            <a:r>
              <a:rPr lang="en-US" altLang="zh-CN" dirty="0" err="1"/>
              <a:t>scoreRegex</a:t>
            </a:r>
            <a:r>
              <a:rPr lang="en-US" altLang="zh-CN" dirty="0"/>
              <a:t>="&gt;(\\d{1,2}-\\d{1,2})&lt;/TD&gt;";</a:t>
            </a:r>
          </a:p>
          <a:p>
            <a:r>
              <a:rPr lang="en-US" altLang="zh-CN" dirty="0"/>
              <a:t>                &lt;td align="center"&gt;0-3&lt;/td&gt;</a:t>
            </a:r>
          </a:p>
          <a:p>
            <a:r>
              <a:rPr lang="en-US" altLang="zh-CN" dirty="0"/>
              <a:t>                </a:t>
            </a:r>
            <a:r>
              <a:rPr lang="zh-CN" altLang="en-US" dirty="0"/>
              <a:t>含义</a:t>
            </a:r>
            <a:r>
              <a:rPr lang="en-US" altLang="zh-CN" dirty="0"/>
              <a:t>: </a:t>
            </a:r>
          </a:p>
          <a:p>
            <a:r>
              <a:rPr lang="en-US" altLang="zh-CN" dirty="0"/>
              <a:t>                    () : </a:t>
            </a:r>
            <a:r>
              <a:rPr lang="zh-CN" altLang="en-US" dirty="0"/>
              <a:t>表示一个整体</a:t>
            </a:r>
          </a:p>
          <a:p>
            <a:r>
              <a:rPr lang="zh-CN" altLang="en-US" dirty="0"/>
              <a:t>        </a:t>
            </a:r>
            <a:r>
              <a:rPr lang="en-US" altLang="zh-CN" dirty="0"/>
              <a:t>1. flag </a:t>
            </a:r>
            <a:r>
              <a:rPr lang="zh-CN" altLang="en-US" dirty="0"/>
              <a:t>含义</a:t>
            </a:r>
            <a:r>
              <a:rPr lang="en-US" altLang="zh-CN" dirty="0"/>
              <a:t>:</a:t>
            </a:r>
          </a:p>
          <a:p>
            <a:r>
              <a:rPr lang="en-US" altLang="zh-CN" dirty="0"/>
              <a:t>            </a:t>
            </a:r>
            <a:r>
              <a:rPr lang="zh-CN" altLang="en-US" dirty="0"/>
              <a:t>主队</a:t>
            </a:r>
            <a:r>
              <a:rPr lang="en-US" altLang="zh-CN" dirty="0"/>
              <a:t>\</a:t>
            </a:r>
            <a:r>
              <a:rPr lang="zh-CN" altLang="en-US" dirty="0"/>
              <a:t>客队 正则是一样的</a:t>
            </a:r>
            <a:r>
              <a:rPr lang="en-US" altLang="zh-CN" dirty="0"/>
              <a:t>, </a:t>
            </a:r>
            <a:r>
              <a:rPr lang="zh-CN" altLang="en-US" dirty="0"/>
              <a:t>所以</a:t>
            </a:r>
            <a:r>
              <a:rPr lang="en-US" altLang="zh-CN" dirty="0"/>
              <a:t>flag</a:t>
            </a:r>
            <a:r>
              <a:rPr lang="zh-CN" altLang="en-US" dirty="0"/>
              <a:t>用来计数</a:t>
            </a:r>
            <a:r>
              <a:rPr lang="en-US" altLang="zh-CN" dirty="0"/>
              <a:t>, </a:t>
            </a:r>
            <a:r>
              <a:rPr lang="zh-CN" altLang="en-US" dirty="0"/>
              <a:t>加以区别</a:t>
            </a:r>
            <a:r>
              <a:rPr lang="en-US" altLang="zh-CN" dirty="0"/>
              <a:t>.</a:t>
            </a:r>
          </a:p>
          <a:p>
            <a:r>
              <a:rPr lang="zh-CN" altLang="en-US" dirty="0">
                <a:hlinkClick r:id="rId3"/>
              </a:rPr>
              <a:t>曼城</a:t>
            </a:r>
            <a:r>
              <a:rPr lang="zh-CN" altLang="en-US" dirty="0"/>
              <a:t> </a:t>
            </a:r>
            <a:r>
              <a:rPr lang="en-US" altLang="zh-CN" dirty="0"/>
              <a:t>MCI·</a:t>
            </a:r>
            <a:r>
              <a:rPr lang="zh-CN" altLang="en-US" dirty="0">
                <a:hlinkClick r:id="rId4"/>
              </a:rPr>
              <a:t>曼联</a:t>
            </a:r>
            <a:r>
              <a:rPr lang="zh-CN" altLang="en-US" dirty="0"/>
              <a:t> </a:t>
            </a:r>
            <a:r>
              <a:rPr lang="en-US" altLang="zh-CN" dirty="0"/>
              <a:t>MUN·</a:t>
            </a:r>
            <a:r>
              <a:rPr lang="zh-CN" altLang="en-US" dirty="0"/>
              <a:t>桑德兰 </a:t>
            </a:r>
            <a:r>
              <a:rPr lang="en-US" altLang="zh-CN" dirty="0"/>
              <a:t>SUN·</a:t>
            </a:r>
            <a:r>
              <a:rPr lang="zh-CN" altLang="en-US" dirty="0"/>
              <a:t>纽卡斯尔 </a:t>
            </a:r>
            <a:r>
              <a:rPr lang="en-US" altLang="zh-CN" dirty="0"/>
              <a:t>NEW·</a:t>
            </a:r>
            <a:r>
              <a:rPr lang="zh-CN" altLang="en-US" dirty="0">
                <a:hlinkClick r:id="rId5"/>
              </a:rPr>
              <a:t>切尔西</a:t>
            </a:r>
            <a:r>
              <a:rPr lang="zh-CN" altLang="en-US" dirty="0"/>
              <a:t> </a:t>
            </a:r>
            <a:r>
              <a:rPr lang="en-US" altLang="zh-CN" dirty="0"/>
              <a:t>CHE·</a:t>
            </a:r>
            <a:r>
              <a:rPr lang="zh-CN" altLang="en-US" dirty="0"/>
              <a:t>莱斯特城 </a:t>
            </a:r>
            <a:r>
              <a:rPr lang="en-US" altLang="zh-CN" dirty="0"/>
              <a:t>LEI·</a:t>
            </a:r>
            <a:r>
              <a:rPr lang="zh-CN" altLang="en-US" dirty="0"/>
              <a:t>热刺 </a:t>
            </a:r>
            <a:r>
              <a:rPr lang="en-US" altLang="zh-CN" dirty="0"/>
              <a:t>TOT</a:t>
            </a:r>
            <a:br>
              <a:rPr lang="en-US" altLang="zh-CN" dirty="0"/>
            </a:br>
            <a:r>
              <a:rPr lang="en-US" altLang="zh-CN" dirty="0"/>
              <a:t>·</a:t>
            </a:r>
            <a:r>
              <a:rPr lang="zh-CN" altLang="en-US" dirty="0">
                <a:hlinkClick r:id="rId6"/>
              </a:rPr>
              <a:t>阿森纳</a:t>
            </a:r>
            <a:r>
              <a:rPr lang="zh-CN" altLang="en-US" dirty="0"/>
              <a:t> </a:t>
            </a:r>
            <a:r>
              <a:rPr lang="en-US" altLang="zh-CN" dirty="0"/>
              <a:t>ARS·</a:t>
            </a:r>
            <a:r>
              <a:rPr lang="zh-CN" altLang="en-US" dirty="0">
                <a:hlinkClick r:id="rId7"/>
              </a:rPr>
              <a:t>水晶宫</a:t>
            </a:r>
            <a:r>
              <a:rPr lang="zh-CN" altLang="en-US" dirty="0"/>
              <a:t> </a:t>
            </a:r>
            <a:r>
              <a:rPr lang="en-US" altLang="zh-CN" dirty="0"/>
              <a:t>CRY·</a:t>
            </a:r>
            <a:r>
              <a:rPr lang="zh-CN" altLang="en-US" dirty="0"/>
              <a:t>伯恩利 </a:t>
            </a:r>
            <a:r>
              <a:rPr lang="en-US" altLang="zh-CN" dirty="0"/>
              <a:t>BUR·</a:t>
            </a:r>
            <a:r>
              <a:rPr lang="zh-CN" altLang="en-US" dirty="0"/>
              <a:t>西汉姆联 </a:t>
            </a:r>
            <a:r>
              <a:rPr lang="en-US" altLang="zh-CN" dirty="0"/>
              <a:t>WHU·</a:t>
            </a:r>
            <a:r>
              <a:rPr lang="zh-CN" altLang="en-US" dirty="0"/>
              <a:t>西布朗 </a:t>
            </a:r>
            <a:r>
              <a:rPr lang="en-US" altLang="zh-CN" dirty="0"/>
              <a:t>WBA·</a:t>
            </a:r>
            <a:r>
              <a:rPr lang="zh-CN" altLang="en-US" dirty="0"/>
              <a:t>南安普顿 </a:t>
            </a:r>
            <a:r>
              <a:rPr lang="en-US" altLang="zh-CN" dirty="0"/>
              <a:t>SOU</a:t>
            </a:r>
            <a:br>
              <a:rPr lang="en-US" altLang="zh-CN" dirty="0"/>
            </a:br>
            <a:r>
              <a:rPr lang="en-US" altLang="zh-CN" dirty="0"/>
              <a:t>·</a:t>
            </a:r>
            <a:r>
              <a:rPr lang="zh-CN" altLang="en-US" dirty="0"/>
              <a:t>女王公园巡游者 </a:t>
            </a:r>
            <a:r>
              <a:rPr lang="en-US" altLang="zh-CN" dirty="0"/>
              <a:t>QPR·</a:t>
            </a:r>
            <a:r>
              <a:rPr lang="zh-CN" altLang="en-US" dirty="0"/>
              <a:t>斯托克城 </a:t>
            </a:r>
            <a:r>
              <a:rPr lang="en-US" altLang="zh-CN" dirty="0"/>
              <a:t>STO·</a:t>
            </a:r>
            <a:r>
              <a:rPr lang="zh-CN" altLang="en-US" dirty="0"/>
              <a:t>胡尔城 </a:t>
            </a:r>
            <a:r>
              <a:rPr lang="en-US" altLang="zh-CN" dirty="0"/>
              <a:t>HUL·</a:t>
            </a:r>
            <a:r>
              <a:rPr lang="zh-CN" altLang="en-US" dirty="0">
                <a:hlinkClick r:id="rId8"/>
              </a:rPr>
              <a:t>埃弗顿</a:t>
            </a:r>
            <a:r>
              <a:rPr lang="zh-CN" altLang="en-US" dirty="0"/>
              <a:t> </a:t>
            </a:r>
            <a:r>
              <a:rPr lang="en-US" altLang="zh-CN" dirty="0"/>
              <a:t>EVE·</a:t>
            </a:r>
            <a:r>
              <a:rPr lang="zh-CN" altLang="en-US" dirty="0"/>
              <a:t>利物浦 </a:t>
            </a:r>
            <a:r>
              <a:rPr lang="en-US" altLang="zh-CN" dirty="0"/>
              <a:t>LIV</a:t>
            </a:r>
            <a:br>
              <a:rPr lang="en-US" altLang="zh-CN" dirty="0"/>
            </a:br>
            <a:r>
              <a:rPr lang="en-US" altLang="zh-CN" dirty="0"/>
              <a:t>·</a:t>
            </a:r>
            <a:r>
              <a:rPr lang="zh-CN" altLang="en-US" dirty="0">
                <a:hlinkClick r:id="rId9"/>
              </a:rPr>
              <a:t>阿斯顿维拉</a:t>
            </a:r>
            <a:r>
              <a:rPr lang="zh-CN" altLang="en-US" dirty="0"/>
              <a:t> </a:t>
            </a:r>
            <a:r>
              <a:rPr lang="en-US" altLang="zh-CN" dirty="0"/>
              <a:t>AVI·</a:t>
            </a:r>
            <a:r>
              <a:rPr lang="zh-CN" altLang="en-US" dirty="0"/>
              <a:t>斯旺西 </a:t>
            </a:r>
            <a:r>
              <a:rPr lang="en-US" altLang="zh-CN" dirty="0"/>
              <a:t>SWA</a:t>
            </a:r>
            <a:br>
              <a:rPr lang="en-US" altLang="zh-CN" dirty="0"/>
            </a:br>
            <a:r>
              <a:rPr lang="zh-CN" altLang="en-US" dirty="0"/>
              <a:t>英超官方简写。 </a:t>
            </a:r>
          </a:p>
        </p:txBody>
      </p:sp>
      <p:sp>
        <p:nvSpPr>
          <p:cNvPr id="4" name="灯片编号占位符 3"/>
          <p:cNvSpPr>
            <a:spLocks noGrp="1"/>
          </p:cNvSpPr>
          <p:nvPr>
            <p:ph type="sldNum" sz="quarter" idx="5"/>
          </p:nvPr>
        </p:nvSpPr>
        <p:spPr/>
        <p:txBody>
          <a:bodyPr/>
          <a:lstStyle/>
          <a:p>
            <a:fld id="{DA14CA1C-F751-4CEC-A32F-41F44661FC9F}" type="slidenum">
              <a:rPr lang="zh-CN" altLang="en-US" smtClean="0"/>
              <a:t>66</a:t>
            </a:fld>
            <a:endParaRPr lang="zh-CN" altLang="en-US"/>
          </a:p>
        </p:txBody>
      </p:sp>
    </p:spTree>
    <p:extLst>
      <p:ext uri="{BB962C8B-B14F-4D97-AF65-F5344CB8AC3E}">
        <p14:creationId xmlns:p14="http://schemas.microsoft.com/office/powerpoint/2010/main" val="548020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6AC83A5-11EA-4427-9F36-D7AF571DB668}" type="datetime1">
              <a:rPr lang="zh-CN" altLang="en-US" smtClean="0"/>
              <a:t>2023/6/29</a:t>
            </a:fld>
            <a:endParaRPr lang="zh-CN" altLang="en-US"/>
          </a:p>
        </p:txBody>
      </p:sp>
      <p:sp>
        <p:nvSpPr>
          <p:cNvPr id="5" name="页脚占位符 4"/>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6" name="灯片编号占位符 5"/>
          <p:cNvSpPr>
            <a:spLocks noGrp="1"/>
          </p:cNvSpPr>
          <p:nvPr>
            <p:ph type="sldNum" sz="quarter" idx="12"/>
          </p:nvPr>
        </p:nvSpPr>
        <p:spPr/>
        <p:txBody>
          <a:bodyPr/>
          <a:lstStyle/>
          <a:p>
            <a:fld id="{9FB48568-3E69-4645-B599-1317235B7269}" type="slidenum">
              <a:rPr lang="zh-CN" altLang="en-US" smtClean="0"/>
              <a:t>‹#›</a:t>
            </a:fld>
            <a:endParaRPr lang="zh-CN" altLang="en-US"/>
          </a:p>
        </p:txBody>
      </p:sp>
    </p:spTree>
    <p:extLst>
      <p:ext uri="{BB962C8B-B14F-4D97-AF65-F5344CB8AC3E}">
        <p14:creationId xmlns:p14="http://schemas.microsoft.com/office/powerpoint/2010/main" val="233270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80C636-CDB0-40CB-9E0C-875D65458357}" type="datetime1">
              <a:rPr lang="zh-CN" altLang="en-US" smtClean="0"/>
              <a:t>2023/6/29</a:t>
            </a:fld>
            <a:endParaRPr lang="zh-CN" altLang="en-US"/>
          </a:p>
        </p:txBody>
      </p:sp>
      <p:sp>
        <p:nvSpPr>
          <p:cNvPr id="5" name="页脚占位符 4"/>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6" name="灯片编号占位符 5"/>
          <p:cNvSpPr>
            <a:spLocks noGrp="1"/>
          </p:cNvSpPr>
          <p:nvPr>
            <p:ph type="sldNum" sz="quarter" idx="12"/>
          </p:nvPr>
        </p:nvSpPr>
        <p:spPr/>
        <p:txBody>
          <a:bodyPr/>
          <a:lstStyle/>
          <a:p>
            <a:fld id="{9FB48568-3E69-4645-B599-1317235B7269}" type="slidenum">
              <a:rPr lang="zh-CN" altLang="en-US" smtClean="0"/>
              <a:t>‹#›</a:t>
            </a:fld>
            <a:endParaRPr lang="zh-CN" altLang="en-US"/>
          </a:p>
        </p:txBody>
      </p:sp>
    </p:spTree>
    <p:extLst>
      <p:ext uri="{BB962C8B-B14F-4D97-AF65-F5344CB8AC3E}">
        <p14:creationId xmlns:p14="http://schemas.microsoft.com/office/powerpoint/2010/main" val="150962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CA974D-E029-4399-B827-68386C628921}" type="datetime1">
              <a:rPr lang="zh-CN" altLang="en-US" smtClean="0"/>
              <a:t>2023/6/29</a:t>
            </a:fld>
            <a:endParaRPr lang="zh-CN" altLang="en-US"/>
          </a:p>
        </p:txBody>
      </p:sp>
      <p:sp>
        <p:nvSpPr>
          <p:cNvPr id="5" name="页脚占位符 4"/>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6" name="灯片编号占位符 5"/>
          <p:cNvSpPr>
            <a:spLocks noGrp="1"/>
          </p:cNvSpPr>
          <p:nvPr>
            <p:ph type="sldNum" sz="quarter" idx="12"/>
          </p:nvPr>
        </p:nvSpPr>
        <p:spPr/>
        <p:txBody>
          <a:bodyPr/>
          <a:lstStyle/>
          <a:p>
            <a:fld id="{9FB48568-3E69-4645-B599-1317235B7269}" type="slidenum">
              <a:rPr lang="zh-CN" altLang="en-US" smtClean="0"/>
              <a:t>‹#›</a:t>
            </a:fld>
            <a:endParaRPr lang="zh-CN" altLang="en-US"/>
          </a:p>
        </p:txBody>
      </p:sp>
    </p:spTree>
    <p:extLst>
      <p:ext uri="{BB962C8B-B14F-4D97-AF65-F5344CB8AC3E}">
        <p14:creationId xmlns:p14="http://schemas.microsoft.com/office/powerpoint/2010/main" val="21350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baseline="0">
                <a:latin typeface="Microsoft YaHei UI" panose="020B0503020204020204" pitchFamily="34" charset="-122"/>
                <a:ea typeface="微软雅黑" panose="020B0503020204020204" pitchFamily="34" charset="-122"/>
              </a:defRPr>
            </a:lvl1pPr>
            <a:lvl2pPr>
              <a:defRPr baseline="0">
                <a:latin typeface="Microsoft YaHei UI" panose="020B0503020204020204" pitchFamily="34" charset="-122"/>
                <a:ea typeface="微软雅黑" panose="020B0503020204020204" pitchFamily="34" charset="-122"/>
              </a:defRPr>
            </a:lvl2pPr>
            <a:lvl3pPr>
              <a:defRPr baseline="0">
                <a:latin typeface="Microsoft YaHei UI" panose="020B0503020204020204" pitchFamily="34" charset="-122"/>
                <a:ea typeface="微软雅黑" panose="020B0503020204020204" pitchFamily="34" charset="-122"/>
              </a:defRPr>
            </a:lvl3pPr>
            <a:lvl4pPr>
              <a:defRPr baseline="0">
                <a:latin typeface="Microsoft YaHei UI" panose="020B0503020204020204" pitchFamily="34" charset="-122"/>
                <a:ea typeface="微软雅黑" panose="020B0503020204020204" pitchFamily="34" charset="-122"/>
              </a:defRPr>
            </a:lvl4pPr>
            <a:lvl5pPr>
              <a:defRPr baseline="0">
                <a:latin typeface="Microsoft YaHei UI"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8" name="页脚占位符 7"/>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9" name="灯片编号占位符 8"/>
          <p:cNvSpPr>
            <a:spLocks noGrp="1"/>
          </p:cNvSpPr>
          <p:nvPr>
            <p:ph type="sldNum" sz="quarter" idx="12"/>
          </p:nvPr>
        </p:nvSpPr>
        <p:spPr/>
        <p:txBody>
          <a:bodyPr/>
          <a:lstStyle/>
          <a:p>
            <a:fld id="{9FB48568-3E69-4645-B599-1317235B7269}" type="slidenum">
              <a:rPr lang="zh-CN" altLang="en-US" smtClean="0"/>
              <a:t>‹#›</a:t>
            </a:fld>
            <a:endParaRPr lang="zh-CN" altLang="en-US"/>
          </a:p>
        </p:txBody>
      </p:sp>
      <p:sp>
        <p:nvSpPr>
          <p:cNvPr id="10" name="标题 9"/>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1903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C9FB6F1-1C45-4D6F-B58B-B68B079F1D6B}" type="datetime1">
              <a:rPr lang="zh-CN" altLang="en-US" smtClean="0"/>
              <a:t>2023/6/29</a:t>
            </a:fld>
            <a:endParaRPr lang="zh-CN" altLang="en-US"/>
          </a:p>
        </p:txBody>
      </p:sp>
      <p:sp>
        <p:nvSpPr>
          <p:cNvPr id="5" name="页脚占位符 4"/>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6" name="灯片编号占位符 5"/>
          <p:cNvSpPr>
            <a:spLocks noGrp="1"/>
          </p:cNvSpPr>
          <p:nvPr>
            <p:ph type="sldNum" sz="quarter" idx="12"/>
          </p:nvPr>
        </p:nvSpPr>
        <p:spPr/>
        <p:txBody>
          <a:bodyPr/>
          <a:lstStyle/>
          <a:p>
            <a:fld id="{9FB48568-3E69-4645-B599-1317235B7269}" type="slidenum">
              <a:rPr lang="zh-CN" altLang="en-US" smtClean="0"/>
              <a:t>‹#›</a:t>
            </a:fld>
            <a:endParaRPr lang="zh-CN" altLang="en-US"/>
          </a:p>
        </p:txBody>
      </p:sp>
    </p:spTree>
    <p:extLst>
      <p:ext uri="{BB962C8B-B14F-4D97-AF65-F5344CB8AC3E}">
        <p14:creationId xmlns:p14="http://schemas.microsoft.com/office/powerpoint/2010/main" val="263388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49FB8F3-53CE-4049-8049-0C42F6DB8E95}" type="datetime1">
              <a:rPr lang="zh-CN" altLang="en-US" smtClean="0"/>
              <a:t>2023/6/29</a:t>
            </a:fld>
            <a:endParaRPr lang="zh-CN" altLang="en-US"/>
          </a:p>
        </p:txBody>
      </p:sp>
      <p:sp>
        <p:nvSpPr>
          <p:cNvPr id="6" name="页脚占位符 5"/>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7" name="灯片编号占位符 6"/>
          <p:cNvSpPr>
            <a:spLocks noGrp="1"/>
          </p:cNvSpPr>
          <p:nvPr>
            <p:ph type="sldNum" sz="quarter" idx="12"/>
          </p:nvPr>
        </p:nvSpPr>
        <p:spPr/>
        <p:txBody>
          <a:bodyPr/>
          <a:lstStyle/>
          <a:p>
            <a:fld id="{9FB48568-3E69-4645-B599-1317235B7269}" type="slidenum">
              <a:rPr lang="zh-CN" altLang="en-US" smtClean="0"/>
              <a:t>‹#›</a:t>
            </a:fld>
            <a:endParaRPr lang="zh-CN" altLang="en-US"/>
          </a:p>
        </p:txBody>
      </p:sp>
    </p:spTree>
    <p:extLst>
      <p:ext uri="{BB962C8B-B14F-4D97-AF65-F5344CB8AC3E}">
        <p14:creationId xmlns:p14="http://schemas.microsoft.com/office/powerpoint/2010/main" val="403449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7F6422-1067-44AF-B56C-663056C7BE13}" type="datetime1">
              <a:rPr lang="zh-CN" altLang="en-US" smtClean="0"/>
              <a:t>2023/6/29</a:t>
            </a:fld>
            <a:endParaRPr lang="zh-CN" altLang="en-US"/>
          </a:p>
        </p:txBody>
      </p:sp>
      <p:sp>
        <p:nvSpPr>
          <p:cNvPr id="8" name="页脚占位符 7"/>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9" name="灯片编号占位符 8"/>
          <p:cNvSpPr>
            <a:spLocks noGrp="1"/>
          </p:cNvSpPr>
          <p:nvPr>
            <p:ph type="sldNum" sz="quarter" idx="12"/>
          </p:nvPr>
        </p:nvSpPr>
        <p:spPr/>
        <p:txBody>
          <a:bodyPr/>
          <a:lstStyle/>
          <a:p>
            <a:fld id="{9FB48568-3E69-4645-B599-1317235B7269}" type="slidenum">
              <a:rPr lang="zh-CN" altLang="en-US" smtClean="0"/>
              <a:t>‹#›</a:t>
            </a:fld>
            <a:endParaRPr lang="zh-CN" altLang="en-US"/>
          </a:p>
        </p:txBody>
      </p:sp>
    </p:spTree>
    <p:extLst>
      <p:ext uri="{BB962C8B-B14F-4D97-AF65-F5344CB8AC3E}">
        <p14:creationId xmlns:p14="http://schemas.microsoft.com/office/powerpoint/2010/main" val="3862797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1F0E82-2990-4A23-9402-ED301456BD78}"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5" name="灯片编号占位符 4"/>
          <p:cNvSpPr>
            <a:spLocks noGrp="1"/>
          </p:cNvSpPr>
          <p:nvPr>
            <p:ph type="sldNum" sz="quarter" idx="12"/>
          </p:nvPr>
        </p:nvSpPr>
        <p:spPr/>
        <p:txBody>
          <a:bodyPr/>
          <a:lstStyle/>
          <a:p>
            <a:fld id="{9FB48568-3E69-4645-B599-1317235B7269}" type="slidenum">
              <a:rPr lang="zh-CN" altLang="en-US" smtClean="0"/>
              <a:t>‹#›</a:t>
            </a:fld>
            <a:endParaRPr lang="zh-CN" altLang="en-US"/>
          </a:p>
        </p:txBody>
      </p:sp>
    </p:spTree>
    <p:extLst>
      <p:ext uri="{BB962C8B-B14F-4D97-AF65-F5344CB8AC3E}">
        <p14:creationId xmlns:p14="http://schemas.microsoft.com/office/powerpoint/2010/main" val="314575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539963-F06D-4092-8E4F-DE26BE1E5C31}" type="datetime1">
              <a:rPr lang="zh-CN" altLang="en-US" smtClean="0"/>
              <a:t>2023/6/29</a:t>
            </a:fld>
            <a:endParaRPr lang="zh-CN" altLang="en-US"/>
          </a:p>
        </p:txBody>
      </p:sp>
      <p:sp>
        <p:nvSpPr>
          <p:cNvPr id="3" name="页脚占位符 2"/>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4" name="灯片编号占位符 3"/>
          <p:cNvSpPr>
            <a:spLocks noGrp="1"/>
          </p:cNvSpPr>
          <p:nvPr>
            <p:ph type="sldNum" sz="quarter" idx="12"/>
          </p:nvPr>
        </p:nvSpPr>
        <p:spPr/>
        <p:txBody>
          <a:bodyPr/>
          <a:lstStyle/>
          <a:p>
            <a:fld id="{9FB48568-3E69-4645-B599-1317235B7269}" type="slidenum">
              <a:rPr lang="zh-CN" altLang="en-US" smtClean="0"/>
              <a:t>‹#›</a:t>
            </a:fld>
            <a:endParaRPr lang="zh-CN" altLang="en-US"/>
          </a:p>
        </p:txBody>
      </p:sp>
    </p:spTree>
    <p:extLst>
      <p:ext uri="{BB962C8B-B14F-4D97-AF65-F5344CB8AC3E}">
        <p14:creationId xmlns:p14="http://schemas.microsoft.com/office/powerpoint/2010/main" val="63331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5BAB30F-F664-48AE-851B-C3B396B43510}" type="datetime1">
              <a:rPr lang="zh-CN" altLang="en-US" smtClean="0"/>
              <a:t>2023/6/29</a:t>
            </a:fld>
            <a:endParaRPr lang="zh-CN" altLang="en-US"/>
          </a:p>
        </p:txBody>
      </p:sp>
      <p:sp>
        <p:nvSpPr>
          <p:cNvPr id="6" name="页脚占位符 5"/>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7" name="灯片编号占位符 6"/>
          <p:cNvSpPr>
            <a:spLocks noGrp="1"/>
          </p:cNvSpPr>
          <p:nvPr>
            <p:ph type="sldNum" sz="quarter" idx="12"/>
          </p:nvPr>
        </p:nvSpPr>
        <p:spPr/>
        <p:txBody>
          <a:bodyPr/>
          <a:lstStyle/>
          <a:p>
            <a:fld id="{9FB48568-3E69-4645-B599-1317235B7269}" type="slidenum">
              <a:rPr lang="zh-CN" altLang="en-US" smtClean="0"/>
              <a:t>‹#›</a:t>
            </a:fld>
            <a:endParaRPr lang="zh-CN" altLang="en-US"/>
          </a:p>
        </p:txBody>
      </p:sp>
    </p:spTree>
    <p:extLst>
      <p:ext uri="{BB962C8B-B14F-4D97-AF65-F5344CB8AC3E}">
        <p14:creationId xmlns:p14="http://schemas.microsoft.com/office/powerpoint/2010/main" val="368507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8816200-4349-4716-8A35-9A8A46683687}" type="datetime1">
              <a:rPr lang="zh-CN" altLang="en-US" smtClean="0"/>
              <a:t>2023/6/29</a:t>
            </a:fld>
            <a:endParaRPr lang="zh-CN" altLang="en-US"/>
          </a:p>
        </p:txBody>
      </p:sp>
      <p:sp>
        <p:nvSpPr>
          <p:cNvPr id="6" name="页脚占位符 5"/>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7" name="灯片编号占位符 6"/>
          <p:cNvSpPr>
            <a:spLocks noGrp="1"/>
          </p:cNvSpPr>
          <p:nvPr>
            <p:ph type="sldNum" sz="quarter" idx="12"/>
          </p:nvPr>
        </p:nvSpPr>
        <p:spPr/>
        <p:txBody>
          <a:bodyPr/>
          <a:lstStyle/>
          <a:p>
            <a:fld id="{9FB48568-3E69-4645-B599-1317235B7269}" type="slidenum">
              <a:rPr lang="zh-CN" altLang="en-US" smtClean="0"/>
              <a:t>‹#›</a:t>
            </a:fld>
            <a:endParaRPr lang="zh-CN" altLang="en-US"/>
          </a:p>
        </p:txBody>
      </p:sp>
    </p:spTree>
    <p:extLst>
      <p:ext uri="{BB962C8B-B14F-4D97-AF65-F5344CB8AC3E}">
        <p14:creationId xmlns:p14="http://schemas.microsoft.com/office/powerpoint/2010/main" val="211298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112BD-EF51-461F-81E6-9808288646F4}" type="datetime1">
              <a:rPr lang="zh-CN" altLang="en-US" smtClean="0"/>
              <a:t>2023/6/29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大数据技术讨论 </a:t>
            </a:r>
            <a:r>
              <a:rPr lang="en-US" altLang="zh-CN"/>
              <a:t>- </a:t>
            </a:r>
            <a:r>
              <a:rPr lang="zh-CN" altLang="en-US"/>
              <a:t>数据获取之爬虫实现</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48568-3E69-4645-B599-1317235B7269}" type="slidenum">
              <a:rPr lang="zh-CN" altLang="en-US" smtClean="0"/>
              <a:t>‹#›</a:t>
            </a:fld>
            <a:endParaRPr lang="zh-CN" altLang="en-US"/>
          </a:p>
        </p:txBody>
      </p:sp>
    </p:spTree>
    <p:extLst>
      <p:ext uri="{BB962C8B-B14F-4D97-AF65-F5344CB8AC3E}">
        <p14:creationId xmlns:p14="http://schemas.microsoft.com/office/powerpoint/2010/main" val="4013692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hyperlink" Target="https://item.jd.com/11242112.html" TargetMode="External"/><Relationship Id="rId3" Type="http://schemas.openxmlformats.org/officeDocument/2006/relationships/hyperlink" Target="https://item.jd.com/11977124.html" TargetMode="External"/><Relationship Id="rId7" Type="http://schemas.openxmlformats.org/officeDocument/2006/relationships/hyperlink" Target="https://item.jd.com/12522197.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item.jd.com/11765659.html" TargetMode="External"/><Relationship Id="rId5" Type="http://schemas.openxmlformats.org/officeDocument/2006/relationships/hyperlink" Target="https://item.jd.com/11007625.html" TargetMode="External"/><Relationship Id="rId10" Type="http://schemas.openxmlformats.org/officeDocument/2006/relationships/hyperlink" Target="https://item.jd.com/11378821816.html" TargetMode="External"/><Relationship Id="rId4" Type="http://schemas.openxmlformats.org/officeDocument/2006/relationships/hyperlink" Target="https://item.jd.com/12112157.html" TargetMode="External"/><Relationship Id="rId9" Type="http://schemas.openxmlformats.org/officeDocument/2006/relationships/hyperlink" Target="https://item.jd.com/12128543.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2.png"/><Relationship Id="rId7"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slide" Target="slide65.xml"/><Relationship Id="rId5" Type="http://schemas.openxmlformats.org/officeDocument/2006/relationships/image" Target="../media/image4.png"/><Relationship Id="rId10" Type="http://schemas.openxmlformats.org/officeDocument/2006/relationships/slide" Target="slide49.xml"/><Relationship Id="rId4" Type="http://schemas.openxmlformats.org/officeDocument/2006/relationships/image" Target="../media/image3.png"/><Relationship Id="rId9" Type="http://schemas.openxmlformats.org/officeDocument/2006/relationships/slide" Target="slide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baike.baidu.com/item/robots%E5%8D%8F%E8%AE%AE" TargetMode="External"/><Relationship Id="rId2" Type="http://schemas.openxmlformats.org/officeDocument/2006/relationships/hyperlink" Target="https://baike.baidu.com/item/robot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hyperlink" Target="https://www.google.cn/intl/zh-CN/chrome/" TargetMode="External"/><Relationship Id="rId2" Type="http://schemas.openxmlformats.org/officeDocument/2006/relationships/hyperlink" Target="https://www.microsoft.com/zh-cn/edge/download?form=MA13FJ" TargetMode="External"/><Relationship Id="rId1" Type="http://schemas.openxmlformats.org/officeDocument/2006/relationships/slideLayout" Target="../slideLayouts/slideLayout2.xml"/><Relationship Id="rId5" Type="http://schemas.openxmlformats.org/officeDocument/2006/relationships/hyperlink" Target="https://www.firefox.com.cn/" TargetMode="External"/><Relationship Id="rId4" Type="http://schemas.openxmlformats.org/officeDocument/2006/relationships/hyperlink" Target="https://www.mozilla.org/zh-CN/firefox/all/#product-desktop-relea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npm.taobao.org/mirrors/chromedriv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8" Type="http://schemas.openxmlformats.org/officeDocument/2006/relationships/hyperlink" Target="http://www.footballresults.org/past-games.php?season=2016/2017&amp;league=EngPrem" TargetMode="External"/><Relationship Id="rId3" Type="http://schemas.openxmlformats.org/officeDocument/2006/relationships/hyperlink" Target="https://baike.baidu.com/item/url" TargetMode="External"/><Relationship Id="rId7" Type="http://schemas.openxmlformats.org/officeDocument/2006/relationships/hyperlink" Target="https://www.imd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cba-chinaleague.com/paih-data.html" TargetMode="External"/><Relationship Id="rId5" Type="http://schemas.openxmlformats.org/officeDocument/2006/relationships/hyperlink" Target="http://www.baidu.com/" TargetMode="External"/><Relationship Id="rId4" Type="http://schemas.openxmlformats.org/officeDocument/2006/relationships/hyperlink" Target="https://baike.baidu.com/item/URI/2901761"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www.open-open.com/jsoup/" TargetMode="External"/><Relationship Id="rId2" Type="http://schemas.openxmlformats.org/officeDocument/2006/relationships/hyperlink" Target="https://jsoup.org/" TargetMode="External"/><Relationship Id="rId1" Type="http://schemas.openxmlformats.org/officeDocument/2006/relationships/slideLayout" Target="../slideLayouts/slideLayout2.xml"/><Relationship Id="rId4" Type="http://schemas.openxmlformats.org/officeDocument/2006/relationships/hyperlink" Target="https://movie.douban.com/review/best/"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大数据技术讨论</a:t>
            </a:r>
          </a:p>
        </p:txBody>
      </p:sp>
      <p:sp>
        <p:nvSpPr>
          <p:cNvPr id="3" name="副标题 2"/>
          <p:cNvSpPr>
            <a:spLocks noGrp="1"/>
          </p:cNvSpPr>
          <p:nvPr>
            <p:ph type="subTitle" idx="1"/>
          </p:nvPr>
        </p:nvSpPr>
        <p:spPr/>
        <p:txBody>
          <a:bodyPr/>
          <a:lstStyle/>
          <a:p>
            <a:r>
              <a:rPr lang="zh-CN" altLang="en-US" dirty="0"/>
              <a:t>数据获取的爬虫实现</a:t>
            </a:r>
          </a:p>
        </p:txBody>
      </p:sp>
    </p:spTree>
    <p:extLst>
      <p:ext uri="{BB962C8B-B14F-4D97-AF65-F5344CB8AC3E}">
        <p14:creationId xmlns:p14="http://schemas.microsoft.com/office/powerpoint/2010/main" val="802619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C0B5085-804E-475B-8C00-8AC4C267D64B}"/>
              </a:ext>
            </a:extLst>
          </p:cNvPr>
          <p:cNvSpPr>
            <a:spLocks noGrp="1"/>
          </p:cNvSpPr>
          <p:nvPr>
            <p:ph type="title"/>
          </p:nvPr>
        </p:nvSpPr>
        <p:spPr/>
        <p:txBody>
          <a:bodyPr/>
          <a:lstStyle/>
          <a:p>
            <a:r>
              <a:rPr lang="zh-CN" altLang="en-US" dirty="0"/>
              <a:t>处理（问题）的方式</a:t>
            </a:r>
          </a:p>
        </p:txBody>
      </p:sp>
      <p:sp>
        <p:nvSpPr>
          <p:cNvPr id="8" name="文本占位符 7">
            <a:extLst>
              <a:ext uri="{FF2B5EF4-FFF2-40B4-BE49-F238E27FC236}">
                <a16:creationId xmlns:a16="http://schemas.microsoft.com/office/drawing/2014/main" id="{EBE8354B-31FA-4092-9412-B0F8A0F3C522}"/>
              </a:ext>
            </a:extLst>
          </p:cNvPr>
          <p:cNvSpPr>
            <a:spLocks noGrp="1"/>
          </p:cNvSpPr>
          <p:nvPr>
            <p:ph type="body" idx="1"/>
          </p:nvPr>
        </p:nvSpPr>
        <p:spPr/>
        <p:txBody>
          <a:bodyPr/>
          <a:lstStyle/>
          <a:p>
            <a:r>
              <a:rPr lang="zh-CN" altLang="en-US" dirty="0"/>
              <a:t>采样分析</a:t>
            </a:r>
          </a:p>
        </p:txBody>
      </p:sp>
      <p:sp>
        <p:nvSpPr>
          <p:cNvPr id="9" name="内容占位符 8">
            <a:extLst>
              <a:ext uri="{FF2B5EF4-FFF2-40B4-BE49-F238E27FC236}">
                <a16:creationId xmlns:a16="http://schemas.microsoft.com/office/drawing/2014/main" id="{AE8AFC06-C79E-4E3B-91D4-12DB9E052C2A}"/>
              </a:ext>
            </a:extLst>
          </p:cNvPr>
          <p:cNvSpPr>
            <a:spLocks noGrp="1"/>
          </p:cNvSpPr>
          <p:nvPr>
            <p:ph sz="half" idx="2"/>
          </p:nvPr>
        </p:nvSpPr>
        <p:spPr/>
        <p:txBody>
          <a:bodyPr>
            <a:normAutofit fontScale="85000" lnSpcReduction="20000"/>
          </a:bodyPr>
          <a:lstStyle/>
          <a:p>
            <a:r>
              <a:rPr lang="zh-CN" altLang="en-US" dirty="0"/>
              <a:t>通过小部分数据即可相当准确的解决问题；</a:t>
            </a:r>
            <a:endParaRPr lang="en-US" altLang="zh-CN" dirty="0"/>
          </a:p>
          <a:p>
            <a:r>
              <a:rPr lang="zh-CN" altLang="en-US" dirty="0"/>
              <a:t>举例：</a:t>
            </a:r>
            <a:endParaRPr lang="en-US" altLang="zh-CN" dirty="0"/>
          </a:p>
          <a:p>
            <a:pPr lvl="1"/>
            <a:r>
              <a:rPr lang="zh-CN" altLang="en-US" dirty="0"/>
              <a:t>用户教育程度分布统计</a:t>
            </a:r>
            <a:endParaRPr lang="en-US" altLang="zh-CN" dirty="0"/>
          </a:p>
          <a:p>
            <a:pPr lvl="1"/>
            <a:r>
              <a:rPr lang="zh-CN" altLang="en-US" dirty="0"/>
              <a:t>人口普查</a:t>
            </a:r>
            <a:endParaRPr lang="en-US" altLang="zh-CN" dirty="0"/>
          </a:p>
          <a:p>
            <a:pPr lvl="1"/>
            <a:r>
              <a:rPr lang="zh-CN" altLang="en-US" dirty="0"/>
              <a:t>百度迁徙地图</a:t>
            </a:r>
            <a:endParaRPr lang="en-US" altLang="zh-CN" dirty="0"/>
          </a:p>
          <a:p>
            <a:pPr lvl="1"/>
            <a:r>
              <a:rPr lang="zh-CN" altLang="en-US" dirty="0"/>
              <a:t>百度热点地图</a:t>
            </a:r>
            <a:endParaRPr lang="en-US" altLang="zh-CN" dirty="0"/>
          </a:p>
          <a:p>
            <a:r>
              <a:rPr lang="zh-CN" altLang="en-US" dirty="0"/>
              <a:t>特点：</a:t>
            </a:r>
            <a:endParaRPr lang="en-US" altLang="zh-CN" dirty="0"/>
          </a:p>
          <a:p>
            <a:pPr lvl="1"/>
            <a:r>
              <a:rPr lang="zh-CN" altLang="en-US" dirty="0"/>
              <a:t>实际应用中不需要大规模计算</a:t>
            </a:r>
          </a:p>
        </p:txBody>
      </p:sp>
      <p:sp>
        <p:nvSpPr>
          <p:cNvPr id="10" name="文本占位符 9">
            <a:extLst>
              <a:ext uri="{FF2B5EF4-FFF2-40B4-BE49-F238E27FC236}">
                <a16:creationId xmlns:a16="http://schemas.microsoft.com/office/drawing/2014/main" id="{6844A4E8-C37B-41E0-A633-99A79968DFA9}"/>
              </a:ext>
            </a:extLst>
          </p:cNvPr>
          <p:cNvSpPr>
            <a:spLocks noGrp="1"/>
          </p:cNvSpPr>
          <p:nvPr>
            <p:ph type="body" sz="quarter" idx="3"/>
          </p:nvPr>
        </p:nvSpPr>
        <p:spPr/>
        <p:txBody>
          <a:bodyPr/>
          <a:lstStyle/>
          <a:p>
            <a:r>
              <a:rPr lang="zh-CN" altLang="en-US" dirty="0"/>
              <a:t>全量加工</a:t>
            </a:r>
          </a:p>
        </p:txBody>
      </p:sp>
      <p:sp>
        <p:nvSpPr>
          <p:cNvPr id="11" name="内容占位符 10">
            <a:extLst>
              <a:ext uri="{FF2B5EF4-FFF2-40B4-BE49-F238E27FC236}">
                <a16:creationId xmlns:a16="http://schemas.microsoft.com/office/drawing/2014/main" id="{8A02EB71-4337-4B39-A837-E6DA471C68D8}"/>
              </a:ext>
            </a:extLst>
          </p:cNvPr>
          <p:cNvSpPr>
            <a:spLocks noGrp="1"/>
          </p:cNvSpPr>
          <p:nvPr>
            <p:ph sz="quarter" idx="4"/>
          </p:nvPr>
        </p:nvSpPr>
        <p:spPr/>
        <p:txBody>
          <a:bodyPr>
            <a:normAutofit fontScale="85000" lnSpcReduction="20000"/>
          </a:bodyPr>
          <a:lstStyle/>
          <a:p>
            <a:r>
              <a:rPr lang="zh-CN" altLang="en-US" dirty="0"/>
              <a:t>必须分析全量数据才能解决问题</a:t>
            </a:r>
            <a:endParaRPr lang="en-US" altLang="zh-CN" dirty="0"/>
          </a:p>
          <a:p>
            <a:r>
              <a:rPr lang="zh-CN" altLang="en-US" dirty="0"/>
              <a:t>举例：</a:t>
            </a:r>
            <a:endParaRPr lang="en-US" altLang="zh-CN" dirty="0"/>
          </a:p>
          <a:p>
            <a:pPr lvl="1"/>
            <a:r>
              <a:rPr lang="zh-CN" altLang="en-US" dirty="0"/>
              <a:t>个性化推荐</a:t>
            </a:r>
            <a:endParaRPr lang="en-US" altLang="zh-CN" dirty="0"/>
          </a:p>
          <a:p>
            <a:pPr lvl="1"/>
            <a:r>
              <a:rPr lang="zh-CN" altLang="en-US" dirty="0"/>
              <a:t>计算广告</a:t>
            </a:r>
            <a:endParaRPr lang="en-US" altLang="zh-CN" dirty="0"/>
          </a:p>
          <a:p>
            <a:pPr lvl="1"/>
            <a:r>
              <a:rPr lang="zh-CN" altLang="en-US" dirty="0"/>
              <a:t>个人征信</a:t>
            </a:r>
            <a:endParaRPr lang="en-US" altLang="zh-CN" dirty="0"/>
          </a:p>
          <a:p>
            <a:r>
              <a:rPr lang="zh-CN" altLang="en-US" dirty="0"/>
              <a:t>特点：</a:t>
            </a:r>
            <a:endParaRPr lang="en-US" altLang="zh-CN" dirty="0"/>
          </a:p>
          <a:p>
            <a:pPr lvl="1"/>
            <a:r>
              <a:rPr lang="zh-CN" altLang="en-US" dirty="0"/>
              <a:t>大规模（分布式）计算无法避免</a:t>
            </a:r>
          </a:p>
        </p:txBody>
      </p:sp>
      <p:sp>
        <p:nvSpPr>
          <p:cNvPr id="3" name="日期占位符 2">
            <a:extLst>
              <a:ext uri="{FF2B5EF4-FFF2-40B4-BE49-F238E27FC236}">
                <a16:creationId xmlns:a16="http://schemas.microsoft.com/office/drawing/2014/main" id="{2FADE56F-742B-4F3F-AB52-BED47DBED370}"/>
              </a:ext>
            </a:extLst>
          </p:cNvPr>
          <p:cNvSpPr>
            <a:spLocks noGrp="1"/>
          </p:cNvSpPr>
          <p:nvPr>
            <p:ph type="dt" sz="half" idx="10"/>
          </p:nvPr>
        </p:nvSpPr>
        <p:spPr/>
        <p:txBody>
          <a:bodyPr/>
          <a:lstStyle/>
          <a:p>
            <a:fld id="{F91D3B81-E6C1-449B-90B1-A0119C94B959}" type="datetime1">
              <a:rPr lang="zh-CN" altLang="en-US" smtClean="0"/>
              <a:t>2023/6/29</a:t>
            </a:fld>
            <a:endParaRPr lang="zh-CN" altLang="en-US"/>
          </a:p>
        </p:txBody>
      </p:sp>
      <p:sp>
        <p:nvSpPr>
          <p:cNvPr id="4" name="页脚占位符 3">
            <a:extLst>
              <a:ext uri="{FF2B5EF4-FFF2-40B4-BE49-F238E27FC236}">
                <a16:creationId xmlns:a16="http://schemas.microsoft.com/office/drawing/2014/main" id="{69AE285A-092D-4689-AFF0-7EE4F095EC4D}"/>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5D9F91EE-0DD9-40E9-910F-8421A9664810}"/>
              </a:ext>
            </a:extLst>
          </p:cNvPr>
          <p:cNvSpPr>
            <a:spLocks noGrp="1"/>
          </p:cNvSpPr>
          <p:nvPr>
            <p:ph type="sldNum" sz="quarter" idx="12"/>
          </p:nvPr>
        </p:nvSpPr>
        <p:spPr/>
        <p:txBody>
          <a:bodyPr/>
          <a:lstStyle/>
          <a:p>
            <a:fld id="{9FB48568-3E69-4645-B599-1317235B7269}" type="slidenum">
              <a:rPr lang="zh-CN" altLang="en-US" smtClean="0"/>
              <a:t>10</a:t>
            </a:fld>
            <a:endParaRPr lang="zh-CN" altLang="en-US"/>
          </a:p>
        </p:txBody>
      </p:sp>
    </p:spTree>
    <p:extLst>
      <p:ext uri="{BB962C8B-B14F-4D97-AF65-F5344CB8AC3E}">
        <p14:creationId xmlns:p14="http://schemas.microsoft.com/office/powerpoint/2010/main" val="182498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全量数据加工而非采样数据加工</a:t>
            </a:r>
            <a:endParaRPr lang="en-US" altLang="zh-CN" dirty="0"/>
          </a:p>
          <a:p>
            <a:pPr lvl="1"/>
            <a:r>
              <a:rPr lang="zh-CN" altLang="en-US" dirty="0"/>
              <a:t>有了保存全量数据的存储方式</a:t>
            </a:r>
            <a:endParaRPr lang="en-US" altLang="zh-CN" dirty="0"/>
          </a:p>
          <a:p>
            <a:pPr lvl="1"/>
            <a:r>
              <a:rPr lang="zh-CN" altLang="en-US" dirty="0"/>
              <a:t>有了处理全量数据的运算能力</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简单的展开下：全量加工</a:t>
            </a:r>
          </a:p>
        </p:txBody>
      </p:sp>
      <p:sp>
        <p:nvSpPr>
          <p:cNvPr id="4" name="日期占位符 3"/>
          <p:cNvSpPr>
            <a:spLocks noGrp="1"/>
          </p:cNvSpPr>
          <p:nvPr>
            <p:ph type="dt" sz="half" idx="10"/>
          </p:nvPr>
        </p:nvSpPr>
        <p:spPr/>
        <p:txBody>
          <a:bodyPr/>
          <a:lstStyle/>
          <a:p>
            <a:fld id="{5374305D-38A0-4CC5-93B9-43A41142BB5E}" type="datetime1">
              <a:rPr lang="zh-CN" altLang="en-US" smtClean="0"/>
              <a:t>2023/6/29</a:t>
            </a:fld>
            <a:endParaRPr lang="zh-CN" altLang="en-US"/>
          </a:p>
        </p:txBody>
      </p:sp>
      <p:sp>
        <p:nvSpPr>
          <p:cNvPr id="5" name="灯片编号占位符 4"/>
          <p:cNvSpPr>
            <a:spLocks noGrp="1"/>
          </p:cNvSpPr>
          <p:nvPr>
            <p:ph type="sldNum" sz="quarter" idx="12"/>
          </p:nvPr>
        </p:nvSpPr>
        <p:spPr/>
        <p:txBody>
          <a:bodyPr/>
          <a:lstStyle/>
          <a:p>
            <a:fld id="{9FB48568-3E69-4645-B599-1317235B7269}" type="slidenum">
              <a:rPr lang="zh-CN" altLang="en-US" smtClean="0"/>
              <a:t>11</a:t>
            </a:fld>
            <a:endParaRPr lang="zh-CN" altLang="en-US"/>
          </a:p>
        </p:txBody>
      </p:sp>
      <p:sp>
        <p:nvSpPr>
          <p:cNvPr id="6" name="页脚占位符 5"/>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Tree>
    <p:extLst>
      <p:ext uri="{BB962C8B-B14F-4D97-AF65-F5344CB8AC3E}">
        <p14:creationId xmlns:p14="http://schemas.microsoft.com/office/powerpoint/2010/main" val="2959999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6885D1B-1A81-41D7-BB13-379DE87CB12A}"/>
              </a:ext>
            </a:extLst>
          </p:cNvPr>
          <p:cNvSpPr>
            <a:spLocks noGrp="1"/>
          </p:cNvSpPr>
          <p:nvPr>
            <p:ph type="title"/>
          </p:nvPr>
        </p:nvSpPr>
        <p:spPr/>
        <p:txBody>
          <a:bodyPr/>
          <a:lstStyle/>
          <a:p>
            <a:r>
              <a:rPr lang="zh-CN" altLang="en-US" dirty="0"/>
              <a:t>应用的逻辑</a:t>
            </a:r>
          </a:p>
        </p:txBody>
      </p:sp>
      <p:sp>
        <p:nvSpPr>
          <p:cNvPr id="8" name="文本占位符 7">
            <a:extLst>
              <a:ext uri="{FF2B5EF4-FFF2-40B4-BE49-F238E27FC236}">
                <a16:creationId xmlns:a16="http://schemas.microsoft.com/office/drawing/2014/main" id="{ACDE1D73-D9AE-4CF0-B525-91599878B706}"/>
              </a:ext>
            </a:extLst>
          </p:cNvPr>
          <p:cNvSpPr>
            <a:spLocks noGrp="1"/>
          </p:cNvSpPr>
          <p:nvPr>
            <p:ph type="body" idx="1"/>
          </p:nvPr>
        </p:nvSpPr>
        <p:spPr/>
        <p:txBody>
          <a:bodyPr/>
          <a:lstStyle/>
          <a:p>
            <a:r>
              <a:rPr lang="zh-CN" altLang="en-US" dirty="0"/>
              <a:t>洞察应用</a:t>
            </a:r>
          </a:p>
        </p:txBody>
      </p:sp>
      <p:sp>
        <p:nvSpPr>
          <p:cNvPr id="9" name="内容占位符 8">
            <a:extLst>
              <a:ext uri="{FF2B5EF4-FFF2-40B4-BE49-F238E27FC236}">
                <a16:creationId xmlns:a16="http://schemas.microsoft.com/office/drawing/2014/main" id="{5D2032CF-43BE-4EFD-86C8-C5381BBF79A8}"/>
              </a:ext>
            </a:extLst>
          </p:cNvPr>
          <p:cNvSpPr>
            <a:spLocks noGrp="1"/>
          </p:cNvSpPr>
          <p:nvPr>
            <p:ph sz="half" idx="2"/>
          </p:nvPr>
        </p:nvSpPr>
        <p:spPr/>
        <p:txBody>
          <a:bodyPr>
            <a:normAutofit lnSpcReduction="10000"/>
          </a:bodyPr>
          <a:lstStyle/>
          <a:p>
            <a:r>
              <a:rPr lang="zh-CN" altLang="en-US" dirty="0"/>
              <a:t>全局或局部的统计信息获取</a:t>
            </a:r>
            <a:endParaRPr lang="en-US" altLang="zh-CN" dirty="0"/>
          </a:p>
          <a:p>
            <a:r>
              <a:rPr lang="zh-CN" altLang="en-US" dirty="0"/>
              <a:t>举例：</a:t>
            </a:r>
            <a:endParaRPr lang="en-US" altLang="zh-CN" dirty="0"/>
          </a:p>
          <a:p>
            <a:pPr lvl="1"/>
            <a:r>
              <a:rPr lang="zh-CN" altLang="en-US" dirty="0"/>
              <a:t>企业财务报表</a:t>
            </a:r>
            <a:endParaRPr lang="en-US" altLang="zh-CN" dirty="0"/>
          </a:p>
          <a:p>
            <a:pPr lvl="1"/>
            <a:r>
              <a:rPr lang="zh-CN" altLang="en-US" dirty="0"/>
              <a:t>日常运行报表</a:t>
            </a:r>
            <a:endParaRPr lang="en-US" altLang="zh-CN" dirty="0"/>
          </a:p>
          <a:p>
            <a:r>
              <a:rPr lang="zh-CN" altLang="en-US" dirty="0"/>
              <a:t>特点：</a:t>
            </a:r>
            <a:endParaRPr lang="en-US" altLang="zh-CN" dirty="0"/>
          </a:p>
          <a:p>
            <a:pPr lvl="1"/>
            <a:r>
              <a:rPr lang="zh-CN" altLang="en-US" dirty="0"/>
              <a:t>主要用于宏观决策支持</a:t>
            </a:r>
            <a:endParaRPr lang="en-US" altLang="zh-CN" dirty="0"/>
          </a:p>
          <a:p>
            <a:pPr lvl="1"/>
            <a:r>
              <a:rPr lang="zh-CN" altLang="en-US" dirty="0"/>
              <a:t>面向领导和运营人员</a:t>
            </a:r>
          </a:p>
        </p:txBody>
      </p:sp>
      <p:sp>
        <p:nvSpPr>
          <p:cNvPr id="10" name="文本占位符 9">
            <a:extLst>
              <a:ext uri="{FF2B5EF4-FFF2-40B4-BE49-F238E27FC236}">
                <a16:creationId xmlns:a16="http://schemas.microsoft.com/office/drawing/2014/main" id="{4C3CA98B-72D8-4BB1-ACE6-AB5221DD4156}"/>
              </a:ext>
            </a:extLst>
          </p:cNvPr>
          <p:cNvSpPr>
            <a:spLocks noGrp="1"/>
          </p:cNvSpPr>
          <p:nvPr>
            <p:ph type="body" sz="quarter" idx="3"/>
          </p:nvPr>
        </p:nvSpPr>
        <p:spPr/>
        <p:txBody>
          <a:bodyPr/>
          <a:lstStyle/>
          <a:p>
            <a:r>
              <a:rPr lang="zh-CN" altLang="en-US" dirty="0"/>
              <a:t>自动化应用</a:t>
            </a:r>
          </a:p>
        </p:txBody>
      </p:sp>
      <p:sp>
        <p:nvSpPr>
          <p:cNvPr id="11" name="内容占位符 10">
            <a:extLst>
              <a:ext uri="{FF2B5EF4-FFF2-40B4-BE49-F238E27FC236}">
                <a16:creationId xmlns:a16="http://schemas.microsoft.com/office/drawing/2014/main" id="{245A32B8-2553-45ED-93E4-6B3778D44637}"/>
              </a:ext>
            </a:extLst>
          </p:cNvPr>
          <p:cNvSpPr>
            <a:spLocks noGrp="1"/>
          </p:cNvSpPr>
          <p:nvPr>
            <p:ph sz="quarter" idx="4"/>
          </p:nvPr>
        </p:nvSpPr>
        <p:spPr/>
        <p:txBody>
          <a:bodyPr>
            <a:normAutofit lnSpcReduction="10000"/>
          </a:bodyPr>
          <a:lstStyle/>
          <a:p>
            <a:r>
              <a:rPr lang="zh-CN" altLang="en-US" dirty="0"/>
              <a:t>个体的行为和兴趣特征捕获</a:t>
            </a:r>
            <a:endParaRPr lang="en-US" altLang="zh-CN" dirty="0"/>
          </a:p>
          <a:p>
            <a:r>
              <a:rPr lang="zh-CN" altLang="en-US" dirty="0"/>
              <a:t>举例：</a:t>
            </a:r>
            <a:endParaRPr lang="en-US" altLang="zh-CN" dirty="0"/>
          </a:p>
          <a:p>
            <a:pPr lvl="1"/>
            <a:r>
              <a:rPr lang="zh-CN" altLang="en-US" dirty="0"/>
              <a:t>定向广告</a:t>
            </a:r>
            <a:endParaRPr lang="en-US" altLang="zh-CN" dirty="0"/>
          </a:p>
          <a:p>
            <a:pPr lvl="1"/>
            <a:r>
              <a:rPr lang="zh-CN" altLang="en-US" dirty="0"/>
              <a:t>客户关系维护</a:t>
            </a:r>
            <a:endParaRPr lang="en-US" altLang="zh-CN" dirty="0"/>
          </a:p>
          <a:p>
            <a:r>
              <a:rPr lang="zh-CN" altLang="en-US" dirty="0"/>
              <a:t>特点：</a:t>
            </a:r>
            <a:endParaRPr lang="en-US" altLang="zh-CN" dirty="0"/>
          </a:p>
          <a:p>
            <a:pPr lvl="1"/>
            <a:r>
              <a:rPr lang="zh-CN" altLang="en-US" dirty="0"/>
              <a:t>主要用于微观业务实施</a:t>
            </a:r>
            <a:endParaRPr lang="en-US" altLang="zh-CN" dirty="0"/>
          </a:p>
          <a:p>
            <a:pPr lvl="1"/>
            <a:r>
              <a:rPr lang="zh-CN" altLang="en-US" dirty="0"/>
              <a:t>面向机器和销售人员</a:t>
            </a:r>
          </a:p>
        </p:txBody>
      </p:sp>
      <p:sp>
        <p:nvSpPr>
          <p:cNvPr id="3" name="日期占位符 2">
            <a:extLst>
              <a:ext uri="{FF2B5EF4-FFF2-40B4-BE49-F238E27FC236}">
                <a16:creationId xmlns:a16="http://schemas.microsoft.com/office/drawing/2014/main" id="{20D17FF8-70AD-4F8C-BDD5-F4D8F4822D6D}"/>
              </a:ext>
            </a:extLst>
          </p:cNvPr>
          <p:cNvSpPr>
            <a:spLocks noGrp="1"/>
          </p:cNvSpPr>
          <p:nvPr>
            <p:ph type="dt" sz="half" idx="10"/>
          </p:nvPr>
        </p:nvSpPr>
        <p:spPr/>
        <p:txBody>
          <a:bodyPr/>
          <a:lstStyle/>
          <a:p>
            <a:fld id="{04BCCF51-98E8-48DC-A8AE-4DF902729F37}" type="datetime1">
              <a:rPr lang="zh-CN" altLang="en-US" smtClean="0"/>
              <a:t>2023/6/29</a:t>
            </a:fld>
            <a:endParaRPr lang="zh-CN" altLang="en-US"/>
          </a:p>
        </p:txBody>
      </p:sp>
      <p:sp>
        <p:nvSpPr>
          <p:cNvPr id="4" name="页脚占位符 3">
            <a:extLst>
              <a:ext uri="{FF2B5EF4-FFF2-40B4-BE49-F238E27FC236}">
                <a16:creationId xmlns:a16="http://schemas.microsoft.com/office/drawing/2014/main" id="{DF7E86E7-0058-490E-BBB9-8B18275246AC}"/>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E9A9CA97-1DDF-4B87-AA89-83336FBF5E6E}"/>
              </a:ext>
            </a:extLst>
          </p:cNvPr>
          <p:cNvSpPr>
            <a:spLocks noGrp="1"/>
          </p:cNvSpPr>
          <p:nvPr>
            <p:ph type="sldNum" sz="quarter" idx="12"/>
          </p:nvPr>
        </p:nvSpPr>
        <p:spPr/>
        <p:txBody>
          <a:bodyPr/>
          <a:lstStyle/>
          <a:p>
            <a:fld id="{9FB48568-3E69-4645-B599-1317235B7269}" type="slidenum">
              <a:rPr lang="zh-CN" altLang="en-US" smtClean="0"/>
              <a:t>12</a:t>
            </a:fld>
            <a:endParaRPr lang="zh-CN" altLang="en-US"/>
          </a:p>
        </p:txBody>
      </p:sp>
    </p:spTree>
    <p:extLst>
      <p:ext uri="{BB962C8B-B14F-4D97-AF65-F5344CB8AC3E}">
        <p14:creationId xmlns:p14="http://schemas.microsoft.com/office/powerpoint/2010/main" val="2314424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a:t>自动化应用 </a:t>
            </a:r>
            <a:r>
              <a:rPr lang="en-US" altLang="zh-CN" dirty="0"/>
              <a:t>&amp; </a:t>
            </a:r>
            <a:r>
              <a:rPr lang="zh-CN" altLang="en-US" dirty="0"/>
              <a:t>洞察应用</a:t>
            </a:r>
            <a:endParaRPr lang="en-US" altLang="zh-CN" dirty="0"/>
          </a:p>
          <a:p>
            <a:pPr lvl="1"/>
            <a:r>
              <a:rPr lang="zh-CN" altLang="en-US" dirty="0"/>
              <a:t>洞察应用：</a:t>
            </a:r>
            <a:endParaRPr lang="en-US" altLang="zh-CN" dirty="0"/>
          </a:p>
          <a:p>
            <a:pPr lvl="2"/>
            <a:r>
              <a:rPr lang="zh-CN" altLang="en-US" dirty="0"/>
              <a:t>数据</a:t>
            </a:r>
            <a:r>
              <a:rPr lang="en-US" altLang="zh-CN" dirty="0"/>
              <a:t>-&gt;</a:t>
            </a:r>
            <a:r>
              <a:rPr lang="zh-CN" altLang="en-US" dirty="0"/>
              <a:t>机器</a:t>
            </a:r>
            <a:r>
              <a:rPr lang="en-US" altLang="zh-CN" dirty="0"/>
              <a:t>-&gt;</a:t>
            </a:r>
            <a:r>
              <a:rPr lang="zh-CN" altLang="en-US" dirty="0"/>
              <a:t>人</a:t>
            </a:r>
            <a:endParaRPr lang="en-US" altLang="zh-CN" dirty="0"/>
          </a:p>
          <a:p>
            <a:pPr lvl="2"/>
            <a:r>
              <a:rPr lang="zh-CN" altLang="en-US" dirty="0"/>
              <a:t>如：企业财务报表数据的应用</a:t>
            </a:r>
            <a:endParaRPr lang="en-US" altLang="zh-CN" dirty="0"/>
          </a:p>
          <a:p>
            <a:pPr lvl="1"/>
            <a:r>
              <a:rPr lang="zh-CN" altLang="en-US" dirty="0"/>
              <a:t>自动化应用：</a:t>
            </a:r>
            <a:endParaRPr lang="en-US" altLang="zh-CN" dirty="0"/>
          </a:p>
          <a:p>
            <a:pPr lvl="2"/>
            <a:r>
              <a:rPr lang="zh-CN" altLang="en-US" dirty="0"/>
              <a:t>数据</a:t>
            </a:r>
            <a:r>
              <a:rPr lang="en-US" altLang="zh-CN" dirty="0"/>
              <a:t>-&gt;</a:t>
            </a:r>
            <a:r>
              <a:rPr lang="zh-CN" altLang="en-US" dirty="0"/>
              <a:t>机器</a:t>
            </a:r>
            <a:r>
              <a:rPr lang="en-US" altLang="zh-CN" dirty="0"/>
              <a:t>-&gt;</a:t>
            </a:r>
            <a:r>
              <a:rPr lang="zh-CN" altLang="en-US" dirty="0"/>
              <a:t>机器</a:t>
            </a:r>
            <a:endParaRPr lang="en-US" altLang="zh-CN" dirty="0"/>
          </a:p>
          <a:p>
            <a:pPr lvl="2"/>
            <a:r>
              <a:rPr lang="zh-CN" altLang="en-US" dirty="0"/>
              <a:t>如：自动补充货品</a:t>
            </a:r>
          </a:p>
          <a:p>
            <a:pPr lvl="1"/>
            <a:r>
              <a:rPr lang="zh-CN" altLang="en-US" dirty="0"/>
              <a:t>自动化应用举例 </a:t>
            </a:r>
            <a:endParaRPr lang="en-US" altLang="zh-CN" dirty="0"/>
          </a:p>
          <a:p>
            <a:pPr lvl="2"/>
            <a:r>
              <a:rPr lang="zh-CN" altLang="en-US" dirty="0"/>
              <a:t>电商的自动补货系统</a:t>
            </a:r>
            <a:endParaRPr lang="en-US" altLang="zh-CN" dirty="0"/>
          </a:p>
          <a:p>
            <a:pPr lvl="2"/>
            <a:r>
              <a:rPr lang="zh-CN" altLang="en-US" dirty="0"/>
              <a:t>计算广告</a:t>
            </a:r>
            <a:endParaRPr lang="en-US" altLang="zh-CN" dirty="0"/>
          </a:p>
          <a:p>
            <a:pPr lvl="2"/>
            <a:r>
              <a:rPr lang="zh-CN" altLang="en-US" dirty="0"/>
              <a:t>个人征信系统</a:t>
            </a:r>
            <a:endParaRPr lang="en-US" altLang="zh-CN" dirty="0"/>
          </a:p>
        </p:txBody>
      </p:sp>
      <p:sp>
        <p:nvSpPr>
          <p:cNvPr id="3" name="标题 2"/>
          <p:cNvSpPr>
            <a:spLocks noGrp="1"/>
          </p:cNvSpPr>
          <p:nvPr>
            <p:ph type="title"/>
          </p:nvPr>
        </p:nvSpPr>
        <p:spPr/>
        <p:txBody>
          <a:bodyPr/>
          <a:lstStyle/>
          <a:p>
            <a:r>
              <a:rPr lang="zh-CN" altLang="en-US" dirty="0"/>
              <a:t>简单的展开下：自动化应用</a:t>
            </a:r>
          </a:p>
        </p:txBody>
      </p:sp>
      <p:sp>
        <p:nvSpPr>
          <p:cNvPr id="4" name="日期占位符 3"/>
          <p:cNvSpPr>
            <a:spLocks noGrp="1"/>
          </p:cNvSpPr>
          <p:nvPr>
            <p:ph type="dt" sz="half" idx="10"/>
          </p:nvPr>
        </p:nvSpPr>
        <p:spPr/>
        <p:txBody>
          <a:bodyPr/>
          <a:lstStyle/>
          <a:p>
            <a:fld id="{ECC1A95C-A096-4FD6-8B4E-CBE258685C23}" type="datetime1">
              <a:rPr lang="zh-CN" altLang="en-US" smtClean="0"/>
              <a:t>2023/6/29</a:t>
            </a:fld>
            <a:endParaRPr lang="zh-CN" altLang="en-US"/>
          </a:p>
        </p:txBody>
      </p:sp>
      <p:sp>
        <p:nvSpPr>
          <p:cNvPr id="5" name="灯片编号占位符 4"/>
          <p:cNvSpPr>
            <a:spLocks noGrp="1"/>
          </p:cNvSpPr>
          <p:nvPr>
            <p:ph type="sldNum" sz="quarter" idx="12"/>
          </p:nvPr>
        </p:nvSpPr>
        <p:spPr/>
        <p:txBody>
          <a:bodyPr/>
          <a:lstStyle/>
          <a:p>
            <a:fld id="{9FB48568-3E69-4645-B599-1317235B7269}" type="slidenum">
              <a:rPr lang="zh-CN" altLang="en-US" smtClean="0"/>
              <a:t>13</a:t>
            </a:fld>
            <a:endParaRPr lang="zh-CN" altLang="en-US"/>
          </a:p>
        </p:txBody>
      </p:sp>
      <p:sp>
        <p:nvSpPr>
          <p:cNvPr id="6" name="页脚占位符 5"/>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Tree>
    <p:extLst>
      <p:ext uri="{BB962C8B-B14F-4D97-AF65-F5344CB8AC3E}">
        <p14:creationId xmlns:p14="http://schemas.microsoft.com/office/powerpoint/2010/main" val="266025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p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190" y="1870075"/>
            <a:ext cx="5119810" cy="3479575"/>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4"/>
          <a:stretch>
            <a:fillRect/>
          </a:stretch>
        </p:blipFill>
        <p:spPr>
          <a:xfrm>
            <a:off x="297656" y="1291857"/>
            <a:ext cx="7481887" cy="4885106"/>
          </a:xfrm>
          <a:prstGeom prst="rect">
            <a:avLst/>
          </a:prstGeom>
        </p:spPr>
      </p:pic>
      <p:sp>
        <p:nvSpPr>
          <p:cNvPr id="3" name="标题 2"/>
          <p:cNvSpPr>
            <a:spLocks noGrp="1"/>
          </p:cNvSpPr>
          <p:nvPr>
            <p:ph type="title"/>
          </p:nvPr>
        </p:nvSpPr>
        <p:spPr/>
        <p:txBody>
          <a:bodyPr/>
          <a:lstStyle/>
          <a:p>
            <a:r>
              <a:rPr lang="zh-CN" altLang="en-US" dirty="0"/>
              <a:t>大数据应用环节（链条）</a:t>
            </a:r>
            <a:r>
              <a:rPr lang="en-US" altLang="zh-CN" dirty="0"/>
              <a:t>- </a:t>
            </a:r>
            <a:r>
              <a:rPr lang="zh-CN" altLang="en-US" dirty="0"/>
              <a:t>不同角度</a:t>
            </a:r>
            <a:r>
              <a:rPr lang="en-US" altLang="zh-CN" dirty="0"/>
              <a:t>|</a:t>
            </a:r>
            <a:r>
              <a:rPr lang="zh-CN" altLang="en-US" dirty="0"/>
              <a:t>描述</a:t>
            </a:r>
          </a:p>
        </p:txBody>
      </p:sp>
      <p:sp>
        <p:nvSpPr>
          <p:cNvPr id="4" name="日期占位符 3"/>
          <p:cNvSpPr>
            <a:spLocks noGrp="1"/>
          </p:cNvSpPr>
          <p:nvPr>
            <p:ph type="dt" sz="half" idx="10"/>
          </p:nvPr>
        </p:nvSpPr>
        <p:spPr/>
        <p:txBody>
          <a:bodyPr/>
          <a:lstStyle/>
          <a:p>
            <a:fld id="{8E7A30B4-53F4-4CA4-A33B-33E87AC18F53}" type="datetime1">
              <a:rPr lang="zh-CN" altLang="en-US" smtClean="0"/>
              <a:t>2023/6/29</a:t>
            </a:fld>
            <a:endParaRPr lang="zh-CN" altLang="en-US"/>
          </a:p>
        </p:txBody>
      </p:sp>
      <p:sp>
        <p:nvSpPr>
          <p:cNvPr id="5" name="灯片编号占位符 4"/>
          <p:cNvSpPr>
            <a:spLocks noGrp="1"/>
          </p:cNvSpPr>
          <p:nvPr>
            <p:ph type="sldNum" sz="quarter" idx="12"/>
          </p:nvPr>
        </p:nvSpPr>
        <p:spPr/>
        <p:txBody>
          <a:bodyPr/>
          <a:lstStyle/>
          <a:p>
            <a:fld id="{9FB48568-3E69-4645-B599-1317235B7269}" type="slidenum">
              <a:rPr lang="zh-CN" altLang="en-US" smtClean="0"/>
              <a:t>14</a:t>
            </a:fld>
            <a:endParaRPr lang="zh-CN" altLang="en-US"/>
          </a:p>
        </p:txBody>
      </p:sp>
      <p:sp>
        <p:nvSpPr>
          <p:cNvPr id="6" name="页脚占位符 5"/>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pic>
        <p:nvPicPr>
          <p:cNvPr id="8" name="内容占位符 3"/>
          <p:cNvPicPr>
            <a:picLocks noChangeAspect="1"/>
          </p:cNvPicPr>
          <p:nvPr/>
        </p:nvPicPr>
        <p:blipFill rotWithShape="1">
          <a:blip r:embed="rId5">
            <a:extLst>
              <a:ext uri="{28A0092B-C50C-407E-A947-70E740481C1C}">
                <a14:useLocalDpi xmlns:a14="http://schemas.microsoft.com/office/drawing/2010/main" val="0"/>
              </a:ext>
            </a:extLst>
          </a:blip>
          <a:srcRect t="12884" b="71405"/>
          <a:stretch/>
        </p:blipFill>
        <p:spPr>
          <a:xfrm>
            <a:off x="565484" y="5901156"/>
            <a:ext cx="10515600" cy="956844"/>
          </a:xfrm>
          <a:prstGeom prst="rect">
            <a:avLst/>
          </a:prstGeom>
        </p:spPr>
      </p:pic>
    </p:spTree>
    <p:extLst>
      <p:ext uri="{BB962C8B-B14F-4D97-AF65-F5344CB8AC3E}">
        <p14:creationId xmlns:p14="http://schemas.microsoft.com/office/powerpoint/2010/main" val="799557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a:t>能做啥？怎么做？</a:t>
            </a:r>
            <a:endParaRPr lang="en-US" altLang="zh-CN" dirty="0"/>
          </a:p>
          <a:p>
            <a:r>
              <a:rPr lang="zh-CN" altLang="en-US" dirty="0"/>
              <a:t>市场中大数据应用的产品链条</a:t>
            </a:r>
            <a:endParaRPr lang="en-US" altLang="zh-CN" dirty="0"/>
          </a:p>
          <a:p>
            <a:pPr lvl="1"/>
            <a:r>
              <a:rPr lang="zh-CN" altLang="en-US" dirty="0"/>
              <a:t>数据收集、采集 </a:t>
            </a:r>
            <a:r>
              <a:rPr lang="en-US" altLang="zh-CN" dirty="0"/>
              <a:t>– </a:t>
            </a:r>
            <a:r>
              <a:rPr lang="zh-CN" altLang="en-US" dirty="0"/>
              <a:t>不规范</a:t>
            </a:r>
            <a:endParaRPr lang="en-US" altLang="zh-CN" dirty="0"/>
          </a:p>
          <a:p>
            <a:pPr lvl="2"/>
            <a:r>
              <a:rPr lang="zh-CN" altLang="en-US" dirty="0"/>
              <a:t>什么样的数据有价值，如何收集和整理</a:t>
            </a:r>
            <a:endParaRPr lang="en-US" altLang="zh-CN" dirty="0"/>
          </a:p>
          <a:p>
            <a:pPr lvl="1"/>
            <a:r>
              <a:rPr lang="zh-CN" altLang="en-US" dirty="0"/>
              <a:t>数据整理、清洗和存放 </a:t>
            </a:r>
            <a:r>
              <a:rPr lang="en-US" altLang="zh-CN" dirty="0"/>
              <a:t>–</a:t>
            </a:r>
            <a:r>
              <a:rPr lang="zh-CN" altLang="en-US" dirty="0"/>
              <a:t>有规范和成型的产品</a:t>
            </a:r>
            <a:endParaRPr lang="en-US" altLang="zh-CN" dirty="0"/>
          </a:p>
          <a:p>
            <a:pPr lvl="1"/>
            <a:r>
              <a:rPr lang="zh-CN" altLang="en-US" dirty="0"/>
              <a:t>数据转化为信息</a:t>
            </a:r>
            <a:r>
              <a:rPr lang="en-US" altLang="zh-CN" dirty="0"/>
              <a:t>\</a:t>
            </a:r>
            <a:r>
              <a:rPr lang="zh-CN" altLang="en-US" dirty="0"/>
              <a:t>知识 </a:t>
            </a:r>
            <a:r>
              <a:rPr lang="en-US" altLang="zh-CN" dirty="0"/>
              <a:t>-</a:t>
            </a:r>
            <a:r>
              <a:rPr lang="zh-CN" altLang="en-US" dirty="0"/>
              <a:t>有成熟的算法 </a:t>
            </a:r>
            <a:r>
              <a:rPr lang="en-US" altLang="zh-CN" dirty="0"/>
              <a:t>– AI(</a:t>
            </a:r>
            <a:r>
              <a:rPr lang="zh-CN" altLang="en-US" dirty="0"/>
              <a:t>机器</a:t>
            </a:r>
            <a:r>
              <a:rPr lang="en-US" altLang="zh-CN" dirty="0"/>
              <a:t>||</a:t>
            </a:r>
            <a:r>
              <a:rPr lang="zh-CN" altLang="en-US" dirty="0"/>
              <a:t>深度</a:t>
            </a:r>
            <a:r>
              <a:rPr lang="en-US" altLang="zh-CN" dirty="0"/>
              <a:t>|</a:t>
            </a:r>
            <a:r>
              <a:rPr lang="zh-CN" altLang="en-US" dirty="0"/>
              <a:t>强化学习</a:t>
            </a:r>
            <a:r>
              <a:rPr lang="en-US" altLang="zh-CN" dirty="0"/>
              <a:t>)</a:t>
            </a:r>
          </a:p>
          <a:p>
            <a:pPr lvl="2"/>
            <a:r>
              <a:rPr lang="zh-CN" altLang="en-US" dirty="0"/>
              <a:t>如何把数据加工成有用的信息</a:t>
            </a:r>
            <a:endParaRPr lang="en-US" altLang="zh-CN" dirty="0"/>
          </a:p>
          <a:p>
            <a:pPr lvl="2"/>
            <a:r>
              <a:rPr lang="zh-CN" altLang="en-US" dirty="0"/>
              <a:t>如推荐系统、埋点之后的用户画像、刻画</a:t>
            </a:r>
            <a:endParaRPr lang="en-US" altLang="zh-CN" dirty="0"/>
          </a:p>
          <a:p>
            <a:pPr lvl="1"/>
            <a:r>
              <a:rPr lang="zh-CN" altLang="en-US" dirty="0"/>
              <a:t>数据的展示 </a:t>
            </a:r>
            <a:r>
              <a:rPr lang="en-US" altLang="zh-CN" dirty="0"/>
              <a:t>– </a:t>
            </a:r>
            <a:r>
              <a:rPr lang="zh-CN" altLang="en-US" dirty="0"/>
              <a:t>有成型的产品，但种类繁多</a:t>
            </a:r>
            <a:endParaRPr lang="en-US" altLang="zh-CN" dirty="0"/>
          </a:p>
          <a:p>
            <a:pPr lvl="1"/>
            <a:r>
              <a:rPr lang="zh-CN" altLang="en-US" dirty="0"/>
              <a:t>数据变现 </a:t>
            </a:r>
            <a:r>
              <a:rPr lang="en-US" altLang="zh-CN" dirty="0"/>
              <a:t>… </a:t>
            </a:r>
          </a:p>
          <a:p>
            <a:pPr lvl="2"/>
            <a:r>
              <a:rPr lang="zh-CN" altLang="en-US" dirty="0"/>
              <a:t>通过什么样的产品，将数据变现</a:t>
            </a:r>
            <a:endParaRPr lang="en-US" altLang="zh-CN" dirty="0"/>
          </a:p>
          <a:p>
            <a:pPr lvl="1"/>
            <a:r>
              <a:rPr lang="zh-CN" altLang="en-US" dirty="0"/>
              <a:t>数据交易</a:t>
            </a:r>
            <a:endParaRPr lang="en-US" altLang="zh-CN" dirty="0"/>
          </a:p>
          <a:p>
            <a:pPr lvl="2"/>
            <a:r>
              <a:rPr lang="zh-CN" altLang="en-US" dirty="0"/>
              <a:t>数据资产的交易</a:t>
            </a:r>
            <a:endParaRPr lang="en-US" altLang="zh-CN" dirty="0"/>
          </a:p>
          <a:p>
            <a:pPr lvl="2"/>
            <a:r>
              <a:rPr lang="zh-CN" altLang="en-US" dirty="0"/>
              <a:t>黑产的链条，僵尸网络</a:t>
            </a:r>
          </a:p>
        </p:txBody>
      </p:sp>
      <p:sp>
        <p:nvSpPr>
          <p:cNvPr id="3" name="日期占位符 2"/>
          <p:cNvSpPr>
            <a:spLocks noGrp="1"/>
          </p:cNvSpPr>
          <p:nvPr>
            <p:ph type="dt" sz="half" idx="10"/>
          </p:nvPr>
        </p:nvSpPr>
        <p:spPr/>
        <p:txBody>
          <a:bodyPr/>
          <a:lstStyle/>
          <a:p>
            <a:fld id="{D99BD054-C557-4855-BE8C-52621C6D6D6A}"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15</a:t>
            </a:fld>
            <a:endParaRPr lang="zh-CN" altLang="en-US"/>
          </a:p>
        </p:txBody>
      </p:sp>
      <p:sp>
        <p:nvSpPr>
          <p:cNvPr id="6" name="标题 5"/>
          <p:cNvSpPr>
            <a:spLocks noGrp="1"/>
          </p:cNvSpPr>
          <p:nvPr>
            <p:ph type="title"/>
          </p:nvPr>
        </p:nvSpPr>
        <p:spPr/>
        <p:txBody>
          <a:bodyPr/>
          <a:lstStyle/>
          <a:p>
            <a:r>
              <a:rPr lang="zh-CN" altLang="en-US" dirty="0"/>
              <a:t>大数据应用环节 </a:t>
            </a:r>
            <a:r>
              <a:rPr lang="en-US" altLang="zh-CN" dirty="0"/>
              <a:t>-- </a:t>
            </a:r>
            <a:r>
              <a:rPr lang="zh-CN" altLang="en-US" dirty="0"/>
              <a:t>换个角度</a:t>
            </a:r>
          </a:p>
        </p:txBody>
      </p:sp>
    </p:spTree>
    <p:extLst>
      <p:ext uri="{BB962C8B-B14F-4D97-AF65-F5344CB8AC3E}">
        <p14:creationId xmlns:p14="http://schemas.microsoft.com/office/powerpoint/2010/main" val="124879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2BB29DF1-0F11-486D-8352-2D697E73AD5C}"/>
              </a:ext>
            </a:extLst>
          </p:cNvPr>
          <p:cNvSpPr>
            <a:spLocks noGrp="1"/>
          </p:cNvSpPr>
          <p:nvPr>
            <p:ph type="title"/>
          </p:nvPr>
        </p:nvSpPr>
        <p:spPr/>
        <p:txBody>
          <a:bodyPr/>
          <a:lstStyle/>
          <a:p>
            <a:r>
              <a:rPr lang="zh-CN" altLang="en-US" dirty="0"/>
              <a:t>如何进入大数据领域</a:t>
            </a:r>
          </a:p>
        </p:txBody>
      </p:sp>
      <p:sp>
        <p:nvSpPr>
          <p:cNvPr id="13" name="文本占位符 12">
            <a:extLst>
              <a:ext uri="{FF2B5EF4-FFF2-40B4-BE49-F238E27FC236}">
                <a16:creationId xmlns:a16="http://schemas.microsoft.com/office/drawing/2014/main" id="{AA984609-F5F4-4B49-9458-07935C076297}"/>
              </a:ext>
            </a:extLst>
          </p:cNvPr>
          <p:cNvSpPr>
            <a:spLocks noGrp="1"/>
          </p:cNvSpPr>
          <p:nvPr>
            <p:ph type="body" idx="1"/>
          </p:nvPr>
        </p:nvSpPr>
        <p:spPr/>
        <p:txBody>
          <a:bodyPr/>
          <a:lstStyle/>
          <a:p>
            <a:r>
              <a:rPr lang="zh-CN" altLang="en-US" dirty="0"/>
              <a:t>从链条的某个节点开始接触大数据领域</a:t>
            </a:r>
          </a:p>
        </p:txBody>
      </p:sp>
      <p:sp>
        <p:nvSpPr>
          <p:cNvPr id="3" name="日期占位符 2">
            <a:extLst>
              <a:ext uri="{FF2B5EF4-FFF2-40B4-BE49-F238E27FC236}">
                <a16:creationId xmlns:a16="http://schemas.microsoft.com/office/drawing/2014/main" id="{3B971B85-C7CF-4855-A29F-31746D4F2692}"/>
              </a:ext>
            </a:extLst>
          </p:cNvPr>
          <p:cNvSpPr>
            <a:spLocks noGrp="1"/>
          </p:cNvSpPr>
          <p:nvPr>
            <p:ph type="dt" sz="half" idx="10"/>
          </p:nvPr>
        </p:nvSpPr>
        <p:spPr/>
        <p:txBody>
          <a:bodyPr/>
          <a:lstStyle/>
          <a:p>
            <a:fld id="{E8153B94-71B6-4323-BE2D-6DBE92F80B2C}" type="datetime1">
              <a:rPr lang="zh-CN" altLang="en-US" smtClean="0"/>
              <a:pPr/>
              <a:t>2023/6/29</a:t>
            </a:fld>
            <a:endParaRPr lang="zh-CN" altLang="en-US"/>
          </a:p>
        </p:txBody>
      </p:sp>
      <p:sp>
        <p:nvSpPr>
          <p:cNvPr id="4" name="页脚占位符 3">
            <a:extLst>
              <a:ext uri="{FF2B5EF4-FFF2-40B4-BE49-F238E27FC236}">
                <a16:creationId xmlns:a16="http://schemas.microsoft.com/office/drawing/2014/main" id="{F65B1C6E-70D1-416A-8165-DF72244C8CF5}"/>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1232FFA2-DF6C-491B-A8F6-6AE60CA6836E}"/>
              </a:ext>
            </a:extLst>
          </p:cNvPr>
          <p:cNvSpPr>
            <a:spLocks noGrp="1"/>
          </p:cNvSpPr>
          <p:nvPr>
            <p:ph type="sldNum" sz="quarter" idx="12"/>
          </p:nvPr>
        </p:nvSpPr>
        <p:spPr/>
        <p:txBody>
          <a:bodyPr/>
          <a:lstStyle/>
          <a:p>
            <a:fld id="{9FB48568-3E69-4645-B599-1317235B7269}" type="slidenum">
              <a:rPr lang="zh-CN" altLang="en-US" smtClean="0"/>
              <a:pPr/>
              <a:t>16</a:t>
            </a:fld>
            <a:endParaRPr lang="zh-CN" altLang="en-US"/>
          </a:p>
        </p:txBody>
      </p:sp>
    </p:spTree>
    <p:extLst>
      <p:ext uri="{BB962C8B-B14F-4D97-AF65-F5344CB8AC3E}">
        <p14:creationId xmlns:p14="http://schemas.microsoft.com/office/powerpoint/2010/main" val="246168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三个层次</a:t>
            </a:r>
            <a:endParaRPr lang="en-US" altLang="zh-CN" dirty="0"/>
          </a:p>
          <a:p>
            <a:r>
              <a:rPr lang="zh-CN" altLang="en-US" dirty="0"/>
              <a:t>三个步骤</a:t>
            </a:r>
            <a:endParaRPr lang="en-US" altLang="zh-CN" dirty="0"/>
          </a:p>
          <a:p>
            <a:r>
              <a:rPr lang="zh-CN" altLang="en-US" dirty="0"/>
              <a:t>相关智能和技能</a:t>
            </a:r>
            <a:endParaRPr lang="en-US" altLang="zh-CN" dirty="0"/>
          </a:p>
          <a:p>
            <a:endParaRPr lang="zh-CN" altLang="en-US" dirty="0"/>
          </a:p>
        </p:txBody>
      </p:sp>
      <p:sp>
        <p:nvSpPr>
          <p:cNvPr id="3" name="日期占位符 2"/>
          <p:cNvSpPr>
            <a:spLocks noGrp="1"/>
          </p:cNvSpPr>
          <p:nvPr>
            <p:ph type="dt" sz="half" idx="10"/>
          </p:nvPr>
        </p:nvSpPr>
        <p:spPr/>
        <p:txBody>
          <a:bodyPr/>
          <a:lstStyle/>
          <a:p>
            <a:fld id="{070D3033-1B96-469D-87EA-2B36BFC59E42}"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17</a:t>
            </a:fld>
            <a:endParaRPr lang="zh-CN" altLang="en-US"/>
          </a:p>
        </p:txBody>
      </p:sp>
      <p:sp>
        <p:nvSpPr>
          <p:cNvPr id="6" name="标题 5"/>
          <p:cNvSpPr>
            <a:spLocks noGrp="1"/>
          </p:cNvSpPr>
          <p:nvPr>
            <p:ph type="title"/>
          </p:nvPr>
        </p:nvSpPr>
        <p:spPr/>
        <p:txBody>
          <a:bodyPr/>
          <a:lstStyle/>
          <a:p>
            <a:r>
              <a:rPr lang="zh-CN" altLang="en-US" dirty="0"/>
              <a:t>开始接触大数据领域 </a:t>
            </a:r>
            <a:r>
              <a:rPr lang="en-US" altLang="zh-CN" dirty="0"/>
              <a:t>-- </a:t>
            </a:r>
            <a:r>
              <a:rPr lang="zh-CN" altLang="en-US" dirty="0"/>
              <a:t>个人见解</a:t>
            </a:r>
          </a:p>
        </p:txBody>
      </p:sp>
    </p:spTree>
    <p:extLst>
      <p:ext uri="{BB962C8B-B14F-4D97-AF65-F5344CB8AC3E}">
        <p14:creationId xmlns:p14="http://schemas.microsoft.com/office/powerpoint/2010/main" val="69033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三个层次：</a:t>
            </a:r>
            <a:endParaRPr lang="en-US" altLang="zh-CN" dirty="0"/>
          </a:p>
          <a:p>
            <a:pPr lvl="1"/>
            <a:r>
              <a:rPr lang="zh-CN" altLang="en-US" dirty="0"/>
              <a:t>顶层：意识</a:t>
            </a:r>
            <a:endParaRPr lang="en-US" altLang="zh-CN" dirty="0"/>
          </a:p>
          <a:p>
            <a:pPr lvl="2"/>
            <a:r>
              <a:rPr lang="zh-CN" altLang="en-US" dirty="0"/>
              <a:t>数据优先于经验、计算优先于人工</a:t>
            </a:r>
            <a:endParaRPr lang="en-US" altLang="zh-CN" dirty="0"/>
          </a:p>
          <a:p>
            <a:pPr lvl="3"/>
            <a:r>
              <a:rPr lang="zh-CN" altLang="en-US" dirty="0"/>
              <a:t>如果让你设计游戏中一片草地的颜色？</a:t>
            </a:r>
            <a:endParaRPr lang="en-US" altLang="zh-CN" dirty="0"/>
          </a:p>
          <a:p>
            <a:pPr lvl="1"/>
            <a:r>
              <a:rPr lang="zh-CN" altLang="en-US" dirty="0"/>
              <a:t>中层：能力</a:t>
            </a:r>
            <a:endParaRPr lang="en-US" altLang="zh-CN" dirty="0"/>
          </a:p>
          <a:p>
            <a:pPr lvl="2"/>
            <a:r>
              <a:rPr lang="zh-CN" altLang="en-US" dirty="0"/>
              <a:t>熟悉一项典型应用</a:t>
            </a:r>
            <a:endParaRPr lang="en-US" altLang="zh-CN" dirty="0"/>
          </a:p>
          <a:p>
            <a:pPr lvl="2"/>
            <a:r>
              <a:rPr lang="zh-CN" altLang="en-US" dirty="0"/>
              <a:t>定义问题目标能力</a:t>
            </a:r>
            <a:endParaRPr lang="en-US" altLang="zh-CN" dirty="0"/>
          </a:p>
          <a:p>
            <a:pPr lvl="1"/>
            <a:r>
              <a:rPr lang="zh-CN" altLang="en-US" dirty="0"/>
              <a:t>底层：技能 </a:t>
            </a:r>
            <a:endParaRPr lang="en-US" altLang="zh-CN" dirty="0"/>
          </a:p>
          <a:p>
            <a:pPr lvl="2"/>
            <a:r>
              <a:rPr lang="zh-CN" altLang="en-US" dirty="0"/>
              <a:t>分布式计算、编程语言、机器学习、最优化、博弈论</a:t>
            </a:r>
          </a:p>
          <a:p>
            <a:endParaRPr lang="zh-CN" altLang="en-US" dirty="0"/>
          </a:p>
        </p:txBody>
      </p:sp>
      <p:sp>
        <p:nvSpPr>
          <p:cNvPr id="3" name="日期占位符 2"/>
          <p:cNvSpPr>
            <a:spLocks noGrp="1"/>
          </p:cNvSpPr>
          <p:nvPr>
            <p:ph type="dt" sz="half" idx="10"/>
          </p:nvPr>
        </p:nvSpPr>
        <p:spPr/>
        <p:txBody>
          <a:bodyPr/>
          <a:lstStyle/>
          <a:p>
            <a:fld id="{C89081D3-DAC7-4075-BA76-99BB9C8178DE}"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18</a:t>
            </a:fld>
            <a:endParaRPr lang="zh-CN" altLang="en-US"/>
          </a:p>
        </p:txBody>
      </p:sp>
      <p:sp>
        <p:nvSpPr>
          <p:cNvPr id="6" name="标题 5"/>
          <p:cNvSpPr>
            <a:spLocks noGrp="1"/>
          </p:cNvSpPr>
          <p:nvPr>
            <p:ph type="title"/>
          </p:nvPr>
        </p:nvSpPr>
        <p:spPr/>
        <p:txBody>
          <a:bodyPr/>
          <a:lstStyle/>
          <a:p>
            <a:r>
              <a:rPr lang="zh-CN" altLang="en-US" dirty="0"/>
              <a:t>三个层次</a:t>
            </a:r>
          </a:p>
        </p:txBody>
      </p:sp>
    </p:spTree>
    <p:extLst>
      <p:ext uri="{BB962C8B-B14F-4D97-AF65-F5344CB8AC3E}">
        <p14:creationId xmlns:p14="http://schemas.microsoft.com/office/powerpoint/2010/main" val="2803423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了解行业</a:t>
            </a:r>
            <a:endParaRPr lang="en-US" altLang="zh-CN" dirty="0"/>
          </a:p>
          <a:p>
            <a:pPr lvl="1"/>
            <a:r>
              <a:rPr lang="zh-CN" altLang="en-US" dirty="0"/>
              <a:t>对大数据应用产业的全链条、主要应用、核心产品、市场现状有了解</a:t>
            </a:r>
            <a:endParaRPr lang="en-US" altLang="zh-CN" dirty="0"/>
          </a:p>
          <a:p>
            <a:r>
              <a:rPr lang="zh-CN" altLang="en-US" dirty="0"/>
              <a:t>掌握基础</a:t>
            </a:r>
            <a:endParaRPr lang="en-US" altLang="zh-CN" dirty="0"/>
          </a:p>
          <a:p>
            <a:pPr lvl="1"/>
            <a:r>
              <a:rPr lang="zh-CN" altLang="en-US" dirty="0"/>
              <a:t>掌握</a:t>
            </a:r>
            <a:r>
              <a:rPr lang="en-US" altLang="zh-CN" dirty="0"/>
              <a:t>Hadoop</a:t>
            </a:r>
            <a:r>
              <a:rPr lang="zh-CN" altLang="en-US" dirty="0"/>
              <a:t>生态环境组件、分布式编程、机器学习、最优化等</a:t>
            </a:r>
            <a:endParaRPr lang="en-US" altLang="zh-CN" dirty="0"/>
          </a:p>
          <a:p>
            <a:r>
              <a:rPr lang="zh-CN" altLang="en-US" dirty="0"/>
              <a:t>实践应用</a:t>
            </a:r>
            <a:endParaRPr lang="en-US" altLang="zh-CN" dirty="0"/>
          </a:p>
          <a:p>
            <a:pPr lvl="1"/>
            <a:r>
              <a:rPr lang="zh-CN" altLang="en-US" dirty="0"/>
              <a:t>找到实际问题，完成工程实践</a:t>
            </a:r>
          </a:p>
          <a:p>
            <a:endParaRPr lang="zh-CN" altLang="en-US" dirty="0"/>
          </a:p>
        </p:txBody>
      </p:sp>
      <p:sp>
        <p:nvSpPr>
          <p:cNvPr id="3" name="日期占位符 2"/>
          <p:cNvSpPr>
            <a:spLocks noGrp="1"/>
          </p:cNvSpPr>
          <p:nvPr>
            <p:ph type="dt" sz="half" idx="10"/>
          </p:nvPr>
        </p:nvSpPr>
        <p:spPr/>
        <p:txBody>
          <a:bodyPr/>
          <a:lstStyle/>
          <a:p>
            <a:fld id="{601D44FE-E432-43DB-80DF-235B9259F9C9}"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19</a:t>
            </a:fld>
            <a:endParaRPr lang="zh-CN" altLang="en-US"/>
          </a:p>
        </p:txBody>
      </p:sp>
      <p:sp>
        <p:nvSpPr>
          <p:cNvPr id="6" name="标题 5"/>
          <p:cNvSpPr>
            <a:spLocks noGrp="1"/>
          </p:cNvSpPr>
          <p:nvPr>
            <p:ph type="title"/>
          </p:nvPr>
        </p:nvSpPr>
        <p:spPr/>
        <p:txBody>
          <a:bodyPr/>
          <a:lstStyle/>
          <a:p>
            <a:r>
              <a:rPr lang="zh-CN" altLang="en-US" dirty="0"/>
              <a:t>三个步骤</a:t>
            </a:r>
          </a:p>
        </p:txBody>
      </p:sp>
    </p:spTree>
    <p:extLst>
      <p:ext uri="{BB962C8B-B14F-4D97-AF65-F5344CB8AC3E}">
        <p14:creationId xmlns:p14="http://schemas.microsoft.com/office/powerpoint/2010/main" val="3326258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t>介绍内容</a:t>
            </a:r>
          </a:p>
        </p:txBody>
      </p:sp>
      <p:sp>
        <p:nvSpPr>
          <p:cNvPr id="3" name="内容占位符 2"/>
          <p:cNvSpPr>
            <a:spLocks noGrp="1"/>
          </p:cNvSpPr>
          <p:nvPr>
            <p:ph idx="1"/>
          </p:nvPr>
        </p:nvSpPr>
        <p:spPr/>
        <p:txBody>
          <a:bodyPr/>
          <a:lstStyle/>
          <a:p>
            <a:r>
              <a:rPr lang="zh-CN" altLang="en-US" dirty="0"/>
              <a:t>看待大数据的视野</a:t>
            </a:r>
            <a:endParaRPr lang="en-US" altLang="zh-CN" dirty="0"/>
          </a:p>
          <a:p>
            <a:pPr lvl="1"/>
            <a:r>
              <a:rPr lang="zh-CN" altLang="en-US" dirty="0"/>
              <a:t>如何开始接触大数据领域</a:t>
            </a:r>
            <a:endParaRPr lang="en-US" altLang="zh-CN" dirty="0"/>
          </a:p>
          <a:p>
            <a:r>
              <a:rPr lang="zh-CN" altLang="en-US" dirty="0"/>
              <a:t>如果要做一个搜索引擎？</a:t>
            </a:r>
            <a:endParaRPr lang="en-US" altLang="zh-CN" dirty="0"/>
          </a:p>
          <a:p>
            <a:r>
              <a:rPr lang="zh-CN" altLang="en-US" dirty="0"/>
              <a:t>实现 </a:t>
            </a:r>
            <a:r>
              <a:rPr lang="en-US" altLang="zh-CN" dirty="0"/>
              <a:t>Spider</a:t>
            </a:r>
            <a:endParaRPr lang="zh-CN" altLang="en-US" dirty="0"/>
          </a:p>
        </p:txBody>
      </p:sp>
      <p:sp>
        <p:nvSpPr>
          <p:cNvPr id="4" name="日期占位符 3"/>
          <p:cNvSpPr>
            <a:spLocks noGrp="1"/>
          </p:cNvSpPr>
          <p:nvPr>
            <p:ph type="dt" sz="half" idx="10"/>
          </p:nvPr>
        </p:nvSpPr>
        <p:spPr/>
        <p:txBody>
          <a:bodyPr/>
          <a:lstStyle/>
          <a:p>
            <a:fld id="{321F363D-627D-4773-800A-4D779EA5EE04}" type="datetime1">
              <a:rPr lang="zh-CN" altLang="en-US" smtClean="0"/>
              <a:t>2023/6/29</a:t>
            </a:fld>
            <a:endParaRPr lang="zh-CN" altLang="en-US"/>
          </a:p>
        </p:txBody>
      </p:sp>
      <p:sp>
        <p:nvSpPr>
          <p:cNvPr id="5" name="灯片编号占位符 4"/>
          <p:cNvSpPr>
            <a:spLocks noGrp="1"/>
          </p:cNvSpPr>
          <p:nvPr>
            <p:ph type="sldNum" sz="quarter" idx="12"/>
          </p:nvPr>
        </p:nvSpPr>
        <p:spPr/>
        <p:txBody>
          <a:bodyPr/>
          <a:lstStyle/>
          <a:p>
            <a:fld id="{9FB48568-3E69-4645-B599-1317235B7269}" type="slidenum">
              <a:rPr lang="zh-CN" altLang="en-US" smtClean="0"/>
              <a:t>2</a:t>
            </a:fld>
            <a:endParaRPr lang="zh-CN" altLang="en-US"/>
          </a:p>
        </p:txBody>
      </p:sp>
      <p:sp>
        <p:nvSpPr>
          <p:cNvPr id="6" name="页脚占位符 5"/>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Tree>
    <p:extLst>
      <p:ext uri="{BB962C8B-B14F-4D97-AF65-F5344CB8AC3E}">
        <p14:creationId xmlns:p14="http://schemas.microsoft.com/office/powerpoint/2010/main" val="3504902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Linux </a:t>
            </a:r>
            <a:r>
              <a:rPr lang="zh-CN" altLang="en-US" dirty="0"/>
              <a:t>运维</a:t>
            </a:r>
            <a:endParaRPr lang="en-US" altLang="zh-CN" dirty="0"/>
          </a:p>
          <a:p>
            <a:r>
              <a:rPr lang="en-US" altLang="zh-CN" dirty="0"/>
              <a:t>Hadoop</a:t>
            </a:r>
            <a:r>
              <a:rPr lang="zh-CN" altLang="en-US" dirty="0"/>
              <a:t>生态环境管理</a:t>
            </a:r>
            <a:endParaRPr lang="en-US" altLang="zh-CN" dirty="0"/>
          </a:p>
          <a:p>
            <a:r>
              <a:rPr lang="en-US" altLang="zh-CN" dirty="0"/>
              <a:t>Python &amp; Java </a:t>
            </a:r>
            <a:r>
              <a:rPr lang="zh-CN" altLang="en-US" dirty="0"/>
              <a:t>开发</a:t>
            </a:r>
            <a:endParaRPr lang="en-US" altLang="zh-CN" dirty="0"/>
          </a:p>
          <a:p>
            <a:r>
              <a:rPr lang="zh-CN" altLang="en-US" dirty="0"/>
              <a:t>数学 </a:t>
            </a:r>
            <a:r>
              <a:rPr lang="en-US" altLang="zh-CN" dirty="0"/>
              <a:t>&amp; </a:t>
            </a:r>
            <a:r>
              <a:rPr lang="zh-CN" altLang="en-US" dirty="0"/>
              <a:t>领域知识</a:t>
            </a:r>
          </a:p>
          <a:p>
            <a:endParaRPr lang="zh-CN" altLang="en-US" dirty="0"/>
          </a:p>
        </p:txBody>
      </p:sp>
      <p:sp>
        <p:nvSpPr>
          <p:cNvPr id="3" name="日期占位符 2"/>
          <p:cNvSpPr>
            <a:spLocks noGrp="1"/>
          </p:cNvSpPr>
          <p:nvPr>
            <p:ph type="dt" sz="half" idx="10"/>
          </p:nvPr>
        </p:nvSpPr>
        <p:spPr/>
        <p:txBody>
          <a:bodyPr/>
          <a:lstStyle/>
          <a:p>
            <a:fld id="{0A58B010-DED7-457E-B2B5-42430090718B}"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20</a:t>
            </a:fld>
            <a:endParaRPr lang="zh-CN" altLang="en-US"/>
          </a:p>
        </p:txBody>
      </p:sp>
      <p:sp>
        <p:nvSpPr>
          <p:cNvPr id="6" name="标题 5"/>
          <p:cNvSpPr>
            <a:spLocks noGrp="1"/>
          </p:cNvSpPr>
          <p:nvPr>
            <p:ph type="title"/>
          </p:nvPr>
        </p:nvSpPr>
        <p:spPr/>
        <p:txBody>
          <a:bodyPr/>
          <a:lstStyle/>
          <a:p>
            <a:r>
              <a:rPr lang="zh-CN" altLang="en-US" dirty="0"/>
              <a:t>大数据领域的相关技能</a:t>
            </a:r>
          </a:p>
        </p:txBody>
      </p:sp>
    </p:spTree>
    <p:extLst>
      <p:ext uri="{BB962C8B-B14F-4D97-AF65-F5344CB8AC3E}">
        <p14:creationId xmlns:p14="http://schemas.microsoft.com/office/powerpoint/2010/main" val="1321012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大数据领域需要的智能与技能 </a:t>
            </a:r>
            <a:r>
              <a:rPr lang="en-US" altLang="zh-CN" dirty="0"/>
              <a:t>-</a:t>
            </a:r>
            <a:r>
              <a:rPr lang="zh-CN" altLang="en-US" dirty="0"/>
              <a:t>传统角度</a:t>
            </a:r>
          </a:p>
        </p:txBody>
      </p:sp>
      <p:sp>
        <p:nvSpPr>
          <p:cNvPr id="3" name="内容占位符 2"/>
          <p:cNvSpPr>
            <a:spLocks noGrp="1"/>
          </p:cNvSpPr>
          <p:nvPr>
            <p:ph idx="1"/>
          </p:nvPr>
        </p:nvSpPr>
        <p:spPr/>
        <p:txBody>
          <a:bodyPr>
            <a:normAutofit fontScale="92500" lnSpcReduction="10000"/>
          </a:bodyPr>
          <a:lstStyle/>
          <a:p>
            <a:r>
              <a:rPr lang="zh-CN" altLang="en-US" dirty="0"/>
              <a:t>必备素质</a:t>
            </a:r>
            <a:endParaRPr lang="en-US" altLang="zh-CN" dirty="0"/>
          </a:p>
          <a:p>
            <a:pPr lvl="1"/>
            <a:r>
              <a:rPr lang="zh-CN" altLang="en-US" dirty="0"/>
              <a:t>数据采集、数学算法、数学软件、数据分析、预测分析、市场应用、决策分析等</a:t>
            </a:r>
            <a:endParaRPr lang="en-US" altLang="zh-CN" dirty="0"/>
          </a:p>
          <a:p>
            <a:r>
              <a:rPr lang="zh-CN" altLang="en-US" dirty="0"/>
              <a:t>核心能力 </a:t>
            </a:r>
            <a:endParaRPr lang="en-US" altLang="zh-CN" dirty="0"/>
          </a:p>
          <a:p>
            <a:pPr lvl="1"/>
            <a:r>
              <a:rPr lang="en-US" altLang="zh-CN" dirty="0"/>
              <a:t>SQL</a:t>
            </a:r>
            <a:r>
              <a:rPr lang="zh-CN" altLang="en-US" dirty="0"/>
              <a:t>、统计、预测建模和编程、编程语言</a:t>
            </a:r>
            <a:r>
              <a:rPr lang="en-US" altLang="zh-CN" dirty="0"/>
              <a:t>(Python\Java</a:t>
            </a:r>
            <a:r>
              <a:rPr lang="zh-CN" altLang="en-US" dirty="0"/>
              <a:t>等</a:t>
            </a:r>
            <a:r>
              <a:rPr lang="en-US" altLang="zh-CN" dirty="0"/>
              <a:t>)</a:t>
            </a:r>
          </a:p>
          <a:p>
            <a:pPr lvl="1"/>
            <a:r>
              <a:rPr lang="en-US" altLang="zh-CN" dirty="0"/>
              <a:t>Hadoop</a:t>
            </a:r>
            <a:r>
              <a:rPr lang="zh-CN" altLang="en-US" dirty="0"/>
              <a:t>、</a:t>
            </a:r>
            <a:r>
              <a:rPr lang="en-US" altLang="zh-CN" dirty="0"/>
              <a:t>MapReduce</a:t>
            </a:r>
            <a:r>
              <a:rPr lang="zh-CN" altLang="en-US" dirty="0"/>
              <a:t>、机器学习、可视化</a:t>
            </a:r>
            <a:endParaRPr lang="en-US" altLang="zh-CN" dirty="0"/>
          </a:p>
          <a:p>
            <a:pPr lvl="1"/>
            <a:r>
              <a:rPr lang="zh-CN" altLang="en-US" dirty="0"/>
              <a:t>数学、物理、计算科学。。。</a:t>
            </a:r>
            <a:endParaRPr lang="en-US" altLang="zh-CN" dirty="0"/>
          </a:p>
          <a:p>
            <a:r>
              <a:rPr lang="zh-CN" altLang="en-US" dirty="0"/>
              <a:t>讨论：</a:t>
            </a:r>
            <a:endParaRPr lang="en-US" altLang="zh-CN" dirty="0"/>
          </a:p>
          <a:p>
            <a:pPr lvl="1"/>
            <a:r>
              <a:rPr lang="zh-CN" altLang="en-US" dirty="0"/>
              <a:t>太多了， 而且不断的增加</a:t>
            </a:r>
          </a:p>
        </p:txBody>
      </p:sp>
      <p:sp>
        <p:nvSpPr>
          <p:cNvPr id="4" name="日期占位符 3"/>
          <p:cNvSpPr>
            <a:spLocks noGrp="1"/>
          </p:cNvSpPr>
          <p:nvPr>
            <p:ph type="dt" sz="half" idx="10"/>
          </p:nvPr>
        </p:nvSpPr>
        <p:spPr/>
        <p:txBody>
          <a:bodyPr/>
          <a:lstStyle/>
          <a:p>
            <a:fld id="{D91C256E-035E-4209-87BF-FAF056E01C45}" type="datetime1">
              <a:rPr lang="zh-CN" altLang="en-US" smtClean="0"/>
              <a:t>2023/6/29</a:t>
            </a:fld>
            <a:endParaRPr lang="zh-CN" altLang="en-US" dirty="0"/>
          </a:p>
        </p:txBody>
      </p:sp>
      <p:sp>
        <p:nvSpPr>
          <p:cNvPr id="5" name="页脚占位符 4"/>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6" name="灯片编号占位符 5"/>
          <p:cNvSpPr>
            <a:spLocks noGrp="1"/>
          </p:cNvSpPr>
          <p:nvPr>
            <p:ph type="sldNum" sz="quarter" idx="12"/>
          </p:nvPr>
        </p:nvSpPr>
        <p:spPr/>
        <p:txBody>
          <a:bodyPr/>
          <a:lstStyle/>
          <a:p>
            <a:fld id="{590AEB4D-3B7A-46DD-8DB4-BB86340FC2B1}" type="slidenum">
              <a:rPr lang="zh-CN" altLang="en-US" smtClean="0"/>
              <a:pPr/>
              <a:t>21</a:t>
            </a:fld>
            <a:endParaRPr lang="zh-CN" altLang="en-US" dirty="0"/>
          </a:p>
        </p:txBody>
      </p:sp>
    </p:spTree>
    <p:extLst>
      <p:ext uri="{BB962C8B-B14F-4D97-AF65-F5344CB8AC3E}">
        <p14:creationId xmlns:p14="http://schemas.microsoft.com/office/powerpoint/2010/main" val="2556755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大数据领域需要的智能与技能 </a:t>
            </a:r>
            <a:r>
              <a:rPr lang="en-US" altLang="zh-CN" dirty="0"/>
              <a:t>–</a:t>
            </a:r>
            <a:r>
              <a:rPr lang="zh-CN" altLang="en-US" dirty="0"/>
              <a:t>个人理解</a:t>
            </a:r>
          </a:p>
        </p:txBody>
      </p:sp>
      <p:sp>
        <p:nvSpPr>
          <p:cNvPr id="3" name="内容占位符 2"/>
          <p:cNvSpPr>
            <a:spLocks noGrp="1"/>
          </p:cNvSpPr>
          <p:nvPr>
            <p:ph idx="1"/>
          </p:nvPr>
        </p:nvSpPr>
        <p:spPr/>
        <p:txBody>
          <a:bodyPr/>
          <a:lstStyle/>
          <a:p>
            <a:r>
              <a:rPr lang="zh-CN" altLang="en-US" dirty="0"/>
              <a:t>必备素质：</a:t>
            </a:r>
            <a:endParaRPr lang="en-US" altLang="zh-CN" dirty="0"/>
          </a:p>
          <a:p>
            <a:pPr lvl="1"/>
            <a:r>
              <a:rPr lang="zh-CN" altLang="en-US" dirty="0"/>
              <a:t>分布式计算的使用能力、机器学习的原理和方法、领域知识的深刻认知</a:t>
            </a:r>
            <a:endParaRPr lang="en-US" altLang="zh-CN" dirty="0"/>
          </a:p>
          <a:p>
            <a:r>
              <a:rPr lang="zh-CN" altLang="en-US" dirty="0"/>
              <a:t>核心能力：</a:t>
            </a:r>
            <a:endParaRPr lang="en-US" altLang="zh-CN" dirty="0"/>
          </a:p>
          <a:p>
            <a:pPr lvl="1"/>
            <a:r>
              <a:rPr lang="zh-CN" altLang="en-US" dirty="0"/>
              <a:t>统计学的基本准则、</a:t>
            </a:r>
            <a:r>
              <a:rPr lang="en-US" altLang="zh-CN" dirty="0"/>
              <a:t>Hadoop</a:t>
            </a:r>
            <a:r>
              <a:rPr lang="zh-CN" altLang="en-US" dirty="0"/>
              <a:t>生态环境组件的使用能力、机器学习的建模能力、最优化、</a:t>
            </a:r>
            <a:r>
              <a:rPr lang="en-US" altLang="zh-CN" dirty="0"/>
              <a:t>Hadoop/Spark</a:t>
            </a:r>
            <a:r>
              <a:rPr lang="zh-CN" altLang="en-US" dirty="0"/>
              <a:t>及相应的编程能力、领域学习能力</a:t>
            </a:r>
          </a:p>
        </p:txBody>
      </p:sp>
      <p:sp>
        <p:nvSpPr>
          <p:cNvPr id="4" name="日期占位符 3"/>
          <p:cNvSpPr>
            <a:spLocks noGrp="1"/>
          </p:cNvSpPr>
          <p:nvPr>
            <p:ph type="dt" sz="half" idx="10"/>
          </p:nvPr>
        </p:nvSpPr>
        <p:spPr/>
        <p:txBody>
          <a:bodyPr/>
          <a:lstStyle/>
          <a:p>
            <a:fld id="{5E6C9FB1-2917-43C5-B2AA-108C28E979D3}" type="datetime1">
              <a:rPr lang="zh-CN" altLang="en-US" smtClean="0"/>
              <a:t>2023/6/29</a:t>
            </a:fld>
            <a:endParaRPr lang="zh-CN" altLang="en-US" dirty="0"/>
          </a:p>
        </p:txBody>
      </p:sp>
      <p:sp>
        <p:nvSpPr>
          <p:cNvPr id="5" name="页脚占位符 4"/>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6" name="灯片编号占位符 5"/>
          <p:cNvSpPr>
            <a:spLocks noGrp="1"/>
          </p:cNvSpPr>
          <p:nvPr>
            <p:ph type="sldNum" sz="quarter" idx="12"/>
          </p:nvPr>
        </p:nvSpPr>
        <p:spPr/>
        <p:txBody>
          <a:bodyPr/>
          <a:lstStyle/>
          <a:p>
            <a:fld id="{590AEB4D-3B7A-46DD-8DB4-BB86340FC2B1}" type="slidenum">
              <a:rPr lang="zh-CN" altLang="en-US" smtClean="0"/>
              <a:pPr/>
              <a:t>22</a:t>
            </a:fld>
            <a:endParaRPr lang="zh-CN" altLang="en-US" dirty="0"/>
          </a:p>
        </p:txBody>
      </p:sp>
    </p:spTree>
    <p:extLst>
      <p:ext uri="{BB962C8B-B14F-4D97-AF65-F5344CB8AC3E}">
        <p14:creationId xmlns:p14="http://schemas.microsoft.com/office/powerpoint/2010/main" val="1795110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涉及内容</a:t>
            </a:r>
          </a:p>
        </p:txBody>
      </p:sp>
      <p:sp>
        <p:nvSpPr>
          <p:cNvPr id="3" name="内容占位符 2"/>
          <p:cNvSpPr>
            <a:spLocks noGrp="1"/>
          </p:cNvSpPr>
          <p:nvPr>
            <p:ph sz="half" idx="1"/>
          </p:nvPr>
        </p:nvSpPr>
        <p:spPr/>
        <p:txBody>
          <a:bodyPr>
            <a:normAutofit fontScale="70000" lnSpcReduction="20000"/>
          </a:bodyPr>
          <a:lstStyle/>
          <a:p>
            <a:r>
              <a:rPr lang="zh-CN" altLang="en-US" dirty="0"/>
              <a:t>大数据全生态链条涉及的相关内容</a:t>
            </a:r>
            <a:endParaRPr lang="en-US" altLang="zh-CN" dirty="0"/>
          </a:p>
          <a:p>
            <a:pPr lvl="1"/>
            <a:r>
              <a:rPr lang="zh-CN" altLang="en-US" dirty="0"/>
              <a:t>数据收集</a:t>
            </a:r>
            <a:r>
              <a:rPr lang="en-US" altLang="zh-CN" dirty="0"/>
              <a:t>|</a:t>
            </a:r>
            <a:r>
              <a:rPr lang="zh-CN" altLang="en-US" dirty="0"/>
              <a:t>获取（购买、采集（自身、外部）、清洗）</a:t>
            </a:r>
            <a:endParaRPr lang="en-US" altLang="zh-CN" dirty="0"/>
          </a:p>
          <a:p>
            <a:pPr lvl="1"/>
            <a:r>
              <a:rPr lang="zh-CN" altLang="en-US" dirty="0"/>
              <a:t>数据存储（</a:t>
            </a:r>
            <a:r>
              <a:rPr lang="en-US" altLang="zh-CN" dirty="0"/>
              <a:t>Hadoop</a:t>
            </a:r>
            <a:r>
              <a:rPr lang="zh-CN" altLang="en-US" dirty="0"/>
              <a:t>生态环境 </a:t>
            </a:r>
            <a:r>
              <a:rPr lang="en-US" altLang="zh-CN" dirty="0"/>
              <a:t>– HDFS</a:t>
            </a:r>
            <a:r>
              <a:rPr lang="zh-CN" altLang="en-US" dirty="0"/>
              <a:t>、</a:t>
            </a:r>
            <a:r>
              <a:rPr lang="en-US" altLang="zh-CN" dirty="0"/>
              <a:t>Hive</a:t>
            </a:r>
            <a:r>
              <a:rPr lang="zh-CN" altLang="en-US" dirty="0"/>
              <a:t>、</a:t>
            </a:r>
            <a:r>
              <a:rPr lang="en-US" altLang="zh-CN" dirty="0"/>
              <a:t>HBase</a:t>
            </a:r>
            <a:r>
              <a:rPr lang="zh-CN" altLang="en-US" dirty="0"/>
              <a:t>）</a:t>
            </a:r>
            <a:endParaRPr lang="en-US" altLang="zh-CN" dirty="0"/>
          </a:p>
          <a:p>
            <a:pPr lvl="1"/>
            <a:r>
              <a:rPr lang="zh-CN" altLang="en-US" dirty="0"/>
              <a:t>数据处理</a:t>
            </a:r>
            <a:r>
              <a:rPr lang="en-US" altLang="zh-CN" dirty="0"/>
              <a:t>|</a:t>
            </a:r>
            <a:r>
              <a:rPr lang="zh-CN" altLang="en-US" dirty="0"/>
              <a:t>分析</a:t>
            </a:r>
            <a:r>
              <a:rPr lang="en-US" altLang="zh-CN" dirty="0"/>
              <a:t>|</a:t>
            </a:r>
            <a:r>
              <a:rPr lang="zh-CN" altLang="en-US" dirty="0"/>
              <a:t>运算（</a:t>
            </a:r>
            <a:r>
              <a:rPr lang="en-US" altLang="zh-CN" dirty="0"/>
              <a:t>MapReduce – </a:t>
            </a:r>
            <a:r>
              <a:rPr lang="zh-CN" altLang="en-US" dirty="0"/>
              <a:t>本地、远程、</a:t>
            </a:r>
            <a:r>
              <a:rPr lang="en-US" altLang="zh-CN" dirty="0"/>
              <a:t>RPC</a:t>
            </a:r>
            <a:r>
              <a:rPr lang="zh-CN" altLang="en-US" dirty="0"/>
              <a:t>调用）</a:t>
            </a:r>
            <a:endParaRPr lang="en-US" altLang="zh-CN" dirty="0"/>
          </a:p>
          <a:p>
            <a:pPr lvl="1"/>
            <a:r>
              <a:rPr lang="zh-CN" altLang="en-US" dirty="0"/>
              <a:t>数据运维（</a:t>
            </a:r>
            <a:r>
              <a:rPr lang="en-US" altLang="zh-CN" dirty="0"/>
              <a:t>Hadoop</a:t>
            </a:r>
            <a:r>
              <a:rPr lang="zh-CN" altLang="en-US" dirty="0"/>
              <a:t>生态环境其他组件）</a:t>
            </a:r>
            <a:endParaRPr lang="en-US" altLang="zh-CN" dirty="0"/>
          </a:p>
          <a:p>
            <a:pPr lvl="1"/>
            <a:r>
              <a:rPr lang="zh-CN" altLang="en-US" dirty="0"/>
              <a:t>数据检索</a:t>
            </a:r>
            <a:r>
              <a:rPr lang="en-US" altLang="zh-CN" dirty="0"/>
              <a:t>|</a:t>
            </a:r>
            <a:r>
              <a:rPr lang="zh-CN" altLang="en-US" dirty="0"/>
              <a:t>挖掘（</a:t>
            </a:r>
            <a:r>
              <a:rPr lang="en-US" altLang="zh-CN" dirty="0"/>
              <a:t>Mahout</a:t>
            </a:r>
            <a:r>
              <a:rPr lang="zh-CN" altLang="en-US" dirty="0"/>
              <a:t>、</a:t>
            </a:r>
            <a:r>
              <a:rPr lang="en-US" altLang="zh-CN" dirty="0"/>
              <a:t>Spark</a:t>
            </a:r>
            <a:r>
              <a:rPr lang="zh-CN" altLang="en-US" dirty="0"/>
              <a:t>）</a:t>
            </a:r>
            <a:endParaRPr lang="en-US" altLang="zh-CN" dirty="0"/>
          </a:p>
          <a:p>
            <a:pPr lvl="1"/>
            <a:r>
              <a:rPr lang="zh-CN" altLang="en-US" dirty="0"/>
              <a:t>数据可视化（</a:t>
            </a:r>
            <a:r>
              <a:rPr lang="en-US" altLang="zh-CN" dirty="0" err="1"/>
              <a:t>Echarts</a:t>
            </a:r>
            <a:r>
              <a:rPr lang="en-US" altLang="zh-CN" dirty="0"/>
              <a:t> Or </a:t>
            </a:r>
            <a:r>
              <a:rPr lang="en-US" altLang="zh-CN" dirty="0" err="1"/>
              <a:t>HighCharts</a:t>
            </a:r>
            <a:r>
              <a:rPr lang="zh-CN" altLang="en-US" dirty="0"/>
              <a:t>）</a:t>
            </a:r>
            <a:endParaRPr lang="en-US" altLang="zh-CN" dirty="0"/>
          </a:p>
          <a:p>
            <a:r>
              <a:rPr lang="zh-CN" altLang="en-US" dirty="0"/>
              <a:t>最佳项目实践：</a:t>
            </a:r>
            <a:endParaRPr lang="en-US" altLang="zh-CN" dirty="0"/>
          </a:p>
          <a:p>
            <a:pPr lvl="1"/>
            <a:r>
              <a:rPr lang="zh-CN" altLang="en-US" dirty="0"/>
              <a:t>基于</a:t>
            </a:r>
            <a:r>
              <a:rPr lang="en-US" altLang="zh-CN" dirty="0"/>
              <a:t>Java</a:t>
            </a:r>
            <a:r>
              <a:rPr lang="zh-CN" altLang="en-US" dirty="0"/>
              <a:t>、</a:t>
            </a:r>
            <a:r>
              <a:rPr lang="en-US" altLang="zh-CN" dirty="0"/>
              <a:t>Python</a:t>
            </a:r>
            <a:r>
              <a:rPr lang="zh-CN" altLang="en-US" dirty="0"/>
              <a:t>技术，应用</a:t>
            </a:r>
            <a:r>
              <a:rPr lang="en-US" altLang="zh-CN" dirty="0"/>
              <a:t>Hadoop</a:t>
            </a:r>
            <a:r>
              <a:rPr lang="zh-CN" altLang="en-US" dirty="0"/>
              <a:t>生态环境实现大数据领域全链条的实践工程项目</a:t>
            </a:r>
            <a:endParaRPr lang="en-US" altLang="zh-CN" dirty="0"/>
          </a:p>
        </p:txBody>
      </p:sp>
      <p:sp>
        <p:nvSpPr>
          <p:cNvPr id="7" name="内容占位符 6"/>
          <p:cNvSpPr>
            <a:spLocks noGrp="1"/>
          </p:cNvSpPr>
          <p:nvPr>
            <p:ph sz="half" idx="2"/>
          </p:nvPr>
        </p:nvSpPr>
        <p:spPr/>
        <p:txBody>
          <a:bodyPr>
            <a:normAutofit fontScale="70000" lnSpcReduction="20000"/>
          </a:bodyPr>
          <a:lstStyle/>
          <a:p>
            <a:r>
              <a:rPr lang="zh-CN" altLang="en-US" dirty="0"/>
              <a:t>杂七杂八</a:t>
            </a:r>
            <a:r>
              <a:rPr lang="en-US" altLang="zh-CN" dirty="0"/>
              <a:t>:</a:t>
            </a:r>
          </a:p>
          <a:p>
            <a:pPr lvl="1"/>
            <a:r>
              <a:rPr lang="en-US" altLang="zh-CN" dirty="0"/>
              <a:t>Python</a:t>
            </a:r>
            <a:r>
              <a:rPr lang="zh-CN" altLang="en-US" dirty="0"/>
              <a:t>高级</a:t>
            </a:r>
            <a:r>
              <a:rPr lang="en-US" altLang="zh-CN" dirty="0"/>
              <a:t>(</a:t>
            </a:r>
            <a:r>
              <a:rPr lang="zh-CN" altLang="en-US" dirty="0"/>
              <a:t>线程、</a:t>
            </a:r>
            <a:r>
              <a:rPr lang="en-US" altLang="zh-CN" dirty="0"/>
              <a:t>IO</a:t>
            </a:r>
            <a:r>
              <a:rPr lang="zh-CN" altLang="en-US" dirty="0"/>
              <a:t>、各类模块库</a:t>
            </a:r>
            <a:r>
              <a:rPr lang="en-US" altLang="zh-CN" dirty="0"/>
              <a:t>)</a:t>
            </a:r>
          </a:p>
          <a:p>
            <a:pPr lvl="1"/>
            <a:r>
              <a:rPr lang="en-US" altLang="zh-CN" dirty="0"/>
              <a:t>Python Web(Flask</a:t>
            </a:r>
            <a:r>
              <a:rPr lang="zh-CN" altLang="en-US" dirty="0"/>
              <a:t>等</a:t>
            </a:r>
            <a:r>
              <a:rPr lang="en-US" altLang="zh-CN" dirty="0"/>
              <a:t>)</a:t>
            </a:r>
          </a:p>
          <a:p>
            <a:pPr lvl="1"/>
            <a:r>
              <a:rPr lang="en-US" altLang="zh-CN" dirty="0"/>
              <a:t>Java </a:t>
            </a:r>
            <a:r>
              <a:rPr lang="zh-CN" altLang="en-US" dirty="0"/>
              <a:t>高级</a:t>
            </a:r>
            <a:r>
              <a:rPr lang="en-US" altLang="zh-CN" dirty="0"/>
              <a:t>(Java IO\Thread\JCF\</a:t>
            </a:r>
            <a:r>
              <a:rPr lang="en-US" altLang="zh-CN" dirty="0" err="1"/>
              <a:t>NetWork</a:t>
            </a:r>
            <a:r>
              <a:rPr lang="en-US" altLang="zh-CN" dirty="0"/>
              <a:t>\Reflection\Annotation\JDBC…)</a:t>
            </a:r>
          </a:p>
          <a:p>
            <a:pPr lvl="1"/>
            <a:r>
              <a:rPr lang="en-US" altLang="zh-CN" dirty="0"/>
              <a:t>Java Web</a:t>
            </a:r>
          </a:p>
          <a:p>
            <a:pPr lvl="1"/>
            <a:r>
              <a:rPr lang="en-US" altLang="zh-CN" dirty="0"/>
              <a:t>(Spring\</a:t>
            </a:r>
            <a:r>
              <a:rPr lang="en-US" altLang="zh-CN" dirty="0" err="1"/>
              <a:t>SpringMVC</a:t>
            </a:r>
            <a:r>
              <a:rPr lang="en-US" altLang="zh-CN" dirty="0"/>
              <a:t>\</a:t>
            </a:r>
            <a:r>
              <a:rPr lang="en-US" altLang="zh-CN" dirty="0" err="1"/>
              <a:t>MyBatis</a:t>
            </a:r>
            <a:r>
              <a:rPr lang="en-US" altLang="zh-CN" dirty="0"/>
              <a:t>)</a:t>
            </a:r>
          </a:p>
          <a:p>
            <a:pPr lvl="2"/>
            <a:r>
              <a:rPr lang="en-US" altLang="zh-CN" dirty="0"/>
              <a:t>Or Spring </a:t>
            </a:r>
            <a:r>
              <a:rPr lang="en-US" altLang="zh-CN" dirty="0" err="1"/>
              <a:t>Boot&amp;Spring</a:t>
            </a:r>
            <a:r>
              <a:rPr lang="en-US" altLang="zh-CN" dirty="0"/>
              <a:t> Cloud</a:t>
            </a:r>
          </a:p>
          <a:p>
            <a:pPr lvl="1"/>
            <a:r>
              <a:rPr lang="en-US" altLang="zh-CN" dirty="0" err="1"/>
              <a:t>Git</a:t>
            </a:r>
            <a:r>
              <a:rPr lang="en-US" altLang="zh-CN" dirty="0"/>
              <a:t> &amp; GitHub</a:t>
            </a:r>
          </a:p>
          <a:p>
            <a:pPr lvl="1"/>
            <a:r>
              <a:rPr lang="en-US" altLang="zh-CN" dirty="0"/>
              <a:t>Maven &amp; Gradle</a:t>
            </a:r>
          </a:p>
          <a:p>
            <a:pPr lvl="1"/>
            <a:r>
              <a:rPr lang="en-US" altLang="zh-CN" dirty="0"/>
              <a:t>CI</a:t>
            </a:r>
            <a:r>
              <a:rPr lang="zh-CN" altLang="en-US" dirty="0"/>
              <a:t>（</a:t>
            </a:r>
            <a:r>
              <a:rPr lang="en-US" altLang="zh-CN" dirty="0"/>
              <a:t>Continuous integration</a:t>
            </a:r>
            <a:r>
              <a:rPr lang="zh-CN" altLang="en-US" dirty="0"/>
              <a:t>）</a:t>
            </a:r>
            <a:endParaRPr lang="en-US" altLang="zh-CN" dirty="0"/>
          </a:p>
          <a:p>
            <a:pPr lvl="1"/>
            <a:r>
              <a:rPr lang="en-US" altLang="zh-CN" dirty="0"/>
              <a:t>......</a:t>
            </a:r>
          </a:p>
          <a:p>
            <a:endParaRPr lang="zh-CN" altLang="en-US" dirty="0"/>
          </a:p>
        </p:txBody>
      </p:sp>
      <p:sp>
        <p:nvSpPr>
          <p:cNvPr id="4" name="日期占位符 3"/>
          <p:cNvSpPr>
            <a:spLocks noGrp="1"/>
          </p:cNvSpPr>
          <p:nvPr>
            <p:ph type="dt" sz="half" idx="10"/>
          </p:nvPr>
        </p:nvSpPr>
        <p:spPr/>
        <p:txBody>
          <a:bodyPr/>
          <a:lstStyle/>
          <a:p>
            <a:fld id="{1828693D-4561-4E4E-99DE-8D5A8477890C}" type="datetime1">
              <a:rPr lang="zh-CN" altLang="en-US" smtClean="0"/>
              <a:t>2023/6/29</a:t>
            </a:fld>
            <a:endParaRPr lang="zh-CN" altLang="en-US" dirty="0"/>
          </a:p>
        </p:txBody>
      </p:sp>
      <p:sp>
        <p:nvSpPr>
          <p:cNvPr id="5" name="页脚占位符 4"/>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6" name="灯片编号占位符 5"/>
          <p:cNvSpPr>
            <a:spLocks noGrp="1"/>
          </p:cNvSpPr>
          <p:nvPr>
            <p:ph type="sldNum" sz="quarter" idx="12"/>
          </p:nvPr>
        </p:nvSpPr>
        <p:spPr/>
        <p:txBody>
          <a:bodyPr/>
          <a:lstStyle/>
          <a:p>
            <a:fld id="{590AEB4D-3B7A-46DD-8DB4-BB86340FC2B1}" type="slidenum">
              <a:rPr lang="zh-CN" altLang="en-US" smtClean="0"/>
              <a:pPr/>
              <a:t>23</a:t>
            </a:fld>
            <a:endParaRPr lang="zh-CN" altLang="en-US" dirty="0"/>
          </a:p>
        </p:txBody>
      </p:sp>
    </p:spTree>
    <p:extLst>
      <p:ext uri="{BB962C8B-B14F-4D97-AF65-F5344CB8AC3E}">
        <p14:creationId xmlns:p14="http://schemas.microsoft.com/office/powerpoint/2010/main" val="2749861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推荐书籍</a:t>
            </a:r>
          </a:p>
        </p:txBody>
      </p:sp>
      <p:sp>
        <p:nvSpPr>
          <p:cNvPr id="3" name="内容占位符 2"/>
          <p:cNvSpPr>
            <a:spLocks noGrp="1"/>
          </p:cNvSpPr>
          <p:nvPr>
            <p:ph sz="half" idx="1"/>
          </p:nvPr>
        </p:nvSpPr>
        <p:spPr/>
        <p:txBody>
          <a:bodyPr>
            <a:normAutofit fontScale="62500" lnSpcReduction="20000"/>
          </a:bodyPr>
          <a:lstStyle/>
          <a:p>
            <a:r>
              <a:rPr lang="zh-CN" altLang="en-US" dirty="0"/>
              <a:t>大数据行业概论、全景</a:t>
            </a:r>
            <a:endParaRPr lang="en-US" altLang="zh-CN" dirty="0"/>
          </a:p>
          <a:p>
            <a:pPr lvl="1"/>
            <a:r>
              <a:rPr lang="en-US" altLang="zh-CN" dirty="0"/>
              <a:t>《</a:t>
            </a:r>
            <a:r>
              <a:rPr lang="zh-CN" altLang="en-US" dirty="0"/>
              <a:t>大数据时代</a:t>
            </a:r>
            <a:r>
              <a:rPr lang="en-US" altLang="zh-CN" dirty="0"/>
              <a:t>》</a:t>
            </a:r>
          </a:p>
          <a:p>
            <a:pPr lvl="2"/>
            <a:r>
              <a:rPr lang="en-US" altLang="zh-CN" dirty="0">
                <a:hlinkClick r:id="rId3"/>
              </a:rPr>
              <a:t>https://item.jd.com/11977124.html</a:t>
            </a:r>
            <a:endParaRPr lang="en-US" altLang="zh-CN" dirty="0"/>
          </a:p>
          <a:p>
            <a:r>
              <a:rPr lang="zh-CN" altLang="en-US" dirty="0"/>
              <a:t>统计基础</a:t>
            </a:r>
            <a:endParaRPr lang="en-US" altLang="zh-CN" dirty="0"/>
          </a:p>
          <a:p>
            <a:pPr lvl="1"/>
            <a:r>
              <a:rPr lang="zh-CN" altLang="en-US" dirty="0"/>
              <a:t>概率论与数理统计</a:t>
            </a:r>
            <a:endParaRPr lang="en-US" altLang="zh-CN" dirty="0"/>
          </a:p>
          <a:p>
            <a:pPr lvl="2"/>
            <a:r>
              <a:rPr lang="en-US" altLang="zh-CN" dirty="0">
                <a:hlinkClick r:id="rId4"/>
              </a:rPr>
              <a:t>https://item.jd.com/12112157.html</a:t>
            </a:r>
            <a:r>
              <a:rPr lang="en-US" altLang="zh-CN" dirty="0"/>
              <a:t> </a:t>
            </a:r>
          </a:p>
          <a:p>
            <a:r>
              <a:rPr lang="zh-CN" altLang="en-US" dirty="0"/>
              <a:t>大数据行业实战</a:t>
            </a:r>
            <a:endParaRPr lang="en-US" altLang="zh-CN" dirty="0"/>
          </a:p>
          <a:p>
            <a:pPr lvl="1"/>
            <a:r>
              <a:rPr lang="en-US" altLang="zh-CN" dirty="0"/>
              <a:t>《</a:t>
            </a:r>
            <a:r>
              <a:rPr lang="zh-CN" altLang="en-US" dirty="0"/>
              <a:t>推荐系统实践</a:t>
            </a:r>
            <a:r>
              <a:rPr lang="en-US" altLang="zh-CN" dirty="0"/>
              <a:t>》</a:t>
            </a:r>
          </a:p>
          <a:p>
            <a:pPr lvl="2"/>
            <a:r>
              <a:rPr lang="en-US" altLang="zh-CN" dirty="0">
                <a:hlinkClick r:id="rId5"/>
              </a:rPr>
              <a:t>https://item.jd.com/11007625.html</a:t>
            </a:r>
            <a:endParaRPr lang="en-US" altLang="zh-CN" dirty="0"/>
          </a:p>
          <a:p>
            <a:pPr lvl="1"/>
            <a:r>
              <a:rPr lang="en-US" altLang="zh-CN" dirty="0"/>
              <a:t>《</a:t>
            </a:r>
            <a:r>
              <a:rPr lang="zh-CN" altLang="en-US" dirty="0"/>
              <a:t>计算广告</a:t>
            </a:r>
            <a:r>
              <a:rPr lang="en-US" altLang="zh-CN" dirty="0"/>
              <a:t>》</a:t>
            </a:r>
          </a:p>
          <a:p>
            <a:pPr lvl="2"/>
            <a:r>
              <a:rPr lang="en-US" altLang="zh-CN" dirty="0">
                <a:hlinkClick r:id="rId6"/>
              </a:rPr>
              <a:t>https://item.jd.com/11765659.html</a:t>
            </a:r>
            <a:endParaRPr lang="en-US" altLang="zh-CN" dirty="0"/>
          </a:p>
        </p:txBody>
      </p:sp>
      <p:sp>
        <p:nvSpPr>
          <p:cNvPr id="7" name="内容占位符 6"/>
          <p:cNvSpPr>
            <a:spLocks noGrp="1"/>
          </p:cNvSpPr>
          <p:nvPr>
            <p:ph sz="half" idx="2"/>
          </p:nvPr>
        </p:nvSpPr>
        <p:spPr/>
        <p:txBody>
          <a:bodyPr>
            <a:normAutofit fontScale="62500" lnSpcReduction="20000"/>
          </a:bodyPr>
          <a:lstStyle/>
          <a:p>
            <a:r>
              <a:rPr lang="zh-CN" altLang="en-US" dirty="0"/>
              <a:t>大数据相关技能</a:t>
            </a:r>
            <a:endParaRPr lang="en-US" altLang="zh-CN" dirty="0"/>
          </a:p>
          <a:p>
            <a:pPr lvl="1"/>
            <a:r>
              <a:rPr lang="zh-CN" altLang="en-US" dirty="0"/>
              <a:t>分布式计算</a:t>
            </a:r>
            <a:endParaRPr lang="en-US" altLang="zh-CN" dirty="0"/>
          </a:p>
          <a:p>
            <a:pPr lvl="2"/>
            <a:r>
              <a:rPr lang="en-US" altLang="zh-CN" dirty="0"/>
              <a:t>Hadoop/Spark </a:t>
            </a:r>
            <a:r>
              <a:rPr lang="zh-CN" altLang="en-US" dirty="0"/>
              <a:t>等书籍和</a:t>
            </a:r>
            <a:r>
              <a:rPr lang="en-US" altLang="zh-CN" dirty="0"/>
              <a:t>MOOC</a:t>
            </a:r>
            <a:endParaRPr lang="zh-CN" altLang="en-US" dirty="0"/>
          </a:p>
          <a:p>
            <a:pPr lvl="1"/>
            <a:r>
              <a:rPr lang="zh-CN" altLang="en-US" dirty="0"/>
              <a:t>机器学习</a:t>
            </a:r>
            <a:endParaRPr lang="en-US" altLang="zh-CN" dirty="0"/>
          </a:p>
          <a:p>
            <a:pPr lvl="2"/>
            <a:r>
              <a:rPr lang="en-US" altLang="zh-CN" dirty="0"/>
              <a:t>《</a:t>
            </a:r>
            <a:r>
              <a:rPr lang="zh-CN" altLang="en-US" dirty="0"/>
              <a:t>统计学习方法（第</a:t>
            </a:r>
            <a:r>
              <a:rPr lang="en-US" altLang="zh-CN" dirty="0"/>
              <a:t>2</a:t>
            </a:r>
            <a:r>
              <a:rPr lang="zh-CN" altLang="en-US" dirty="0"/>
              <a:t>版）</a:t>
            </a:r>
            <a:r>
              <a:rPr lang="en-US" altLang="zh-CN" dirty="0"/>
              <a:t>》</a:t>
            </a:r>
          </a:p>
          <a:p>
            <a:pPr lvl="3"/>
            <a:r>
              <a:rPr lang="en-US" altLang="zh-CN" dirty="0">
                <a:hlinkClick r:id="rId7"/>
              </a:rPr>
              <a:t>https://item.jd.com/12522197.html</a:t>
            </a:r>
            <a:r>
              <a:rPr lang="en-US" altLang="zh-CN" dirty="0"/>
              <a:t> </a:t>
            </a:r>
          </a:p>
          <a:p>
            <a:pPr lvl="2"/>
            <a:r>
              <a:rPr lang="en-US" altLang="zh-CN" dirty="0"/>
              <a:t>《</a:t>
            </a:r>
            <a:r>
              <a:rPr lang="zh-CN" altLang="en-US" dirty="0"/>
              <a:t>机器学习实战</a:t>
            </a:r>
            <a:r>
              <a:rPr lang="en-US" altLang="zh-CN" dirty="0"/>
              <a:t>》</a:t>
            </a:r>
          </a:p>
          <a:p>
            <a:pPr lvl="3"/>
            <a:r>
              <a:rPr lang="en-US" altLang="zh-CN" dirty="0">
                <a:hlinkClick r:id="rId8"/>
              </a:rPr>
              <a:t>https://item.jd.com/11242112.html</a:t>
            </a:r>
            <a:r>
              <a:rPr lang="en-US" altLang="zh-CN" dirty="0"/>
              <a:t> </a:t>
            </a:r>
          </a:p>
          <a:p>
            <a:pPr lvl="2"/>
            <a:r>
              <a:rPr lang="en-US" altLang="zh-CN" dirty="0"/>
              <a:t>PRML</a:t>
            </a:r>
          </a:p>
          <a:p>
            <a:pPr lvl="3"/>
            <a:r>
              <a:rPr lang="en-US" altLang="zh-CN" b="1" dirty="0"/>
              <a:t>Pattern Recognition and Machine Learning</a:t>
            </a:r>
            <a:endParaRPr lang="en-US" altLang="zh-CN" dirty="0"/>
          </a:p>
          <a:p>
            <a:pPr lvl="2"/>
            <a:r>
              <a:rPr lang="en-US" altLang="zh-CN" dirty="0"/>
              <a:t>Deep Learning</a:t>
            </a:r>
          </a:p>
          <a:p>
            <a:pPr lvl="3"/>
            <a:r>
              <a:rPr lang="en-US" altLang="zh-CN" dirty="0">
                <a:hlinkClick r:id="rId9"/>
              </a:rPr>
              <a:t>https://item.jd.com/12128543.html</a:t>
            </a:r>
            <a:endParaRPr lang="en-US" altLang="zh-CN" dirty="0"/>
          </a:p>
          <a:p>
            <a:pPr lvl="1"/>
            <a:r>
              <a:rPr lang="zh-CN" altLang="en-US" dirty="0"/>
              <a:t>最优化</a:t>
            </a:r>
            <a:endParaRPr lang="en-US" altLang="zh-CN" dirty="0"/>
          </a:p>
          <a:p>
            <a:pPr lvl="2"/>
            <a:r>
              <a:rPr lang="en-US" altLang="zh-CN" dirty="0"/>
              <a:t>Convex Optimization</a:t>
            </a:r>
          </a:p>
          <a:p>
            <a:pPr lvl="3"/>
            <a:r>
              <a:rPr lang="en-US" altLang="zh-CN" dirty="0">
                <a:hlinkClick r:id="rId10"/>
              </a:rPr>
              <a:t>https://item.jd.com/11378821816.html</a:t>
            </a:r>
            <a:endParaRPr lang="en-US" altLang="zh-CN" dirty="0"/>
          </a:p>
          <a:p>
            <a:pPr lvl="2"/>
            <a:r>
              <a:rPr lang="en-US" altLang="zh-CN" dirty="0"/>
              <a:t>Numerical Optimization</a:t>
            </a:r>
          </a:p>
          <a:p>
            <a:endParaRPr lang="zh-CN" altLang="en-US" dirty="0"/>
          </a:p>
        </p:txBody>
      </p:sp>
      <p:sp>
        <p:nvSpPr>
          <p:cNvPr id="4" name="日期占位符 3"/>
          <p:cNvSpPr>
            <a:spLocks noGrp="1"/>
          </p:cNvSpPr>
          <p:nvPr>
            <p:ph type="dt" sz="half" idx="10"/>
          </p:nvPr>
        </p:nvSpPr>
        <p:spPr/>
        <p:txBody>
          <a:bodyPr/>
          <a:lstStyle/>
          <a:p>
            <a:fld id="{A39E80A3-5FA7-4B43-A878-734A79F2EF66}" type="datetime1">
              <a:rPr lang="zh-CN" altLang="en-US" smtClean="0"/>
              <a:t>2023/6/29</a:t>
            </a:fld>
            <a:endParaRPr lang="zh-CN" altLang="en-US" dirty="0"/>
          </a:p>
        </p:txBody>
      </p:sp>
      <p:sp>
        <p:nvSpPr>
          <p:cNvPr id="5" name="页脚占位符 4"/>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6" name="灯片编号占位符 5"/>
          <p:cNvSpPr>
            <a:spLocks noGrp="1"/>
          </p:cNvSpPr>
          <p:nvPr>
            <p:ph type="sldNum" sz="quarter" idx="12"/>
          </p:nvPr>
        </p:nvSpPr>
        <p:spPr/>
        <p:txBody>
          <a:bodyPr/>
          <a:lstStyle/>
          <a:p>
            <a:fld id="{590AEB4D-3B7A-46DD-8DB4-BB86340FC2B1}" type="slidenum">
              <a:rPr lang="zh-CN" altLang="en-US" smtClean="0"/>
              <a:pPr/>
              <a:t>24</a:t>
            </a:fld>
            <a:endParaRPr lang="zh-CN" altLang="en-US" dirty="0"/>
          </a:p>
        </p:txBody>
      </p:sp>
    </p:spTree>
    <p:extLst>
      <p:ext uri="{BB962C8B-B14F-4D97-AF65-F5344CB8AC3E}">
        <p14:creationId xmlns:p14="http://schemas.microsoft.com/office/powerpoint/2010/main" val="4146836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如果要做一个搜索引擎</a:t>
            </a:r>
          </a:p>
        </p:txBody>
      </p:sp>
      <p:sp>
        <p:nvSpPr>
          <p:cNvPr id="8" name="文本占位符 7"/>
          <p:cNvSpPr>
            <a:spLocks noGrp="1"/>
          </p:cNvSpPr>
          <p:nvPr>
            <p:ph type="body" idx="1"/>
          </p:nvPr>
        </p:nvSpPr>
        <p:spPr/>
        <p:txBody>
          <a:bodyPr/>
          <a:lstStyle/>
          <a:p>
            <a:r>
              <a:rPr lang="zh-CN" altLang="en-US" dirty="0"/>
              <a:t>看一个具体的实践应用，理解大数据应用的落地。</a:t>
            </a:r>
          </a:p>
        </p:txBody>
      </p:sp>
      <p:sp>
        <p:nvSpPr>
          <p:cNvPr id="3" name="日期占位符 2"/>
          <p:cNvSpPr>
            <a:spLocks noGrp="1"/>
          </p:cNvSpPr>
          <p:nvPr>
            <p:ph type="dt" sz="half" idx="10"/>
          </p:nvPr>
        </p:nvSpPr>
        <p:spPr/>
        <p:txBody>
          <a:bodyPr/>
          <a:lstStyle/>
          <a:p>
            <a:fld id="{A23F8470-CB58-4378-926B-892276D3479A}"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25</a:t>
            </a:fld>
            <a:endParaRPr lang="zh-CN" altLang="en-US"/>
          </a:p>
        </p:txBody>
      </p:sp>
    </p:spTree>
    <p:extLst>
      <p:ext uri="{BB962C8B-B14F-4D97-AF65-F5344CB8AC3E}">
        <p14:creationId xmlns:p14="http://schemas.microsoft.com/office/powerpoint/2010/main" val="1108514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信息发现？</a:t>
            </a:r>
            <a:endParaRPr lang="en-US" altLang="zh-CN" dirty="0"/>
          </a:p>
          <a:p>
            <a:r>
              <a:rPr lang="zh-CN" altLang="en-US" dirty="0"/>
              <a:t>实现一个通用搜索引擎</a:t>
            </a:r>
            <a:endParaRPr lang="en-US" altLang="zh-CN" dirty="0"/>
          </a:p>
          <a:p>
            <a:r>
              <a:rPr lang="zh-CN" altLang="en-US" dirty="0"/>
              <a:t>破题：实现一个</a:t>
            </a:r>
            <a:r>
              <a:rPr lang="en-US" altLang="zh-CN" dirty="0"/>
              <a:t>Spider</a:t>
            </a:r>
          </a:p>
          <a:p>
            <a:endParaRPr lang="zh-CN" altLang="en-US" dirty="0"/>
          </a:p>
        </p:txBody>
      </p:sp>
      <p:sp>
        <p:nvSpPr>
          <p:cNvPr id="3" name="日期占位符 2"/>
          <p:cNvSpPr>
            <a:spLocks noGrp="1"/>
          </p:cNvSpPr>
          <p:nvPr>
            <p:ph type="dt" sz="half" idx="10"/>
          </p:nvPr>
        </p:nvSpPr>
        <p:spPr/>
        <p:txBody>
          <a:bodyPr/>
          <a:lstStyle/>
          <a:p>
            <a:fld id="{434322DB-B5C2-4AA1-88A6-0A016ECD373D}"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26</a:t>
            </a:fld>
            <a:endParaRPr lang="zh-CN" altLang="en-US"/>
          </a:p>
        </p:txBody>
      </p:sp>
      <p:sp>
        <p:nvSpPr>
          <p:cNvPr id="6" name="标题 5"/>
          <p:cNvSpPr>
            <a:spLocks noGrp="1"/>
          </p:cNvSpPr>
          <p:nvPr>
            <p:ph type="title"/>
          </p:nvPr>
        </p:nvSpPr>
        <p:spPr/>
        <p:txBody>
          <a:bodyPr/>
          <a:lstStyle/>
          <a:p>
            <a:r>
              <a:rPr lang="zh-CN" altLang="en-US" dirty="0"/>
              <a:t>如果要做一个搜索引擎</a:t>
            </a:r>
          </a:p>
        </p:txBody>
      </p:sp>
    </p:spTree>
    <p:extLst>
      <p:ext uri="{BB962C8B-B14F-4D97-AF65-F5344CB8AC3E}">
        <p14:creationId xmlns:p14="http://schemas.microsoft.com/office/powerpoint/2010/main" val="1316394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随着 </a:t>
            </a:r>
            <a:r>
              <a:rPr lang="en-US" altLang="zh-CN" dirty="0"/>
              <a:t>Web 2.0 </a:t>
            </a:r>
            <a:r>
              <a:rPr lang="zh-CN" altLang="en-US" dirty="0"/>
              <a:t>的发展，进入一个数据爆炸的大数据时代，如何在海量的数据中找到信息。</a:t>
            </a:r>
          </a:p>
          <a:p>
            <a:endParaRPr lang="zh-CN" altLang="en-US" dirty="0"/>
          </a:p>
        </p:txBody>
      </p:sp>
      <p:sp>
        <p:nvSpPr>
          <p:cNvPr id="3" name="日期占位符 2"/>
          <p:cNvSpPr>
            <a:spLocks noGrp="1"/>
          </p:cNvSpPr>
          <p:nvPr>
            <p:ph type="dt" sz="half" idx="10"/>
          </p:nvPr>
        </p:nvSpPr>
        <p:spPr/>
        <p:txBody>
          <a:bodyPr/>
          <a:lstStyle/>
          <a:p>
            <a:fld id="{25845AB8-C5AF-4E6A-91AF-F853A85B3502}"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27</a:t>
            </a:fld>
            <a:endParaRPr lang="zh-CN" altLang="en-US"/>
          </a:p>
        </p:txBody>
      </p:sp>
      <p:sp>
        <p:nvSpPr>
          <p:cNvPr id="6" name="标题 5"/>
          <p:cNvSpPr>
            <a:spLocks noGrp="1"/>
          </p:cNvSpPr>
          <p:nvPr>
            <p:ph type="title"/>
          </p:nvPr>
        </p:nvSpPr>
        <p:spPr/>
        <p:txBody>
          <a:bodyPr/>
          <a:lstStyle/>
          <a:p>
            <a:r>
              <a:rPr lang="zh-CN" altLang="en-US" dirty="0"/>
              <a:t>如何查找信息</a:t>
            </a:r>
          </a:p>
        </p:txBody>
      </p:sp>
    </p:spTree>
    <p:extLst>
      <p:ext uri="{BB962C8B-B14F-4D97-AF65-F5344CB8AC3E}">
        <p14:creationId xmlns:p14="http://schemas.microsoft.com/office/powerpoint/2010/main" val="3227042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随着 </a:t>
            </a:r>
            <a:r>
              <a:rPr lang="en-US" altLang="zh-CN" dirty="0"/>
              <a:t>Web 2.0 </a:t>
            </a:r>
            <a:r>
              <a:rPr lang="zh-CN" altLang="en-US" dirty="0"/>
              <a:t>的发展，进入一个数据爆炸的大数据时代，如何在海量的数据中找到需要（意识不到的需要）的信息。</a:t>
            </a:r>
            <a:endParaRPr lang="en-US" altLang="zh-CN" dirty="0"/>
          </a:p>
          <a:p>
            <a:r>
              <a:rPr lang="zh-CN" altLang="en-US" dirty="0"/>
              <a:t>信息发现的途径：</a:t>
            </a:r>
            <a:endParaRPr lang="en-US" altLang="zh-CN" dirty="0"/>
          </a:p>
          <a:p>
            <a:pPr lvl="1"/>
            <a:r>
              <a:rPr lang="zh-CN" altLang="en-US" dirty="0"/>
              <a:t>搜索引擎</a:t>
            </a:r>
            <a:endParaRPr lang="en-US" altLang="zh-CN" dirty="0"/>
          </a:p>
          <a:p>
            <a:pPr lvl="2"/>
            <a:r>
              <a:rPr lang="zh-CN" altLang="en-US" dirty="0"/>
              <a:t>需求明确</a:t>
            </a:r>
            <a:endParaRPr lang="en-US" altLang="zh-CN" dirty="0"/>
          </a:p>
          <a:p>
            <a:pPr lvl="1"/>
            <a:r>
              <a:rPr lang="zh-CN" altLang="en-US" dirty="0"/>
              <a:t>推荐引擎</a:t>
            </a:r>
            <a:endParaRPr lang="en-US" altLang="zh-CN" dirty="0"/>
          </a:p>
          <a:p>
            <a:pPr lvl="2"/>
            <a:r>
              <a:rPr lang="zh-CN" altLang="en-US" dirty="0"/>
              <a:t>需求不明确、难描述、无意识</a:t>
            </a:r>
          </a:p>
          <a:p>
            <a:endParaRPr lang="zh-CN" altLang="en-US" dirty="0"/>
          </a:p>
        </p:txBody>
      </p:sp>
      <p:sp>
        <p:nvSpPr>
          <p:cNvPr id="3" name="日期占位符 2"/>
          <p:cNvSpPr>
            <a:spLocks noGrp="1"/>
          </p:cNvSpPr>
          <p:nvPr>
            <p:ph type="dt" sz="half" idx="10"/>
          </p:nvPr>
        </p:nvSpPr>
        <p:spPr/>
        <p:txBody>
          <a:bodyPr/>
          <a:lstStyle/>
          <a:p>
            <a:fld id="{E25D38E2-14B8-4C03-8FD8-A7FA5090FC4E}"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28</a:t>
            </a:fld>
            <a:endParaRPr lang="zh-CN" altLang="en-US"/>
          </a:p>
        </p:txBody>
      </p:sp>
      <p:sp>
        <p:nvSpPr>
          <p:cNvPr id="6" name="标题 5"/>
          <p:cNvSpPr>
            <a:spLocks noGrp="1"/>
          </p:cNvSpPr>
          <p:nvPr>
            <p:ph type="title"/>
          </p:nvPr>
        </p:nvSpPr>
        <p:spPr/>
        <p:txBody>
          <a:bodyPr/>
          <a:lstStyle/>
          <a:p>
            <a:r>
              <a:rPr lang="zh-CN" altLang="en-US" dirty="0"/>
              <a:t>信息发现</a:t>
            </a:r>
          </a:p>
        </p:txBody>
      </p:sp>
    </p:spTree>
    <p:extLst>
      <p:ext uri="{BB962C8B-B14F-4D97-AF65-F5344CB8AC3E}">
        <p14:creationId xmlns:p14="http://schemas.microsoft.com/office/powerpoint/2010/main" val="2843097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需求相对明确的时候，通过关键字借助搜索引擎搜索能找到需要的信息。</a:t>
            </a:r>
            <a:endParaRPr lang="en-US" altLang="zh-CN" dirty="0"/>
          </a:p>
          <a:p>
            <a:r>
              <a:rPr lang="zh-CN" altLang="en-US" dirty="0"/>
              <a:t>搜索引擎分类：</a:t>
            </a:r>
            <a:endParaRPr lang="en-US" altLang="zh-CN" dirty="0"/>
          </a:p>
          <a:p>
            <a:pPr lvl="1"/>
            <a:r>
              <a:rPr lang="zh-CN" altLang="en-US" dirty="0"/>
              <a:t>通用搜索：</a:t>
            </a:r>
            <a:endParaRPr lang="en-US" altLang="zh-CN" dirty="0"/>
          </a:p>
          <a:p>
            <a:pPr lvl="2"/>
            <a:r>
              <a:rPr lang="en-US" altLang="zh-CN" dirty="0"/>
              <a:t>Google</a:t>
            </a:r>
            <a:r>
              <a:rPr lang="zh-CN" altLang="en-US" dirty="0"/>
              <a:t>，</a:t>
            </a:r>
            <a:r>
              <a:rPr lang="en-US" altLang="zh-CN" dirty="0"/>
              <a:t>Bing</a:t>
            </a:r>
            <a:r>
              <a:rPr lang="zh-CN" altLang="en-US" dirty="0"/>
              <a:t>，百度等</a:t>
            </a:r>
            <a:endParaRPr lang="en-US" altLang="zh-CN" dirty="0"/>
          </a:p>
          <a:p>
            <a:pPr lvl="1"/>
            <a:r>
              <a:rPr lang="zh-CN" altLang="en-US" dirty="0"/>
              <a:t>垂直搜索：</a:t>
            </a:r>
            <a:endParaRPr lang="en-US" altLang="zh-CN" dirty="0"/>
          </a:p>
          <a:p>
            <a:pPr lvl="2"/>
            <a:r>
              <a:rPr lang="zh-CN" altLang="en-US" dirty="0"/>
              <a:t>学术搜索、购物搜索等</a:t>
            </a:r>
            <a:endParaRPr lang="en-US" altLang="zh-CN" dirty="0"/>
          </a:p>
          <a:p>
            <a:pPr lvl="1"/>
            <a:r>
              <a:rPr lang="zh-CN" altLang="en-US" dirty="0"/>
              <a:t>站内搜索</a:t>
            </a:r>
          </a:p>
        </p:txBody>
      </p:sp>
      <p:sp>
        <p:nvSpPr>
          <p:cNvPr id="3" name="日期占位符 2"/>
          <p:cNvSpPr>
            <a:spLocks noGrp="1"/>
          </p:cNvSpPr>
          <p:nvPr>
            <p:ph type="dt" sz="half" idx="10"/>
          </p:nvPr>
        </p:nvSpPr>
        <p:spPr/>
        <p:txBody>
          <a:bodyPr/>
          <a:lstStyle/>
          <a:p>
            <a:fld id="{D4F3A727-AAD6-471C-B026-AF714B719812}"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29</a:t>
            </a:fld>
            <a:endParaRPr lang="zh-CN" altLang="en-US"/>
          </a:p>
        </p:txBody>
      </p:sp>
      <p:sp>
        <p:nvSpPr>
          <p:cNvPr id="6" name="标题 5"/>
          <p:cNvSpPr>
            <a:spLocks noGrp="1"/>
          </p:cNvSpPr>
          <p:nvPr>
            <p:ph type="title"/>
          </p:nvPr>
        </p:nvSpPr>
        <p:spPr/>
        <p:txBody>
          <a:bodyPr/>
          <a:lstStyle/>
          <a:p>
            <a:r>
              <a:rPr lang="zh-CN" altLang="en-US" dirty="0"/>
              <a:t>搜索引擎</a:t>
            </a:r>
          </a:p>
        </p:txBody>
      </p:sp>
    </p:spTree>
    <p:extLst>
      <p:ext uri="{BB962C8B-B14F-4D97-AF65-F5344CB8AC3E}">
        <p14:creationId xmlns:p14="http://schemas.microsoft.com/office/powerpoint/2010/main" val="227733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6" name="摘要缩放定位 5">
                <a:extLst>
                  <a:ext uri="{FF2B5EF4-FFF2-40B4-BE49-F238E27FC236}">
                    <a16:creationId xmlns:a16="http://schemas.microsoft.com/office/drawing/2014/main" id="{5935A95F-71CD-40C3-841F-1F2B5956250A}"/>
                  </a:ext>
                </a:extLst>
              </p:cNvPr>
              <p:cNvGraphicFramePr>
                <a:graphicFrameLocks noChangeAspect="1"/>
              </p:cNvGraphicFramePr>
              <p:nvPr>
                <p:extLst>
                  <p:ext uri="{D42A27DB-BD31-4B8C-83A1-F6EECF244321}">
                    <p14:modId xmlns:p14="http://schemas.microsoft.com/office/powerpoint/2010/main" val="3025171858"/>
                  </p:ext>
                </p:extLst>
              </p:nvPr>
            </p:nvGraphicFramePr>
            <p:xfrm>
              <a:off x="754143" y="1461155"/>
              <a:ext cx="10624009" cy="4677178"/>
            </p:xfrm>
            <a:graphic>
              <a:graphicData uri="http://schemas.microsoft.com/office/powerpoint/2016/summaryzoom">
                <psuz:summaryZm>
                  <psuz:summaryZmObj sectionId="{A25458F5-0AC9-44CF-95D0-87C062D2AAA3}">
                    <psuz:zmPr id="{23C9D28B-ACC9-4599-A422-A26C6D04DD70}" transitionDur="1000">
                      <p166:blipFill xmlns:p166="http://schemas.microsoft.com/office/powerpoint/2016/6/main">
                        <a:blip r:embed="rId2"/>
                        <a:stretch>
                          <a:fillRect/>
                        </a:stretch>
                      </p166:blipFill>
                      <p166:spPr xmlns:p166="http://schemas.microsoft.com/office/powerpoint/2016/6/main">
                        <a:xfrm>
                          <a:off x="411682" y="486028"/>
                          <a:ext cx="3187202" cy="1792801"/>
                        </a:xfrm>
                        <a:prstGeom prst="rect">
                          <a:avLst/>
                        </a:prstGeom>
                        <a:ln w="3175">
                          <a:solidFill>
                            <a:prstClr val="ltGray"/>
                          </a:solidFill>
                        </a:ln>
                      </p166:spPr>
                    </psuz:zmPr>
                  </psuz:summaryZmObj>
                  <psuz:summaryZmObj sectionId="{366D483E-A6B1-450F-9BB5-31D1DD023A48}">
                    <psuz:zmPr id="{422CD99E-04F2-41DD-8259-4654034F30E2}" transitionDur="1000">
                      <p166:blipFill xmlns:p166="http://schemas.microsoft.com/office/powerpoint/2016/6/main">
                        <a:blip r:embed="rId3"/>
                        <a:stretch>
                          <a:fillRect/>
                        </a:stretch>
                      </p166:blipFill>
                      <p166:spPr xmlns:p166="http://schemas.microsoft.com/office/powerpoint/2016/6/main">
                        <a:xfrm>
                          <a:off x="3718404" y="486028"/>
                          <a:ext cx="3187202" cy="1792801"/>
                        </a:xfrm>
                        <a:prstGeom prst="rect">
                          <a:avLst/>
                        </a:prstGeom>
                        <a:ln w="3175">
                          <a:solidFill>
                            <a:prstClr val="ltGray"/>
                          </a:solidFill>
                        </a:ln>
                      </p166:spPr>
                    </psuz:zmPr>
                  </psuz:summaryZmObj>
                  <psuz:summaryZmObj sectionId="{433A202B-DB68-44CC-AA6F-99C3345714B1}">
                    <psuz:zmPr id="{544A7FB1-ECDB-4F4B-9F49-7056480F63D4}" transitionDur="1000">
                      <p166:blipFill xmlns:p166="http://schemas.microsoft.com/office/powerpoint/2016/6/main">
                        <a:blip r:embed="rId4"/>
                        <a:stretch>
                          <a:fillRect/>
                        </a:stretch>
                      </p166:blipFill>
                      <p166:spPr xmlns:p166="http://schemas.microsoft.com/office/powerpoint/2016/6/main">
                        <a:xfrm>
                          <a:off x="7025126" y="486028"/>
                          <a:ext cx="3187202" cy="1792801"/>
                        </a:xfrm>
                        <a:prstGeom prst="rect">
                          <a:avLst/>
                        </a:prstGeom>
                        <a:ln w="3175">
                          <a:solidFill>
                            <a:prstClr val="ltGray"/>
                          </a:solidFill>
                        </a:ln>
                      </p166:spPr>
                    </psuz:zmPr>
                  </psuz:summaryZmObj>
                  <psuz:summaryZmObj sectionId="{5472B87A-20F1-4E21-A517-A496760F17A9}">
                    <psuz:zmPr id="{21331748-99BD-4787-AC04-B6B0F547302E}" transitionDur="1000">
                      <p166:blipFill xmlns:p166="http://schemas.microsoft.com/office/powerpoint/2016/6/main">
                        <a:blip r:embed="rId5"/>
                        <a:stretch>
                          <a:fillRect/>
                        </a:stretch>
                      </p166:blipFill>
                      <p166:spPr xmlns:p166="http://schemas.microsoft.com/office/powerpoint/2016/6/main">
                        <a:xfrm>
                          <a:off x="411682" y="2398349"/>
                          <a:ext cx="3187202" cy="1792801"/>
                        </a:xfrm>
                        <a:prstGeom prst="rect">
                          <a:avLst/>
                        </a:prstGeom>
                        <a:ln w="3175">
                          <a:solidFill>
                            <a:prstClr val="ltGray"/>
                          </a:solidFill>
                        </a:ln>
                      </p166:spPr>
                    </psuz:zmPr>
                  </psuz:summaryZmObj>
                  <psuz:summaryZmObj sectionId="{A935BFA2-92E2-4AC6-B0AD-332090455D73}">
                    <psuz:zmPr id="{04C0743F-335E-4EFC-8843-62A44E4ADF11}" transitionDur="1000">
                      <p166:blipFill xmlns:p166="http://schemas.microsoft.com/office/powerpoint/2016/6/main">
                        <a:blip r:embed="rId6"/>
                        <a:stretch>
                          <a:fillRect/>
                        </a:stretch>
                      </p166:blipFill>
                      <p166:spPr xmlns:p166="http://schemas.microsoft.com/office/powerpoint/2016/6/main">
                        <a:xfrm>
                          <a:off x="3718404" y="2398349"/>
                          <a:ext cx="3187202" cy="1792801"/>
                        </a:xfrm>
                        <a:prstGeom prst="rect">
                          <a:avLst/>
                        </a:prstGeom>
                        <a:ln w="3175">
                          <a:solidFill>
                            <a:prstClr val="ltGray"/>
                          </a:solidFill>
                        </a:ln>
                      </p166:spPr>
                    </psuz:zmPr>
                  </psuz:summaryZmObj>
                  <psuz:gridLayout/>
                </psuz:summaryZm>
              </a:graphicData>
            </a:graphic>
          </p:graphicFrame>
        </mc:Choice>
        <mc:Fallback>
          <p:grpSp>
            <p:nvGrpSpPr>
              <p:cNvPr id="6" name="摘要缩放定位 5">
                <a:extLst>
                  <a:ext uri="{FF2B5EF4-FFF2-40B4-BE49-F238E27FC236}">
                    <a16:creationId xmlns:a16="http://schemas.microsoft.com/office/drawing/2014/main" id="{5935A95F-71CD-40C3-841F-1F2B5956250A}"/>
                  </a:ext>
                </a:extLst>
              </p:cNvPr>
              <p:cNvGrpSpPr>
                <a:grpSpLocks noGrp="1" noUngrp="1" noRot="1" noChangeAspect="1" noMove="1" noResize="1"/>
              </p:cNvGrpSpPr>
              <p:nvPr/>
            </p:nvGrpSpPr>
            <p:grpSpPr>
              <a:xfrm>
                <a:off x="754143" y="1461155"/>
                <a:ext cx="10624009" cy="4677178"/>
                <a:chOff x="754143" y="1461155"/>
                <a:chExt cx="10624009" cy="4677178"/>
              </a:xfrm>
            </p:grpSpPr>
            <p:pic>
              <p:nvPicPr>
                <p:cNvPr id="2" name="图片 2">
                  <a:hlinkClick r:id="rId7"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65825" y="1947183"/>
                  <a:ext cx="3187202" cy="1792801"/>
                </a:xfrm>
                <a:prstGeom prst="rect">
                  <a:avLst/>
                </a:prstGeom>
                <a:ln w="3175">
                  <a:solidFill>
                    <a:prstClr val="ltGray"/>
                  </a:solidFill>
                </a:ln>
              </p:spPr>
            </p:pic>
            <p:pic>
              <p:nvPicPr>
                <p:cNvPr id="3" name="图片 3">
                  <a:hlinkClick r:id="rId8"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472547" y="1947183"/>
                  <a:ext cx="3187202" cy="1792801"/>
                </a:xfrm>
                <a:prstGeom prst="rect">
                  <a:avLst/>
                </a:prstGeom>
                <a:ln w="3175">
                  <a:solidFill>
                    <a:prstClr val="ltGray"/>
                  </a:solidFill>
                </a:ln>
              </p:spPr>
            </p:pic>
            <p:pic>
              <p:nvPicPr>
                <p:cNvPr id="4" name="图片 4">
                  <a:hlinkClick r:id="rId9"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779269" y="1947183"/>
                  <a:ext cx="3187202" cy="1792801"/>
                </a:xfrm>
                <a:prstGeom prst="rect">
                  <a:avLst/>
                </a:prstGeom>
                <a:ln w="3175">
                  <a:solidFill>
                    <a:prstClr val="ltGray"/>
                  </a:solidFill>
                </a:ln>
              </p:spPr>
            </p:pic>
            <p:pic>
              <p:nvPicPr>
                <p:cNvPr id="5" name="图片 5">
                  <a:hlinkClick r:id="rId10"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65825" y="3859504"/>
                  <a:ext cx="3187202" cy="1792801"/>
                </a:xfrm>
                <a:prstGeom prst="rect">
                  <a:avLst/>
                </a:prstGeom>
                <a:ln w="3175">
                  <a:solidFill>
                    <a:prstClr val="ltGray"/>
                  </a:solidFill>
                </a:ln>
              </p:spPr>
            </p:pic>
            <p:pic>
              <p:nvPicPr>
                <p:cNvPr id="8" name="图片 8">
                  <a:hlinkClick r:id="rId11"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472547" y="3859504"/>
                  <a:ext cx="3187202" cy="1792801"/>
                </a:xfrm>
                <a:prstGeom prst="rect">
                  <a:avLst/>
                </a:prstGeom>
                <a:ln w="3175">
                  <a:solidFill>
                    <a:prstClr val="ltGray"/>
                  </a:solidFill>
                </a:ln>
              </p:spPr>
            </p:pic>
          </p:grpSp>
        </mc:Fallback>
      </mc:AlternateContent>
      <p:sp>
        <p:nvSpPr>
          <p:cNvPr id="7" name="标题 1">
            <a:extLst>
              <a:ext uri="{FF2B5EF4-FFF2-40B4-BE49-F238E27FC236}">
                <a16:creationId xmlns:a16="http://schemas.microsoft.com/office/drawing/2014/main" id="{7C532A41-9B75-4190-89FD-4F3540D2ED96}"/>
              </a:ext>
            </a:extLst>
          </p:cNvPr>
          <p:cNvSpPr txBox="1">
            <a:spLocks/>
          </p:cNvSpPr>
          <p:nvPr/>
        </p:nvSpPr>
        <p:spPr>
          <a:xfrm>
            <a:off x="838200" y="719667"/>
            <a:ext cx="10515600" cy="9710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dirty="0"/>
              <a:t>摘要</a:t>
            </a:r>
          </a:p>
        </p:txBody>
      </p:sp>
    </p:spTree>
    <p:extLst>
      <p:ext uri="{BB962C8B-B14F-4D97-AF65-F5344CB8AC3E}">
        <p14:creationId xmlns:p14="http://schemas.microsoft.com/office/powerpoint/2010/main" val="1103036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1F00E-A4D7-454E-82A4-3D0474937ABF}"/>
              </a:ext>
            </a:extLst>
          </p:cNvPr>
          <p:cNvSpPr>
            <a:spLocks noGrp="1"/>
          </p:cNvSpPr>
          <p:nvPr>
            <p:ph type="title"/>
          </p:nvPr>
        </p:nvSpPr>
        <p:spPr/>
        <p:txBody>
          <a:bodyPr/>
          <a:lstStyle/>
          <a:p>
            <a:r>
              <a:rPr lang="zh-CN" altLang="en-US" dirty="0"/>
              <a:t>认识爬虫</a:t>
            </a:r>
          </a:p>
        </p:txBody>
      </p:sp>
      <p:sp>
        <p:nvSpPr>
          <p:cNvPr id="3" name="文本占位符 2">
            <a:extLst>
              <a:ext uri="{FF2B5EF4-FFF2-40B4-BE49-F238E27FC236}">
                <a16:creationId xmlns:a16="http://schemas.microsoft.com/office/drawing/2014/main" id="{488E9EDF-664E-4042-A960-439EB7EF4DA6}"/>
              </a:ext>
            </a:extLst>
          </p:cNvPr>
          <p:cNvSpPr>
            <a:spLocks noGrp="1"/>
          </p:cNvSpPr>
          <p:nvPr>
            <p:ph type="body" idx="1"/>
          </p:nvPr>
        </p:nvSpPr>
        <p:spPr/>
        <p:txBody>
          <a:bodyPr/>
          <a:lstStyle/>
          <a:p>
            <a:r>
              <a:rPr lang="zh-CN" altLang="en-US" dirty="0"/>
              <a:t>反反爬、道德</a:t>
            </a:r>
            <a:r>
              <a:rPr lang="en-US" altLang="zh-CN" dirty="0"/>
              <a:t>&amp;</a:t>
            </a:r>
            <a:r>
              <a:rPr lang="zh-CN" altLang="en-US" dirty="0"/>
              <a:t>法律</a:t>
            </a:r>
          </a:p>
        </p:txBody>
      </p:sp>
      <p:sp>
        <p:nvSpPr>
          <p:cNvPr id="4" name="日期占位符 3">
            <a:extLst>
              <a:ext uri="{FF2B5EF4-FFF2-40B4-BE49-F238E27FC236}">
                <a16:creationId xmlns:a16="http://schemas.microsoft.com/office/drawing/2014/main" id="{0D030FED-3C02-49BA-A9C3-FA89D2EEBFD5}"/>
              </a:ext>
            </a:extLst>
          </p:cNvPr>
          <p:cNvSpPr>
            <a:spLocks noGrp="1"/>
          </p:cNvSpPr>
          <p:nvPr>
            <p:ph type="dt" sz="half" idx="10"/>
          </p:nvPr>
        </p:nvSpPr>
        <p:spPr/>
        <p:txBody>
          <a:bodyPr/>
          <a:lstStyle/>
          <a:p>
            <a:fld id="{6C9FB6F1-1C45-4D6F-B58B-B68B079F1D6B}" type="datetime1">
              <a:rPr lang="zh-CN" altLang="en-US" smtClean="0"/>
              <a:t>2023/6/29</a:t>
            </a:fld>
            <a:endParaRPr lang="zh-CN" altLang="en-US"/>
          </a:p>
        </p:txBody>
      </p:sp>
      <p:sp>
        <p:nvSpPr>
          <p:cNvPr id="5" name="页脚占位符 4">
            <a:extLst>
              <a:ext uri="{FF2B5EF4-FFF2-40B4-BE49-F238E27FC236}">
                <a16:creationId xmlns:a16="http://schemas.microsoft.com/office/drawing/2014/main" id="{2EA5F8F7-6B30-4CCB-956F-F062317EC428}"/>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6" name="灯片编号占位符 5">
            <a:extLst>
              <a:ext uri="{FF2B5EF4-FFF2-40B4-BE49-F238E27FC236}">
                <a16:creationId xmlns:a16="http://schemas.microsoft.com/office/drawing/2014/main" id="{CED1771A-316C-46E6-BFB8-1E5262616054}"/>
              </a:ext>
            </a:extLst>
          </p:cNvPr>
          <p:cNvSpPr>
            <a:spLocks noGrp="1"/>
          </p:cNvSpPr>
          <p:nvPr>
            <p:ph type="sldNum" sz="quarter" idx="12"/>
          </p:nvPr>
        </p:nvSpPr>
        <p:spPr/>
        <p:txBody>
          <a:bodyPr/>
          <a:lstStyle/>
          <a:p>
            <a:fld id="{9FB48568-3E69-4645-B599-1317235B7269}" type="slidenum">
              <a:rPr lang="zh-CN" altLang="en-US" smtClean="0"/>
              <a:t>30</a:t>
            </a:fld>
            <a:endParaRPr lang="zh-CN" altLang="en-US"/>
          </a:p>
        </p:txBody>
      </p:sp>
    </p:spTree>
    <p:extLst>
      <p:ext uri="{BB962C8B-B14F-4D97-AF65-F5344CB8AC3E}">
        <p14:creationId xmlns:p14="http://schemas.microsoft.com/office/powerpoint/2010/main" val="2295475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722A0D9-0BB4-4ADB-8FAA-054DDE8F6754}"/>
              </a:ext>
            </a:extLst>
          </p:cNvPr>
          <p:cNvSpPr>
            <a:spLocks noGrp="1"/>
          </p:cNvSpPr>
          <p:nvPr>
            <p:ph idx="1"/>
          </p:nvPr>
        </p:nvSpPr>
        <p:spPr/>
        <p:txBody>
          <a:bodyPr/>
          <a:lstStyle/>
          <a:p>
            <a:r>
              <a:rPr lang="zh-CN" altLang="en-US" dirty="0"/>
              <a:t>概念</a:t>
            </a:r>
            <a:endParaRPr lang="en-US" altLang="zh-CN" dirty="0"/>
          </a:p>
          <a:p>
            <a:r>
              <a:rPr lang="zh-CN" altLang="en-US" dirty="0"/>
              <a:t>原理</a:t>
            </a:r>
            <a:endParaRPr lang="en-US" altLang="zh-CN" dirty="0"/>
          </a:p>
          <a:p>
            <a:r>
              <a:rPr lang="en-US" altLang="zh-CN" dirty="0"/>
              <a:t>robot.txt</a:t>
            </a:r>
            <a:endParaRPr lang="zh-CN" altLang="en-US" dirty="0"/>
          </a:p>
          <a:p>
            <a:r>
              <a:rPr lang="zh-CN" altLang="en-US" dirty="0"/>
              <a:t>合法性</a:t>
            </a:r>
            <a:endParaRPr lang="en-US" altLang="zh-CN" dirty="0"/>
          </a:p>
        </p:txBody>
      </p:sp>
      <p:sp>
        <p:nvSpPr>
          <p:cNvPr id="3" name="日期占位符 2">
            <a:extLst>
              <a:ext uri="{FF2B5EF4-FFF2-40B4-BE49-F238E27FC236}">
                <a16:creationId xmlns:a16="http://schemas.microsoft.com/office/drawing/2014/main" id="{FC521BC8-C043-459F-9454-7BDF03672413}"/>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95D8455B-0B09-486C-B37C-990858D47A3F}"/>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8FD669E5-A12E-41A4-94FD-7B775BE55CC6}"/>
              </a:ext>
            </a:extLst>
          </p:cNvPr>
          <p:cNvSpPr>
            <a:spLocks noGrp="1"/>
          </p:cNvSpPr>
          <p:nvPr>
            <p:ph type="sldNum" sz="quarter" idx="12"/>
          </p:nvPr>
        </p:nvSpPr>
        <p:spPr/>
        <p:txBody>
          <a:bodyPr/>
          <a:lstStyle/>
          <a:p>
            <a:fld id="{9FB48568-3E69-4645-B599-1317235B7269}" type="slidenum">
              <a:rPr lang="zh-CN" altLang="en-US" smtClean="0"/>
              <a:t>31</a:t>
            </a:fld>
            <a:endParaRPr lang="zh-CN" altLang="en-US"/>
          </a:p>
        </p:txBody>
      </p:sp>
      <p:sp>
        <p:nvSpPr>
          <p:cNvPr id="6" name="标题 5">
            <a:extLst>
              <a:ext uri="{FF2B5EF4-FFF2-40B4-BE49-F238E27FC236}">
                <a16:creationId xmlns:a16="http://schemas.microsoft.com/office/drawing/2014/main" id="{183B6258-8F64-472E-8CF5-B86EAE00A4BC}"/>
              </a:ext>
            </a:extLst>
          </p:cNvPr>
          <p:cNvSpPr>
            <a:spLocks noGrp="1"/>
          </p:cNvSpPr>
          <p:nvPr>
            <p:ph type="title"/>
          </p:nvPr>
        </p:nvSpPr>
        <p:spPr/>
        <p:txBody>
          <a:bodyPr/>
          <a:lstStyle/>
          <a:p>
            <a:r>
              <a:rPr lang="zh-CN" altLang="en-US" dirty="0"/>
              <a:t>认识爬虫</a:t>
            </a:r>
          </a:p>
        </p:txBody>
      </p:sp>
    </p:spTree>
    <p:extLst>
      <p:ext uri="{BB962C8B-B14F-4D97-AF65-F5344CB8AC3E}">
        <p14:creationId xmlns:p14="http://schemas.microsoft.com/office/powerpoint/2010/main" val="71512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6F1E176-DD13-41D5-A765-A88598728105}"/>
              </a:ext>
            </a:extLst>
          </p:cNvPr>
          <p:cNvSpPr>
            <a:spLocks noGrp="1"/>
          </p:cNvSpPr>
          <p:nvPr>
            <p:ph idx="1"/>
          </p:nvPr>
        </p:nvSpPr>
        <p:spPr/>
        <p:txBody>
          <a:bodyPr/>
          <a:lstStyle/>
          <a:p>
            <a:r>
              <a:rPr lang="zh-CN" altLang="en-US" dirty="0"/>
              <a:t>网络爬虫也称为网络蜘蛛、网络机器人，</a:t>
            </a:r>
            <a:endParaRPr lang="en-US" altLang="zh-CN" dirty="0"/>
          </a:p>
          <a:p>
            <a:pPr lvl="1"/>
            <a:r>
              <a:rPr lang="zh-CN" altLang="en-US" dirty="0"/>
              <a:t>是一个自动下载网页的计算机程序或自动化脚本。</a:t>
            </a:r>
          </a:p>
          <a:p>
            <a:r>
              <a:rPr lang="zh-CN" altLang="en-US" dirty="0"/>
              <a:t>网络爬虫像一只蜘蛛一样在互联网上沿着</a:t>
            </a:r>
            <a:r>
              <a:rPr lang="en-US" altLang="zh-CN" dirty="0"/>
              <a:t>URL</a:t>
            </a:r>
            <a:r>
              <a:rPr lang="zh-CN" altLang="en-US" dirty="0"/>
              <a:t>的丝线爬行，</a:t>
            </a:r>
            <a:endParaRPr lang="en-US" altLang="zh-CN" dirty="0"/>
          </a:p>
          <a:p>
            <a:pPr lvl="1"/>
            <a:r>
              <a:rPr lang="zh-CN" altLang="en-US" dirty="0"/>
              <a:t>下载每一个</a:t>
            </a:r>
            <a:r>
              <a:rPr lang="en-US" altLang="zh-CN" dirty="0"/>
              <a:t>URL</a:t>
            </a:r>
            <a:r>
              <a:rPr lang="zh-CN" altLang="en-US" dirty="0"/>
              <a:t>所指向的网页，</a:t>
            </a:r>
            <a:endParaRPr lang="en-US" altLang="zh-CN" dirty="0"/>
          </a:p>
          <a:p>
            <a:pPr lvl="1"/>
            <a:r>
              <a:rPr lang="zh-CN" altLang="en-US" dirty="0"/>
              <a:t>分析页面内容，</a:t>
            </a:r>
            <a:endParaRPr lang="en-US" altLang="zh-CN" dirty="0"/>
          </a:p>
          <a:p>
            <a:pPr lvl="1"/>
            <a:r>
              <a:rPr lang="zh-CN" altLang="en-US" dirty="0"/>
              <a:t>获取内容。</a:t>
            </a:r>
          </a:p>
          <a:p>
            <a:endParaRPr lang="zh-CN" altLang="en-US" dirty="0"/>
          </a:p>
        </p:txBody>
      </p:sp>
      <p:sp>
        <p:nvSpPr>
          <p:cNvPr id="3" name="日期占位符 2">
            <a:extLst>
              <a:ext uri="{FF2B5EF4-FFF2-40B4-BE49-F238E27FC236}">
                <a16:creationId xmlns:a16="http://schemas.microsoft.com/office/drawing/2014/main" id="{6575E595-C78A-4832-981F-2A710E7F687A}"/>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B1F1AA47-B78F-4066-B010-D15D07AD1CCB}"/>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C732BFF6-E50C-4C4D-B66F-A5F0CB5F1972}"/>
              </a:ext>
            </a:extLst>
          </p:cNvPr>
          <p:cNvSpPr>
            <a:spLocks noGrp="1"/>
          </p:cNvSpPr>
          <p:nvPr>
            <p:ph type="sldNum" sz="quarter" idx="12"/>
          </p:nvPr>
        </p:nvSpPr>
        <p:spPr/>
        <p:txBody>
          <a:bodyPr/>
          <a:lstStyle/>
          <a:p>
            <a:fld id="{9FB48568-3E69-4645-B599-1317235B7269}" type="slidenum">
              <a:rPr lang="zh-CN" altLang="en-US" smtClean="0"/>
              <a:t>32</a:t>
            </a:fld>
            <a:endParaRPr lang="zh-CN" altLang="en-US"/>
          </a:p>
        </p:txBody>
      </p:sp>
      <p:sp>
        <p:nvSpPr>
          <p:cNvPr id="6" name="标题 5">
            <a:extLst>
              <a:ext uri="{FF2B5EF4-FFF2-40B4-BE49-F238E27FC236}">
                <a16:creationId xmlns:a16="http://schemas.microsoft.com/office/drawing/2014/main" id="{11D25E58-A4C6-4217-A4A0-B48A225956DE}"/>
              </a:ext>
            </a:extLst>
          </p:cNvPr>
          <p:cNvSpPr>
            <a:spLocks noGrp="1"/>
          </p:cNvSpPr>
          <p:nvPr>
            <p:ph type="title"/>
          </p:nvPr>
        </p:nvSpPr>
        <p:spPr/>
        <p:txBody>
          <a:bodyPr/>
          <a:lstStyle/>
          <a:p>
            <a:r>
              <a:rPr lang="zh-CN" altLang="en-US" dirty="0"/>
              <a:t>爬虫的概念</a:t>
            </a:r>
          </a:p>
        </p:txBody>
      </p:sp>
      <p:pic>
        <p:nvPicPr>
          <p:cNvPr id="7" name="图片 6">
            <a:extLst>
              <a:ext uri="{FF2B5EF4-FFF2-40B4-BE49-F238E27FC236}">
                <a16:creationId xmlns:a16="http://schemas.microsoft.com/office/drawing/2014/main" id="{BEF2C796-725D-4660-B192-DB2F7CB770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8500" y="3828257"/>
            <a:ext cx="43053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616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A2E5B7-9D3E-49CE-8DDC-2CF053BD8528}"/>
              </a:ext>
            </a:extLst>
          </p:cNvPr>
          <p:cNvSpPr>
            <a:spLocks noGrp="1"/>
          </p:cNvSpPr>
          <p:nvPr>
            <p:ph idx="1"/>
          </p:nvPr>
        </p:nvSpPr>
        <p:spPr/>
        <p:txBody>
          <a:bodyPr>
            <a:normAutofit fontScale="92500" lnSpcReduction="20000"/>
          </a:bodyPr>
          <a:lstStyle/>
          <a:p>
            <a:r>
              <a:rPr lang="zh-CN" altLang="en-US" dirty="0"/>
              <a:t>通用网络爬虫又称为全网爬虫，其爬行对象由一批种子</a:t>
            </a:r>
            <a:r>
              <a:rPr lang="en-US" altLang="zh-CN" dirty="0"/>
              <a:t>URL</a:t>
            </a:r>
            <a:r>
              <a:rPr lang="zh-CN" altLang="en-US" dirty="0"/>
              <a:t>扩充至整个</a:t>
            </a:r>
            <a:r>
              <a:rPr lang="en-US" altLang="zh-CN" dirty="0"/>
              <a:t>Web</a:t>
            </a:r>
            <a:r>
              <a:rPr lang="zh-CN" altLang="en-US" dirty="0"/>
              <a:t>，</a:t>
            </a:r>
            <a:endParaRPr lang="en-US" altLang="zh-CN" dirty="0"/>
          </a:p>
          <a:p>
            <a:pPr lvl="1"/>
            <a:r>
              <a:rPr lang="zh-CN" altLang="en-US" dirty="0"/>
              <a:t>该类爬虫比较适合为搜索引擎搜索广泛的主题，</a:t>
            </a:r>
            <a:endParaRPr lang="en-US" altLang="zh-CN" dirty="0"/>
          </a:p>
          <a:p>
            <a:pPr lvl="1"/>
            <a:r>
              <a:rPr lang="zh-CN" altLang="en-US" dirty="0"/>
              <a:t>主要由搜索引擎或大型</a:t>
            </a:r>
            <a:r>
              <a:rPr lang="en-US" altLang="zh-CN" dirty="0"/>
              <a:t>Web</a:t>
            </a:r>
            <a:r>
              <a:rPr lang="zh-CN" altLang="en-US" dirty="0"/>
              <a:t>服务提供商使用。</a:t>
            </a:r>
            <a:endParaRPr lang="en-US" altLang="zh-CN" dirty="0"/>
          </a:p>
          <a:p>
            <a:r>
              <a:rPr lang="zh-CN" altLang="en-US" dirty="0"/>
              <a:t>爬取策略：</a:t>
            </a:r>
          </a:p>
          <a:p>
            <a:pPr lvl="1"/>
            <a:r>
              <a:rPr lang="zh-CN" altLang="en-US" dirty="0"/>
              <a:t>深度优先策略：</a:t>
            </a:r>
            <a:endParaRPr lang="en-US" altLang="zh-CN" dirty="0"/>
          </a:p>
          <a:p>
            <a:pPr lvl="2"/>
            <a:r>
              <a:rPr lang="zh-CN" altLang="en-US" dirty="0"/>
              <a:t>按照深度由低到高的顺序，依次访问下一级网页链接，直到无法再深入为止。</a:t>
            </a:r>
          </a:p>
          <a:p>
            <a:pPr lvl="1"/>
            <a:r>
              <a:rPr lang="zh-CN" altLang="en-US" dirty="0"/>
              <a:t>广度优先策略：</a:t>
            </a:r>
            <a:endParaRPr lang="en-US" altLang="zh-CN" dirty="0"/>
          </a:p>
          <a:p>
            <a:pPr lvl="2"/>
            <a:r>
              <a:rPr lang="zh-CN" altLang="en-US" dirty="0"/>
              <a:t>按照网页内容目录层次的深浅来爬行，优先爬取较浅层次的页面。</a:t>
            </a:r>
            <a:endParaRPr lang="en-US" altLang="zh-CN" dirty="0"/>
          </a:p>
          <a:p>
            <a:pPr lvl="2"/>
            <a:r>
              <a:rPr lang="zh-CN" altLang="en-US" dirty="0"/>
              <a:t>当同一层中的页面全部爬行完毕后，爬虫再深入下一层。</a:t>
            </a:r>
          </a:p>
          <a:p>
            <a:endParaRPr lang="zh-CN" altLang="en-US" dirty="0"/>
          </a:p>
        </p:txBody>
      </p:sp>
      <p:sp>
        <p:nvSpPr>
          <p:cNvPr id="3" name="日期占位符 2">
            <a:extLst>
              <a:ext uri="{FF2B5EF4-FFF2-40B4-BE49-F238E27FC236}">
                <a16:creationId xmlns:a16="http://schemas.microsoft.com/office/drawing/2014/main" id="{A33D83AD-579A-49E0-8780-2D222BBF9528}"/>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D1C58CC2-D881-4562-94EA-9C6B3D25D1E1}"/>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2F079960-CF4E-4ABA-9FB2-5FD4A3D7BCC6}"/>
              </a:ext>
            </a:extLst>
          </p:cNvPr>
          <p:cNvSpPr>
            <a:spLocks noGrp="1"/>
          </p:cNvSpPr>
          <p:nvPr>
            <p:ph type="sldNum" sz="quarter" idx="12"/>
          </p:nvPr>
        </p:nvSpPr>
        <p:spPr/>
        <p:txBody>
          <a:bodyPr/>
          <a:lstStyle/>
          <a:p>
            <a:fld id="{9FB48568-3E69-4645-B599-1317235B7269}" type="slidenum">
              <a:rPr lang="zh-CN" altLang="en-US" smtClean="0"/>
              <a:t>33</a:t>
            </a:fld>
            <a:endParaRPr lang="zh-CN" altLang="en-US"/>
          </a:p>
        </p:txBody>
      </p:sp>
      <p:sp>
        <p:nvSpPr>
          <p:cNvPr id="6" name="标题 5">
            <a:extLst>
              <a:ext uri="{FF2B5EF4-FFF2-40B4-BE49-F238E27FC236}">
                <a16:creationId xmlns:a16="http://schemas.microsoft.com/office/drawing/2014/main" id="{3BFCD704-10D9-4050-8C90-B60112D4C13A}"/>
              </a:ext>
            </a:extLst>
          </p:cNvPr>
          <p:cNvSpPr>
            <a:spLocks noGrp="1"/>
          </p:cNvSpPr>
          <p:nvPr>
            <p:ph type="title"/>
          </p:nvPr>
        </p:nvSpPr>
        <p:spPr/>
        <p:txBody>
          <a:bodyPr/>
          <a:lstStyle/>
          <a:p>
            <a:r>
              <a:rPr lang="zh-CN" altLang="en-US" dirty="0"/>
              <a:t>爬虫的原理</a:t>
            </a:r>
            <a:br>
              <a:rPr lang="en-US" altLang="zh-CN" dirty="0"/>
            </a:br>
            <a:r>
              <a:rPr lang="en-US" altLang="zh-CN" dirty="0"/>
              <a:t>1 – </a:t>
            </a:r>
            <a:r>
              <a:rPr lang="zh-CN" altLang="en-US" dirty="0"/>
              <a:t>通用网络爬虫</a:t>
            </a:r>
          </a:p>
        </p:txBody>
      </p:sp>
    </p:spTree>
    <p:extLst>
      <p:ext uri="{BB962C8B-B14F-4D97-AF65-F5344CB8AC3E}">
        <p14:creationId xmlns:p14="http://schemas.microsoft.com/office/powerpoint/2010/main" val="582572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B0E6EF-3265-407F-B119-5B9C7F893BCD}"/>
              </a:ext>
            </a:extLst>
          </p:cNvPr>
          <p:cNvSpPr>
            <a:spLocks noGrp="1"/>
          </p:cNvSpPr>
          <p:nvPr>
            <p:ph idx="1"/>
          </p:nvPr>
        </p:nvSpPr>
        <p:spPr/>
        <p:txBody>
          <a:bodyPr>
            <a:normAutofit fontScale="70000" lnSpcReduction="20000"/>
          </a:bodyPr>
          <a:lstStyle/>
          <a:p>
            <a:r>
              <a:rPr lang="zh-CN" altLang="en-US" dirty="0"/>
              <a:t>聚焦网络爬虫又被称作主题网络爬虫</a:t>
            </a:r>
            <a:endParaRPr lang="en-US" altLang="zh-CN" dirty="0"/>
          </a:p>
          <a:p>
            <a:pPr lvl="1"/>
            <a:r>
              <a:rPr lang="zh-CN" altLang="en-US" dirty="0"/>
              <a:t>最大的特点是只选择性地爬行与预设的主题相关的页面。</a:t>
            </a:r>
            <a:endParaRPr lang="en-US" altLang="zh-CN" dirty="0"/>
          </a:p>
          <a:p>
            <a:r>
              <a:rPr lang="zh-CN" altLang="en-US" dirty="0"/>
              <a:t>爬取策略：</a:t>
            </a:r>
          </a:p>
          <a:p>
            <a:pPr lvl="1"/>
            <a:r>
              <a:rPr lang="zh-CN" altLang="en-US" dirty="0"/>
              <a:t>基于内容评价的爬行策略：</a:t>
            </a:r>
            <a:endParaRPr lang="en-US" altLang="zh-CN" dirty="0"/>
          </a:p>
          <a:p>
            <a:pPr lvl="2"/>
            <a:r>
              <a:rPr lang="zh-CN" altLang="en-US" dirty="0"/>
              <a:t>将用户输入的查询词作为主题，包含查询词的页面被视为与主题相关的页面。</a:t>
            </a:r>
          </a:p>
          <a:p>
            <a:pPr lvl="1"/>
            <a:r>
              <a:rPr lang="zh-CN" altLang="en-US" dirty="0"/>
              <a:t> 基于链接结构评价的爬行策略：</a:t>
            </a:r>
            <a:endParaRPr lang="en-US" altLang="zh-CN" dirty="0"/>
          </a:p>
          <a:p>
            <a:pPr lvl="2"/>
            <a:r>
              <a:rPr lang="zh-CN" altLang="en-US" dirty="0"/>
              <a:t>将包含很多结构信息的半结构化文档</a:t>
            </a:r>
            <a:r>
              <a:rPr lang="en-US" altLang="zh-CN" dirty="0"/>
              <a:t>Web</a:t>
            </a:r>
            <a:r>
              <a:rPr lang="zh-CN" altLang="en-US" dirty="0"/>
              <a:t>页面用来评价链接的重要性，</a:t>
            </a:r>
            <a:endParaRPr lang="en-US" altLang="zh-CN" dirty="0"/>
          </a:p>
          <a:p>
            <a:pPr lvl="2"/>
            <a:r>
              <a:rPr lang="zh-CN" altLang="en-US" dirty="0"/>
              <a:t>其中一种广泛使用的算法为</a:t>
            </a:r>
            <a:r>
              <a:rPr lang="en-US" altLang="zh-CN" dirty="0"/>
              <a:t>PageRank</a:t>
            </a:r>
            <a:r>
              <a:rPr lang="zh-CN" altLang="en-US" dirty="0"/>
              <a:t>算法。</a:t>
            </a:r>
          </a:p>
          <a:p>
            <a:pPr lvl="1"/>
            <a:r>
              <a:rPr lang="zh-CN" altLang="en-US" dirty="0"/>
              <a:t>基于增强学习的爬行策略：</a:t>
            </a:r>
            <a:endParaRPr lang="en-US" altLang="zh-CN" dirty="0"/>
          </a:p>
          <a:p>
            <a:pPr lvl="2"/>
            <a:r>
              <a:rPr lang="zh-CN" altLang="en-US" dirty="0"/>
              <a:t>将增强学习引入聚焦爬虫，利用贝叶斯分类器对超链接进行分类，计算出每个链接的重要性，</a:t>
            </a:r>
            <a:endParaRPr lang="en-US" altLang="zh-CN" dirty="0"/>
          </a:p>
          <a:p>
            <a:pPr lvl="2"/>
            <a:r>
              <a:rPr lang="zh-CN" altLang="en-US" dirty="0"/>
              <a:t>按照重要性决定链接的访问顺序。</a:t>
            </a:r>
          </a:p>
          <a:p>
            <a:pPr lvl="1"/>
            <a:r>
              <a:rPr lang="zh-CN" altLang="en-US" dirty="0"/>
              <a:t>基于语境图的爬行策略：</a:t>
            </a:r>
            <a:endParaRPr lang="en-US" altLang="zh-CN" dirty="0"/>
          </a:p>
          <a:p>
            <a:pPr lvl="2"/>
            <a:r>
              <a:rPr lang="zh-CN" altLang="en-US" dirty="0"/>
              <a:t>通过建立语境图学习网页之间的相关度，计算当前页面到相关页面的距离，距离越近的页面中的链接优先访问。</a:t>
            </a:r>
          </a:p>
          <a:p>
            <a:endParaRPr lang="zh-CN" altLang="en-US" dirty="0"/>
          </a:p>
        </p:txBody>
      </p:sp>
      <p:sp>
        <p:nvSpPr>
          <p:cNvPr id="3" name="日期占位符 2">
            <a:extLst>
              <a:ext uri="{FF2B5EF4-FFF2-40B4-BE49-F238E27FC236}">
                <a16:creationId xmlns:a16="http://schemas.microsoft.com/office/drawing/2014/main" id="{BEF9BA9A-4B9C-4BD8-B925-38398C65E6C4}"/>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804797C0-FA35-4DCB-BB23-95674609DEFF}"/>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E82C758E-647D-4DF0-B724-F1C513662317}"/>
              </a:ext>
            </a:extLst>
          </p:cNvPr>
          <p:cNvSpPr>
            <a:spLocks noGrp="1"/>
          </p:cNvSpPr>
          <p:nvPr>
            <p:ph type="sldNum" sz="quarter" idx="12"/>
          </p:nvPr>
        </p:nvSpPr>
        <p:spPr/>
        <p:txBody>
          <a:bodyPr/>
          <a:lstStyle/>
          <a:p>
            <a:fld id="{9FB48568-3E69-4645-B599-1317235B7269}" type="slidenum">
              <a:rPr lang="zh-CN" altLang="en-US" smtClean="0"/>
              <a:t>34</a:t>
            </a:fld>
            <a:endParaRPr lang="zh-CN" altLang="en-US"/>
          </a:p>
        </p:txBody>
      </p:sp>
      <p:sp>
        <p:nvSpPr>
          <p:cNvPr id="6" name="标题 5">
            <a:extLst>
              <a:ext uri="{FF2B5EF4-FFF2-40B4-BE49-F238E27FC236}">
                <a16:creationId xmlns:a16="http://schemas.microsoft.com/office/drawing/2014/main" id="{72B3EDDB-8BF0-4AE6-BC30-EB96CB37B0AF}"/>
              </a:ext>
            </a:extLst>
          </p:cNvPr>
          <p:cNvSpPr>
            <a:spLocks noGrp="1"/>
          </p:cNvSpPr>
          <p:nvPr>
            <p:ph type="title"/>
          </p:nvPr>
        </p:nvSpPr>
        <p:spPr/>
        <p:txBody>
          <a:bodyPr/>
          <a:lstStyle/>
          <a:p>
            <a:r>
              <a:rPr lang="zh-CN" altLang="en-US" dirty="0"/>
              <a:t>爬虫的原理</a:t>
            </a:r>
            <a:br>
              <a:rPr lang="en-US" altLang="zh-CN" dirty="0"/>
            </a:br>
            <a:r>
              <a:rPr lang="en-US" altLang="zh-CN" dirty="0"/>
              <a:t>2 – </a:t>
            </a:r>
            <a:r>
              <a:rPr lang="zh-CN" altLang="en-US" dirty="0"/>
              <a:t>聚焦网络爬虫</a:t>
            </a:r>
          </a:p>
        </p:txBody>
      </p:sp>
    </p:spTree>
    <p:extLst>
      <p:ext uri="{BB962C8B-B14F-4D97-AF65-F5344CB8AC3E}">
        <p14:creationId xmlns:p14="http://schemas.microsoft.com/office/powerpoint/2010/main" val="3086469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0C0DF05-D903-459F-A586-CF669648ADA3}"/>
              </a:ext>
            </a:extLst>
          </p:cNvPr>
          <p:cNvSpPr>
            <a:spLocks noGrp="1"/>
          </p:cNvSpPr>
          <p:nvPr>
            <p:ph idx="1"/>
          </p:nvPr>
        </p:nvSpPr>
        <p:spPr/>
        <p:txBody>
          <a:bodyPr>
            <a:normAutofit fontScale="85000" lnSpcReduction="20000"/>
          </a:bodyPr>
          <a:lstStyle/>
          <a:p>
            <a:r>
              <a:rPr lang="zh-CN" altLang="en-US" dirty="0"/>
              <a:t>增量式网络爬虫只对已下载网页采取增量式更新或只爬行新产生的及已经发生变化的网页，需要通过重新访问网页对本地页面进行更新，从而保持本地集中存储的页面为最新页面。</a:t>
            </a:r>
          </a:p>
          <a:p>
            <a:r>
              <a:rPr lang="zh-CN" altLang="en-US" dirty="0"/>
              <a:t>常用的更新方法如下：</a:t>
            </a:r>
          </a:p>
          <a:p>
            <a:pPr lvl="1"/>
            <a:r>
              <a:rPr lang="zh-CN" altLang="en-US" dirty="0"/>
              <a:t>统一更新法：</a:t>
            </a:r>
            <a:endParaRPr lang="en-US" altLang="zh-CN" dirty="0"/>
          </a:p>
          <a:p>
            <a:pPr lvl="2"/>
            <a:r>
              <a:rPr lang="zh-CN" altLang="en-US" dirty="0"/>
              <a:t>以相同的频率访问所有网页，不受网页本身的改变频率的影响。</a:t>
            </a:r>
          </a:p>
          <a:p>
            <a:pPr lvl="1"/>
            <a:r>
              <a:rPr lang="zh-CN" altLang="en-US" dirty="0"/>
              <a:t>个体更新法：</a:t>
            </a:r>
            <a:endParaRPr lang="en-US" altLang="zh-CN" dirty="0"/>
          </a:p>
          <a:p>
            <a:pPr lvl="2"/>
            <a:r>
              <a:rPr lang="zh-CN" altLang="en-US" dirty="0"/>
              <a:t>根据个体网页的改变频率来决定重新访问各页面的频率。</a:t>
            </a:r>
          </a:p>
          <a:p>
            <a:pPr lvl="1"/>
            <a:r>
              <a:rPr lang="zh-CN" altLang="en-US" dirty="0"/>
              <a:t>基于分类的更新法：</a:t>
            </a:r>
            <a:endParaRPr lang="en-US" altLang="zh-CN" dirty="0"/>
          </a:p>
          <a:p>
            <a:pPr lvl="2"/>
            <a:r>
              <a:rPr lang="zh-CN" altLang="en-US" dirty="0"/>
              <a:t>爬虫按照网页变化频率分为更新较快和更新较慢的网页类别，</a:t>
            </a:r>
            <a:endParaRPr lang="en-US" altLang="zh-CN" dirty="0"/>
          </a:p>
          <a:p>
            <a:pPr lvl="2"/>
            <a:r>
              <a:rPr lang="zh-CN" altLang="en-US" dirty="0"/>
              <a:t>分别设定不同的频率来访问这两类网页。</a:t>
            </a:r>
          </a:p>
          <a:p>
            <a:endParaRPr lang="zh-CN" altLang="en-US" dirty="0"/>
          </a:p>
        </p:txBody>
      </p:sp>
      <p:sp>
        <p:nvSpPr>
          <p:cNvPr id="3" name="日期占位符 2">
            <a:extLst>
              <a:ext uri="{FF2B5EF4-FFF2-40B4-BE49-F238E27FC236}">
                <a16:creationId xmlns:a16="http://schemas.microsoft.com/office/drawing/2014/main" id="{1DE98B4A-9D16-425B-B2D8-964DE4B26F69}"/>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1E841470-01FD-45EA-A511-3C72E9156B4E}"/>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15D8FBD4-560E-4403-AE26-C081807C8534}"/>
              </a:ext>
            </a:extLst>
          </p:cNvPr>
          <p:cNvSpPr>
            <a:spLocks noGrp="1"/>
          </p:cNvSpPr>
          <p:nvPr>
            <p:ph type="sldNum" sz="quarter" idx="12"/>
          </p:nvPr>
        </p:nvSpPr>
        <p:spPr/>
        <p:txBody>
          <a:bodyPr/>
          <a:lstStyle/>
          <a:p>
            <a:fld id="{9FB48568-3E69-4645-B599-1317235B7269}" type="slidenum">
              <a:rPr lang="zh-CN" altLang="en-US" smtClean="0"/>
              <a:t>35</a:t>
            </a:fld>
            <a:endParaRPr lang="zh-CN" altLang="en-US"/>
          </a:p>
        </p:txBody>
      </p:sp>
      <p:sp>
        <p:nvSpPr>
          <p:cNvPr id="6" name="标题 5">
            <a:extLst>
              <a:ext uri="{FF2B5EF4-FFF2-40B4-BE49-F238E27FC236}">
                <a16:creationId xmlns:a16="http://schemas.microsoft.com/office/drawing/2014/main" id="{1583473D-76B0-490E-B872-A88E4552F35D}"/>
              </a:ext>
            </a:extLst>
          </p:cNvPr>
          <p:cNvSpPr>
            <a:spLocks noGrp="1"/>
          </p:cNvSpPr>
          <p:nvPr>
            <p:ph type="title"/>
          </p:nvPr>
        </p:nvSpPr>
        <p:spPr/>
        <p:txBody>
          <a:bodyPr/>
          <a:lstStyle/>
          <a:p>
            <a:r>
              <a:rPr lang="zh-CN" altLang="en-US" dirty="0"/>
              <a:t>爬虫的原理</a:t>
            </a:r>
            <a:br>
              <a:rPr lang="en-US" altLang="zh-CN" dirty="0"/>
            </a:br>
            <a:r>
              <a:rPr lang="en-US" altLang="zh-CN" dirty="0"/>
              <a:t>3 – </a:t>
            </a:r>
            <a:r>
              <a:rPr lang="zh-CN" altLang="en-US" dirty="0"/>
              <a:t>增量式网络爬虫</a:t>
            </a:r>
          </a:p>
        </p:txBody>
      </p:sp>
    </p:spTree>
    <p:extLst>
      <p:ext uri="{BB962C8B-B14F-4D97-AF65-F5344CB8AC3E}">
        <p14:creationId xmlns:p14="http://schemas.microsoft.com/office/powerpoint/2010/main" val="2687037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918D9B-76F2-4377-9E90-133DE456B14F}"/>
              </a:ext>
            </a:extLst>
          </p:cNvPr>
          <p:cNvSpPr>
            <a:spLocks noGrp="1"/>
          </p:cNvSpPr>
          <p:nvPr>
            <p:ph idx="1"/>
          </p:nvPr>
        </p:nvSpPr>
        <p:spPr/>
        <p:txBody>
          <a:bodyPr>
            <a:normAutofit fontScale="85000" lnSpcReduction="10000"/>
          </a:bodyPr>
          <a:lstStyle/>
          <a:p>
            <a:r>
              <a:rPr lang="en-US" altLang="zh-CN" dirty="0"/>
              <a:t>Web</a:t>
            </a:r>
            <a:r>
              <a:rPr lang="zh-CN" altLang="en-US" dirty="0"/>
              <a:t>页面按照存在方式可以分为表层页面和深层页面两类。</a:t>
            </a:r>
            <a:endParaRPr lang="en-US" altLang="zh-CN" dirty="0"/>
          </a:p>
          <a:p>
            <a:pPr lvl="1"/>
            <a:r>
              <a:rPr lang="zh-CN" altLang="en-US" dirty="0"/>
              <a:t>表层页面指以传统搜索引擎可以索引到的页面，</a:t>
            </a:r>
            <a:endParaRPr lang="en-US" altLang="zh-CN" dirty="0"/>
          </a:p>
          <a:p>
            <a:pPr lvl="1"/>
            <a:r>
              <a:rPr lang="zh-CN" altLang="en-US" dirty="0"/>
              <a:t>深层页面为大部分内容无法通过静态链接获取，隐藏在搜索表单后的，需要用户提交关键词后才能获得的</a:t>
            </a:r>
            <a:r>
              <a:rPr lang="en-US" altLang="zh-CN" dirty="0"/>
              <a:t>Web</a:t>
            </a:r>
            <a:r>
              <a:rPr lang="zh-CN" altLang="en-US" dirty="0"/>
              <a:t>页面。</a:t>
            </a:r>
          </a:p>
          <a:p>
            <a:r>
              <a:rPr lang="zh-CN" altLang="en-US" dirty="0"/>
              <a:t>深层爬虫的核心部分为表单填写，包含以下两种类型：</a:t>
            </a:r>
          </a:p>
          <a:p>
            <a:pPr lvl="1"/>
            <a:r>
              <a:rPr lang="zh-CN" altLang="en-US" dirty="0"/>
              <a:t>基于领域知识的表单填写：</a:t>
            </a:r>
            <a:endParaRPr lang="en-US" altLang="zh-CN" dirty="0"/>
          </a:p>
          <a:p>
            <a:pPr lvl="2"/>
            <a:r>
              <a:rPr lang="zh-CN" altLang="en-US" dirty="0"/>
              <a:t>该种方法一般会维持一个本体库，通过语义分析来选取合适的关键词填写表单。</a:t>
            </a:r>
          </a:p>
          <a:p>
            <a:pPr lvl="1"/>
            <a:r>
              <a:rPr lang="zh-CN" altLang="en-US" dirty="0"/>
              <a:t>基于网页结构分析的表单填写：</a:t>
            </a:r>
            <a:endParaRPr lang="en-US" altLang="zh-CN" dirty="0"/>
          </a:p>
          <a:p>
            <a:pPr lvl="2"/>
            <a:r>
              <a:rPr lang="zh-CN" altLang="en-US" dirty="0"/>
              <a:t>这种方法一般无领域知识或仅有有限的领域知识，</a:t>
            </a:r>
            <a:endParaRPr lang="en-US" altLang="zh-CN" dirty="0"/>
          </a:p>
          <a:p>
            <a:pPr lvl="2"/>
            <a:r>
              <a:rPr lang="zh-CN" altLang="en-US" dirty="0"/>
              <a:t>将</a:t>
            </a:r>
            <a:r>
              <a:rPr lang="en-US" altLang="zh-CN" dirty="0"/>
              <a:t>HTML</a:t>
            </a:r>
            <a:r>
              <a:rPr lang="zh-CN" altLang="en-US" dirty="0"/>
              <a:t>网页表示为</a:t>
            </a:r>
            <a:r>
              <a:rPr lang="en-US" altLang="zh-CN" dirty="0"/>
              <a:t>DOM</a:t>
            </a:r>
            <a:r>
              <a:rPr lang="zh-CN" altLang="en-US" dirty="0"/>
              <a:t>树形式，将表单区分为单属性表单和多属性表单，</a:t>
            </a:r>
            <a:endParaRPr lang="en-US" altLang="zh-CN" dirty="0"/>
          </a:p>
          <a:p>
            <a:pPr lvl="2"/>
            <a:r>
              <a:rPr lang="zh-CN" altLang="en-US" dirty="0"/>
              <a:t>分别进行处理，从中提取表单各字段值。</a:t>
            </a:r>
          </a:p>
          <a:p>
            <a:endParaRPr lang="zh-CN" altLang="en-US" dirty="0"/>
          </a:p>
        </p:txBody>
      </p:sp>
      <p:sp>
        <p:nvSpPr>
          <p:cNvPr id="3" name="日期占位符 2">
            <a:extLst>
              <a:ext uri="{FF2B5EF4-FFF2-40B4-BE49-F238E27FC236}">
                <a16:creationId xmlns:a16="http://schemas.microsoft.com/office/drawing/2014/main" id="{58F9B9DC-2182-48E5-8464-A593218F7B60}"/>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4CB0B4D7-F0FF-4914-959D-F1F91464FA19}"/>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F13810CA-2B2C-4421-A413-E6FB0CDA57DB}"/>
              </a:ext>
            </a:extLst>
          </p:cNvPr>
          <p:cNvSpPr>
            <a:spLocks noGrp="1"/>
          </p:cNvSpPr>
          <p:nvPr>
            <p:ph type="sldNum" sz="quarter" idx="12"/>
          </p:nvPr>
        </p:nvSpPr>
        <p:spPr/>
        <p:txBody>
          <a:bodyPr/>
          <a:lstStyle/>
          <a:p>
            <a:fld id="{9FB48568-3E69-4645-B599-1317235B7269}" type="slidenum">
              <a:rPr lang="zh-CN" altLang="en-US" smtClean="0"/>
              <a:t>36</a:t>
            </a:fld>
            <a:endParaRPr lang="zh-CN" altLang="en-US"/>
          </a:p>
        </p:txBody>
      </p:sp>
      <p:sp>
        <p:nvSpPr>
          <p:cNvPr id="6" name="标题 5">
            <a:extLst>
              <a:ext uri="{FF2B5EF4-FFF2-40B4-BE49-F238E27FC236}">
                <a16:creationId xmlns:a16="http://schemas.microsoft.com/office/drawing/2014/main" id="{55BDF659-0752-4A0E-AD61-8297726D033A}"/>
              </a:ext>
            </a:extLst>
          </p:cNvPr>
          <p:cNvSpPr>
            <a:spLocks noGrp="1"/>
          </p:cNvSpPr>
          <p:nvPr>
            <p:ph type="title"/>
          </p:nvPr>
        </p:nvSpPr>
        <p:spPr/>
        <p:txBody>
          <a:bodyPr/>
          <a:lstStyle/>
          <a:p>
            <a:r>
              <a:rPr lang="zh-CN" altLang="en-US" dirty="0"/>
              <a:t>爬虫的原理</a:t>
            </a:r>
            <a:br>
              <a:rPr lang="en-US" altLang="zh-CN" dirty="0"/>
            </a:br>
            <a:r>
              <a:rPr lang="en-US" altLang="zh-CN" dirty="0"/>
              <a:t>4 – </a:t>
            </a:r>
            <a:r>
              <a:rPr lang="zh-CN" altLang="en-US" dirty="0"/>
              <a:t>深层网络爬虫</a:t>
            </a:r>
          </a:p>
        </p:txBody>
      </p:sp>
    </p:spTree>
    <p:extLst>
      <p:ext uri="{BB962C8B-B14F-4D97-AF65-F5344CB8AC3E}">
        <p14:creationId xmlns:p14="http://schemas.microsoft.com/office/powerpoint/2010/main" val="570377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2FBF969-3414-40EB-AF8D-1D2DBB09FCD8}"/>
              </a:ext>
            </a:extLst>
          </p:cNvPr>
          <p:cNvSpPr>
            <a:spLocks noGrp="1"/>
          </p:cNvSpPr>
          <p:nvPr>
            <p:ph idx="1"/>
          </p:nvPr>
        </p:nvSpPr>
        <p:spPr/>
        <p:txBody>
          <a:bodyPr>
            <a:normAutofit fontScale="70000" lnSpcReduction="20000"/>
          </a:bodyPr>
          <a:lstStyle/>
          <a:p>
            <a:r>
              <a:rPr lang="zh-CN" altLang="en-US" dirty="0"/>
              <a:t>与爬虫的协议，只要在</a:t>
            </a:r>
            <a:r>
              <a:rPr lang="en-US" altLang="zh-CN" dirty="0"/>
              <a:t>robot.txt</a:t>
            </a:r>
            <a:r>
              <a:rPr lang="zh-CN" altLang="en-US" dirty="0"/>
              <a:t>允许的范围内爬虫就不存在道德和法律风险，</a:t>
            </a:r>
          </a:p>
          <a:p>
            <a:r>
              <a:rPr lang="zh-CN" altLang="en-US" dirty="0"/>
              <a:t>当使用一个爬虫爬取一个网站的数据时，需要遵守网站所有者针对所有爬虫所制定的协议，这便是</a:t>
            </a:r>
            <a:r>
              <a:rPr lang="en-US" altLang="zh-CN" dirty="0"/>
              <a:t>robot.txt</a:t>
            </a:r>
            <a:r>
              <a:rPr lang="zh-CN" altLang="en-US" dirty="0"/>
              <a:t>协议。</a:t>
            </a:r>
          </a:p>
          <a:p>
            <a:r>
              <a:rPr lang="zh-CN" altLang="en-US" dirty="0"/>
              <a:t>该协议通常存放在网站根目录下，里面规定了此网站那些内容可以被爬虫获取，及哪些网页是不允许爬虫获取的。</a:t>
            </a:r>
            <a:endParaRPr lang="en-US" altLang="zh-CN" dirty="0"/>
          </a:p>
          <a:p>
            <a:endParaRPr lang="en-US" altLang="zh-CN" dirty="0"/>
          </a:p>
          <a:p>
            <a:r>
              <a:rPr lang="zh-CN" altLang="en-US" dirty="0"/>
              <a:t>参看：</a:t>
            </a:r>
            <a:endParaRPr lang="en-US" altLang="zh-CN" dirty="0"/>
          </a:p>
          <a:p>
            <a:pPr lvl="1"/>
            <a:r>
              <a:rPr lang="pl-PL" altLang="zh-CN" dirty="0">
                <a:hlinkClick r:id="rId2"/>
              </a:rPr>
              <a:t>https://baike.baidu.com/item/robots</a:t>
            </a:r>
            <a:r>
              <a:rPr lang="en-US" altLang="zh-CN" dirty="0"/>
              <a:t> </a:t>
            </a:r>
          </a:p>
          <a:p>
            <a:pPr lvl="1"/>
            <a:r>
              <a:rPr lang="en-US" altLang="zh-CN" dirty="0">
                <a:hlinkClick r:id="rId3"/>
              </a:rPr>
              <a:t>https://baike.baidu.com/item/robots%E5%8D%8F%E8%AE%AE</a:t>
            </a:r>
            <a:r>
              <a:rPr lang="en-US" altLang="zh-CN" dirty="0"/>
              <a:t> </a:t>
            </a:r>
            <a:endParaRPr lang="zh-CN" altLang="en-US" dirty="0"/>
          </a:p>
          <a:p>
            <a:endParaRPr lang="en-US" altLang="zh-CN" dirty="0"/>
          </a:p>
          <a:p>
            <a:r>
              <a:rPr lang="zh-CN" altLang="en-US" dirty="0"/>
              <a:t>不过实际上的爬虫一般都不看这个</a:t>
            </a:r>
            <a:r>
              <a:rPr lang="en-US" altLang="zh-CN" dirty="0"/>
              <a:t>~~~</a:t>
            </a:r>
            <a:endParaRPr lang="zh-CN" altLang="en-US" dirty="0"/>
          </a:p>
          <a:p>
            <a:endParaRPr lang="zh-CN" altLang="en-US" dirty="0"/>
          </a:p>
        </p:txBody>
      </p:sp>
      <p:sp>
        <p:nvSpPr>
          <p:cNvPr id="3" name="日期占位符 2">
            <a:extLst>
              <a:ext uri="{FF2B5EF4-FFF2-40B4-BE49-F238E27FC236}">
                <a16:creationId xmlns:a16="http://schemas.microsoft.com/office/drawing/2014/main" id="{21531F11-D723-4485-8136-D0FF988BEA07}"/>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86BE5BA3-34B2-4C50-AA1D-17BF166A5C26}"/>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A9BC36CE-ADD8-45D3-8F71-1F0FC2874B48}"/>
              </a:ext>
            </a:extLst>
          </p:cNvPr>
          <p:cNvSpPr>
            <a:spLocks noGrp="1"/>
          </p:cNvSpPr>
          <p:nvPr>
            <p:ph type="sldNum" sz="quarter" idx="12"/>
          </p:nvPr>
        </p:nvSpPr>
        <p:spPr/>
        <p:txBody>
          <a:bodyPr/>
          <a:lstStyle/>
          <a:p>
            <a:fld id="{9FB48568-3E69-4645-B599-1317235B7269}" type="slidenum">
              <a:rPr lang="zh-CN" altLang="en-US" smtClean="0"/>
              <a:t>37</a:t>
            </a:fld>
            <a:endParaRPr lang="zh-CN" altLang="en-US"/>
          </a:p>
        </p:txBody>
      </p:sp>
      <p:sp>
        <p:nvSpPr>
          <p:cNvPr id="6" name="标题 5">
            <a:extLst>
              <a:ext uri="{FF2B5EF4-FFF2-40B4-BE49-F238E27FC236}">
                <a16:creationId xmlns:a16="http://schemas.microsoft.com/office/drawing/2014/main" id="{071BE4DD-C7CF-4DE9-AFCE-4D7D0452E32D}"/>
              </a:ext>
            </a:extLst>
          </p:cNvPr>
          <p:cNvSpPr>
            <a:spLocks noGrp="1"/>
          </p:cNvSpPr>
          <p:nvPr>
            <p:ph type="title"/>
          </p:nvPr>
        </p:nvSpPr>
        <p:spPr/>
        <p:txBody>
          <a:bodyPr/>
          <a:lstStyle/>
          <a:p>
            <a:r>
              <a:rPr lang="en-US" altLang="zh-CN" dirty="0"/>
              <a:t>robot.txt</a:t>
            </a:r>
            <a:endParaRPr lang="zh-CN" altLang="en-US" dirty="0"/>
          </a:p>
        </p:txBody>
      </p:sp>
    </p:spTree>
    <p:extLst>
      <p:ext uri="{BB962C8B-B14F-4D97-AF65-F5344CB8AC3E}">
        <p14:creationId xmlns:p14="http://schemas.microsoft.com/office/powerpoint/2010/main" val="2872004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B611B03-AB60-47C2-93A5-C954C7C8FB05}"/>
              </a:ext>
            </a:extLst>
          </p:cNvPr>
          <p:cNvSpPr>
            <a:spLocks noGrp="1"/>
          </p:cNvSpPr>
          <p:nvPr>
            <p:ph idx="1"/>
          </p:nvPr>
        </p:nvSpPr>
        <p:spPr/>
        <p:txBody>
          <a:bodyPr>
            <a:normAutofit fontScale="92500" lnSpcReduction="20000"/>
          </a:bodyPr>
          <a:lstStyle/>
          <a:p>
            <a:r>
              <a:rPr lang="zh-CN" altLang="en-US" dirty="0"/>
              <a:t>目前，多数网站允许将爬虫爬取的数据用于个人使用或者科学研究。但如果将爬取的数据用于其他用途，尤其是转载或者商业用途，严重的将会触犯法律或者引起民事纠纷。</a:t>
            </a:r>
          </a:p>
          <a:p>
            <a:r>
              <a:rPr lang="zh-CN" altLang="en-US" dirty="0"/>
              <a:t>以下两种数据是不能爬取的，更不能用于商业用途。</a:t>
            </a:r>
          </a:p>
          <a:p>
            <a:pPr lvl="1"/>
            <a:r>
              <a:rPr lang="zh-CN" altLang="en-US" dirty="0"/>
              <a:t>个人隐私数据：如姓名、手机号码、年龄、血型、婚姻情况等，爬取此类数据将会触犯个人信息保护法。</a:t>
            </a:r>
          </a:p>
          <a:p>
            <a:pPr lvl="1"/>
            <a:r>
              <a:rPr lang="zh-CN" altLang="en-US" dirty="0"/>
              <a:t>明确禁止他人访问的数据：例如用户设置了账号密码等权限控制，进行了加密的内容。</a:t>
            </a:r>
          </a:p>
          <a:p>
            <a:r>
              <a:rPr lang="zh-CN" altLang="en-US" dirty="0"/>
              <a:t>还需注意版权相关问题，有作者署名的受版权保护的内容不允许爬取后随意转载或用于商业用途。</a:t>
            </a:r>
          </a:p>
          <a:p>
            <a:endParaRPr lang="zh-CN" altLang="en-US" dirty="0"/>
          </a:p>
        </p:txBody>
      </p:sp>
      <p:sp>
        <p:nvSpPr>
          <p:cNvPr id="3" name="日期占位符 2">
            <a:extLst>
              <a:ext uri="{FF2B5EF4-FFF2-40B4-BE49-F238E27FC236}">
                <a16:creationId xmlns:a16="http://schemas.microsoft.com/office/drawing/2014/main" id="{A9AA8D3B-6B05-4F12-A24F-FFE968758B36}"/>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1DFE6BC4-B04F-4D39-BA6C-FDC2349882D9}"/>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FAB71F8E-D363-4755-A580-2BEF6231605C}"/>
              </a:ext>
            </a:extLst>
          </p:cNvPr>
          <p:cNvSpPr>
            <a:spLocks noGrp="1"/>
          </p:cNvSpPr>
          <p:nvPr>
            <p:ph type="sldNum" sz="quarter" idx="12"/>
          </p:nvPr>
        </p:nvSpPr>
        <p:spPr/>
        <p:txBody>
          <a:bodyPr/>
          <a:lstStyle/>
          <a:p>
            <a:fld id="{9FB48568-3E69-4645-B599-1317235B7269}" type="slidenum">
              <a:rPr lang="zh-CN" altLang="en-US" smtClean="0"/>
              <a:t>38</a:t>
            </a:fld>
            <a:endParaRPr lang="zh-CN" altLang="en-US"/>
          </a:p>
        </p:txBody>
      </p:sp>
      <p:sp>
        <p:nvSpPr>
          <p:cNvPr id="6" name="标题 5">
            <a:extLst>
              <a:ext uri="{FF2B5EF4-FFF2-40B4-BE49-F238E27FC236}">
                <a16:creationId xmlns:a16="http://schemas.microsoft.com/office/drawing/2014/main" id="{2AF725F3-CB47-4A20-91A1-80CE2291DF5B}"/>
              </a:ext>
            </a:extLst>
          </p:cNvPr>
          <p:cNvSpPr>
            <a:spLocks noGrp="1"/>
          </p:cNvSpPr>
          <p:nvPr>
            <p:ph type="title"/>
          </p:nvPr>
        </p:nvSpPr>
        <p:spPr/>
        <p:txBody>
          <a:bodyPr/>
          <a:lstStyle/>
          <a:p>
            <a:r>
              <a:rPr lang="zh-CN" altLang="en-US" dirty="0"/>
              <a:t>爬虫的合法性</a:t>
            </a:r>
          </a:p>
        </p:txBody>
      </p:sp>
    </p:spTree>
    <p:extLst>
      <p:ext uri="{BB962C8B-B14F-4D97-AF65-F5344CB8AC3E}">
        <p14:creationId xmlns:p14="http://schemas.microsoft.com/office/powerpoint/2010/main" val="2558352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52D5010-8537-497C-AF06-BB0BA3D32E01}"/>
              </a:ext>
            </a:extLst>
          </p:cNvPr>
          <p:cNvSpPr>
            <a:spLocks noGrp="1"/>
          </p:cNvSpPr>
          <p:nvPr>
            <p:ph idx="1"/>
          </p:nvPr>
        </p:nvSpPr>
        <p:spPr/>
        <p:txBody>
          <a:bodyPr>
            <a:normAutofit fontScale="92500"/>
          </a:bodyPr>
          <a:lstStyle/>
          <a:p>
            <a:r>
              <a:rPr lang="zh-CN" altLang="en-US" dirty="0"/>
              <a:t>控制采集速度</a:t>
            </a:r>
          </a:p>
          <a:p>
            <a:pPr lvl="1"/>
            <a:r>
              <a:rPr lang="zh-CN" altLang="en-US" dirty="0"/>
              <a:t>过快的采集会对网站服务器造成压力，性能差的网站会拖垮。</a:t>
            </a:r>
          </a:p>
          <a:p>
            <a:pPr lvl="1"/>
            <a:r>
              <a:rPr lang="zh-CN" altLang="en-US" dirty="0"/>
              <a:t>放慢采集速度既给网站减轻压力，也降低自己被封禁的风险。</a:t>
            </a:r>
          </a:p>
          <a:p>
            <a:r>
              <a:rPr lang="zh-CN" altLang="en-US" dirty="0"/>
              <a:t>注意商业用途 </a:t>
            </a:r>
          </a:p>
          <a:p>
            <a:pPr lvl="1"/>
            <a:r>
              <a:rPr lang="zh-CN" altLang="en-US" dirty="0"/>
              <a:t>爬虫目前在法律上尚属灰色地段</a:t>
            </a:r>
          </a:p>
          <a:p>
            <a:pPr lvl="1"/>
            <a:r>
              <a:rPr lang="zh-CN" altLang="en-US" dirty="0"/>
              <a:t>爬取别的网站用于自己的商业化用途也可能存在着法律风险</a:t>
            </a:r>
          </a:p>
          <a:p>
            <a:pPr lvl="1"/>
            <a:r>
              <a:rPr lang="zh-CN" altLang="en-US" dirty="0"/>
              <a:t>新浪微博诉脉脉 大数据引发不正当竞争第一案</a:t>
            </a:r>
          </a:p>
          <a:p>
            <a:pPr lvl="2"/>
            <a:r>
              <a:rPr lang="en-US" altLang="zh-CN" dirty="0"/>
              <a:t>http://news.sina.com.cn/sf/news/ajjj/2017-02-08/doc-ifyafenm3035943.shtml</a:t>
            </a:r>
          </a:p>
          <a:p>
            <a:pPr lvl="1"/>
            <a:r>
              <a:rPr lang="zh-CN" altLang="en-US" dirty="0"/>
              <a:t>特别注意隐私数据的爬取。</a:t>
            </a:r>
          </a:p>
        </p:txBody>
      </p:sp>
      <p:sp>
        <p:nvSpPr>
          <p:cNvPr id="3" name="日期占位符 2">
            <a:extLst>
              <a:ext uri="{FF2B5EF4-FFF2-40B4-BE49-F238E27FC236}">
                <a16:creationId xmlns:a16="http://schemas.microsoft.com/office/drawing/2014/main" id="{832EC998-CFDD-4284-B920-B909FAB7384E}"/>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7E101EB7-98A3-46DC-91B2-D93A46A87414}"/>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43EBAD17-D7CD-46CA-AB8B-777F82AADC9E}"/>
              </a:ext>
            </a:extLst>
          </p:cNvPr>
          <p:cNvSpPr>
            <a:spLocks noGrp="1"/>
          </p:cNvSpPr>
          <p:nvPr>
            <p:ph type="sldNum" sz="quarter" idx="12"/>
          </p:nvPr>
        </p:nvSpPr>
        <p:spPr/>
        <p:txBody>
          <a:bodyPr/>
          <a:lstStyle/>
          <a:p>
            <a:fld id="{9FB48568-3E69-4645-B599-1317235B7269}" type="slidenum">
              <a:rPr lang="zh-CN" altLang="en-US" smtClean="0"/>
              <a:t>39</a:t>
            </a:fld>
            <a:endParaRPr lang="zh-CN" altLang="en-US"/>
          </a:p>
        </p:txBody>
      </p:sp>
      <p:sp>
        <p:nvSpPr>
          <p:cNvPr id="6" name="标题 5">
            <a:extLst>
              <a:ext uri="{FF2B5EF4-FFF2-40B4-BE49-F238E27FC236}">
                <a16:creationId xmlns:a16="http://schemas.microsoft.com/office/drawing/2014/main" id="{34CDFDDA-3610-4B8A-97C8-41F7E800F2F8}"/>
              </a:ext>
            </a:extLst>
          </p:cNvPr>
          <p:cNvSpPr>
            <a:spLocks noGrp="1"/>
          </p:cNvSpPr>
          <p:nvPr>
            <p:ph type="title"/>
          </p:nvPr>
        </p:nvSpPr>
        <p:spPr/>
        <p:txBody>
          <a:bodyPr/>
          <a:lstStyle/>
          <a:p>
            <a:r>
              <a:rPr lang="zh-CN" altLang="en-US" dirty="0"/>
              <a:t>爬虫的道德节操和法律问题</a:t>
            </a:r>
          </a:p>
        </p:txBody>
      </p:sp>
    </p:spTree>
    <p:extLst>
      <p:ext uri="{BB962C8B-B14F-4D97-AF65-F5344CB8AC3E}">
        <p14:creationId xmlns:p14="http://schemas.microsoft.com/office/powerpoint/2010/main" val="63639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看待大数据的视野</a:t>
            </a:r>
          </a:p>
        </p:txBody>
      </p:sp>
      <p:sp>
        <p:nvSpPr>
          <p:cNvPr id="8" name="文本占位符 7"/>
          <p:cNvSpPr>
            <a:spLocks noGrp="1"/>
          </p:cNvSpPr>
          <p:nvPr>
            <p:ph type="body" idx="1"/>
          </p:nvPr>
        </p:nvSpPr>
        <p:spPr/>
        <p:txBody>
          <a:bodyPr/>
          <a:lstStyle/>
          <a:p>
            <a:r>
              <a:rPr lang="zh-CN" altLang="en-US" dirty="0"/>
              <a:t>换个角度看大数据领域</a:t>
            </a:r>
          </a:p>
        </p:txBody>
      </p:sp>
      <p:sp>
        <p:nvSpPr>
          <p:cNvPr id="3" name="日期占位符 2"/>
          <p:cNvSpPr>
            <a:spLocks noGrp="1"/>
          </p:cNvSpPr>
          <p:nvPr>
            <p:ph type="dt" sz="half" idx="10"/>
          </p:nvPr>
        </p:nvSpPr>
        <p:spPr/>
        <p:txBody>
          <a:bodyPr/>
          <a:lstStyle/>
          <a:p>
            <a:fld id="{26B74D5B-1255-4A75-992E-E6054B59C263}"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4</a:t>
            </a:fld>
            <a:endParaRPr lang="zh-CN" altLang="en-US"/>
          </a:p>
        </p:txBody>
      </p:sp>
    </p:spTree>
    <p:extLst>
      <p:ext uri="{BB962C8B-B14F-4D97-AF65-F5344CB8AC3E}">
        <p14:creationId xmlns:p14="http://schemas.microsoft.com/office/powerpoint/2010/main" val="3752157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9AB4E4B-29DD-4D06-9BC3-2B680F927A1F}"/>
              </a:ext>
            </a:extLst>
          </p:cNvPr>
          <p:cNvSpPr>
            <a:spLocks noGrp="1"/>
          </p:cNvSpPr>
          <p:nvPr>
            <p:ph type="title"/>
          </p:nvPr>
        </p:nvSpPr>
        <p:spPr/>
        <p:txBody>
          <a:bodyPr/>
          <a:lstStyle/>
          <a:p>
            <a:r>
              <a:rPr lang="zh-CN" altLang="en-US" dirty="0"/>
              <a:t>认识反爬虫</a:t>
            </a:r>
          </a:p>
        </p:txBody>
      </p:sp>
      <p:sp>
        <p:nvSpPr>
          <p:cNvPr id="8" name="文本占位符 7">
            <a:extLst>
              <a:ext uri="{FF2B5EF4-FFF2-40B4-BE49-F238E27FC236}">
                <a16:creationId xmlns:a16="http://schemas.microsoft.com/office/drawing/2014/main" id="{87896F37-0A75-461D-95B7-95D686FEEC5A}"/>
              </a:ext>
            </a:extLst>
          </p:cNvPr>
          <p:cNvSpPr>
            <a:spLocks noGrp="1"/>
          </p:cNvSpPr>
          <p:nvPr>
            <p:ph type="body" idx="1"/>
          </p:nvPr>
        </p:nvSpPr>
        <p:spPr/>
        <p:txBody>
          <a:bodyPr/>
          <a:lstStyle/>
          <a:p>
            <a:endParaRPr lang="zh-CN" altLang="en-US"/>
          </a:p>
        </p:txBody>
      </p:sp>
      <p:sp>
        <p:nvSpPr>
          <p:cNvPr id="3" name="日期占位符 2">
            <a:extLst>
              <a:ext uri="{FF2B5EF4-FFF2-40B4-BE49-F238E27FC236}">
                <a16:creationId xmlns:a16="http://schemas.microsoft.com/office/drawing/2014/main" id="{AE72A7EC-F2A1-48EF-9A4A-D7350132A548}"/>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73C743B2-3B11-4587-B8E5-32A8C616B663}"/>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45F7A2B2-046E-4948-8336-FDBD50A6CB22}"/>
              </a:ext>
            </a:extLst>
          </p:cNvPr>
          <p:cNvSpPr>
            <a:spLocks noGrp="1"/>
          </p:cNvSpPr>
          <p:nvPr>
            <p:ph type="sldNum" sz="quarter" idx="12"/>
          </p:nvPr>
        </p:nvSpPr>
        <p:spPr/>
        <p:txBody>
          <a:bodyPr/>
          <a:lstStyle/>
          <a:p>
            <a:fld id="{9FB48568-3E69-4645-B599-1317235B7269}" type="slidenum">
              <a:rPr lang="zh-CN" altLang="en-US" smtClean="0"/>
              <a:t>40</a:t>
            </a:fld>
            <a:endParaRPr lang="zh-CN" altLang="en-US"/>
          </a:p>
        </p:txBody>
      </p:sp>
    </p:spTree>
    <p:extLst>
      <p:ext uri="{BB962C8B-B14F-4D97-AF65-F5344CB8AC3E}">
        <p14:creationId xmlns:p14="http://schemas.microsoft.com/office/powerpoint/2010/main" val="2607128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573A26-39E9-485A-BD07-478B6191B243}"/>
              </a:ext>
            </a:extLst>
          </p:cNvPr>
          <p:cNvSpPr>
            <a:spLocks noGrp="1"/>
          </p:cNvSpPr>
          <p:nvPr>
            <p:ph idx="1"/>
          </p:nvPr>
        </p:nvSpPr>
        <p:spPr/>
        <p:txBody>
          <a:bodyPr/>
          <a:lstStyle/>
          <a:p>
            <a:r>
              <a:rPr lang="zh-CN" altLang="en-US" dirty="0"/>
              <a:t>反爬的目的与手段</a:t>
            </a:r>
            <a:endParaRPr lang="en-US" altLang="zh-CN" dirty="0"/>
          </a:p>
          <a:p>
            <a:r>
              <a:rPr lang="zh-CN" altLang="en-US" dirty="0"/>
              <a:t>反反爬</a:t>
            </a:r>
          </a:p>
          <a:p>
            <a:r>
              <a:rPr lang="zh-CN" altLang="en-US" dirty="0"/>
              <a:t>制定爬取策略</a:t>
            </a:r>
            <a:endParaRPr lang="en-US" altLang="zh-CN" dirty="0"/>
          </a:p>
        </p:txBody>
      </p:sp>
      <p:sp>
        <p:nvSpPr>
          <p:cNvPr id="3" name="日期占位符 2">
            <a:extLst>
              <a:ext uri="{FF2B5EF4-FFF2-40B4-BE49-F238E27FC236}">
                <a16:creationId xmlns:a16="http://schemas.microsoft.com/office/drawing/2014/main" id="{5C83405A-0612-449B-BBEE-44F2C293A61C}"/>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8944E8E4-F6EF-4528-B6E3-CFCD6FD33C8F}"/>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0EE65F74-8D2C-4430-BDBC-1A16EA894B87}"/>
              </a:ext>
            </a:extLst>
          </p:cNvPr>
          <p:cNvSpPr>
            <a:spLocks noGrp="1"/>
          </p:cNvSpPr>
          <p:nvPr>
            <p:ph type="sldNum" sz="quarter" idx="12"/>
          </p:nvPr>
        </p:nvSpPr>
        <p:spPr/>
        <p:txBody>
          <a:bodyPr/>
          <a:lstStyle/>
          <a:p>
            <a:fld id="{9FB48568-3E69-4645-B599-1317235B7269}" type="slidenum">
              <a:rPr lang="zh-CN" altLang="en-US" smtClean="0"/>
              <a:t>41</a:t>
            </a:fld>
            <a:endParaRPr lang="zh-CN" altLang="en-US"/>
          </a:p>
        </p:txBody>
      </p:sp>
      <p:sp>
        <p:nvSpPr>
          <p:cNvPr id="6" name="标题 5">
            <a:extLst>
              <a:ext uri="{FF2B5EF4-FFF2-40B4-BE49-F238E27FC236}">
                <a16:creationId xmlns:a16="http://schemas.microsoft.com/office/drawing/2014/main" id="{FAED4AEC-4481-4866-8906-5213CAA9D3EB}"/>
              </a:ext>
            </a:extLst>
          </p:cNvPr>
          <p:cNvSpPr>
            <a:spLocks noGrp="1"/>
          </p:cNvSpPr>
          <p:nvPr>
            <p:ph type="title"/>
          </p:nvPr>
        </p:nvSpPr>
        <p:spPr/>
        <p:txBody>
          <a:bodyPr/>
          <a:lstStyle/>
          <a:p>
            <a:r>
              <a:rPr lang="zh-CN" altLang="en-US" dirty="0"/>
              <a:t>认识反爬虫</a:t>
            </a:r>
          </a:p>
        </p:txBody>
      </p:sp>
    </p:spTree>
    <p:extLst>
      <p:ext uri="{BB962C8B-B14F-4D97-AF65-F5344CB8AC3E}">
        <p14:creationId xmlns:p14="http://schemas.microsoft.com/office/powerpoint/2010/main" val="2045591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CAD980C-4259-4DF0-A9BF-05996A336D10}"/>
              </a:ext>
            </a:extLst>
          </p:cNvPr>
          <p:cNvSpPr>
            <a:spLocks noGrp="1"/>
          </p:cNvSpPr>
          <p:nvPr>
            <p:ph idx="1"/>
          </p:nvPr>
        </p:nvSpPr>
        <p:spPr/>
        <p:txBody>
          <a:bodyPr/>
          <a:lstStyle/>
          <a:p>
            <a:r>
              <a:rPr lang="en-US" altLang="zh-CN" dirty="0"/>
              <a:t>1. </a:t>
            </a:r>
            <a:r>
              <a:rPr lang="zh-CN" altLang="en-US" dirty="0"/>
              <a:t>通过</a:t>
            </a:r>
            <a:r>
              <a:rPr lang="en-US" altLang="zh-CN" dirty="0"/>
              <a:t>User-Agent</a:t>
            </a:r>
            <a:r>
              <a:rPr lang="zh-CN" altLang="en-US" dirty="0"/>
              <a:t>校验反爬</a:t>
            </a:r>
          </a:p>
          <a:p>
            <a:pPr lvl="1"/>
            <a:r>
              <a:rPr lang="zh-CN" altLang="en-US" dirty="0"/>
              <a:t>浏览器在发送请求的时候，会附带一部分浏览器及当前系统环境的参数给服务器，服务器会通过</a:t>
            </a:r>
            <a:r>
              <a:rPr lang="en-US" altLang="zh-CN" dirty="0"/>
              <a:t>User-Agent</a:t>
            </a:r>
            <a:r>
              <a:rPr lang="zh-CN" altLang="en-US" dirty="0"/>
              <a:t>的值来区分不同的浏览器。</a:t>
            </a:r>
            <a:endParaRPr lang="en-US" altLang="zh-CN" dirty="0"/>
          </a:p>
          <a:p>
            <a:pPr lvl="1"/>
            <a:endParaRPr lang="en-US" altLang="zh-CN" dirty="0"/>
          </a:p>
        </p:txBody>
      </p:sp>
      <p:sp>
        <p:nvSpPr>
          <p:cNvPr id="3" name="日期占位符 2">
            <a:extLst>
              <a:ext uri="{FF2B5EF4-FFF2-40B4-BE49-F238E27FC236}">
                <a16:creationId xmlns:a16="http://schemas.microsoft.com/office/drawing/2014/main" id="{17473A1A-70D0-4941-8246-F8C74DFCD9C9}"/>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F933DACA-37A4-4705-97AE-0D3756EAC301}"/>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C93C6806-09FC-4CEF-9EAA-50C3230E1056}"/>
              </a:ext>
            </a:extLst>
          </p:cNvPr>
          <p:cNvSpPr>
            <a:spLocks noGrp="1"/>
          </p:cNvSpPr>
          <p:nvPr>
            <p:ph type="sldNum" sz="quarter" idx="12"/>
          </p:nvPr>
        </p:nvSpPr>
        <p:spPr/>
        <p:txBody>
          <a:bodyPr/>
          <a:lstStyle/>
          <a:p>
            <a:fld id="{9FB48568-3E69-4645-B599-1317235B7269}" type="slidenum">
              <a:rPr lang="zh-CN" altLang="en-US" smtClean="0"/>
              <a:t>42</a:t>
            </a:fld>
            <a:endParaRPr lang="zh-CN" altLang="en-US"/>
          </a:p>
        </p:txBody>
      </p:sp>
      <p:sp>
        <p:nvSpPr>
          <p:cNvPr id="6" name="标题 5">
            <a:extLst>
              <a:ext uri="{FF2B5EF4-FFF2-40B4-BE49-F238E27FC236}">
                <a16:creationId xmlns:a16="http://schemas.microsoft.com/office/drawing/2014/main" id="{2F523388-CF5A-4CA3-BE6E-170AD664E9E3}"/>
              </a:ext>
            </a:extLst>
          </p:cNvPr>
          <p:cNvSpPr>
            <a:spLocks noGrp="1"/>
          </p:cNvSpPr>
          <p:nvPr>
            <p:ph type="title"/>
          </p:nvPr>
        </p:nvSpPr>
        <p:spPr/>
        <p:txBody>
          <a:bodyPr/>
          <a:lstStyle/>
          <a:p>
            <a:r>
              <a:rPr lang="zh-CN" altLang="en-US" dirty="0"/>
              <a:t>网站反爬虫的目的与手段</a:t>
            </a:r>
          </a:p>
        </p:txBody>
      </p:sp>
    </p:spTree>
    <p:extLst>
      <p:ext uri="{BB962C8B-B14F-4D97-AF65-F5344CB8AC3E}">
        <p14:creationId xmlns:p14="http://schemas.microsoft.com/office/powerpoint/2010/main" val="3670143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B0B8E12-4A95-4F33-980D-480E4BD7E38D}"/>
              </a:ext>
            </a:extLst>
          </p:cNvPr>
          <p:cNvSpPr>
            <a:spLocks noGrp="1"/>
          </p:cNvSpPr>
          <p:nvPr>
            <p:ph idx="1"/>
          </p:nvPr>
        </p:nvSpPr>
        <p:spPr/>
        <p:txBody>
          <a:bodyPr/>
          <a:lstStyle/>
          <a:p>
            <a:r>
              <a:rPr lang="en-US" altLang="zh-CN" dirty="0"/>
              <a:t>2. </a:t>
            </a:r>
            <a:r>
              <a:rPr lang="zh-CN" altLang="en-US" dirty="0"/>
              <a:t>通过访问频度反爬</a:t>
            </a:r>
            <a:endParaRPr lang="en-US" altLang="zh-CN" dirty="0"/>
          </a:p>
          <a:p>
            <a:pPr lvl="1"/>
            <a:r>
              <a:rPr lang="zh-CN" altLang="en-US" dirty="0"/>
              <a:t>普通用户通过浏览器访问网站的速度相对爬虫而言要慢的多，所以不少网站会利用这一点对访问频度设定一个阈值，如果一个</a:t>
            </a:r>
            <a:r>
              <a:rPr lang="en-US" altLang="zh-CN" dirty="0"/>
              <a:t>IP</a:t>
            </a:r>
            <a:r>
              <a:rPr lang="zh-CN" altLang="en-US" dirty="0"/>
              <a:t>单位时间内访问频度超过了预设的阈值，将会对该</a:t>
            </a:r>
            <a:r>
              <a:rPr lang="en-US" altLang="zh-CN" dirty="0"/>
              <a:t>IP</a:t>
            </a:r>
            <a:r>
              <a:rPr lang="zh-CN" altLang="en-US" dirty="0"/>
              <a:t>做出访问限制。</a:t>
            </a:r>
          </a:p>
          <a:p>
            <a:pPr lvl="1"/>
            <a:r>
              <a:rPr lang="zh-CN" altLang="en-US" dirty="0"/>
              <a:t>通常需要经过验证码验证后才能继续正常访问，严重的甚至会禁止该</a:t>
            </a:r>
            <a:r>
              <a:rPr lang="en-US" altLang="zh-CN" dirty="0"/>
              <a:t>IP</a:t>
            </a:r>
            <a:r>
              <a:rPr lang="zh-CN" altLang="en-US" dirty="0"/>
              <a:t>访问网站一段时间。</a:t>
            </a:r>
          </a:p>
          <a:p>
            <a:endParaRPr lang="zh-CN" altLang="en-US" dirty="0"/>
          </a:p>
        </p:txBody>
      </p:sp>
      <p:sp>
        <p:nvSpPr>
          <p:cNvPr id="3" name="日期占位符 2">
            <a:extLst>
              <a:ext uri="{FF2B5EF4-FFF2-40B4-BE49-F238E27FC236}">
                <a16:creationId xmlns:a16="http://schemas.microsoft.com/office/drawing/2014/main" id="{6BE8620F-E9B4-4999-BEC2-245A51DECA97}"/>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7E758E2B-C0D5-40DA-A6C2-8E74637D5054}"/>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0C44CBBA-F59B-49FE-A982-53D089800DC4}"/>
              </a:ext>
            </a:extLst>
          </p:cNvPr>
          <p:cNvSpPr>
            <a:spLocks noGrp="1"/>
          </p:cNvSpPr>
          <p:nvPr>
            <p:ph type="sldNum" sz="quarter" idx="12"/>
          </p:nvPr>
        </p:nvSpPr>
        <p:spPr/>
        <p:txBody>
          <a:bodyPr/>
          <a:lstStyle/>
          <a:p>
            <a:fld id="{9FB48568-3E69-4645-B599-1317235B7269}" type="slidenum">
              <a:rPr lang="zh-CN" altLang="en-US" smtClean="0"/>
              <a:t>43</a:t>
            </a:fld>
            <a:endParaRPr lang="zh-CN" altLang="en-US"/>
          </a:p>
        </p:txBody>
      </p:sp>
      <p:sp>
        <p:nvSpPr>
          <p:cNvPr id="6" name="标题 5">
            <a:extLst>
              <a:ext uri="{FF2B5EF4-FFF2-40B4-BE49-F238E27FC236}">
                <a16:creationId xmlns:a16="http://schemas.microsoft.com/office/drawing/2014/main" id="{6CA818A9-F25A-43DE-95EF-60DF42858986}"/>
              </a:ext>
            </a:extLst>
          </p:cNvPr>
          <p:cNvSpPr>
            <a:spLocks noGrp="1"/>
          </p:cNvSpPr>
          <p:nvPr>
            <p:ph type="title"/>
          </p:nvPr>
        </p:nvSpPr>
        <p:spPr/>
        <p:txBody>
          <a:bodyPr/>
          <a:lstStyle/>
          <a:p>
            <a:r>
              <a:rPr lang="zh-CN" altLang="en-US" dirty="0"/>
              <a:t>网站反爬虫的目的与手段</a:t>
            </a:r>
          </a:p>
        </p:txBody>
      </p:sp>
      <p:pic>
        <p:nvPicPr>
          <p:cNvPr id="7" name="图片 5">
            <a:extLst>
              <a:ext uri="{FF2B5EF4-FFF2-40B4-BE49-F238E27FC236}">
                <a16:creationId xmlns:a16="http://schemas.microsoft.com/office/drawing/2014/main" id="{F1F8DEE4-792D-45AC-BC07-D37D53CC2CD9}"/>
              </a:ext>
            </a:extLst>
          </p:cNvPr>
          <p:cNvPicPr>
            <a:picLocks noChangeAspect="1"/>
          </p:cNvPicPr>
          <p:nvPr/>
        </p:nvPicPr>
        <p:blipFill rotWithShape="1">
          <a:blip r:embed="rId2">
            <a:extLst>
              <a:ext uri="{28A0092B-C50C-407E-A947-70E740481C1C}">
                <a14:useLocalDpi xmlns:a14="http://schemas.microsoft.com/office/drawing/2010/main" val="0"/>
              </a:ext>
            </a:extLst>
          </a:blip>
          <a:srcRect t="16273" b="17732"/>
          <a:stretch/>
        </p:blipFill>
        <p:spPr bwMode="auto">
          <a:xfrm>
            <a:off x="7406933" y="4218060"/>
            <a:ext cx="3486150" cy="213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3110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73DF809-B8CB-4562-9A74-D870BDEFB228}"/>
              </a:ext>
            </a:extLst>
          </p:cNvPr>
          <p:cNvSpPr>
            <a:spLocks noGrp="1"/>
          </p:cNvSpPr>
          <p:nvPr>
            <p:ph idx="1"/>
          </p:nvPr>
        </p:nvSpPr>
        <p:spPr/>
        <p:txBody>
          <a:bodyPr/>
          <a:lstStyle/>
          <a:p>
            <a:r>
              <a:rPr lang="en-US" altLang="zh-CN" dirty="0"/>
              <a:t>3. </a:t>
            </a:r>
            <a:r>
              <a:rPr lang="zh-CN" altLang="en-US" dirty="0"/>
              <a:t>通过验证码校验反爬</a:t>
            </a:r>
          </a:p>
          <a:p>
            <a:pPr lvl="1"/>
            <a:r>
              <a:rPr lang="zh-CN" altLang="en-US" dirty="0"/>
              <a:t>有部分网站不论访问频度如何，一定要来访者输入验证码才能继续操作。</a:t>
            </a:r>
            <a:endParaRPr lang="en-US" altLang="zh-CN" dirty="0"/>
          </a:p>
          <a:p>
            <a:pPr lvl="2"/>
            <a:r>
              <a:rPr lang="zh-CN" altLang="en-US" dirty="0"/>
              <a:t>例如</a:t>
            </a:r>
            <a:r>
              <a:rPr lang="en-US" altLang="zh-CN" dirty="0"/>
              <a:t>12306</a:t>
            </a:r>
            <a:r>
              <a:rPr lang="zh-CN" altLang="en-US" dirty="0"/>
              <a:t>网站，不管是登陆还是购票，全部需要验证验证码，与访问频度无关。</a:t>
            </a:r>
          </a:p>
          <a:p>
            <a:endParaRPr lang="zh-CN" altLang="en-US" dirty="0"/>
          </a:p>
        </p:txBody>
      </p:sp>
      <p:sp>
        <p:nvSpPr>
          <p:cNvPr id="3" name="日期占位符 2">
            <a:extLst>
              <a:ext uri="{FF2B5EF4-FFF2-40B4-BE49-F238E27FC236}">
                <a16:creationId xmlns:a16="http://schemas.microsoft.com/office/drawing/2014/main" id="{B5AD71F4-A3E0-446C-B618-C97F64743C3B}"/>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FFA00353-4B0C-43C5-AE2D-45E02BF37E11}"/>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26D39477-836A-41AF-AD57-97A382C04C25}"/>
              </a:ext>
            </a:extLst>
          </p:cNvPr>
          <p:cNvSpPr>
            <a:spLocks noGrp="1"/>
          </p:cNvSpPr>
          <p:nvPr>
            <p:ph type="sldNum" sz="quarter" idx="12"/>
          </p:nvPr>
        </p:nvSpPr>
        <p:spPr/>
        <p:txBody>
          <a:bodyPr/>
          <a:lstStyle/>
          <a:p>
            <a:fld id="{9FB48568-3E69-4645-B599-1317235B7269}" type="slidenum">
              <a:rPr lang="zh-CN" altLang="en-US" smtClean="0"/>
              <a:t>44</a:t>
            </a:fld>
            <a:endParaRPr lang="zh-CN" altLang="en-US"/>
          </a:p>
        </p:txBody>
      </p:sp>
      <p:sp>
        <p:nvSpPr>
          <p:cNvPr id="6" name="标题 5">
            <a:extLst>
              <a:ext uri="{FF2B5EF4-FFF2-40B4-BE49-F238E27FC236}">
                <a16:creationId xmlns:a16="http://schemas.microsoft.com/office/drawing/2014/main" id="{C8621412-2A5F-4587-BDAF-9565651108C5}"/>
              </a:ext>
            </a:extLst>
          </p:cNvPr>
          <p:cNvSpPr>
            <a:spLocks noGrp="1"/>
          </p:cNvSpPr>
          <p:nvPr>
            <p:ph type="title"/>
          </p:nvPr>
        </p:nvSpPr>
        <p:spPr/>
        <p:txBody>
          <a:bodyPr/>
          <a:lstStyle/>
          <a:p>
            <a:r>
              <a:rPr lang="zh-CN" altLang="en-US" dirty="0"/>
              <a:t>网站反爬虫的目的与手段</a:t>
            </a:r>
          </a:p>
        </p:txBody>
      </p:sp>
      <p:pic>
        <p:nvPicPr>
          <p:cNvPr id="8" name="图片 4">
            <a:extLst>
              <a:ext uri="{FF2B5EF4-FFF2-40B4-BE49-F238E27FC236}">
                <a16:creationId xmlns:a16="http://schemas.microsoft.com/office/drawing/2014/main" id="{0A1E879A-0B3E-4D84-9182-2CC025E0F5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4886325"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9118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B424CB-C3AD-420E-8F22-81100735FE96}"/>
              </a:ext>
            </a:extLst>
          </p:cNvPr>
          <p:cNvSpPr>
            <a:spLocks noGrp="1"/>
          </p:cNvSpPr>
          <p:nvPr>
            <p:ph idx="1"/>
          </p:nvPr>
        </p:nvSpPr>
        <p:spPr/>
        <p:txBody>
          <a:bodyPr/>
          <a:lstStyle/>
          <a:p>
            <a:r>
              <a:rPr lang="en-US" altLang="zh-CN" dirty="0"/>
              <a:t>4. </a:t>
            </a:r>
            <a:r>
              <a:rPr lang="zh-CN" altLang="en-US" dirty="0"/>
              <a:t>通过变换网页结构反爬</a:t>
            </a:r>
          </a:p>
          <a:p>
            <a:pPr lvl="1"/>
            <a:r>
              <a:rPr lang="zh-CN" altLang="en-US" dirty="0"/>
              <a:t>一些社交网站常常会更换网页结构，而爬虫大部分情况下都需要通过网页结构来解析需要的数据，所以这种做法也能起到反爬虫的作用。</a:t>
            </a:r>
            <a:endParaRPr lang="en-US" altLang="zh-CN" dirty="0"/>
          </a:p>
          <a:p>
            <a:pPr lvl="1"/>
            <a:r>
              <a:rPr lang="zh-CN" altLang="en-US" dirty="0"/>
              <a:t>在网页结构变换后，爬虫往往无法在原本的网页位置找到原本需要的内容。</a:t>
            </a:r>
          </a:p>
          <a:p>
            <a:endParaRPr lang="zh-CN" altLang="en-US" dirty="0"/>
          </a:p>
        </p:txBody>
      </p:sp>
      <p:sp>
        <p:nvSpPr>
          <p:cNvPr id="3" name="日期占位符 2">
            <a:extLst>
              <a:ext uri="{FF2B5EF4-FFF2-40B4-BE49-F238E27FC236}">
                <a16:creationId xmlns:a16="http://schemas.microsoft.com/office/drawing/2014/main" id="{9ED4A197-29C2-4248-A3B3-0BAB44009001}"/>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A7ACAE9E-F01D-44B6-ADA2-FA2605E6E51F}"/>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39D65FEF-4B91-443C-A043-5EF3DCCEDB9D}"/>
              </a:ext>
            </a:extLst>
          </p:cNvPr>
          <p:cNvSpPr>
            <a:spLocks noGrp="1"/>
          </p:cNvSpPr>
          <p:nvPr>
            <p:ph type="sldNum" sz="quarter" idx="12"/>
          </p:nvPr>
        </p:nvSpPr>
        <p:spPr/>
        <p:txBody>
          <a:bodyPr/>
          <a:lstStyle/>
          <a:p>
            <a:fld id="{9FB48568-3E69-4645-B599-1317235B7269}" type="slidenum">
              <a:rPr lang="zh-CN" altLang="en-US" smtClean="0"/>
              <a:t>45</a:t>
            </a:fld>
            <a:endParaRPr lang="zh-CN" altLang="en-US"/>
          </a:p>
        </p:txBody>
      </p:sp>
      <p:sp>
        <p:nvSpPr>
          <p:cNvPr id="6" name="标题 5">
            <a:extLst>
              <a:ext uri="{FF2B5EF4-FFF2-40B4-BE49-F238E27FC236}">
                <a16:creationId xmlns:a16="http://schemas.microsoft.com/office/drawing/2014/main" id="{C136DC46-EA59-4565-9EA9-909DE481EE9A}"/>
              </a:ext>
            </a:extLst>
          </p:cNvPr>
          <p:cNvSpPr>
            <a:spLocks noGrp="1"/>
          </p:cNvSpPr>
          <p:nvPr>
            <p:ph type="title"/>
          </p:nvPr>
        </p:nvSpPr>
        <p:spPr/>
        <p:txBody>
          <a:bodyPr/>
          <a:lstStyle/>
          <a:p>
            <a:r>
              <a:rPr lang="zh-CN" altLang="en-US" dirty="0"/>
              <a:t>网站反爬虫的目的与手段</a:t>
            </a:r>
          </a:p>
        </p:txBody>
      </p:sp>
      <p:pic>
        <p:nvPicPr>
          <p:cNvPr id="7" name="图片 5">
            <a:extLst>
              <a:ext uri="{FF2B5EF4-FFF2-40B4-BE49-F238E27FC236}">
                <a16:creationId xmlns:a16="http://schemas.microsoft.com/office/drawing/2014/main" id="{0F6FFA1E-5033-47FB-845F-0D6CD1592FBC}"/>
              </a:ext>
            </a:extLst>
          </p:cNvPr>
          <p:cNvPicPr>
            <a:picLocks noChangeAspect="1"/>
          </p:cNvPicPr>
          <p:nvPr/>
        </p:nvPicPr>
        <p:blipFill rotWithShape="1">
          <a:blip r:embed="rId2">
            <a:extLst>
              <a:ext uri="{28A0092B-C50C-407E-A947-70E740481C1C}">
                <a14:useLocalDpi xmlns:a14="http://schemas.microsoft.com/office/drawing/2010/main" val="0"/>
              </a:ext>
            </a:extLst>
          </a:blip>
          <a:srcRect t="12690" b="17136"/>
          <a:stretch/>
        </p:blipFill>
        <p:spPr bwMode="auto">
          <a:xfrm>
            <a:off x="5105400" y="3913835"/>
            <a:ext cx="6096000" cy="235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2210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1B1A358-57F6-42BA-B979-6CE0A9BD6F18}"/>
              </a:ext>
            </a:extLst>
          </p:cNvPr>
          <p:cNvSpPr>
            <a:spLocks noGrp="1"/>
          </p:cNvSpPr>
          <p:nvPr>
            <p:ph idx="1"/>
          </p:nvPr>
        </p:nvSpPr>
        <p:spPr/>
        <p:txBody>
          <a:bodyPr/>
          <a:lstStyle/>
          <a:p>
            <a:r>
              <a:rPr lang="en-US" altLang="zh-CN" dirty="0"/>
              <a:t>5. </a:t>
            </a:r>
            <a:r>
              <a:rPr lang="zh-CN" altLang="en-US" dirty="0"/>
              <a:t>通过账号权限反爬</a:t>
            </a:r>
          </a:p>
          <a:p>
            <a:pPr lvl="1"/>
            <a:r>
              <a:rPr lang="zh-CN" altLang="en-US" dirty="0"/>
              <a:t>部分网站需要登录才能继续操作，这部分网站虽然并不是为了反爬虫才要求登录操作，但确实起到了反爬虫的作用。</a:t>
            </a:r>
          </a:p>
          <a:p>
            <a:pPr lvl="1"/>
            <a:r>
              <a:rPr lang="zh-CN" altLang="en-US" dirty="0"/>
              <a:t>例如微博查看评论就需要登录账号。</a:t>
            </a:r>
          </a:p>
        </p:txBody>
      </p:sp>
      <p:sp>
        <p:nvSpPr>
          <p:cNvPr id="3" name="日期占位符 2">
            <a:extLst>
              <a:ext uri="{FF2B5EF4-FFF2-40B4-BE49-F238E27FC236}">
                <a16:creationId xmlns:a16="http://schemas.microsoft.com/office/drawing/2014/main" id="{97221052-B766-4ED3-BFB6-41BCBD945FC5}"/>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ED25A30E-35C1-4BE1-AF7A-167B6CB874E3}"/>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E4C289DF-E40A-4BC8-AB30-0628DFFBADAB}"/>
              </a:ext>
            </a:extLst>
          </p:cNvPr>
          <p:cNvSpPr>
            <a:spLocks noGrp="1"/>
          </p:cNvSpPr>
          <p:nvPr>
            <p:ph type="sldNum" sz="quarter" idx="12"/>
          </p:nvPr>
        </p:nvSpPr>
        <p:spPr/>
        <p:txBody>
          <a:bodyPr/>
          <a:lstStyle/>
          <a:p>
            <a:fld id="{9FB48568-3E69-4645-B599-1317235B7269}" type="slidenum">
              <a:rPr lang="zh-CN" altLang="en-US" smtClean="0"/>
              <a:t>46</a:t>
            </a:fld>
            <a:endParaRPr lang="zh-CN" altLang="en-US"/>
          </a:p>
        </p:txBody>
      </p:sp>
      <p:sp>
        <p:nvSpPr>
          <p:cNvPr id="6" name="标题 5">
            <a:extLst>
              <a:ext uri="{FF2B5EF4-FFF2-40B4-BE49-F238E27FC236}">
                <a16:creationId xmlns:a16="http://schemas.microsoft.com/office/drawing/2014/main" id="{61DB7AA4-7E4B-4063-9699-989445A85727}"/>
              </a:ext>
            </a:extLst>
          </p:cNvPr>
          <p:cNvSpPr>
            <a:spLocks noGrp="1"/>
          </p:cNvSpPr>
          <p:nvPr>
            <p:ph type="title"/>
          </p:nvPr>
        </p:nvSpPr>
        <p:spPr/>
        <p:txBody>
          <a:bodyPr/>
          <a:lstStyle/>
          <a:p>
            <a:r>
              <a:rPr lang="zh-CN" altLang="en-US" dirty="0"/>
              <a:t>网站反爬虫的目的与手段</a:t>
            </a:r>
          </a:p>
        </p:txBody>
      </p:sp>
      <p:pic>
        <p:nvPicPr>
          <p:cNvPr id="7" name="图片 4">
            <a:extLst>
              <a:ext uri="{FF2B5EF4-FFF2-40B4-BE49-F238E27FC236}">
                <a16:creationId xmlns:a16="http://schemas.microsoft.com/office/drawing/2014/main" id="{D0FE7366-3881-4439-934C-120D3103EBF7}"/>
              </a:ext>
            </a:extLst>
          </p:cNvPr>
          <p:cNvPicPr>
            <a:picLocks noChangeAspect="1"/>
          </p:cNvPicPr>
          <p:nvPr/>
        </p:nvPicPr>
        <p:blipFill rotWithShape="1">
          <a:blip r:embed="rId2">
            <a:extLst>
              <a:ext uri="{28A0092B-C50C-407E-A947-70E740481C1C}">
                <a14:useLocalDpi xmlns:a14="http://schemas.microsoft.com/office/drawing/2010/main" val="0"/>
              </a:ext>
            </a:extLst>
          </a:blip>
          <a:srcRect l="16696" t="5554" r="26061" b="14663"/>
          <a:stretch/>
        </p:blipFill>
        <p:spPr bwMode="auto">
          <a:xfrm>
            <a:off x="7638757" y="3152409"/>
            <a:ext cx="3249637" cy="302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904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各种网站爬取策略的不同就在于网站的反爬虫机制不同，以下方法可以绕过常见的反爬虫。</a:t>
            </a:r>
            <a:endParaRPr lang="en-US" altLang="zh-CN" dirty="0"/>
          </a:p>
          <a:p>
            <a:pPr lvl="1"/>
            <a:r>
              <a:rPr lang="zh-CN" altLang="en-US" dirty="0"/>
              <a:t>加上 </a:t>
            </a:r>
            <a:r>
              <a:rPr lang="en-US" altLang="zh-CN" dirty="0"/>
              <a:t>HTTP Headers</a:t>
            </a:r>
            <a:r>
              <a:rPr lang="zh-CN" altLang="en-US" dirty="0"/>
              <a:t>（</a:t>
            </a:r>
            <a:r>
              <a:rPr lang="en-US" altLang="zh-CN" dirty="0" err="1"/>
              <a:t>UserAgent</a:t>
            </a:r>
            <a:r>
              <a:rPr lang="zh-CN" altLang="en-US" dirty="0"/>
              <a:t>）</a:t>
            </a:r>
            <a:endParaRPr lang="en-US" altLang="zh-CN" dirty="0"/>
          </a:p>
          <a:p>
            <a:pPr lvl="1"/>
            <a:r>
              <a:rPr lang="zh-CN" altLang="en-US" dirty="0"/>
              <a:t>随机延时</a:t>
            </a:r>
            <a:endParaRPr lang="en-US" altLang="zh-CN" dirty="0"/>
          </a:p>
          <a:p>
            <a:pPr lvl="1"/>
            <a:r>
              <a:rPr lang="zh-CN" altLang="en-US" dirty="0"/>
              <a:t>验证码</a:t>
            </a:r>
          </a:p>
          <a:p>
            <a:pPr lvl="1"/>
            <a:r>
              <a:rPr lang="en-US" altLang="zh-CN" dirty="0"/>
              <a:t>IP </a:t>
            </a:r>
            <a:r>
              <a:rPr lang="zh-CN" altLang="en-US" dirty="0"/>
              <a:t>代理池</a:t>
            </a:r>
            <a:endParaRPr lang="en-US" altLang="zh-CN" dirty="0"/>
          </a:p>
          <a:p>
            <a:pPr lvl="1"/>
            <a:r>
              <a:rPr lang="zh-CN" altLang="en-US" dirty="0"/>
              <a:t>账号池</a:t>
            </a:r>
            <a:endParaRPr lang="en-US" altLang="zh-CN" dirty="0"/>
          </a:p>
          <a:p>
            <a:pPr lvl="1"/>
            <a:r>
              <a:rPr lang="zh-CN" altLang="en-US" dirty="0"/>
              <a:t>模拟浏览器</a:t>
            </a:r>
            <a:endParaRPr lang="en-US" altLang="zh-CN" dirty="0"/>
          </a:p>
        </p:txBody>
      </p:sp>
      <p:sp>
        <p:nvSpPr>
          <p:cNvPr id="3" name="日期占位符 2"/>
          <p:cNvSpPr>
            <a:spLocks noGrp="1"/>
          </p:cNvSpPr>
          <p:nvPr>
            <p:ph type="dt" sz="half" idx="10"/>
          </p:nvPr>
        </p:nvSpPr>
        <p:spPr/>
        <p:txBody>
          <a:bodyPr/>
          <a:lstStyle/>
          <a:p>
            <a:fld id="{AB28EB07-A90B-426A-A8E7-76FB690B8D3A}"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47</a:t>
            </a:fld>
            <a:endParaRPr lang="zh-CN" altLang="en-US"/>
          </a:p>
        </p:txBody>
      </p:sp>
      <p:sp>
        <p:nvSpPr>
          <p:cNvPr id="6" name="标题 5"/>
          <p:cNvSpPr>
            <a:spLocks noGrp="1"/>
          </p:cNvSpPr>
          <p:nvPr>
            <p:ph type="title"/>
          </p:nvPr>
        </p:nvSpPr>
        <p:spPr/>
        <p:txBody>
          <a:bodyPr/>
          <a:lstStyle/>
          <a:p>
            <a:r>
              <a:rPr lang="zh-CN" altLang="en-US" dirty="0"/>
              <a:t>反反爬</a:t>
            </a:r>
          </a:p>
        </p:txBody>
      </p:sp>
    </p:spTree>
    <p:extLst>
      <p:ext uri="{BB962C8B-B14F-4D97-AF65-F5344CB8AC3E}">
        <p14:creationId xmlns:p14="http://schemas.microsoft.com/office/powerpoint/2010/main" val="2577677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BACA182-D84F-4C21-8C72-DC3CD3E39CE1}"/>
              </a:ext>
            </a:extLst>
          </p:cNvPr>
          <p:cNvSpPr>
            <a:spLocks noGrp="1"/>
          </p:cNvSpPr>
          <p:nvPr>
            <p:ph idx="1"/>
          </p:nvPr>
        </p:nvSpPr>
        <p:spPr/>
        <p:txBody>
          <a:bodyPr>
            <a:normAutofit fontScale="85000" lnSpcReduction="20000"/>
          </a:bodyPr>
          <a:lstStyle/>
          <a:p>
            <a:r>
              <a:rPr lang="zh-CN" altLang="en-US" dirty="0"/>
              <a:t>针对之前介绍的常见的反爬虫手段，可以制定对应的爬取策略如下。</a:t>
            </a:r>
          </a:p>
          <a:p>
            <a:pPr lvl="1"/>
            <a:r>
              <a:rPr lang="zh-CN" altLang="en-US" dirty="0"/>
              <a:t>发送模拟</a:t>
            </a:r>
            <a:r>
              <a:rPr lang="en-US" altLang="zh-CN" dirty="0"/>
              <a:t>User-Agent</a:t>
            </a:r>
            <a:r>
              <a:rPr lang="zh-CN" altLang="en-US" dirty="0"/>
              <a:t>：通过发送模拟</a:t>
            </a:r>
            <a:r>
              <a:rPr lang="en-US" altLang="zh-CN" dirty="0"/>
              <a:t>User-Agent</a:t>
            </a:r>
            <a:r>
              <a:rPr lang="zh-CN" altLang="en-US" dirty="0"/>
              <a:t>来通过检验，将要发送至网站服务器的请求的</a:t>
            </a:r>
            <a:r>
              <a:rPr lang="en-US" altLang="zh-CN" dirty="0"/>
              <a:t>User-Agent</a:t>
            </a:r>
            <a:r>
              <a:rPr lang="zh-CN" altLang="en-US" dirty="0"/>
              <a:t>值伪装成一般用户登录网站时使用的</a:t>
            </a:r>
            <a:r>
              <a:rPr lang="en-US" altLang="zh-CN" dirty="0"/>
              <a:t>User-Agent</a:t>
            </a:r>
            <a:r>
              <a:rPr lang="zh-CN" altLang="en-US" dirty="0"/>
              <a:t>值。</a:t>
            </a:r>
          </a:p>
          <a:p>
            <a:pPr lvl="1"/>
            <a:r>
              <a:rPr lang="zh-CN" altLang="en-US" dirty="0"/>
              <a:t>调整访问频度：通过备用</a:t>
            </a:r>
            <a:r>
              <a:rPr lang="en-US" altLang="zh-CN" dirty="0"/>
              <a:t>IP</a:t>
            </a:r>
            <a:r>
              <a:rPr lang="zh-CN" altLang="en-US" dirty="0"/>
              <a:t>测试网站的访问频率阈值，然后设置访问频率比阈值略低。这种方法既能保证爬取的稳定性，又能使效率又不至于过于低下。</a:t>
            </a:r>
          </a:p>
          <a:p>
            <a:pPr lvl="1"/>
            <a:r>
              <a:rPr lang="zh-CN" altLang="en-US" dirty="0"/>
              <a:t>通过验证码校验：使用</a:t>
            </a:r>
            <a:r>
              <a:rPr lang="en-US" altLang="zh-CN" dirty="0"/>
              <a:t>IP</a:t>
            </a:r>
            <a:r>
              <a:rPr lang="zh-CN" altLang="en-US" dirty="0"/>
              <a:t>代理，更换爬虫</a:t>
            </a:r>
            <a:r>
              <a:rPr lang="en-US" altLang="zh-CN" dirty="0"/>
              <a:t>IP</a:t>
            </a:r>
            <a:r>
              <a:rPr lang="zh-CN" altLang="en-US" dirty="0"/>
              <a:t>；通过算法识别验证码；使用</a:t>
            </a:r>
            <a:r>
              <a:rPr lang="en-US" altLang="zh-CN" dirty="0"/>
              <a:t>cookie</a:t>
            </a:r>
            <a:r>
              <a:rPr lang="zh-CN" altLang="en-US" dirty="0"/>
              <a:t>绕过验证码。</a:t>
            </a:r>
          </a:p>
          <a:p>
            <a:pPr lvl="1"/>
            <a:r>
              <a:rPr lang="zh-CN" altLang="en-US" dirty="0"/>
              <a:t>应对网站结构变化：只爬取一次时，在其网站结构调整之前，将需要的数据全部爬取下来；使用脚本对网站结构进行监测，结构变化时，发出告警并及时停止爬虫。</a:t>
            </a:r>
          </a:p>
          <a:p>
            <a:pPr lvl="1"/>
            <a:r>
              <a:rPr lang="zh-CN" altLang="en-US" dirty="0"/>
              <a:t>通过账号权限限制：通过模拟登录的方法进行规避，往往也需要通过验证码检验。</a:t>
            </a:r>
          </a:p>
          <a:p>
            <a:pPr lvl="1"/>
            <a:r>
              <a:rPr lang="zh-CN" altLang="en-US" dirty="0"/>
              <a:t>通过代理</a:t>
            </a:r>
            <a:r>
              <a:rPr lang="en-US" altLang="zh-CN" dirty="0"/>
              <a:t>IP</a:t>
            </a:r>
            <a:r>
              <a:rPr lang="zh-CN" altLang="en-US" dirty="0"/>
              <a:t>规避：通过代理进行</a:t>
            </a:r>
            <a:r>
              <a:rPr lang="en-US" altLang="zh-CN" dirty="0"/>
              <a:t>IP</a:t>
            </a:r>
            <a:r>
              <a:rPr lang="zh-CN" altLang="en-US" dirty="0"/>
              <a:t>更换可有效规避网站检测，需注意公用</a:t>
            </a:r>
            <a:r>
              <a:rPr lang="en-US" altLang="zh-CN" dirty="0"/>
              <a:t>IP</a:t>
            </a:r>
            <a:r>
              <a:rPr lang="zh-CN" altLang="en-US" dirty="0"/>
              <a:t>代理池是 网站重点监测对象。</a:t>
            </a:r>
          </a:p>
          <a:p>
            <a:endParaRPr lang="zh-CN" altLang="en-US" dirty="0"/>
          </a:p>
        </p:txBody>
      </p:sp>
      <p:sp>
        <p:nvSpPr>
          <p:cNvPr id="3" name="日期占位符 2">
            <a:extLst>
              <a:ext uri="{FF2B5EF4-FFF2-40B4-BE49-F238E27FC236}">
                <a16:creationId xmlns:a16="http://schemas.microsoft.com/office/drawing/2014/main" id="{AA647FD0-BF42-4A67-B2E1-8F235B459018}"/>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43CACBF5-94D5-4D02-8E4C-2C12FC6FE810}"/>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AE3FC5D4-BE37-4C93-AB4C-047BD7FE25B0}"/>
              </a:ext>
            </a:extLst>
          </p:cNvPr>
          <p:cNvSpPr>
            <a:spLocks noGrp="1"/>
          </p:cNvSpPr>
          <p:nvPr>
            <p:ph type="sldNum" sz="quarter" idx="12"/>
          </p:nvPr>
        </p:nvSpPr>
        <p:spPr/>
        <p:txBody>
          <a:bodyPr/>
          <a:lstStyle/>
          <a:p>
            <a:fld id="{9FB48568-3E69-4645-B599-1317235B7269}" type="slidenum">
              <a:rPr lang="zh-CN" altLang="en-US" smtClean="0"/>
              <a:t>48</a:t>
            </a:fld>
            <a:endParaRPr lang="zh-CN" altLang="en-US"/>
          </a:p>
        </p:txBody>
      </p:sp>
      <p:sp>
        <p:nvSpPr>
          <p:cNvPr id="6" name="标题 5">
            <a:extLst>
              <a:ext uri="{FF2B5EF4-FFF2-40B4-BE49-F238E27FC236}">
                <a16:creationId xmlns:a16="http://schemas.microsoft.com/office/drawing/2014/main" id="{94F2451C-A6EF-4027-BB31-24C83CE7CD53}"/>
              </a:ext>
            </a:extLst>
          </p:cNvPr>
          <p:cNvSpPr>
            <a:spLocks noGrp="1"/>
          </p:cNvSpPr>
          <p:nvPr>
            <p:ph type="title"/>
          </p:nvPr>
        </p:nvSpPr>
        <p:spPr/>
        <p:txBody>
          <a:bodyPr/>
          <a:lstStyle/>
          <a:p>
            <a:r>
              <a:rPr lang="zh-CN" altLang="en-US" dirty="0"/>
              <a:t>爬取策略制定</a:t>
            </a:r>
          </a:p>
        </p:txBody>
      </p:sp>
    </p:spTree>
    <p:extLst>
      <p:ext uri="{BB962C8B-B14F-4D97-AF65-F5344CB8AC3E}">
        <p14:creationId xmlns:p14="http://schemas.microsoft.com/office/powerpoint/2010/main" val="2916245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实现 </a:t>
            </a:r>
            <a:r>
              <a:rPr lang="en-US" altLang="zh-CN" dirty="0"/>
              <a:t>Spider</a:t>
            </a:r>
            <a:endParaRPr lang="zh-CN" altLang="en-US" dirty="0"/>
          </a:p>
        </p:txBody>
      </p:sp>
      <p:sp>
        <p:nvSpPr>
          <p:cNvPr id="8" name="文本占位符 7"/>
          <p:cNvSpPr>
            <a:spLocks noGrp="1"/>
          </p:cNvSpPr>
          <p:nvPr>
            <p:ph type="body" idx="1"/>
          </p:nvPr>
        </p:nvSpPr>
        <p:spPr/>
        <p:txBody>
          <a:bodyPr/>
          <a:lstStyle/>
          <a:p>
            <a:r>
              <a:rPr lang="zh-CN" altLang="en-US" dirty="0"/>
              <a:t>先谈下基础理论，再看实例。</a:t>
            </a:r>
          </a:p>
        </p:txBody>
      </p:sp>
      <p:sp>
        <p:nvSpPr>
          <p:cNvPr id="3" name="日期占位符 2"/>
          <p:cNvSpPr>
            <a:spLocks noGrp="1"/>
          </p:cNvSpPr>
          <p:nvPr>
            <p:ph type="dt" sz="half" idx="10"/>
          </p:nvPr>
        </p:nvSpPr>
        <p:spPr/>
        <p:txBody>
          <a:bodyPr/>
          <a:lstStyle/>
          <a:p>
            <a:fld id="{45118C81-A9BF-46E6-8C9B-3FD749B754DB}"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49</a:t>
            </a:fld>
            <a:endParaRPr lang="zh-CN" altLang="en-US"/>
          </a:p>
        </p:txBody>
      </p:sp>
    </p:spTree>
    <p:extLst>
      <p:ext uri="{BB962C8B-B14F-4D97-AF65-F5344CB8AC3E}">
        <p14:creationId xmlns:p14="http://schemas.microsoft.com/office/powerpoint/2010/main" val="192538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t>看待大数据的视野</a:t>
            </a:r>
          </a:p>
        </p:txBody>
      </p:sp>
      <p:sp>
        <p:nvSpPr>
          <p:cNvPr id="3" name="内容占位符 2"/>
          <p:cNvSpPr>
            <a:spLocks noGrp="1"/>
          </p:cNvSpPr>
          <p:nvPr>
            <p:ph idx="1"/>
          </p:nvPr>
        </p:nvSpPr>
        <p:spPr/>
        <p:txBody>
          <a:bodyPr>
            <a:normAutofit lnSpcReduction="10000"/>
          </a:bodyPr>
          <a:lstStyle/>
          <a:p>
            <a:r>
              <a:rPr lang="zh-CN" altLang="en-US" dirty="0"/>
              <a:t>大数据的内涵和外延</a:t>
            </a:r>
            <a:endParaRPr lang="en-US" altLang="zh-CN" dirty="0"/>
          </a:p>
          <a:p>
            <a:pPr lvl="1"/>
            <a:r>
              <a:rPr lang="zh-CN" altLang="en-US" dirty="0"/>
              <a:t>大数据应用的本质和产品链条是什么？</a:t>
            </a:r>
            <a:endParaRPr lang="en-US" altLang="zh-CN" dirty="0"/>
          </a:p>
          <a:p>
            <a:r>
              <a:rPr lang="zh-CN" altLang="en-US" dirty="0"/>
              <a:t>如何看待大数据整个应用领域（角度、层次）</a:t>
            </a:r>
            <a:endParaRPr lang="en-US" altLang="zh-CN" dirty="0"/>
          </a:p>
          <a:p>
            <a:pPr lvl="1"/>
            <a:r>
              <a:rPr lang="zh-CN" altLang="en-US" dirty="0"/>
              <a:t>顶层：明晰大数据的本质</a:t>
            </a:r>
            <a:endParaRPr lang="en-US" altLang="zh-CN" dirty="0"/>
          </a:p>
          <a:p>
            <a:pPr lvl="2"/>
            <a:r>
              <a:rPr lang="zh-CN" altLang="en-US" dirty="0"/>
              <a:t>什么是大数据，如何利用大数据</a:t>
            </a:r>
          </a:p>
          <a:p>
            <a:pPr lvl="1"/>
            <a:r>
              <a:rPr lang="zh-CN" altLang="en-US" dirty="0"/>
              <a:t>中层：具体的应用</a:t>
            </a:r>
            <a:endParaRPr lang="en-US" altLang="zh-CN" dirty="0"/>
          </a:p>
          <a:p>
            <a:pPr lvl="2"/>
            <a:r>
              <a:rPr lang="zh-CN" altLang="en-US" dirty="0"/>
              <a:t>大数据都能做什么，是怎么做的</a:t>
            </a:r>
            <a:endParaRPr lang="en-US" altLang="zh-CN" dirty="0"/>
          </a:p>
          <a:p>
            <a:pPr lvl="1"/>
            <a:r>
              <a:rPr lang="zh-CN" altLang="en-US" dirty="0"/>
              <a:t>底层：技能</a:t>
            </a:r>
            <a:endParaRPr lang="en-US" altLang="zh-CN" dirty="0"/>
          </a:p>
          <a:p>
            <a:pPr lvl="2"/>
            <a:r>
              <a:rPr lang="zh-CN" altLang="en-US" dirty="0"/>
              <a:t>应该具备哪些能力</a:t>
            </a:r>
            <a:endParaRPr lang="en-US" altLang="zh-CN" dirty="0"/>
          </a:p>
        </p:txBody>
      </p:sp>
      <p:sp>
        <p:nvSpPr>
          <p:cNvPr id="4" name="日期占位符 3"/>
          <p:cNvSpPr>
            <a:spLocks noGrp="1"/>
          </p:cNvSpPr>
          <p:nvPr>
            <p:ph type="dt" sz="half" idx="10"/>
          </p:nvPr>
        </p:nvSpPr>
        <p:spPr/>
        <p:txBody>
          <a:bodyPr/>
          <a:lstStyle/>
          <a:p>
            <a:fld id="{B495ED35-C932-44D3-AB95-178CA7F93DC0}" type="datetime1">
              <a:rPr lang="zh-CN" altLang="en-US" smtClean="0"/>
              <a:t>2023/6/29</a:t>
            </a:fld>
            <a:endParaRPr lang="zh-CN" altLang="en-US"/>
          </a:p>
        </p:txBody>
      </p:sp>
      <p:sp>
        <p:nvSpPr>
          <p:cNvPr id="5" name="灯片编号占位符 4"/>
          <p:cNvSpPr>
            <a:spLocks noGrp="1"/>
          </p:cNvSpPr>
          <p:nvPr>
            <p:ph type="sldNum" sz="quarter" idx="12"/>
          </p:nvPr>
        </p:nvSpPr>
        <p:spPr/>
        <p:txBody>
          <a:bodyPr/>
          <a:lstStyle/>
          <a:p>
            <a:fld id="{9FB48568-3E69-4645-B599-1317235B7269}" type="slidenum">
              <a:rPr lang="zh-CN" altLang="en-US" smtClean="0"/>
              <a:t>5</a:t>
            </a:fld>
            <a:endParaRPr lang="zh-CN" altLang="en-US"/>
          </a:p>
        </p:txBody>
      </p:sp>
      <p:sp>
        <p:nvSpPr>
          <p:cNvPr id="6" name="页脚占位符 5"/>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Tree>
    <p:extLst>
      <p:ext uri="{BB962C8B-B14F-4D97-AF65-F5344CB8AC3E}">
        <p14:creationId xmlns:p14="http://schemas.microsoft.com/office/powerpoint/2010/main" val="20830177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Spider </a:t>
            </a:r>
            <a:r>
              <a:rPr lang="zh-CN" altLang="en-US" dirty="0"/>
              <a:t>本质</a:t>
            </a:r>
            <a:endParaRPr lang="en-US" altLang="zh-CN" dirty="0"/>
          </a:p>
          <a:p>
            <a:r>
              <a:rPr lang="en-US" altLang="zh-CN" dirty="0"/>
              <a:t>Spider </a:t>
            </a:r>
            <a:r>
              <a:rPr lang="zh-CN" altLang="en-US" dirty="0"/>
              <a:t>实现的层次</a:t>
            </a:r>
            <a:endParaRPr lang="en-US" altLang="zh-CN" dirty="0"/>
          </a:p>
          <a:p>
            <a:r>
              <a:rPr lang="en-US" altLang="zh-CN" dirty="0"/>
              <a:t>Spider </a:t>
            </a:r>
            <a:r>
              <a:rPr lang="zh-CN" altLang="en-US" dirty="0"/>
              <a:t>开发流程</a:t>
            </a:r>
          </a:p>
        </p:txBody>
      </p:sp>
      <p:sp>
        <p:nvSpPr>
          <p:cNvPr id="3" name="日期占位符 2"/>
          <p:cNvSpPr>
            <a:spLocks noGrp="1"/>
          </p:cNvSpPr>
          <p:nvPr>
            <p:ph type="dt" sz="half" idx="10"/>
          </p:nvPr>
        </p:nvSpPr>
        <p:spPr/>
        <p:txBody>
          <a:bodyPr/>
          <a:lstStyle/>
          <a:p>
            <a:fld id="{8EA3904A-3CD1-4851-AF2E-F119D58B225C}"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50</a:t>
            </a:fld>
            <a:endParaRPr lang="zh-CN" altLang="en-US"/>
          </a:p>
        </p:txBody>
      </p:sp>
      <p:sp>
        <p:nvSpPr>
          <p:cNvPr id="6" name="标题 5"/>
          <p:cNvSpPr>
            <a:spLocks noGrp="1"/>
          </p:cNvSpPr>
          <p:nvPr>
            <p:ph type="title"/>
          </p:nvPr>
        </p:nvSpPr>
        <p:spPr/>
        <p:txBody>
          <a:bodyPr/>
          <a:lstStyle/>
          <a:p>
            <a:r>
              <a:rPr lang="zh-CN" altLang="en-US" dirty="0"/>
              <a:t>实现</a:t>
            </a:r>
            <a:r>
              <a:rPr lang="en-US" altLang="zh-CN" dirty="0"/>
              <a:t>Spider</a:t>
            </a:r>
            <a:endParaRPr lang="zh-CN" altLang="en-US" dirty="0"/>
          </a:p>
        </p:txBody>
      </p:sp>
    </p:spTree>
    <p:extLst>
      <p:ext uri="{BB962C8B-B14F-4D97-AF65-F5344CB8AC3E}">
        <p14:creationId xmlns:p14="http://schemas.microsoft.com/office/powerpoint/2010/main" val="4234473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a:t>打开浏览器</a:t>
            </a:r>
            <a:endParaRPr lang="en-US" altLang="zh-CN" dirty="0"/>
          </a:p>
          <a:p>
            <a:pPr lvl="1"/>
            <a:r>
              <a:rPr lang="zh-CN" altLang="en-US" dirty="0"/>
              <a:t>浏览器分类：渲染引擎。</a:t>
            </a:r>
            <a:endParaRPr lang="en-US" altLang="zh-CN" dirty="0"/>
          </a:p>
          <a:p>
            <a:r>
              <a:rPr lang="zh-CN" altLang="en-US" dirty="0"/>
              <a:t>当用户在浏览器的地址栏中输入一个</a:t>
            </a:r>
            <a:r>
              <a:rPr lang="en-US" altLang="zh-CN" dirty="0"/>
              <a:t>URL</a:t>
            </a:r>
            <a:r>
              <a:rPr lang="zh-CN" altLang="en-US" dirty="0"/>
              <a:t>并按回车键之后，浏览器会向</a:t>
            </a:r>
            <a:r>
              <a:rPr lang="en-US" altLang="zh-CN" dirty="0"/>
              <a:t>HTTP</a:t>
            </a:r>
            <a:r>
              <a:rPr lang="zh-CN" altLang="en-US" dirty="0"/>
              <a:t>服务器发送</a:t>
            </a:r>
            <a:r>
              <a:rPr lang="en-US" altLang="zh-CN" dirty="0"/>
              <a:t>HTTP</a:t>
            </a:r>
            <a:r>
              <a:rPr lang="zh-CN" altLang="en-US" dirty="0"/>
              <a:t>请求。</a:t>
            </a:r>
            <a:endParaRPr lang="en-US" altLang="zh-CN" dirty="0"/>
          </a:p>
          <a:p>
            <a:pPr lvl="1"/>
            <a:r>
              <a:rPr lang="en-US" altLang="zh-CN" dirty="0"/>
              <a:t>HTTP</a:t>
            </a:r>
            <a:r>
              <a:rPr lang="zh-CN" altLang="en-US" dirty="0"/>
              <a:t>请求主要分为“</a:t>
            </a:r>
            <a:r>
              <a:rPr lang="en-US" altLang="zh-CN" dirty="0"/>
              <a:t>Get”</a:t>
            </a:r>
            <a:r>
              <a:rPr lang="zh-CN" altLang="en-US" dirty="0"/>
              <a:t>和“</a:t>
            </a:r>
            <a:r>
              <a:rPr lang="en-US" altLang="zh-CN" dirty="0"/>
              <a:t>Post”</a:t>
            </a:r>
            <a:r>
              <a:rPr lang="zh-CN" altLang="en-US" dirty="0"/>
              <a:t>两种方法。</a:t>
            </a:r>
            <a:endParaRPr lang="en-US" altLang="zh-CN" dirty="0"/>
          </a:p>
          <a:p>
            <a:r>
              <a:rPr lang="zh-CN" altLang="en-US" dirty="0"/>
              <a:t>在浏览器输入，浏览器发送一个</a:t>
            </a:r>
            <a:r>
              <a:rPr lang="en-US" altLang="zh-CN" dirty="0"/>
              <a:t>Request</a:t>
            </a:r>
            <a:r>
              <a:rPr lang="zh-CN" altLang="en-US" dirty="0"/>
              <a:t>请求去获取 </a:t>
            </a:r>
            <a:r>
              <a:rPr lang="en-US" altLang="zh-CN" dirty="0"/>
              <a:t>html</a:t>
            </a:r>
            <a:r>
              <a:rPr lang="zh-CN" altLang="en-US" dirty="0"/>
              <a:t>文件，服务器把</a:t>
            </a:r>
            <a:r>
              <a:rPr lang="en-US" altLang="zh-CN" dirty="0"/>
              <a:t>Response</a:t>
            </a:r>
            <a:r>
              <a:rPr lang="zh-CN" altLang="en-US" dirty="0"/>
              <a:t>文件对象发送回给浏览器。</a:t>
            </a:r>
            <a:endParaRPr lang="en-US" altLang="zh-CN" dirty="0"/>
          </a:p>
          <a:p>
            <a:r>
              <a:rPr lang="zh-CN" altLang="en-US" dirty="0"/>
              <a:t>浏览器获取</a:t>
            </a:r>
            <a:r>
              <a:rPr lang="en-US" altLang="zh-CN" dirty="0"/>
              <a:t>Response</a:t>
            </a:r>
            <a:r>
              <a:rPr lang="zh-CN" altLang="en-US" dirty="0"/>
              <a:t>对象，分析</a:t>
            </a:r>
            <a:r>
              <a:rPr lang="en-US" altLang="zh-CN" dirty="0"/>
              <a:t>Response</a:t>
            </a:r>
            <a:r>
              <a:rPr lang="zh-CN" altLang="en-US" dirty="0"/>
              <a:t>中的 </a:t>
            </a:r>
            <a:r>
              <a:rPr lang="en-US" altLang="zh-CN" dirty="0"/>
              <a:t>HTML </a:t>
            </a:r>
            <a:r>
              <a:rPr lang="zh-CN" altLang="en-US" dirty="0"/>
              <a:t>文本（其中可能会引用很多其他文件，比如</a:t>
            </a:r>
            <a:r>
              <a:rPr lang="en-US" altLang="zh-CN" dirty="0"/>
              <a:t>Images</a:t>
            </a:r>
            <a:r>
              <a:rPr lang="zh-CN" altLang="en-US" dirty="0"/>
              <a:t>文件，</a:t>
            </a:r>
            <a:r>
              <a:rPr lang="en-US" altLang="zh-CN" dirty="0"/>
              <a:t>CSS</a:t>
            </a:r>
            <a:r>
              <a:rPr lang="zh-CN" altLang="en-US" dirty="0"/>
              <a:t>文件，</a:t>
            </a:r>
            <a:r>
              <a:rPr lang="en-US" altLang="zh-CN" dirty="0"/>
              <a:t>JS</a:t>
            </a:r>
            <a:r>
              <a:rPr lang="zh-CN" altLang="en-US" dirty="0"/>
              <a:t>文件）。 浏览器会自动再次发送</a:t>
            </a:r>
            <a:r>
              <a:rPr lang="en-US" altLang="zh-CN" dirty="0"/>
              <a:t>Request</a:t>
            </a:r>
            <a:r>
              <a:rPr lang="zh-CN" altLang="en-US" dirty="0"/>
              <a:t>去获取图片，</a:t>
            </a:r>
            <a:r>
              <a:rPr lang="en-US" altLang="zh-CN" dirty="0"/>
              <a:t>CSS</a:t>
            </a:r>
            <a:r>
              <a:rPr lang="zh-CN" altLang="en-US" dirty="0"/>
              <a:t>文件，或者</a:t>
            </a:r>
            <a:r>
              <a:rPr lang="en-US" altLang="zh-CN" dirty="0"/>
              <a:t>JS</a:t>
            </a:r>
            <a:r>
              <a:rPr lang="zh-CN" altLang="en-US" dirty="0"/>
              <a:t>文件。</a:t>
            </a:r>
            <a:endParaRPr lang="en-US" altLang="zh-CN" dirty="0"/>
          </a:p>
          <a:p>
            <a:r>
              <a:rPr lang="zh-CN" altLang="en-US" dirty="0"/>
              <a:t>所有的文件下载成功后，浏览器会根据</a:t>
            </a:r>
            <a:r>
              <a:rPr lang="en-US" altLang="zh-CN" dirty="0"/>
              <a:t>HTML</a:t>
            </a:r>
            <a:r>
              <a:rPr lang="zh-CN" altLang="en-US" dirty="0"/>
              <a:t>语法结构，完整渲染并显示页面。</a:t>
            </a:r>
          </a:p>
        </p:txBody>
      </p:sp>
      <p:sp>
        <p:nvSpPr>
          <p:cNvPr id="3" name="日期占位符 2"/>
          <p:cNvSpPr>
            <a:spLocks noGrp="1"/>
          </p:cNvSpPr>
          <p:nvPr>
            <p:ph type="dt" sz="half" idx="10"/>
          </p:nvPr>
        </p:nvSpPr>
        <p:spPr/>
        <p:txBody>
          <a:bodyPr/>
          <a:lstStyle/>
          <a:p>
            <a:fld id="{50B8C498-1F1E-4657-9F0F-82BC9337E25C}"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51</a:t>
            </a:fld>
            <a:endParaRPr lang="zh-CN" altLang="en-US"/>
          </a:p>
        </p:txBody>
      </p:sp>
      <p:sp>
        <p:nvSpPr>
          <p:cNvPr id="6" name="标题 5"/>
          <p:cNvSpPr>
            <a:spLocks noGrp="1"/>
          </p:cNvSpPr>
          <p:nvPr>
            <p:ph type="title"/>
          </p:nvPr>
        </p:nvSpPr>
        <p:spPr/>
        <p:txBody>
          <a:bodyPr/>
          <a:lstStyle/>
          <a:p>
            <a:r>
              <a:rPr lang="zh-CN" altLang="en-US" dirty="0"/>
              <a:t>浏览器发送</a:t>
            </a:r>
            <a:r>
              <a:rPr lang="en-US" altLang="zh-CN" dirty="0"/>
              <a:t>HTTP</a:t>
            </a:r>
            <a:r>
              <a:rPr lang="zh-CN" altLang="en-US" dirty="0"/>
              <a:t>请求的过程</a:t>
            </a:r>
          </a:p>
        </p:txBody>
      </p:sp>
    </p:spTree>
    <p:extLst>
      <p:ext uri="{BB962C8B-B14F-4D97-AF65-F5344CB8AC3E}">
        <p14:creationId xmlns:p14="http://schemas.microsoft.com/office/powerpoint/2010/main" val="3792330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zh-CN" altLang="en-US" dirty="0"/>
              <a:t>如果在浏览器中找数据，怎么找？</a:t>
            </a:r>
            <a:endParaRPr lang="en-US" altLang="zh-CN" dirty="0"/>
          </a:p>
          <a:p>
            <a:pPr lvl="1"/>
            <a:r>
              <a:rPr lang="zh-CN" altLang="en-US" dirty="0"/>
              <a:t>另存为 </a:t>
            </a:r>
            <a:r>
              <a:rPr lang="en-US" altLang="zh-CN" dirty="0">
                <a:sym typeface="Wingdings" panose="05000000000000000000" pitchFamily="2" charset="2"/>
              </a:rPr>
              <a:t> </a:t>
            </a:r>
            <a:r>
              <a:rPr lang="zh-CN" altLang="en-US" dirty="0">
                <a:sym typeface="Wingdings" panose="05000000000000000000" pitchFamily="2" charset="2"/>
              </a:rPr>
              <a:t>字符串查找</a:t>
            </a:r>
            <a:endParaRPr lang="en-US" altLang="zh-CN" dirty="0">
              <a:sym typeface="Wingdings" panose="05000000000000000000" pitchFamily="2" charset="2"/>
            </a:endParaRPr>
          </a:p>
          <a:p>
            <a:pPr lvl="1"/>
            <a:r>
              <a:rPr lang="zh-CN" altLang="en-US" dirty="0">
                <a:sym typeface="Wingdings" panose="05000000000000000000" pitchFamily="2" charset="2"/>
              </a:rPr>
              <a:t>但也未必！</a:t>
            </a:r>
            <a:endParaRPr lang="en-US" altLang="zh-CN" dirty="0">
              <a:sym typeface="Wingdings" panose="05000000000000000000" pitchFamily="2" charset="2"/>
            </a:endParaRPr>
          </a:p>
          <a:p>
            <a:r>
              <a:rPr lang="en-US" altLang="zh-CN" dirty="0">
                <a:sym typeface="Wingdings" panose="05000000000000000000" pitchFamily="2" charset="2"/>
              </a:rPr>
              <a:t>Spider</a:t>
            </a:r>
            <a:r>
              <a:rPr lang="zh-CN" altLang="en-US" dirty="0">
                <a:sym typeface="Wingdings" panose="05000000000000000000" pitchFamily="2" charset="2"/>
              </a:rPr>
              <a:t>的本质：</a:t>
            </a:r>
            <a:endParaRPr lang="en-US" altLang="zh-CN" dirty="0">
              <a:sym typeface="Wingdings" panose="05000000000000000000" pitchFamily="2" charset="2"/>
            </a:endParaRPr>
          </a:p>
          <a:p>
            <a:pPr lvl="1"/>
            <a:r>
              <a:rPr lang="zh-CN" altLang="en-US" dirty="0">
                <a:sym typeface="Wingdings" panose="05000000000000000000" pitchFamily="2" charset="2"/>
              </a:rPr>
              <a:t>发送请求，获取返回的页面数据，包含</a:t>
            </a:r>
            <a:endParaRPr lang="en-US" altLang="zh-CN" dirty="0">
              <a:sym typeface="Wingdings" panose="05000000000000000000" pitchFamily="2" charset="2"/>
            </a:endParaRPr>
          </a:p>
          <a:p>
            <a:pPr lvl="2"/>
            <a:r>
              <a:rPr lang="zh-CN" altLang="en-US" dirty="0">
                <a:sym typeface="Wingdings" panose="05000000000000000000" pitchFamily="2" charset="2"/>
              </a:rPr>
              <a:t>静态的数据（页面内容</a:t>
            </a:r>
            <a:r>
              <a:rPr lang="en-US" altLang="zh-CN" dirty="0">
                <a:sym typeface="Wingdings" panose="05000000000000000000" pitchFamily="2" charset="2"/>
              </a:rPr>
              <a:t>+</a:t>
            </a:r>
            <a:r>
              <a:rPr lang="zh-CN" altLang="en-US" dirty="0">
                <a:sym typeface="Wingdings" panose="05000000000000000000" pitchFamily="2" charset="2"/>
              </a:rPr>
              <a:t>格式描述）</a:t>
            </a:r>
            <a:endParaRPr lang="en-US" altLang="zh-CN" dirty="0">
              <a:sym typeface="Wingdings" panose="05000000000000000000" pitchFamily="2" charset="2"/>
            </a:endParaRPr>
          </a:p>
          <a:p>
            <a:pPr lvl="2"/>
            <a:r>
              <a:rPr lang="zh-CN" altLang="en-US" dirty="0">
                <a:sym typeface="Wingdings" panose="05000000000000000000" pitchFamily="2" charset="2"/>
              </a:rPr>
              <a:t>动态的数据（</a:t>
            </a:r>
            <a:r>
              <a:rPr lang="en-US" altLang="zh-CN" dirty="0">
                <a:sym typeface="Wingdings" panose="05000000000000000000" pitchFamily="2" charset="2"/>
              </a:rPr>
              <a:t>JS</a:t>
            </a:r>
            <a:r>
              <a:rPr lang="zh-CN" altLang="en-US" dirty="0">
                <a:sym typeface="Wingdings" panose="05000000000000000000" pitchFamily="2" charset="2"/>
              </a:rPr>
              <a:t>或者</a:t>
            </a:r>
            <a:r>
              <a:rPr lang="en-US" altLang="zh-CN" dirty="0">
                <a:sym typeface="Wingdings" panose="05000000000000000000" pitchFamily="2" charset="2"/>
              </a:rPr>
              <a:t>Ajax</a:t>
            </a:r>
            <a:r>
              <a:rPr lang="zh-CN" altLang="en-US" dirty="0">
                <a:sym typeface="Wingdings" panose="05000000000000000000" pitchFamily="2" charset="2"/>
              </a:rPr>
              <a:t>代码）</a:t>
            </a:r>
            <a:endParaRPr lang="en-US" altLang="zh-CN" dirty="0">
              <a:sym typeface="Wingdings" panose="05000000000000000000" pitchFamily="2" charset="2"/>
            </a:endParaRPr>
          </a:p>
          <a:p>
            <a:pPr lvl="2"/>
            <a:r>
              <a:rPr lang="zh-CN" altLang="en-US" dirty="0">
                <a:sym typeface="Wingdings" panose="05000000000000000000" pitchFamily="2" charset="2"/>
              </a:rPr>
              <a:t>感兴趣的是静态的数据，但是动态的部分有时候也是必需的。</a:t>
            </a:r>
            <a:endParaRPr lang="en-US" altLang="zh-CN" dirty="0">
              <a:sym typeface="Wingdings" panose="05000000000000000000" pitchFamily="2" charset="2"/>
            </a:endParaRPr>
          </a:p>
          <a:p>
            <a:pPr lvl="1"/>
            <a:r>
              <a:rPr lang="zh-CN" altLang="en-US" dirty="0">
                <a:sym typeface="Wingdings" panose="05000000000000000000" pitchFamily="2" charset="2"/>
              </a:rPr>
              <a:t>解析、定位、提取数据</a:t>
            </a:r>
            <a:endParaRPr lang="en-US" altLang="zh-CN" dirty="0">
              <a:sym typeface="Wingdings" panose="05000000000000000000" pitchFamily="2" charset="2"/>
            </a:endParaRPr>
          </a:p>
          <a:p>
            <a:pPr lvl="2"/>
            <a:r>
              <a:rPr lang="zh-CN" altLang="en-US" dirty="0">
                <a:sym typeface="Wingdings" panose="05000000000000000000" pitchFamily="2" charset="2"/>
              </a:rPr>
              <a:t>字符串查找、正则表达式</a:t>
            </a:r>
            <a:endParaRPr lang="en-US" altLang="zh-CN" dirty="0">
              <a:sym typeface="Wingdings" panose="05000000000000000000" pitchFamily="2" charset="2"/>
            </a:endParaRPr>
          </a:p>
          <a:p>
            <a:pPr lvl="2"/>
            <a:r>
              <a:rPr lang="zh-CN" altLang="en-US" dirty="0">
                <a:sym typeface="Wingdings" panose="05000000000000000000" pitchFamily="2" charset="2"/>
              </a:rPr>
              <a:t>转换为</a:t>
            </a:r>
            <a:r>
              <a:rPr lang="en-US" altLang="zh-CN" dirty="0">
                <a:sym typeface="Wingdings" panose="05000000000000000000" pitchFamily="2" charset="2"/>
              </a:rPr>
              <a:t>DOM</a:t>
            </a:r>
            <a:r>
              <a:rPr lang="zh-CN" altLang="en-US" dirty="0">
                <a:sym typeface="Wingdings" panose="05000000000000000000" pitchFamily="2" charset="2"/>
              </a:rPr>
              <a:t>格式，有助于定位</a:t>
            </a:r>
            <a:endParaRPr lang="zh-CN" altLang="en-US" dirty="0"/>
          </a:p>
        </p:txBody>
      </p:sp>
      <p:sp>
        <p:nvSpPr>
          <p:cNvPr id="3" name="日期占位符 2"/>
          <p:cNvSpPr>
            <a:spLocks noGrp="1"/>
          </p:cNvSpPr>
          <p:nvPr>
            <p:ph type="dt" sz="half" idx="10"/>
          </p:nvPr>
        </p:nvSpPr>
        <p:spPr/>
        <p:txBody>
          <a:bodyPr/>
          <a:lstStyle/>
          <a:p>
            <a:fld id="{7814BAE2-69F1-46D2-AD15-EB325339A1A3}"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52</a:t>
            </a:fld>
            <a:endParaRPr lang="zh-CN" altLang="en-US"/>
          </a:p>
        </p:txBody>
      </p:sp>
      <p:sp>
        <p:nvSpPr>
          <p:cNvPr id="6" name="标题 5"/>
          <p:cNvSpPr>
            <a:spLocks noGrp="1"/>
          </p:cNvSpPr>
          <p:nvPr>
            <p:ph type="title"/>
          </p:nvPr>
        </p:nvSpPr>
        <p:spPr/>
        <p:txBody>
          <a:bodyPr/>
          <a:lstStyle/>
          <a:p>
            <a:r>
              <a:rPr lang="en-US" altLang="zh-CN" dirty="0"/>
              <a:t>Spider </a:t>
            </a:r>
            <a:r>
              <a:rPr lang="zh-CN" altLang="en-US" dirty="0"/>
              <a:t>本质是什么？</a:t>
            </a:r>
          </a:p>
        </p:txBody>
      </p:sp>
    </p:spTree>
    <p:extLst>
      <p:ext uri="{BB962C8B-B14F-4D97-AF65-F5344CB8AC3E}">
        <p14:creationId xmlns:p14="http://schemas.microsoft.com/office/powerpoint/2010/main" val="1047688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62624B-C8E0-48E3-92CD-7A001E866F1A}"/>
              </a:ext>
            </a:extLst>
          </p:cNvPr>
          <p:cNvSpPr>
            <a:spLocks noGrp="1"/>
          </p:cNvSpPr>
          <p:nvPr>
            <p:ph idx="1"/>
          </p:nvPr>
        </p:nvSpPr>
        <p:spPr/>
        <p:txBody>
          <a:bodyPr>
            <a:normAutofit fontScale="92500"/>
          </a:bodyPr>
          <a:lstStyle/>
          <a:p>
            <a:r>
              <a:rPr lang="zh-CN" altLang="en-US" dirty="0"/>
              <a:t>使用爬虫程序爬取数据，</a:t>
            </a:r>
            <a:r>
              <a:rPr lang="en-US" altLang="zh-CN" dirty="0"/>
              <a:t>Java </a:t>
            </a:r>
            <a:r>
              <a:rPr lang="zh-CN" altLang="en-US" dirty="0"/>
              <a:t>和</a:t>
            </a:r>
            <a:r>
              <a:rPr lang="en-US" altLang="zh-CN" dirty="0"/>
              <a:t>Python</a:t>
            </a:r>
            <a:r>
              <a:rPr lang="zh-CN" altLang="en-US" dirty="0"/>
              <a:t>上都有很成熟的爬虫框架。 </a:t>
            </a:r>
            <a:endParaRPr lang="en-US" altLang="zh-CN" dirty="0"/>
          </a:p>
          <a:p>
            <a:r>
              <a:rPr lang="zh-CN" altLang="en-US" dirty="0"/>
              <a:t> 本质上是使用</a:t>
            </a:r>
            <a:r>
              <a:rPr lang="en-US" altLang="zh-CN" dirty="0"/>
              <a:t>request</a:t>
            </a:r>
            <a:r>
              <a:rPr lang="zh-CN" altLang="en-US" dirty="0"/>
              <a:t>定制化的爬取</a:t>
            </a:r>
          </a:p>
          <a:p>
            <a:pPr lvl="1"/>
            <a:r>
              <a:rPr lang="zh-CN" altLang="en-US" dirty="0"/>
              <a:t>提供一个基本访问功能，可以把网页的源代码</a:t>
            </a:r>
            <a:r>
              <a:rPr lang="en-US" altLang="zh-CN" dirty="0"/>
              <a:t>download</a:t>
            </a:r>
            <a:r>
              <a:rPr lang="zh-CN" altLang="en-US" dirty="0"/>
              <a:t>下来</a:t>
            </a:r>
          </a:p>
          <a:p>
            <a:pPr lvl="1"/>
            <a:r>
              <a:rPr lang="zh-CN" altLang="en-US" dirty="0"/>
              <a:t>只要加上跟浏览器同样的</a:t>
            </a:r>
            <a:r>
              <a:rPr lang="en-US" altLang="zh-CN" dirty="0"/>
              <a:t>Requests HTTP Headers(</a:t>
            </a:r>
            <a:r>
              <a:rPr lang="en-US" altLang="zh-CN" dirty="0" err="1"/>
              <a:t>UserAgent</a:t>
            </a:r>
            <a:r>
              <a:rPr lang="en-US" altLang="zh-CN" dirty="0"/>
              <a:t>)</a:t>
            </a:r>
            <a:r>
              <a:rPr lang="zh-CN" altLang="en-US" dirty="0"/>
              <a:t>参数，就可以正常访问</a:t>
            </a:r>
          </a:p>
          <a:p>
            <a:pPr lvl="1"/>
            <a:r>
              <a:rPr lang="zh-CN" altLang="en-US" dirty="0"/>
              <a:t>如果返回的</a:t>
            </a:r>
            <a:r>
              <a:rPr lang="en-US" altLang="zh-CN" dirty="0" err="1"/>
              <a:t>status_code</a:t>
            </a:r>
            <a:r>
              <a:rPr lang="zh-CN" altLang="en-US" dirty="0"/>
              <a:t>为</a:t>
            </a:r>
            <a:r>
              <a:rPr lang="en-US" altLang="zh-CN" dirty="0"/>
              <a:t>200</a:t>
            </a:r>
            <a:r>
              <a:rPr lang="zh-CN" altLang="en-US" dirty="0"/>
              <a:t>，就可以成功得到网页源代码</a:t>
            </a:r>
          </a:p>
          <a:p>
            <a:pPr lvl="1"/>
            <a:r>
              <a:rPr lang="zh-CN" altLang="en-US" dirty="0"/>
              <a:t>也有某些反爬虫较为严格的网站，会禁止直接访问</a:t>
            </a:r>
          </a:p>
          <a:p>
            <a:pPr lvl="1"/>
            <a:r>
              <a:rPr lang="zh-CN" altLang="en-US" dirty="0"/>
              <a:t>或者说</a:t>
            </a:r>
            <a:r>
              <a:rPr lang="en-US" altLang="zh-CN" dirty="0"/>
              <a:t>status</a:t>
            </a:r>
            <a:r>
              <a:rPr lang="zh-CN" altLang="en-US" dirty="0"/>
              <a:t>为</a:t>
            </a:r>
            <a:r>
              <a:rPr lang="en-US" altLang="zh-CN" dirty="0"/>
              <a:t>200</a:t>
            </a:r>
            <a:r>
              <a:rPr lang="zh-CN" altLang="en-US" dirty="0"/>
              <a:t>也不会返回正常的网页源码，而是要求写验证码的</a:t>
            </a:r>
            <a:r>
              <a:rPr lang="en-US" altLang="zh-CN" dirty="0" err="1"/>
              <a:t>js</a:t>
            </a:r>
            <a:r>
              <a:rPr lang="zh-CN" altLang="en-US" dirty="0"/>
              <a:t>脚本等</a:t>
            </a:r>
          </a:p>
          <a:p>
            <a:endParaRPr lang="zh-CN" altLang="en-US" dirty="0"/>
          </a:p>
        </p:txBody>
      </p:sp>
      <p:sp>
        <p:nvSpPr>
          <p:cNvPr id="3" name="日期占位符 2">
            <a:extLst>
              <a:ext uri="{FF2B5EF4-FFF2-40B4-BE49-F238E27FC236}">
                <a16:creationId xmlns:a16="http://schemas.microsoft.com/office/drawing/2014/main" id="{4FA4550C-CD3F-4E2F-9B2D-5A101701884B}"/>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C5B7F60C-7540-4662-B417-396E88DC1F90}"/>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25FC2C09-C141-467D-8F2E-2292C9BF4AAE}"/>
              </a:ext>
            </a:extLst>
          </p:cNvPr>
          <p:cNvSpPr>
            <a:spLocks noGrp="1"/>
          </p:cNvSpPr>
          <p:nvPr>
            <p:ph type="sldNum" sz="quarter" idx="12"/>
          </p:nvPr>
        </p:nvSpPr>
        <p:spPr/>
        <p:txBody>
          <a:bodyPr/>
          <a:lstStyle/>
          <a:p>
            <a:fld id="{9FB48568-3E69-4645-B599-1317235B7269}" type="slidenum">
              <a:rPr lang="zh-CN" altLang="en-US" smtClean="0"/>
              <a:t>53</a:t>
            </a:fld>
            <a:endParaRPr lang="zh-CN" altLang="en-US"/>
          </a:p>
        </p:txBody>
      </p:sp>
      <p:sp>
        <p:nvSpPr>
          <p:cNvPr id="6" name="标题 5">
            <a:extLst>
              <a:ext uri="{FF2B5EF4-FFF2-40B4-BE49-F238E27FC236}">
                <a16:creationId xmlns:a16="http://schemas.microsoft.com/office/drawing/2014/main" id="{F7B4E80A-28CD-4B0E-BF45-A81BD719AC60}"/>
              </a:ext>
            </a:extLst>
          </p:cNvPr>
          <p:cNvSpPr>
            <a:spLocks noGrp="1"/>
          </p:cNvSpPr>
          <p:nvPr>
            <p:ph type="title"/>
          </p:nvPr>
        </p:nvSpPr>
        <p:spPr/>
        <p:txBody>
          <a:bodyPr/>
          <a:lstStyle/>
          <a:p>
            <a:r>
              <a:rPr lang="en-US" altLang="zh-CN" dirty="0"/>
              <a:t>Spider </a:t>
            </a:r>
            <a:r>
              <a:rPr lang="zh-CN" altLang="en-US" dirty="0"/>
              <a:t>本质</a:t>
            </a:r>
          </a:p>
        </p:txBody>
      </p:sp>
    </p:spTree>
    <p:extLst>
      <p:ext uri="{BB962C8B-B14F-4D97-AF65-F5344CB8AC3E}">
        <p14:creationId xmlns:p14="http://schemas.microsoft.com/office/powerpoint/2010/main" val="17143063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19249C-8031-49AB-AE0A-1500FD67F143}"/>
              </a:ext>
            </a:extLst>
          </p:cNvPr>
          <p:cNvSpPr>
            <a:spLocks noGrp="1"/>
          </p:cNvSpPr>
          <p:nvPr>
            <p:ph idx="1"/>
          </p:nvPr>
        </p:nvSpPr>
        <p:spPr/>
        <p:txBody>
          <a:bodyPr>
            <a:normAutofit lnSpcReduction="10000"/>
          </a:bodyPr>
          <a:lstStyle/>
          <a:p>
            <a:r>
              <a:rPr lang="zh-CN" altLang="en-US" dirty="0"/>
              <a:t>源码面前了无秘密</a:t>
            </a:r>
          </a:p>
          <a:p>
            <a:pPr lvl="1"/>
            <a:r>
              <a:rPr lang="zh-CN" altLang="en-US" dirty="0"/>
              <a:t>下载、获取网页页面源码</a:t>
            </a:r>
          </a:p>
          <a:p>
            <a:pPr lvl="1"/>
            <a:r>
              <a:rPr lang="zh-CN" altLang="en-US" dirty="0"/>
              <a:t>如果数据就在源码中，成功获取到了数据。</a:t>
            </a:r>
          </a:p>
          <a:p>
            <a:pPr lvl="1"/>
            <a:r>
              <a:rPr lang="zh-CN" altLang="en-US" dirty="0"/>
              <a:t>剩下的无非就是解析下载得到的源码</a:t>
            </a:r>
            <a:r>
              <a:rPr lang="en-US" altLang="zh-CN" dirty="0"/>
              <a:t>, </a:t>
            </a:r>
            <a:r>
              <a:rPr lang="zh-CN" altLang="en-US" dirty="0"/>
              <a:t>然后进行数据定位、提取。</a:t>
            </a:r>
            <a:endParaRPr lang="en-US" altLang="zh-CN" dirty="0"/>
          </a:p>
          <a:p>
            <a:pPr lvl="2"/>
            <a:r>
              <a:rPr lang="zh-CN" altLang="en-US" dirty="0"/>
              <a:t>清洗、入库</a:t>
            </a:r>
          </a:p>
          <a:p>
            <a:r>
              <a:rPr lang="zh-CN" altLang="en-US" dirty="0"/>
              <a:t>若网页上有，然而源代码里没有的，就表示数据写在其他地方</a:t>
            </a:r>
          </a:p>
          <a:p>
            <a:pPr lvl="1"/>
            <a:r>
              <a:rPr lang="zh-CN" altLang="en-US" dirty="0"/>
              <a:t>一般而言是通过 </a:t>
            </a:r>
            <a:r>
              <a:rPr lang="en-US" altLang="zh-CN" dirty="0"/>
              <a:t>AJAX </a:t>
            </a:r>
            <a:r>
              <a:rPr lang="zh-CN" altLang="en-US" dirty="0"/>
              <a:t>异步加载的 </a:t>
            </a:r>
            <a:r>
              <a:rPr lang="en-US" altLang="zh-CN" dirty="0"/>
              <a:t>JSON </a:t>
            </a:r>
            <a:r>
              <a:rPr lang="zh-CN" altLang="en-US" dirty="0"/>
              <a:t>等数据</a:t>
            </a:r>
          </a:p>
          <a:p>
            <a:pPr lvl="1"/>
            <a:r>
              <a:rPr lang="zh-CN" altLang="en-US" dirty="0"/>
              <a:t>如果还找不到，需要去解析</a:t>
            </a:r>
            <a:r>
              <a:rPr lang="en-US" altLang="zh-CN" dirty="0" err="1"/>
              <a:t>js</a:t>
            </a:r>
            <a:r>
              <a:rPr lang="zh-CN" altLang="en-US" dirty="0"/>
              <a:t>脚本</a:t>
            </a:r>
            <a:endParaRPr lang="en-US" altLang="zh-CN" dirty="0"/>
          </a:p>
          <a:p>
            <a:pPr lvl="2"/>
            <a:r>
              <a:rPr lang="zh-CN" altLang="en-US" dirty="0"/>
              <a:t>如果不愿意解析 </a:t>
            </a:r>
            <a:r>
              <a:rPr lang="en-US" altLang="zh-CN" dirty="0" err="1"/>
              <a:t>js</a:t>
            </a:r>
            <a:r>
              <a:rPr lang="en-US" altLang="zh-CN" dirty="0"/>
              <a:t> </a:t>
            </a:r>
            <a:r>
              <a:rPr lang="zh-CN" altLang="en-US" dirty="0"/>
              <a:t>脚本呢？</a:t>
            </a:r>
          </a:p>
        </p:txBody>
      </p:sp>
      <p:sp>
        <p:nvSpPr>
          <p:cNvPr id="3" name="日期占位符 2">
            <a:extLst>
              <a:ext uri="{FF2B5EF4-FFF2-40B4-BE49-F238E27FC236}">
                <a16:creationId xmlns:a16="http://schemas.microsoft.com/office/drawing/2014/main" id="{CAEB7D36-4F7B-4434-8B9D-23AECE5F5678}"/>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4102CC2C-5202-4174-8CA1-6CA4A027121B}"/>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A6D9C8B4-13B0-4591-862E-0B609C7EBEEC}"/>
              </a:ext>
            </a:extLst>
          </p:cNvPr>
          <p:cNvSpPr>
            <a:spLocks noGrp="1"/>
          </p:cNvSpPr>
          <p:nvPr>
            <p:ph type="sldNum" sz="quarter" idx="12"/>
          </p:nvPr>
        </p:nvSpPr>
        <p:spPr/>
        <p:txBody>
          <a:bodyPr/>
          <a:lstStyle/>
          <a:p>
            <a:fld id="{9FB48568-3E69-4645-B599-1317235B7269}" type="slidenum">
              <a:rPr lang="zh-CN" altLang="en-US" smtClean="0"/>
              <a:t>54</a:t>
            </a:fld>
            <a:endParaRPr lang="zh-CN" altLang="en-US"/>
          </a:p>
        </p:txBody>
      </p:sp>
      <p:sp>
        <p:nvSpPr>
          <p:cNvPr id="6" name="标题 5">
            <a:extLst>
              <a:ext uri="{FF2B5EF4-FFF2-40B4-BE49-F238E27FC236}">
                <a16:creationId xmlns:a16="http://schemas.microsoft.com/office/drawing/2014/main" id="{87EE91E3-D781-4A7E-BADC-56DD3C61D14C}"/>
              </a:ext>
            </a:extLst>
          </p:cNvPr>
          <p:cNvSpPr>
            <a:spLocks noGrp="1"/>
          </p:cNvSpPr>
          <p:nvPr>
            <p:ph type="title"/>
          </p:nvPr>
        </p:nvSpPr>
        <p:spPr/>
        <p:txBody>
          <a:bodyPr/>
          <a:lstStyle/>
          <a:p>
            <a:r>
              <a:rPr lang="en-US" altLang="zh-CN" dirty="0"/>
              <a:t>Spider </a:t>
            </a:r>
            <a:r>
              <a:rPr lang="zh-CN" altLang="en-US" dirty="0"/>
              <a:t>本质</a:t>
            </a:r>
          </a:p>
        </p:txBody>
      </p:sp>
    </p:spTree>
    <p:extLst>
      <p:ext uri="{BB962C8B-B14F-4D97-AF65-F5344CB8AC3E}">
        <p14:creationId xmlns:p14="http://schemas.microsoft.com/office/powerpoint/2010/main" val="3369441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浏览器内核</a:t>
            </a:r>
            <a:endParaRPr lang="en-US" altLang="zh-CN" dirty="0"/>
          </a:p>
          <a:p>
            <a:r>
              <a:rPr lang="en-US" altLang="zh-CN" dirty="0"/>
              <a:t>URL</a:t>
            </a:r>
          </a:p>
          <a:p>
            <a:r>
              <a:rPr lang="zh-CN" altLang="en-US" dirty="0"/>
              <a:t>客户端</a:t>
            </a:r>
            <a:r>
              <a:rPr lang="en-US" altLang="zh-CN" dirty="0"/>
              <a:t>HTTP</a:t>
            </a:r>
            <a:r>
              <a:rPr lang="zh-CN" altLang="en-US" dirty="0"/>
              <a:t>请求</a:t>
            </a:r>
            <a:endParaRPr lang="en-US" altLang="zh-CN" dirty="0"/>
          </a:p>
          <a:p>
            <a:r>
              <a:rPr lang="en-US" altLang="zh-CN" dirty="0"/>
              <a:t>HTTP</a:t>
            </a:r>
            <a:r>
              <a:rPr lang="zh-CN" altLang="en-US" dirty="0"/>
              <a:t>响应状态码</a:t>
            </a:r>
            <a:endParaRPr lang="en-US" altLang="zh-CN" dirty="0"/>
          </a:p>
          <a:p>
            <a:r>
              <a:rPr lang="en-US" altLang="zh-CN" dirty="0"/>
              <a:t>HTML</a:t>
            </a:r>
          </a:p>
          <a:p>
            <a:r>
              <a:rPr lang="en-US" altLang="zh-CN" dirty="0"/>
              <a:t>User-Agent</a:t>
            </a:r>
          </a:p>
          <a:p>
            <a:pPr lvl="1"/>
            <a:r>
              <a:rPr lang="en-US" altLang="zh-CN" dirty="0"/>
              <a:t>02 - </a:t>
            </a:r>
            <a:r>
              <a:rPr lang="zh-CN" altLang="en-US" dirty="0"/>
              <a:t>浏览器野史 </a:t>
            </a:r>
            <a:r>
              <a:rPr lang="en-US" altLang="zh-CN" dirty="0" err="1"/>
              <a:t>UserAgent</a:t>
            </a:r>
            <a:r>
              <a:rPr lang="zh-CN" altLang="en-US" dirty="0"/>
              <a:t>列传</a:t>
            </a:r>
            <a:r>
              <a:rPr lang="en-US" altLang="zh-CN" dirty="0"/>
              <a:t>.txt</a:t>
            </a:r>
          </a:p>
          <a:p>
            <a:r>
              <a:rPr lang="en-US" altLang="zh-CN" dirty="0"/>
              <a:t>HTML </a:t>
            </a:r>
            <a:r>
              <a:rPr lang="zh-CN" altLang="en-US" dirty="0"/>
              <a:t>相关</a:t>
            </a:r>
            <a:endParaRPr lang="en-US" altLang="zh-CN" dirty="0"/>
          </a:p>
          <a:p>
            <a:pPr lvl="1"/>
            <a:endParaRPr lang="zh-CN" altLang="en-US" dirty="0"/>
          </a:p>
        </p:txBody>
      </p:sp>
      <p:sp>
        <p:nvSpPr>
          <p:cNvPr id="3" name="日期占位符 2"/>
          <p:cNvSpPr>
            <a:spLocks noGrp="1"/>
          </p:cNvSpPr>
          <p:nvPr>
            <p:ph type="dt" sz="half" idx="10"/>
          </p:nvPr>
        </p:nvSpPr>
        <p:spPr/>
        <p:txBody>
          <a:bodyPr/>
          <a:lstStyle/>
          <a:p>
            <a:fld id="{9A030DA5-F0C1-44FE-9850-D77DEE38ECA7}"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55</a:t>
            </a:fld>
            <a:endParaRPr lang="zh-CN" altLang="en-US"/>
          </a:p>
        </p:txBody>
      </p:sp>
      <p:sp>
        <p:nvSpPr>
          <p:cNvPr id="6" name="标题 5"/>
          <p:cNvSpPr>
            <a:spLocks noGrp="1"/>
          </p:cNvSpPr>
          <p:nvPr>
            <p:ph type="title"/>
          </p:nvPr>
        </p:nvSpPr>
        <p:spPr/>
        <p:txBody>
          <a:bodyPr/>
          <a:lstStyle/>
          <a:p>
            <a:r>
              <a:rPr lang="zh-CN" altLang="en-US" dirty="0"/>
              <a:t>背景知识 </a:t>
            </a:r>
            <a:r>
              <a:rPr lang="en-US" altLang="zh-CN" dirty="0"/>
              <a:t>== 01 – HTML </a:t>
            </a:r>
            <a:r>
              <a:rPr lang="zh-CN" altLang="en-US" dirty="0"/>
              <a:t>前端基础</a:t>
            </a:r>
            <a:r>
              <a:rPr lang="en-US" altLang="zh-CN" dirty="0"/>
              <a:t>.txt</a:t>
            </a:r>
            <a:endParaRPr lang="zh-CN" altLang="en-US" dirty="0"/>
          </a:p>
        </p:txBody>
      </p:sp>
    </p:spTree>
    <p:extLst>
      <p:ext uri="{BB962C8B-B14F-4D97-AF65-F5344CB8AC3E}">
        <p14:creationId xmlns:p14="http://schemas.microsoft.com/office/powerpoint/2010/main" val="32264213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873CD7A-AD51-4BB2-BDF6-84FFE9063FCA}"/>
              </a:ext>
            </a:extLst>
          </p:cNvPr>
          <p:cNvSpPr>
            <a:spLocks noGrp="1"/>
          </p:cNvSpPr>
          <p:nvPr>
            <p:ph idx="1"/>
          </p:nvPr>
        </p:nvSpPr>
        <p:spPr/>
        <p:txBody>
          <a:bodyPr/>
          <a:lstStyle/>
          <a:p>
            <a:r>
              <a:rPr lang="zh-CN" altLang="zh-CN" dirty="0">
                <a:latin typeface="+mj-ea"/>
              </a:rPr>
              <a:t>网络连接</a:t>
            </a:r>
            <a:endParaRPr lang="en-US" altLang="zh-CN" dirty="0">
              <a:latin typeface="+mj-ea"/>
            </a:endParaRPr>
          </a:p>
          <a:p>
            <a:pPr lvl="1"/>
            <a:r>
              <a:rPr lang="zh-CN" altLang="en-US" dirty="0">
                <a:latin typeface="+mn-ea"/>
              </a:rPr>
              <a:t>客户端</a:t>
            </a:r>
            <a:r>
              <a:rPr lang="zh-CN" altLang="zh-CN" dirty="0">
                <a:latin typeface="+mn-ea"/>
              </a:rPr>
              <a:t>电脑带着请求头和消息体向服务器发起一次</a:t>
            </a:r>
            <a:r>
              <a:rPr lang="en-US" altLang="zh-CN" dirty="0">
                <a:latin typeface="+mn-ea"/>
              </a:rPr>
              <a:t>Requests</a:t>
            </a:r>
            <a:r>
              <a:rPr lang="zh-CN" altLang="zh-CN" dirty="0">
                <a:latin typeface="+mn-ea"/>
              </a:rPr>
              <a:t>请求，</a:t>
            </a:r>
            <a:endParaRPr lang="en-US" altLang="zh-CN" dirty="0">
              <a:latin typeface="+mn-ea"/>
            </a:endParaRPr>
          </a:p>
          <a:p>
            <a:pPr lvl="1"/>
            <a:r>
              <a:rPr lang="zh-CN" altLang="zh-CN" dirty="0">
                <a:latin typeface="+mn-ea"/>
              </a:rPr>
              <a:t>相应的服务器会返回</a:t>
            </a:r>
            <a:r>
              <a:rPr lang="zh-CN" altLang="en-US" dirty="0">
                <a:latin typeface="+mn-ea"/>
              </a:rPr>
              <a:t>客户端</a:t>
            </a:r>
            <a:r>
              <a:rPr lang="zh-CN" altLang="zh-CN" dirty="0">
                <a:latin typeface="+mn-ea"/>
              </a:rPr>
              <a:t>电脑相应的</a:t>
            </a:r>
            <a:r>
              <a:rPr lang="en-US" altLang="zh-CN" dirty="0">
                <a:latin typeface="+mn-ea"/>
              </a:rPr>
              <a:t>HTML</a:t>
            </a:r>
            <a:r>
              <a:rPr lang="zh-CN" altLang="zh-CN" dirty="0">
                <a:latin typeface="+mn-ea"/>
              </a:rPr>
              <a:t>文件作为</a:t>
            </a:r>
            <a:r>
              <a:rPr lang="en-US" altLang="zh-CN" dirty="0">
                <a:latin typeface="+mn-ea"/>
              </a:rPr>
              <a:t>Response</a:t>
            </a:r>
            <a:r>
              <a:rPr lang="zh-CN" altLang="zh-CN" dirty="0">
                <a:latin typeface="+mn-ea"/>
              </a:rPr>
              <a:t>。</a:t>
            </a:r>
            <a:endParaRPr lang="zh-CN" altLang="en-US" dirty="0"/>
          </a:p>
        </p:txBody>
      </p:sp>
      <p:sp>
        <p:nvSpPr>
          <p:cNvPr id="3" name="日期占位符 2">
            <a:extLst>
              <a:ext uri="{FF2B5EF4-FFF2-40B4-BE49-F238E27FC236}">
                <a16:creationId xmlns:a16="http://schemas.microsoft.com/office/drawing/2014/main" id="{239C631E-2E40-4493-97A2-6FC2E95F0FA8}"/>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DD911ADD-E2E8-44FB-B327-9A99A7A70764}"/>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C9FA0785-7DE9-48E7-8B68-32CC89F790EC}"/>
              </a:ext>
            </a:extLst>
          </p:cNvPr>
          <p:cNvSpPr>
            <a:spLocks noGrp="1"/>
          </p:cNvSpPr>
          <p:nvPr>
            <p:ph type="sldNum" sz="quarter" idx="12"/>
          </p:nvPr>
        </p:nvSpPr>
        <p:spPr/>
        <p:txBody>
          <a:bodyPr/>
          <a:lstStyle/>
          <a:p>
            <a:fld id="{9FB48568-3E69-4645-B599-1317235B7269}" type="slidenum">
              <a:rPr lang="zh-CN" altLang="en-US" smtClean="0"/>
              <a:t>56</a:t>
            </a:fld>
            <a:endParaRPr lang="zh-CN" altLang="en-US"/>
          </a:p>
        </p:txBody>
      </p:sp>
      <p:sp>
        <p:nvSpPr>
          <p:cNvPr id="6" name="标题 5">
            <a:extLst>
              <a:ext uri="{FF2B5EF4-FFF2-40B4-BE49-F238E27FC236}">
                <a16:creationId xmlns:a16="http://schemas.microsoft.com/office/drawing/2014/main" id="{0D188039-01BE-4140-A690-6AB0CD2FC1F0}"/>
              </a:ext>
            </a:extLst>
          </p:cNvPr>
          <p:cNvSpPr>
            <a:spLocks noGrp="1"/>
          </p:cNvSpPr>
          <p:nvPr>
            <p:ph type="title"/>
          </p:nvPr>
        </p:nvSpPr>
        <p:spPr/>
        <p:txBody>
          <a:bodyPr/>
          <a:lstStyle/>
          <a:p>
            <a:r>
              <a:rPr lang="zh-CN" altLang="en-US" dirty="0"/>
              <a:t>背景知识 </a:t>
            </a:r>
            <a:r>
              <a:rPr lang="en-US" altLang="zh-CN" dirty="0"/>
              <a:t>– </a:t>
            </a:r>
            <a:r>
              <a:rPr lang="zh-CN" altLang="en-US" dirty="0"/>
              <a:t>网络连接</a:t>
            </a:r>
          </a:p>
        </p:txBody>
      </p:sp>
      <p:pic>
        <p:nvPicPr>
          <p:cNvPr id="7" name="Picture 2">
            <a:extLst>
              <a:ext uri="{FF2B5EF4-FFF2-40B4-BE49-F238E27FC236}">
                <a16:creationId xmlns:a16="http://schemas.microsoft.com/office/drawing/2014/main" id="{90622E38-1E5D-495F-81FB-599B8CC9D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668150"/>
            <a:ext cx="4419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1472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B9F646-0ABE-43D1-9A1C-EBBEA482352A}"/>
              </a:ext>
            </a:extLst>
          </p:cNvPr>
          <p:cNvSpPr>
            <a:spLocks noGrp="1"/>
          </p:cNvSpPr>
          <p:nvPr>
            <p:ph idx="1"/>
          </p:nvPr>
        </p:nvSpPr>
        <p:spPr/>
        <p:txBody>
          <a:bodyPr/>
          <a:lstStyle/>
          <a:p>
            <a:r>
              <a:rPr lang="zh-CN" altLang="en-US" dirty="0"/>
              <a:t>网络连接需要一次</a:t>
            </a:r>
            <a:r>
              <a:rPr lang="en-US" altLang="zh-CN" dirty="0"/>
              <a:t>Requests</a:t>
            </a:r>
            <a:r>
              <a:rPr lang="zh-CN" altLang="en-US" dirty="0"/>
              <a:t>请求和服务器端的</a:t>
            </a:r>
            <a:r>
              <a:rPr lang="en-US" altLang="zh-CN" dirty="0"/>
              <a:t>Response</a:t>
            </a:r>
            <a:r>
              <a:rPr lang="zh-CN" altLang="en-US" dirty="0"/>
              <a:t>回应。</a:t>
            </a:r>
            <a:endParaRPr lang="en-US" altLang="zh-CN" dirty="0"/>
          </a:p>
          <a:p>
            <a:r>
              <a:rPr lang="zh-CN" altLang="en-US" dirty="0"/>
              <a:t>爬虫开发需要二件事：</a:t>
            </a:r>
          </a:p>
          <a:p>
            <a:pPr lvl="1"/>
            <a:r>
              <a:rPr lang="zh-CN" altLang="en-US" dirty="0"/>
              <a:t>模拟电脑对服务器发起</a:t>
            </a:r>
            <a:r>
              <a:rPr lang="en-US" altLang="zh-CN" dirty="0"/>
              <a:t>Requests</a:t>
            </a:r>
            <a:r>
              <a:rPr lang="zh-CN" altLang="en-US" dirty="0"/>
              <a:t>请求。</a:t>
            </a:r>
          </a:p>
          <a:p>
            <a:pPr lvl="1"/>
            <a:r>
              <a:rPr lang="zh-CN" altLang="en-US" dirty="0"/>
              <a:t>接收服务器端的</a:t>
            </a:r>
            <a:r>
              <a:rPr lang="en-US" altLang="zh-CN" dirty="0"/>
              <a:t>Response</a:t>
            </a:r>
            <a:r>
              <a:rPr lang="zh-CN" altLang="en-US" dirty="0"/>
              <a:t>的内容并解析提取所需信息。</a:t>
            </a:r>
            <a:endParaRPr lang="en-US" altLang="zh-CN" dirty="0"/>
          </a:p>
          <a:p>
            <a:pPr lvl="1"/>
            <a:endParaRPr lang="en-US" altLang="zh-CN" dirty="0"/>
          </a:p>
          <a:p>
            <a:r>
              <a:rPr lang="zh-CN" altLang="zh-CN" dirty="0">
                <a:latin typeface="+mn-ea"/>
              </a:rPr>
              <a:t>一次的请求和回应不能够批量获取网页的数据</a:t>
            </a:r>
            <a:endParaRPr lang="en-US" altLang="zh-CN" dirty="0">
              <a:latin typeface="+mn-ea"/>
            </a:endParaRPr>
          </a:p>
          <a:p>
            <a:pPr lvl="1"/>
            <a:r>
              <a:rPr lang="zh-CN" altLang="zh-CN" dirty="0">
                <a:latin typeface="+mn-ea"/>
              </a:rPr>
              <a:t>需要设计爬虫的流程</a:t>
            </a:r>
            <a:endParaRPr lang="zh-CN" altLang="en-US" dirty="0"/>
          </a:p>
          <a:p>
            <a:endParaRPr lang="zh-CN" altLang="en-US" dirty="0"/>
          </a:p>
        </p:txBody>
      </p:sp>
      <p:sp>
        <p:nvSpPr>
          <p:cNvPr id="3" name="日期占位符 2">
            <a:extLst>
              <a:ext uri="{FF2B5EF4-FFF2-40B4-BE49-F238E27FC236}">
                <a16:creationId xmlns:a16="http://schemas.microsoft.com/office/drawing/2014/main" id="{0EC72848-E959-46AD-BE03-A47C614827EB}"/>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93F23312-4EB8-40F8-8549-B213E1A0D85A}"/>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39600C87-964E-4AE3-88F4-86CF33E23F60}"/>
              </a:ext>
            </a:extLst>
          </p:cNvPr>
          <p:cNvSpPr>
            <a:spLocks noGrp="1"/>
          </p:cNvSpPr>
          <p:nvPr>
            <p:ph type="sldNum" sz="quarter" idx="12"/>
          </p:nvPr>
        </p:nvSpPr>
        <p:spPr/>
        <p:txBody>
          <a:bodyPr/>
          <a:lstStyle/>
          <a:p>
            <a:fld id="{9FB48568-3E69-4645-B599-1317235B7269}" type="slidenum">
              <a:rPr lang="zh-CN" altLang="en-US" smtClean="0"/>
              <a:t>57</a:t>
            </a:fld>
            <a:endParaRPr lang="zh-CN" altLang="en-US"/>
          </a:p>
        </p:txBody>
      </p:sp>
      <p:sp>
        <p:nvSpPr>
          <p:cNvPr id="6" name="标题 5">
            <a:extLst>
              <a:ext uri="{FF2B5EF4-FFF2-40B4-BE49-F238E27FC236}">
                <a16:creationId xmlns:a16="http://schemas.microsoft.com/office/drawing/2014/main" id="{62D9C43E-BB0B-40B4-A1E3-9A3CC3035E86}"/>
              </a:ext>
            </a:extLst>
          </p:cNvPr>
          <p:cNvSpPr>
            <a:spLocks noGrp="1"/>
          </p:cNvSpPr>
          <p:nvPr>
            <p:ph type="title"/>
          </p:nvPr>
        </p:nvSpPr>
        <p:spPr/>
        <p:txBody>
          <a:bodyPr/>
          <a:lstStyle/>
          <a:p>
            <a:r>
              <a:rPr lang="zh-CN" altLang="en-US" dirty="0"/>
              <a:t>背景知识 </a:t>
            </a:r>
            <a:r>
              <a:rPr lang="en-US" altLang="zh-CN" dirty="0"/>
              <a:t>- </a:t>
            </a:r>
            <a:r>
              <a:rPr lang="zh-CN" altLang="zh-CN" dirty="0">
                <a:latin typeface="+mj-ea"/>
              </a:rPr>
              <a:t>爬虫原理</a:t>
            </a:r>
            <a:endParaRPr lang="zh-CN" altLang="en-US" dirty="0"/>
          </a:p>
        </p:txBody>
      </p:sp>
    </p:spTree>
    <p:extLst>
      <p:ext uri="{BB962C8B-B14F-4D97-AF65-F5344CB8AC3E}">
        <p14:creationId xmlns:p14="http://schemas.microsoft.com/office/powerpoint/2010/main" val="13088033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428D9BF-8B60-4A60-90A4-315791F03A6D}"/>
              </a:ext>
            </a:extLst>
          </p:cNvPr>
          <p:cNvSpPr>
            <a:spLocks noGrp="1"/>
          </p:cNvSpPr>
          <p:nvPr>
            <p:ph type="title"/>
          </p:nvPr>
        </p:nvSpPr>
        <p:spPr/>
        <p:txBody>
          <a:bodyPr/>
          <a:lstStyle/>
          <a:p>
            <a:r>
              <a:rPr lang="zh-CN" altLang="en-US" dirty="0"/>
              <a:t>背景知识 </a:t>
            </a:r>
            <a:r>
              <a:rPr lang="en-US" altLang="zh-CN" dirty="0"/>
              <a:t>- </a:t>
            </a:r>
            <a:r>
              <a:rPr lang="zh-CN" altLang="zh-CN" dirty="0">
                <a:latin typeface="+mn-ea"/>
              </a:rPr>
              <a:t>多页面和跨页面爬虫流程</a:t>
            </a:r>
            <a:endParaRPr lang="zh-CN" altLang="en-US" dirty="0"/>
          </a:p>
        </p:txBody>
      </p:sp>
      <p:sp>
        <p:nvSpPr>
          <p:cNvPr id="7" name="文本占位符 6">
            <a:extLst>
              <a:ext uri="{FF2B5EF4-FFF2-40B4-BE49-F238E27FC236}">
                <a16:creationId xmlns:a16="http://schemas.microsoft.com/office/drawing/2014/main" id="{DC24D8DE-9DF9-4BEC-8F82-FB59D6AD566D}"/>
              </a:ext>
            </a:extLst>
          </p:cNvPr>
          <p:cNvSpPr>
            <a:spLocks noGrp="1"/>
          </p:cNvSpPr>
          <p:nvPr>
            <p:ph type="body" idx="1"/>
          </p:nvPr>
        </p:nvSpPr>
        <p:spPr/>
        <p:txBody>
          <a:bodyPr/>
          <a:lstStyle/>
          <a:p>
            <a:r>
              <a:rPr lang="zh-CN" altLang="zh-CN" dirty="0"/>
              <a:t>多页面网页爬虫流程</a:t>
            </a:r>
            <a:endParaRPr lang="en-US" altLang="zh-CN" dirty="0"/>
          </a:p>
          <a:p>
            <a:endParaRPr lang="zh-CN" altLang="zh-CN" dirty="0"/>
          </a:p>
        </p:txBody>
      </p:sp>
      <p:sp>
        <p:nvSpPr>
          <p:cNvPr id="9" name="文本占位符 8">
            <a:extLst>
              <a:ext uri="{FF2B5EF4-FFF2-40B4-BE49-F238E27FC236}">
                <a16:creationId xmlns:a16="http://schemas.microsoft.com/office/drawing/2014/main" id="{5946F84A-F9B4-4F23-AAB8-D191A5081BCC}"/>
              </a:ext>
            </a:extLst>
          </p:cNvPr>
          <p:cNvSpPr>
            <a:spLocks noGrp="1"/>
          </p:cNvSpPr>
          <p:nvPr>
            <p:ph type="body" sz="quarter" idx="3"/>
          </p:nvPr>
        </p:nvSpPr>
        <p:spPr/>
        <p:txBody>
          <a:bodyPr/>
          <a:lstStyle/>
          <a:p>
            <a:r>
              <a:rPr lang="zh-CN" altLang="zh-CN" dirty="0"/>
              <a:t>跨页面网页爬虫流程</a:t>
            </a:r>
            <a:endParaRPr lang="en-US" altLang="zh-CN" dirty="0"/>
          </a:p>
          <a:p>
            <a:endParaRPr lang="zh-CN" altLang="en-US" dirty="0"/>
          </a:p>
        </p:txBody>
      </p:sp>
      <p:sp>
        <p:nvSpPr>
          <p:cNvPr id="3" name="日期占位符 2">
            <a:extLst>
              <a:ext uri="{FF2B5EF4-FFF2-40B4-BE49-F238E27FC236}">
                <a16:creationId xmlns:a16="http://schemas.microsoft.com/office/drawing/2014/main" id="{5259B6C2-0D2A-4DD4-9538-999F61F24CAD}"/>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00C2FCE3-F135-4BD0-909F-F7AB54366A7E}"/>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066D91D4-BEBB-4E3F-9D7B-357707F91439}"/>
              </a:ext>
            </a:extLst>
          </p:cNvPr>
          <p:cNvSpPr>
            <a:spLocks noGrp="1"/>
          </p:cNvSpPr>
          <p:nvPr>
            <p:ph type="sldNum" sz="quarter" idx="12"/>
          </p:nvPr>
        </p:nvSpPr>
        <p:spPr/>
        <p:txBody>
          <a:bodyPr/>
          <a:lstStyle/>
          <a:p>
            <a:fld id="{9FB48568-3E69-4645-B599-1317235B7269}" type="slidenum">
              <a:rPr lang="zh-CN" altLang="en-US" smtClean="0"/>
              <a:t>58</a:t>
            </a:fld>
            <a:endParaRPr lang="zh-CN" altLang="en-US"/>
          </a:p>
        </p:txBody>
      </p:sp>
      <p:pic>
        <p:nvPicPr>
          <p:cNvPr id="13" name="Picture 2">
            <a:extLst>
              <a:ext uri="{FF2B5EF4-FFF2-40B4-BE49-F238E27FC236}">
                <a16:creationId xmlns:a16="http://schemas.microsoft.com/office/drawing/2014/main" id="{170A4C81-1F80-4E23-A330-C1E86747437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13519" y="2181225"/>
            <a:ext cx="3114246" cy="368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a:extLst>
              <a:ext uri="{FF2B5EF4-FFF2-40B4-BE49-F238E27FC236}">
                <a16:creationId xmlns:a16="http://schemas.microsoft.com/office/drawing/2014/main" id="{422BDA70-92D6-4BF2-A61A-E2DA4EC91988}"/>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303166" y="2181225"/>
            <a:ext cx="2614868" cy="368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7077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18">
            <a:extLst>
              <a:ext uri="{FF2B5EF4-FFF2-40B4-BE49-F238E27FC236}">
                <a16:creationId xmlns:a16="http://schemas.microsoft.com/office/drawing/2014/main" id="{5A7E2714-3EE3-41F5-B1C0-475048BDD59F}"/>
              </a:ext>
            </a:extLst>
          </p:cNvPr>
          <p:cNvSpPr>
            <a:spLocks noGrp="1"/>
          </p:cNvSpPr>
          <p:nvPr>
            <p:ph idx="1"/>
          </p:nvPr>
        </p:nvSpPr>
        <p:spPr/>
        <p:txBody>
          <a:bodyPr>
            <a:normAutofit fontScale="55000" lnSpcReduction="20000"/>
          </a:bodyPr>
          <a:lstStyle/>
          <a:p>
            <a:r>
              <a:rPr lang="en-US" altLang="zh-CN" dirty="0"/>
              <a:t>Edge</a:t>
            </a:r>
            <a:r>
              <a:rPr lang="zh-CN" altLang="en-US" dirty="0"/>
              <a:t>：</a:t>
            </a:r>
            <a:r>
              <a:rPr lang="zh-CN" altLang="en-US" dirty="0">
                <a:hlinkClick r:id="rId2"/>
              </a:rPr>
              <a:t>下载 </a:t>
            </a:r>
            <a:r>
              <a:rPr lang="en-US" altLang="zh-CN" dirty="0">
                <a:hlinkClick r:id="rId2"/>
              </a:rPr>
              <a:t>Microsoft Edge</a:t>
            </a:r>
            <a:endParaRPr lang="en-US" altLang="zh-CN" dirty="0"/>
          </a:p>
          <a:p>
            <a:r>
              <a:rPr lang="en-US" altLang="zh-CN" dirty="0"/>
              <a:t>Chrome</a:t>
            </a:r>
            <a:r>
              <a:rPr lang="zh-CN" altLang="en-US" dirty="0"/>
              <a:t>：</a:t>
            </a:r>
            <a:r>
              <a:rPr lang="en-US" altLang="zh-CN" dirty="0">
                <a:hlinkClick r:id="rId3"/>
              </a:rPr>
              <a:t>Google Chrome </a:t>
            </a:r>
            <a:r>
              <a:rPr lang="zh-CN" altLang="en-US" dirty="0">
                <a:hlinkClick r:id="rId3"/>
              </a:rPr>
              <a:t>网络浏览器</a:t>
            </a:r>
            <a:endParaRPr lang="en-US" altLang="zh-CN" dirty="0"/>
          </a:p>
          <a:p>
            <a:r>
              <a:rPr lang="en-US" altLang="zh-CN" dirty="0"/>
              <a:t>Firefox</a:t>
            </a:r>
            <a:r>
              <a:rPr lang="zh-CN" altLang="en-US" dirty="0"/>
              <a:t>：</a:t>
            </a:r>
            <a:endParaRPr lang="en-US" altLang="zh-CN" dirty="0"/>
          </a:p>
          <a:p>
            <a:pPr lvl="1"/>
            <a:r>
              <a:rPr lang="zh-CN" altLang="en-US" dirty="0">
                <a:hlinkClick r:id="rId4"/>
              </a:rPr>
              <a:t>下载 </a:t>
            </a:r>
            <a:r>
              <a:rPr lang="en-US" altLang="zh-CN" dirty="0">
                <a:hlinkClick r:id="rId4"/>
              </a:rPr>
              <a:t>Firefox </a:t>
            </a:r>
            <a:r>
              <a:rPr lang="zh-CN" altLang="en-US" dirty="0">
                <a:hlinkClick r:id="rId4"/>
              </a:rPr>
              <a:t>浏览器，这里有简体中文及其他 </a:t>
            </a:r>
            <a:r>
              <a:rPr lang="en-US" altLang="zh-CN" dirty="0">
                <a:hlinkClick r:id="rId4"/>
              </a:rPr>
              <a:t>90 </a:t>
            </a:r>
            <a:r>
              <a:rPr lang="zh-CN" altLang="en-US" dirty="0">
                <a:hlinkClick r:id="rId4"/>
              </a:rPr>
              <a:t>多种语言版本供您选择 </a:t>
            </a:r>
            <a:r>
              <a:rPr lang="en-US" altLang="zh-CN" dirty="0">
                <a:hlinkClick r:id="rId4"/>
              </a:rPr>
              <a:t>(mozilla.org)</a:t>
            </a:r>
            <a:endParaRPr lang="en-US" altLang="zh-CN" dirty="0"/>
          </a:p>
          <a:p>
            <a:pPr lvl="1"/>
            <a:r>
              <a:rPr lang="en-US" altLang="zh-CN" dirty="0">
                <a:hlinkClick r:id="rId5"/>
              </a:rPr>
              <a:t>Firefox </a:t>
            </a:r>
            <a:r>
              <a:rPr lang="zh-CN" altLang="en-US" dirty="0">
                <a:hlinkClick r:id="rId5"/>
              </a:rPr>
              <a:t>火狐浏览器 </a:t>
            </a:r>
            <a:r>
              <a:rPr lang="en-US" altLang="zh-CN" dirty="0">
                <a:hlinkClick r:id="rId5"/>
              </a:rPr>
              <a:t>- </a:t>
            </a:r>
            <a:r>
              <a:rPr lang="zh-CN" altLang="en-US" dirty="0">
                <a:hlinkClick r:id="rId5"/>
              </a:rPr>
              <a:t>全新、安全、快速 </a:t>
            </a:r>
            <a:r>
              <a:rPr lang="en-US" altLang="zh-CN" dirty="0">
                <a:hlinkClick r:id="rId5"/>
              </a:rPr>
              <a:t>| </a:t>
            </a:r>
            <a:r>
              <a:rPr lang="zh-CN" altLang="en-US" dirty="0">
                <a:hlinkClick r:id="rId5"/>
              </a:rPr>
              <a:t>官方最新下载</a:t>
            </a:r>
            <a:endParaRPr lang="en-US" altLang="zh-CN" dirty="0"/>
          </a:p>
          <a:p>
            <a:r>
              <a:rPr lang="zh-CN" altLang="en-US" dirty="0"/>
              <a:t>注意版本</a:t>
            </a:r>
            <a:endParaRPr lang="en-US" altLang="zh-CN" dirty="0"/>
          </a:p>
          <a:p>
            <a:pPr lvl="1"/>
            <a:r>
              <a:rPr lang="en-US" altLang="zh-CN" dirty="0"/>
              <a:t>Edge</a:t>
            </a:r>
            <a:r>
              <a:rPr lang="zh-CN" altLang="en-US" dirty="0"/>
              <a:t>：</a:t>
            </a:r>
            <a:r>
              <a:rPr lang="en-US" altLang="zh-CN" dirty="0"/>
              <a:t>edge://version/</a:t>
            </a:r>
          </a:p>
          <a:p>
            <a:pPr lvl="2"/>
            <a:r>
              <a:rPr lang="zh-CN" altLang="en-US" dirty="0"/>
              <a:t>设置</a:t>
            </a:r>
            <a:r>
              <a:rPr lang="en-US" altLang="zh-CN" dirty="0"/>
              <a:t>/</a:t>
            </a:r>
            <a:r>
              <a:rPr lang="zh-CN" altLang="en-US" dirty="0"/>
              <a:t>关于 </a:t>
            </a:r>
            <a:r>
              <a:rPr lang="en-US" altLang="zh-CN" dirty="0"/>
              <a:t>Microsoft Edge  </a:t>
            </a:r>
            <a:r>
              <a:rPr lang="en-US" altLang="zh-CN" dirty="0">
                <a:sym typeface="Wingdings" panose="05000000000000000000" pitchFamily="2" charset="2"/>
              </a:rPr>
              <a:t> </a:t>
            </a:r>
            <a:r>
              <a:rPr lang="zh-CN" altLang="en-US" dirty="0">
                <a:sym typeface="Wingdings" panose="05000000000000000000" pitchFamily="2" charset="2"/>
              </a:rPr>
              <a:t>会导致强制升级并重启浏览器</a:t>
            </a:r>
            <a:endParaRPr lang="en-US" altLang="zh-CN" dirty="0">
              <a:sym typeface="Wingdings" panose="05000000000000000000" pitchFamily="2" charset="2"/>
            </a:endParaRPr>
          </a:p>
          <a:p>
            <a:pPr lvl="1"/>
            <a:r>
              <a:rPr lang="en-US" altLang="zh-CN" dirty="0"/>
              <a:t>Chrome</a:t>
            </a:r>
            <a:r>
              <a:rPr lang="zh-CN" altLang="en-US" dirty="0"/>
              <a:t>：</a:t>
            </a:r>
            <a:r>
              <a:rPr lang="en-US" altLang="zh-CN" dirty="0"/>
              <a:t>chrome://version/</a:t>
            </a:r>
          </a:p>
          <a:p>
            <a:pPr lvl="2"/>
            <a:r>
              <a:rPr lang="zh-CN" altLang="en-US" dirty="0"/>
              <a:t>设置</a:t>
            </a:r>
            <a:r>
              <a:rPr lang="en-US" altLang="zh-CN" dirty="0"/>
              <a:t>/</a:t>
            </a:r>
            <a:r>
              <a:rPr lang="zh-CN" altLang="en-US" dirty="0"/>
              <a:t>关于</a:t>
            </a:r>
            <a:r>
              <a:rPr lang="en-US" altLang="zh-CN" dirty="0"/>
              <a:t>…  </a:t>
            </a:r>
            <a:r>
              <a:rPr lang="en-US" altLang="zh-CN" dirty="0">
                <a:sym typeface="Wingdings" panose="05000000000000000000" pitchFamily="2" charset="2"/>
              </a:rPr>
              <a:t> </a:t>
            </a:r>
            <a:r>
              <a:rPr lang="zh-CN" altLang="en-US" dirty="0">
                <a:sym typeface="Wingdings" panose="05000000000000000000" pitchFamily="2" charset="2"/>
              </a:rPr>
              <a:t>会导致强制升级并重启浏览器</a:t>
            </a:r>
            <a:endParaRPr lang="en-US" altLang="zh-CN" dirty="0"/>
          </a:p>
          <a:p>
            <a:pPr lvl="1"/>
            <a:r>
              <a:rPr lang="en-US" altLang="zh-CN" dirty="0" err="1"/>
              <a:t>Filrefox</a:t>
            </a:r>
            <a:r>
              <a:rPr lang="zh-CN" altLang="en-US" dirty="0"/>
              <a:t>：</a:t>
            </a:r>
            <a:r>
              <a:rPr lang="en-US" altLang="zh-CN" dirty="0"/>
              <a:t>about:</a:t>
            </a:r>
          </a:p>
          <a:p>
            <a:pPr lvl="2"/>
            <a:r>
              <a:rPr lang="zh-CN" altLang="en-US" dirty="0"/>
              <a:t>帮助</a:t>
            </a:r>
            <a:r>
              <a:rPr lang="en-US" altLang="zh-CN" dirty="0"/>
              <a:t>/</a:t>
            </a:r>
            <a:r>
              <a:rPr lang="zh-CN" altLang="en-US" dirty="0"/>
              <a:t>关于 </a:t>
            </a:r>
            <a:r>
              <a:rPr lang="en-US" altLang="zh-CN" dirty="0"/>
              <a:t>Firefox</a:t>
            </a:r>
          </a:p>
          <a:p>
            <a:r>
              <a:rPr lang="en-US" altLang="zh-CN" dirty="0"/>
              <a:t>F12</a:t>
            </a:r>
          </a:p>
          <a:p>
            <a:pPr lvl="1"/>
            <a:r>
              <a:rPr lang="zh-CN" altLang="en-US" dirty="0"/>
              <a:t>查看器</a:t>
            </a:r>
            <a:endParaRPr lang="en-US" altLang="zh-CN" dirty="0"/>
          </a:p>
          <a:p>
            <a:pPr lvl="1"/>
            <a:r>
              <a:rPr lang="zh-CN" altLang="en-US" dirty="0"/>
              <a:t>网络 </a:t>
            </a:r>
            <a:r>
              <a:rPr lang="en-US" altLang="zh-CN" dirty="0"/>
              <a:t>– </a:t>
            </a:r>
            <a:r>
              <a:rPr lang="zh-CN" altLang="en-US" dirty="0"/>
              <a:t>清空、禁用缓存、查看具体的 </a:t>
            </a:r>
            <a:r>
              <a:rPr lang="en-US" altLang="zh-CN" dirty="0" err="1"/>
              <a:t>request&amp;response</a:t>
            </a:r>
            <a:endParaRPr lang="en-US" altLang="zh-CN" dirty="0"/>
          </a:p>
        </p:txBody>
      </p:sp>
      <p:sp>
        <p:nvSpPr>
          <p:cNvPr id="7" name="日期占位符 6">
            <a:extLst>
              <a:ext uri="{FF2B5EF4-FFF2-40B4-BE49-F238E27FC236}">
                <a16:creationId xmlns:a16="http://schemas.microsoft.com/office/drawing/2014/main" id="{E6D52DE0-09C9-4855-AF91-D89C4AEEE440}"/>
              </a:ext>
            </a:extLst>
          </p:cNvPr>
          <p:cNvSpPr>
            <a:spLocks noGrp="1"/>
          </p:cNvSpPr>
          <p:nvPr>
            <p:ph type="dt" sz="half" idx="10"/>
          </p:nvPr>
        </p:nvSpPr>
        <p:spPr/>
        <p:txBody>
          <a:bodyPr/>
          <a:lstStyle/>
          <a:p>
            <a:fld id="{857F6422-1067-44AF-B56C-663056C7BE13}" type="datetime1">
              <a:rPr lang="zh-CN" altLang="en-US" smtClean="0"/>
              <a:pPr/>
              <a:t>2023/6/29</a:t>
            </a:fld>
            <a:endParaRPr lang="zh-CN" altLang="en-US"/>
          </a:p>
        </p:txBody>
      </p:sp>
      <p:sp>
        <p:nvSpPr>
          <p:cNvPr id="8" name="页脚占位符 7">
            <a:extLst>
              <a:ext uri="{FF2B5EF4-FFF2-40B4-BE49-F238E27FC236}">
                <a16:creationId xmlns:a16="http://schemas.microsoft.com/office/drawing/2014/main" id="{E2F19EF9-4EA9-45CC-AB7E-632197905266}"/>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9" name="灯片编号占位符 8">
            <a:extLst>
              <a:ext uri="{FF2B5EF4-FFF2-40B4-BE49-F238E27FC236}">
                <a16:creationId xmlns:a16="http://schemas.microsoft.com/office/drawing/2014/main" id="{3ACDB371-19E2-4EE7-99EF-691F60509F9A}"/>
              </a:ext>
            </a:extLst>
          </p:cNvPr>
          <p:cNvSpPr>
            <a:spLocks noGrp="1"/>
          </p:cNvSpPr>
          <p:nvPr>
            <p:ph type="sldNum" sz="quarter" idx="12"/>
          </p:nvPr>
        </p:nvSpPr>
        <p:spPr/>
        <p:txBody>
          <a:bodyPr/>
          <a:lstStyle/>
          <a:p>
            <a:fld id="{9FB48568-3E69-4645-B599-1317235B7269}" type="slidenum">
              <a:rPr lang="zh-CN" altLang="en-US" smtClean="0"/>
              <a:pPr/>
              <a:t>59</a:t>
            </a:fld>
            <a:endParaRPr lang="zh-CN" altLang="en-US"/>
          </a:p>
        </p:txBody>
      </p:sp>
      <p:sp>
        <p:nvSpPr>
          <p:cNvPr id="18" name="标题 17">
            <a:extLst>
              <a:ext uri="{FF2B5EF4-FFF2-40B4-BE49-F238E27FC236}">
                <a16:creationId xmlns:a16="http://schemas.microsoft.com/office/drawing/2014/main" id="{1F46D835-4727-4790-BF46-D29881C2F217}"/>
              </a:ext>
            </a:extLst>
          </p:cNvPr>
          <p:cNvSpPr>
            <a:spLocks noGrp="1"/>
          </p:cNvSpPr>
          <p:nvPr>
            <p:ph type="title"/>
          </p:nvPr>
        </p:nvSpPr>
        <p:spPr/>
        <p:txBody>
          <a:bodyPr/>
          <a:lstStyle/>
          <a:p>
            <a:r>
              <a:rPr lang="zh-CN" altLang="en-US" dirty="0"/>
              <a:t>背景知识 </a:t>
            </a:r>
            <a:r>
              <a:rPr lang="en-US" altLang="zh-CN" dirty="0"/>
              <a:t>- </a:t>
            </a:r>
            <a:r>
              <a:rPr lang="zh-CN" altLang="zh-CN" dirty="0">
                <a:latin typeface="+mj-ea"/>
              </a:rPr>
              <a:t>安装</a:t>
            </a:r>
            <a:r>
              <a:rPr lang="en-US" altLang="zh-CN" dirty="0">
                <a:latin typeface="+mj-ea"/>
              </a:rPr>
              <a:t> Chrome </a:t>
            </a:r>
            <a:r>
              <a:rPr lang="zh-CN" altLang="zh-CN" dirty="0">
                <a:latin typeface="+mj-ea"/>
              </a:rPr>
              <a:t>浏览器</a:t>
            </a:r>
            <a:br>
              <a:rPr lang="en-US" altLang="zh-CN" dirty="0">
                <a:latin typeface="+mj-ea"/>
              </a:rPr>
            </a:br>
            <a:r>
              <a:rPr lang="zh-CN" altLang="en-US" sz="2600" dirty="0">
                <a:latin typeface="+mj-ea"/>
              </a:rPr>
              <a:t>或者类</a:t>
            </a:r>
            <a:r>
              <a:rPr lang="en-US" altLang="zh-CN" sz="2600" dirty="0">
                <a:latin typeface="+mj-ea"/>
              </a:rPr>
              <a:t>Chrome</a:t>
            </a:r>
            <a:r>
              <a:rPr lang="zh-CN" altLang="en-US" sz="2600" dirty="0">
                <a:latin typeface="+mj-ea"/>
              </a:rPr>
              <a:t>浏览器</a:t>
            </a:r>
            <a:r>
              <a:rPr lang="en-US" altLang="zh-CN" sz="2600" dirty="0">
                <a:latin typeface="+mj-ea"/>
              </a:rPr>
              <a:t>/</a:t>
            </a:r>
            <a:r>
              <a:rPr lang="zh-CN" altLang="en-US" sz="2600" dirty="0">
                <a:latin typeface="+mj-ea"/>
              </a:rPr>
              <a:t>其他浏览器</a:t>
            </a:r>
            <a:endParaRPr lang="zh-CN" altLang="en-US" sz="2600" dirty="0"/>
          </a:p>
        </p:txBody>
      </p:sp>
    </p:spTree>
    <p:extLst>
      <p:ext uri="{BB962C8B-B14F-4D97-AF65-F5344CB8AC3E}">
        <p14:creationId xmlns:p14="http://schemas.microsoft.com/office/powerpoint/2010/main" val="400145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4V + 1O</a:t>
            </a:r>
          </a:p>
          <a:p>
            <a:pPr lvl="1"/>
            <a:r>
              <a:rPr lang="zh-CN" altLang="en-US" dirty="0"/>
              <a:t>典型特性：</a:t>
            </a:r>
            <a:r>
              <a:rPr lang="en-US" altLang="zh-CN" dirty="0"/>
              <a:t> 4V </a:t>
            </a:r>
          </a:p>
          <a:p>
            <a:pPr lvl="2"/>
            <a:r>
              <a:rPr lang="en-US" altLang="zh-CN" dirty="0"/>
              <a:t>Volume – </a:t>
            </a:r>
            <a:r>
              <a:rPr lang="zh-CN" altLang="en-US" dirty="0"/>
              <a:t>数据量大</a:t>
            </a:r>
            <a:endParaRPr lang="en-US" altLang="zh-CN" dirty="0"/>
          </a:p>
          <a:p>
            <a:pPr lvl="2"/>
            <a:r>
              <a:rPr lang="en-US" altLang="zh-CN" dirty="0"/>
              <a:t>Variety – </a:t>
            </a:r>
            <a:r>
              <a:rPr lang="zh-CN" altLang="en-US" dirty="0"/>
              <a:t>类型繁多</a:t>
            </a:r>
            <a:endParaRPr lang="en-US" altLang="zh-CN" dirty="0"/>
          </a:p>
          <a:p>
            <a:pPr lvl="2"/>
            <a:r>
              <a:rPr lang="en-US" altLang="zh-CN" dirty="0"/>
              <a:t>Value – </a:t>
            </a:r>
            <a:r>
              <a:rPr lang="zh-CN" altLang="en-US" dirty="0"/>
              <a:t>价值密度</a:t>
            </a:r>
            <a:r>
              <a:rPr lang="en-US" altLang="zh-CN" dirty="0"/>
              <a:t>(</a:t>
            </a:r>
            <a:r>
              <a:rPr lang="zh-CN" altLang="en-US" dirty="0"/>
              <a:t>低</a:t>
            </a:r>
            <a:r>
              <a:rPr lang="en-US" altLang="zh-CN" dirty="0"/>
              <a:t>)</a:t>
            </a:r>
          </a:p>
          <a:p>
            <a:pPr lvl="2"/>
            <a:r>
              <a:rPr lang="en-US" altLang="zh-CN" dirty="0"/>
              <a:t>Velocity - </a:t>
            </a:r>
            <a:r>
              <a:rPr lang="zh-CN" altLang="en-US" dirty="0"/>
              <a:t>速度快、时效高</a:t>
            </a:r>
            <a:endParaRPr lang="en-US" altLang="zh-CN" dirty="0"/>
          </a:p>
          <a:p>
            <a:pPr lvl="1"/>
            <a:r>
              <a:rPr lang="zh-CN" altLang="en-US" dirty="0"/>
              <a:t>典型方式：</a:t>
            </a:r>
            <a:r>
              <a:rPr lang="en-US" altLang="zh-CN" dirty="0"/>
              <a:t> 1O</a:t>
            </a:r>
          </a:p>
          <a:p>
            <a:pPr lvl="2"/>
            <a:r>
              <a:rPr lang="en-US" altLang="zh-CN" dirty="0"/>
              <a:t>Online – </a:t>
            </a:r>
            <a:r>
              <a:rPr lang="zh-CN" altLang="en-US" dirty="0"/>
              <a:t>数据在线</a:t>
            </a:r>
            <a:endParaRPr lang="en-US" altLang="zh-CN" dirty="0"/>
          </a:p>
          <a:p>
            <a:r>
              <a:rPr lang="zh-CN" altLang="en-US" dirty="0"/>
              <a:t>选美的民调</a:t>
            </a:r>
            <a:endParaRPr lang="en-US" altLang="zh-CN" dirty="0"/>
          </a:p>
          <a:p>
            <a:pPr lvl="1"/>
            <a:r>
              <a:rPr lang="zh-CN" altLang="en-US" dirty="0"/>
              <a:t>旧时民调的数据来源</a:t>
            </a:r>
          </a:p>
        </p:txBody>
      </p:sp>
      <p:sp>
        <p:nvSpPr>
          <p:cNvPr id="3" name="标题 2"/>
          <p:cNvSpPr>
            <a:spLocks noGrp="1"/>
          </p:cNvSpPr>
          <p:nvPr>
            <p:ph type="title"/>
          </p:nvPr>
        </p:nvSpPr>
        <p:spPr/>
        <p:txBody>
          <a:bodyPr/>
          <a:lstStyle/>
          <a:p>
            <a:r>
              <a:rPr lang="zh-CN" altLang="en-US" dirty="0"/>
              <a:t>大数据本质 </a:t>
            </a:r>
            <a:r>
              <a:rPr lang="en-US" altLang="zh-CN" dirty="0"/>
              <a:t>– </a:t>
            </a:r>
            <a:r>
              <a:rPr lang="zh-CN" altLang="en-US" dirty="0"/>
              <a:t>经典理论角度</a:t>
            </a:r>
          </a:p>
        </p:txBody>
      </p:sp>
      <p:sp>
        <p:nvSpPr>
          <p:cNvPr id="4" name="日期占位符 3"/>
          <p:cNvSpPr>
            <a:spLocks noGrp="1"/>
          </p:cNvSpPr>
          <p:nvPr>
            <p:ph type="dt" sz="half" idx="10"/>
          </p:nvPr>
        </p:nvSpPr>
        <p:spPr/>
        <p:txBody>
          <a:bodyPr/>
          <a:lstStyle/>
          <a:p>
            <a:fld id="{8CE7230D-5315-4DE6-8672-ED1DA68A88E1}" type="datetime1">
              <a:rPr lang="zh-CN" altLang="en-US" smtClean="0"/>
              <a:t>2023/6/29</a:t>
            </a:fld>
            <a:endParaRPr lang="zh-CN" altLang="en-US"/>
          </a:p>
        </p:txBody>
      </p:sp>
      <p:sp>
        <p:nvSpPr>
          <p:cNvPr id="5" name="灯片编号占位符 4"/>
          <p:cNvSpPr>
            <a:spLocks noGrp="1"/>
          </p:cNvSpPr>
          <p:nvPr>
            <p:ph type="sldNum" sz="quarter" idx="12"/>
          </p:nvPr>
        </p:nvSpPr>
        <p:spPr/>
        <p:txBody>
          <a:bodyPr/>
          <a:lstStyle/>
          <a:p>
            <a:fld id="{9FB48568-3E69-4645-B599-1317235B7269}" type="slidenum">
              <a:rPr lang="zh-CN" altLang="en-US" smtClean="0"/>
              <a:t>6</a:t>
            </a:fld>
            <a:endParaRPr lang="zh-CN" altLang="en-US"/>
          </a:p>
        </p:txBody>
      </p:sp>
      <p:sp>
        <p:nvSpPr>
          <p:cNvPr id="6" name="页脚占位符 5"/>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Tree>
    <p:extLst>
      <p:ext uri="{BB962C8B-B14F-4D97-AF65-F5344CB8AC3E}">
        <p14:creationId xmlns:p14="http://schemas.microsoft.com/office/powerpoint/2010/main" val="9388811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a:extLst>
              <a:ext uri="{FF2B5EF4-FFF2-40B4-BE49-F238E27FC236}">
                <a16:creationId xmlns:a16="http://schemas.microsoft.com/office/drawing/2014/main" id="{E1383F40-6681-4B57-BFAE-71376DC76F52}"/>
              </a:ext>
            </a:extLst>
          </p:cNvPr>
          <p:cNvSpPr>
            <a:spLocks noGrp="1"/>
          </p:cNvSpPr>
          <p:nvPr>
            <p:ph idx="1"/>
          </p:nvPr>
        </p:nvSpPr>
        <p:spPr/>
        <p:txBody>
          <a:bodyPr>
            <a:normAutofit fontScale="92500" lnSpcReduction="10000"/>
          </a:bodyPr>
          <a:lstStyle/>
          <a:p>
            <a:r>
              <a:rPr lang="zh-CN" altLang="zh-CN" dirty="0">
                <a:latin typeface="+mn-ea"/>
              </a:rPr>
              <a:t>任意打开一个网页，右击空白处，在弹出的快捷菜单中</a:t>
            </a:r>
            <a:r>
              <a:rPr lang="zh-CN" altLang="en-US" dirty="0">
                <a:latin typeface="+mn-ea"/>
              </a:rPr>
              <a:t>：</a:t>
            </a:r>
            <a:endParaRPr lang="en-US" altLang="zh-CN" dirty="0">
              <a:latin typeface="+mn-ea"/>
            </a:endParaRPr>
          </a:p>
          <a:p>
            <a:pPr lvl="1"/>
            <a:r>
              <a:rPr lang="zh-CN" altLang="zh-CN" dirty="0">
                <a:latin typeface="+mn-ea"/>
              </a:rPr>
              <a:t>选择“检查”命令，可以看到网页的代码。</a:t>
            </a:r>
          </a:p>
          <a:p>
            <a:pPr lvl="2"/>
            <a:r>
              <a:rPr lang="zh-CN" altLang="zh-CN" dirty="0"/>
              <a:t>分析</a:t>
            </a:r>
            <a:r>
              <a:rPr lang="zh-CN" altLang="en-US" dirty="0"/>
              <a:t>此界面，包含：</a:t>
            </a:r>
            <a:endParaRPr lang="en-US" altLang="zh-CN" dirty="0"/>
          </a:p>
          <a:p>
            <a:pPr lvl="3"/>
            <a:r>
              <a:rPr lang="en-US" altLang="zh-CN" dirty="0"/>
              <a:t>HTML</a:t>
            </a:r>
            <a:r>
              <a:rPr lang="zh-CN" altLang="zh-CN" dirty="0"/>
              <a:t>文件</a:t>
            </a:r>
            <a:r>
              <a:rPr lang="zh-CN" altLang="en-US" dirty="0"/>
              <a:t>源码</a:t>
            </a:r>
            <a:r>
              <a:rPr lang="zh-CN" altLang="zh-CN" dirty="0"/>
              <a:t>，</a:t>
            </a:r>
            <a:endParaRPr lang="en-US" altLang="zh-CN" dirty="0"/>
          </a:p>
          <a:p>
            <a:pPr lvl="3"/>
            <a:r>
              <a:rPr lang="en-US" altLang="zh-CN" dirty="0"/>
              <a:t>CSS</a:t>
            </a:r>
            <a:r>
              <a:rPr lang="zh-CN" altLang="zh-CN" dirty="0"/>
              <a:t>样式，用</a:t>
            </a:r>
            <a:r>
              <a:rPr lang="en-US" altLang="zh-CN" dirty="0"/>
              <a:t>&lt;script&gt;&lt;/script&gt;</a:t>
            </a:r>
            <a:r>
              <a:rPr lang="zh-CN" altLang="zh-CN" dirty="0"/>
              <a:t>标签的就是</a:t>
            </a:r>
            <a:r>
              <a:rPr lang="en-US" altLang="zh-CN" dirty="0"/>
              <a:t>JavaScript</a:t>
            </a:r>
            <a:r>
              <a:rPr lang="zh-CN" altLang="zh-CN" dirty="0"/>
              <a:t>。</a:t>
            </a:r>
            <a:endParaRPr lang="en-US" altLang="zh-CN" dirty="0"/>
          </a:p>
          <a:p>
            <a:pPr lvl="1"/>
            <a:r>
              <a:rPr lang="zh-CN" altLang="zh-CN" dirty="0">
                <a:latin typeface="+mn-ea"/>
              </a:rPr>
              <a:t>选择“查看网页源代码”命令，即可查看该网页的源代码</a:t>
            </a:r>
            <a:r>
              <a:rPr lang="zh-CN" altLang="en-US" dirty="0">
                <a:latin typeface="+mn-ea"/>
              </a:rPr>
              <a:t>。</a:t>
            </a:r>
            <a:endParaRPr lang="en-US" altLang="zh-CN" dirty="0">
              <a:latin typeface="+mn-ea"/>
            </a:endParaRPr>
          </a:p>
          <a:p>
            <a:pPr lvl="2"/>
            <a:r>
              <a:rPr lang="zh-CN" altLang="en-US" b="1" dirty="0"/>
              <a:t>侯捷：「源码面前，了无秘密」</a:t>
            </a:r>
          </a:p>
          <a:p>
            <a:pPr lvl="2"/>
            <a:r>
              <a:rPr lang="en-US" altLang="zh-CN" dirty="0"/>
              <a:t>https://www.zhihu.com/question/24997123</a:t>
            </a:r>
          </a:p>
          <a:p>
            <a:r>
              <a:rPr lang="zh-CN" altLang="zh-CN" dirty="0"/>
              <a:t>用户浏览的网页就是浏览器渲染后的结果，浏览器把</a:t>
            </a:r>
            <a:r>
              <a:rPr lang="en-US" altLang="zh-CN" dirty="0"/>
              <a:t>HTML</a:t>
            </a:r>
            <a:r>
              <a:rPr lang="zh-CN" altLang="zh-CN" dirty="0"/>
              <a:t>、</a:t>
            </a:r>
            <a:r>
              <a:rPr lang="en-US" altLang="zh-CN" dirty="0"/>
              <a:t>CSS</a:t>
            </a:r>
            <a:r>
              <a:rPr lang="zh-CN" altLang="zh-CN" dirty="0"/>
              <a:t>和</a:t>
            </a:r>
            <a:r>
              <a:rPr lang="en-US" altLang="zh-CN" dirty="0"/>
              <a:t>JavaScript</a:t>
            </a:r>
            <a:r>
              <a:rPr lang="zh-CN" altLang="zh-CN" dirty="0"/>
              <a:t>进行</a:t>
            </a:r>
            <a:r>
              <a:rPr lang="zh-CN" altLang="en-US" dirty="0"/>
              <a:t>渲染，显示给</a:t>
            </a:r>
            <a:r>
              <a:rPr lang="zh-CN" altLang="zh-CN" dirty="0"/>
              <a:t>用户使用的网页界面。</a:t>
            </a:r>
            <a:endParaRPr lang="zh-CN" altLang="en-US" dirty="0"/>
          </a:p>
          <a:p>
            <a:endParaRPr lang="zh-CN" altLang="en-US" dirty="0"/>
          </a:p>
        </p:txBody>
      </p:sp>
      <p:sp>
        <p:nvSpPr>
          <p:cNvPr id="7" name="日期占位符 6">
            <a:extLst>
              <a:ext uri="{FF2B5EF4-FFF2-40B4-BE49-F238E27FC236}">
                <a16:creationId xmlns:a16="http://schemas.microsoft.com/office/drawing/2014/main" id="{BC834D91-E484-4B6B-A912-FB9C0E5C5F54}"/>
              </a:ext>
            </a:extLst>
          </p:cNvPr>
          <p:cNvSpPr>
            <a:spLocks noGrp="1"/>
          </p:cNvSpPr>
          <p:nvPr>
            <p:ph type="dt" sz="half" idx="10"/>
          </p:nvPr>
        </p:nvSpPr>
        <p:spPr/>
        <p:txBody>
          <a:bodyPr/>
          <a:lstStyle/>
          <a:p>
            <a:fld id="{857F6422-1067-44AF-B56C-663056C7BE13}" type="datetime1">
              <a:rPr lang="zh-CN" altLang="en-US" smtClean="0"/>
              <a:t>2023/6/29</a:t>
            </a:fld>
            <a:endParaRPr lang="zh-CN" altLang="en-US"/>
          </a:p>
        </p:txBody>
      </p:sp>
      <p:sp>
        <p:nvSpPr>
          <p:cNvPr id="8" name="页脚占位符 7">
            <a:extLst>
              <a:ext uri="{FF2B5EF4-FFF2-40B4-BE49-F238E27FC236}">
                <a16:creationId xmlns:a16="http://schemas.microsoft.com/office/drawing/2014/main" id="{F75465A8-893F-4788-978A-4D3F96A4E79B}"/>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9" name="灯片编号占位符 8">
            <a:extLst>
              <a:ext uri="{FF2B5EF4-FFF2-40B4-BE49-F238E27FC236}">
                <a16:creationId xmlns:a16="http://schemas.microsoft.com/office/drawing/2014/main" id="{80E07F62-B06D-4B3F-B1F0-10438A782E5F}"/>
              </a:ext>
            </a:extLst>
          </p:cNvPr>
          <p:cNvSpPr>
            <a:spLocks noGrp="1"/>
          </p:cNvSpPr>
          <p:nvPr>
            <p:ph type="sldNum" sz="quarter" idx="12"/>
          </p:nvPr>
        </p:nvSpPr>
        <p:spPr/>
        <p:txBody>
          <a:bodyPr/>
          <a:lstStyle/>
          <a:p>
            <a:fld id="{9FB48568-3E69-4645-B599-1317235B7269}" type="slidenum">
              <a:rPr lang="zh-CN" altLang="en-US" smtClean="0"/>
              <a:t>60</a:t>
            </a:fld>
            <a:endParaRPr lang="zh-CN" altLang="en-US"/>
          </a:p>
        </p:txBody>
      </p:sp>
      <p:sp>
        <p:nvSpPr>
          <p:cNvPr id="10" name="标题 9">
            <a:extLst>
              <a:ext uri="{FF2B5EF4-FFF2-40B4-BE49-F238E27FC236}">
                <a16:creationId xmlns:a16="http://schemas.microsoft.com/office/drawing/2014/main" id="{D6473089-C60A-4E88-9FB7-809346F3D175}"/>
              </a:ext>
            </a:extLst>
          </p:cNvPr>
          <p:cNvSpPr>
            <a:spLocks noGrp="1"/>
          </p:cNvSpPr>
          <p:nvPr>
            <p:ph type="title"/>
          </p:nvPr>
        </p:nvSpPr>
        <p:spPr/>
        <p:txBody>
          <a:bodyPr/>
          <a:lstStyle/>
          <a:p>
            <a:r>
              <a:rPr lang="zh-CN" altLang="en-US" dirty="0"/>
              <a:t>背景知识 </a:t>
            </a:r>
            <a:r>
              <a:rPr lang="en-US" altLang="zh-CN" dirty="0"/>
              <a:t>- </a:t>
            </a:r>
            <a:r>
              <a:rPr lang="zh-CN" altLang="zh-CN" dirty="0">
                <a:latin typeface="+mj-ea"/>
              </a:rPr>
              <a:t>网页构造</a:t>
            </a:r>
            <a:r>
              <a:rPr lang="zh-CN" altLang="en-US" dirty="0">
                <a:latin typeface="+mj-ea"/>
              </a:rPr>
              <a:t>（检查</a:t>
            </a:r>
            <a:r>
              <a:rPr lang="en-US" altLang="zh-CN" dirty="0">
                <a:latin typeface="+mj-ea"/>
              </a:rPr>
              <a:t>&amp;</a:t>
            </a:r>
            <a:r>
              <a:rPr lang="zh-CN" altLang="en-US" dirty="0">
                <a:latin typeface="+mj-ea"/>
              </a:rPr>
              <a:t>源代码）</a:t>
            </a:r>
            <a:endParaRPr lang="zh-CN" altLang="en-US" dirty="0"/>
          </a:p>
        </p:txBody>
      </p:sp>
    </p:spTree>
    <p:extLst>
      <p:ext uri="{BB962C8B-B14F-4D97-AF65-F5344CB8AC3E}">
        <p14:creationId xmlns:p14="http://schemas.microsoft.com/office/powerpoint/2010/main" val="27573729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a:extLst>
              <a:ext uri="{FF2B5EF4-FFF2-40B4-BE49-F238E27FC236}">
                <a16:creationId xmlns:a16="http://schemas.microsoft.com/office/drawing/2014/main" id="{C662DE9E-EF3B-43B1-B96A-6D30AC872828}"/>
              </a:ext>
            </a:extLst>
          </p:cNvPr>
          <p:cNvSpPr>
            <a:spLocks noGrp="1"/>
          </p:cNvSpPr>
          <p:nvPr>
            <p:ph idx="1"/>
          </p:nvPr>
        </p:nvSpPr>
        <p:spPr/>
        <p:txBody>
          <a:bodyPr>
            <a:normAutofit fontScale="92500" lnSpcReduction="20000"/>
          </a:bodyPr>
          <a:lstStyle/>
          <a:p>
            <a:r>
              <a:rPr lang="zh-CN" altLang="en-US" dirty="0"/>
              <a:t>网页页面源码下载后，就是解析数据。常用的有下述方法：</a:t>
            </a:r>
            <a:endParaRPr lang="en-US" altLang="zh-CN" dirty="0"/>
          </a:p>
          <a:p>
            <a:pPr lvl="1"/>
            <a:r>
              <a:rPr lang="zh-CN" altLang="en-US" dirty="0"/>
              <a:t>字符串操作（查询、定位、提取）</a:t>
            </a:r>
            <a:endParaRPr lang="en-US" altLang="zh-CN" dirty="0"/>
          </a:p>
          <a:p>
            <a:pPr lvl="2"/>
            <a:r>
              <a:rPr lang="zh-CN" altLang="en-US" dirty="0"/>
              <a:t>略</a:t>
            </a:r>
            <a:endParaRPr lang="en-US" altLang="zh-CN" dirty="0"/>
          </a:p>
          <a:p>
            <a:pPr lvl="1"/>
            <a:r>
              <a:rPr lang="en-US" altLang="zh-CN" dirty="0"/>
              <a:t>03 - HTML </a:t>
            </a:r>
            <a:r>
              <a:rPr lang="zh-CN" altLang="en-US" dirty="0"/>
              <a:t>解析</a:t>
            </a:r>
            <a:r>
              <a:rPr lang="en-US" altLang="zh-CN" dirty="0"/>
              <a:t>&amp;</a:t>
            </a:r>
            <a:r>
              <a:rPr lang="zh-CN" altLang="en-US" dirty="0"/>
              <a:t>定位、提取 </a:t>
            </a:r>
            <a:r>
              <a:rPr lang="en-US" altLang="zh-CN" dirty="0"/>
              <a:t>.pptx</a:t>
            </a:r>
          </a:p>
          <a:p>
            <a:pPr lvl="1"/>
            <a:r>
              <a:rPr lang="zh-CN" altLang="en-US" dirty="0"/>
              <a:t>通过正则表达式从文本中抽取数据</a:t>
            </a:r>
            <a:endParaRPr lang="en-US" altLang="zh-CN" dirty="0"/>
          </a:p>
          <a:p>
            <a:pPr lvl="2"/>
            <a:r>
              <a:rPr lang="zh-CN" altLang="en-US" dirty="0"/>
              <a:t>网页页面源码格式是字符串，可以应用正则表达式，而且处理速度很快；</a:t>
            </a:r>
            <a:endParaRPr lang="en-US" altLang="zh-CN" dirty="0"/>
          </a:p>
          <a:p>
            <a:pPr lvl="2"/>
            <a:r>
              <a:rPr lang="zh-CN" altLang="en-US" dirty="0"/>
              <a:t>但</a:t>
            </a:r>
            <a:r>
              <a:rPr lang="en-US" altLang="zh-CN" dirty="0"/>
              <a:t>, </a:t>
            </a:r>
            <a:r>
              <a:rPr lang="zh-CN" altLang="en-US" dirty="0"/>
              <a:t>构造起来有点复杂，需要专门去学习。</a:t>
            </a:r>
          </a:p>
          <a:p>
            <a:pPr lvl="1"/>
            <a:r>
              <a:rPr lang="zh-CN" altLang="en-US" dirty="0"/>
              <a:t>对树状</a:t>
            </a:r>
            <a:r>
              <a:rPr lang="en-US" altLang="zh-CN" dirty="0"/>
              <a:t>HTML</a:t>
            </a:r>
            <a:r>
              <a:rPr lang="zh-CN" altLang="en-US" dirty="0"/>
              <a:t>进行解析</a:t>
            </a:r>
          </a:p>
          <a:p>
            <a:pPr lvl="2"/>
            <a:r>
              <a:rPr lang="en-US" altLang="zh-CN" dirty="0"/>
              <a:t>HTML</a:t>
            </a:r>
            <a:r>
              <a:rPr lang="zh-CN" altLang="en-US" dirty="0"/>
              <a:t>结构固定，即同样的信息字段处元素的 </a:t>
            </a:r>
            <a:r>
              <a:rPr lang="en-US" altLang="zh-CN" dirty="0"/>
              <a:t>tag</a:t>
            </a:r>
            <a:r>
              <a:rPr lang="zh-CN" altLang="en-US" dirty="0"/>
              <a:t>、</a:t>
            </a:r>
            <a:r>
              <a:rPr lang="en-US" altLang="zh-CN" dirty="0"/>
              <a:t>id </a:t>
            </a:r>
            <a:r>
              <a:rPr lang="zh-CN" altLang="en-US" dirty="0"/>
              <a:t>和 </a:t>
            </a:r>
            <a:r>
              <a:rPr lang="en-US" altLang="zh-CN" dirty="0"/>
              <a:t>class </a:t>
            </a:r>
            <a:r>
              <a:rPr lang="zh-CN" altLang="en-US" dirty="0"/>
              <a:t>名称都相同</a:t>
            </a:r>
          </a:p>
          <a:p>
            <a:pPr lvl="3"/>
            <a:r>
              <a:rPr lang="zh-CN" altLang="en-US" dirty="0"/>
              <a:t>如果有</a:t>
            </a:r>
            <a:r>
              <a:rPr lang="en-US" altLang="zh-CN" dirty="0"/>
              <a:t>id</a:t>
            </a:r>
            <a:r>
              <a:rPr lang="zh-CN" altLang="en-US" dirty="0"/>
              <a:t>建议选</a:t>
            </a:r>
            <a:r>
              <a:rPr lang="en-US" altLang="zh-CN" dirty="0"/>
              <a:t>id(HTML</a:t>
            </a:r>
            <a:r>
              <a:rPr lang="zh-CN" altLang="en-US" dirty="0"/>
              <a:t>语法中规定一个</a:t>
            </a:r>
            <a:r>
              <a:rPr lang="en-US" altLang="zh-CN" dirty="0"/>
              <a:t>id</a:t>
            </a:r>
            <a:r>
              <a:rPr lang="zh-CN" altLang="en-US" dirty="0"/>
              <a:t>只能绑定一个标签</a:t>
            </a:r>
            <a:r>
              <a:rPr lang="en-US" altLang="zh-CN" dirty="0"/>
              <a:t>)</a:t>
            </a:r>
          </a:p>
          <a:p>
            <a:pPr lvl="2"/>
            <a:r>
              <a:rPr lang="zh-CN" altLang="en-US" dirty="0"/>
              <a:t>可以借助：</a:t>
            </a:r>
            <a:r>
              <a:rPr lang="en-US" altLang="zh-CN" dirty="0"/>
              <a:t>HTML</a:t>
            </a:r>
            <a:r>
              <a:rPr lang="zh-CN" altLang="en-US" dirty="0"/>
              <a:t>元素、</a:t>
            </a:r>
            <a:r>
              <a:rPr lang="en-US" altLang="zh-CN" dirty="0"/>
              <a:t>CSS</a:t>
            </a:r>
            <a:r>
              <a:rPr lang="zh-CN" altLang="en-US" dirty="0"/>
              <a:t>类选择器、</a:t>
            </a:r>
            <a:r>
              <a:rPr lang="en-US" altLang="zh-CN" dirty="0"/>
              <a:t>XPath </a:t>
            </a:r>
            <a:r>
              <a:rPr lang="zh-CN" altLang="en-US" dirty="0"/>
              <a:t>解析</a:t>
            </a:r>
            <a:endParaRPr lang="en-US" altLang="zh-CN" dirty="0"/>
          </a:p>
          <a:p>
            <a:endParaRPr lang="zh-CN" altLang="en-US" dirty="0"/>
          </a:p>
        </p:txBody>
      </p:sp>
      <p:sp>
        <p:nvSpPr>
          <p:cNvPr id="7" name="日期占位符 6">
            <a:extLst>
              <a:ext uri="{FF2B5EF4-FFF2-40B4-BE49-F238E27FC236}">
                <a16:creationId xmlns:a16="http://schemas.microsoft.com/office/drawing/2014/main" id="{1DB04034-5097-4FB7-8B6C-1C56A1C395FE}"/>
              </a:ext>
            </a:extLst>
          </p:cNvPr>
          <p:cNvSpPr>
            <a:spLocks noGrp="1"/>
          </p:cNvSpPr>
          <p:nvPr>
            <p:ph type="dt" sz="half" idx="10"/>
          </p:nvPr>
        </p:nvSpPr>
        <p:spPr/>
        <p:txBody>
          <a:bodyPr/>
          <a:lstStyle/>
          <a:p>
            <a:fld id="{857F6422-1067-44AF-B56C-663056C7BE13}" type="datetime1">
              <a:rPr lang="zh-CN" altLang="en-US" smtClean="0"/>
              <a:t>2023/6/29</a:t>
            </a:fld>
            <a:endParaRPr lang="zh-CN" altLang="en-US"/>
          </a:p>
        </p:txBody>
      </p:sp>
      <p:sp>
        <p:nvSpPr>
          <p:cNvPr id="8" name="页脚占位符 7">
            <a:extLst>
              <a:ext uri="{FF2B5EF4-FFF2-40B4-BE49-F238E27FC236}">
                <a16:creationId xmlns:a16="http://schemas.microsoft.com/office/drawing/2014/main" id="{FA829AEB-BE4C-4401-8826-E0BF99CB92B3}"/>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9" name="灯片编号占位符 8">
            <a:extLst>
              <a:ext uri="{FF2B5EF4-FFF2-40B4-BE49-F238E27FC236}">
                <a16:creationId xmlns:a16="http://schemas.microsoft.com/office/drawing/2014/main" id="{1E4AA504-7F49-499E-BE43-B13163AB778C}"/>
              </a:ext>
            </a:extLst>
          </p:cNvPr>
          <p:cNvSpPr>
            <a:spLocks noGrp="1"/>
          </p:cNvSpPr>
          <p:nvPr>
            <p:ph type="sldNum" sz="quarter" idx="12"/>
          </p:nvPr>
        </p:nvSpPr>
        <p:spPr/>
        <p:txBody>
          <a:bodyPr/>
          <a:lstStyle/>
          <a:p>
            <a:fld id="{9FB48568-3E69-4645-B599-1317235B7269}" type="slidenum">
              <a:rPr lang="zh-CN" altLang="en-US" smtClean="0"/>
              <a:t>61</a:t>
            </a:fld>
            <a:endParaRPr lang="zh-CN" altLang="en-US"/>
          </a:p>
        </p:txBody>
      </p:sp>
      <p:sp>
        <p:nvSpPr>
          <p:cNvPr id="10" name="标题 9">
            <a:extLst>
              <a:ext uri="{FF2B5EF4-FFF2-40B4-BE49-F238E27FC236}">
                <a16:creationId xmlns:a16="http://schemas.microsoft.com/office/drawing/2014/main" id="{C3B5D398-86C4-4EE3-8A86-BA07D46B9B38}"/>
              </a:ext>
            </a:extLst>
          </p:cNvPr>
          <p:cNvSpPr>
            <a:spLocks noGrp="1"/>
          </p:cNvSpPr>
          <p:nvPr>
            <p:ph type="title"/>
          </p:nvPr>
        </p:nvSpPr>
        <p:spPr/>
        <p:txBody>
          <a:bodyPr/>
          <a:lstStyle/>
          <a:p>
            <a:r>
              <a:rPr lang="zh-CN" altLang="en-US" dirty="0"/>
              <a:t>背景知识 </a:t>
            </a:r>
            <a:r>
              <a:rPr lang="en-US" altLang="zh-CN" dirty="0"/>
              <a:t>– </a:t>
            </a:r>
            <a:r>
              <a:rPr lang="zh-CN" altLang="en-US" dirty="0"/>
              <a:t>解析、定位、提取</a:t>
            </a:r>
          </a:p>
        </p:txBody>
      </p:sp>
    </p:spTree>
    <p:extLst>
      <p:ext uri="{BB962C8B-B14F-4D97-AF65-F5344CB8AC3E}">
        <p14:creationId xmlns:p14="http://schemas.microsoft.com/office/powerpoint/2010/main" val="27750650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altLang="zh-CN" dirty="0"/>
              <a:t>URL</a:t>
            </a:r>
          </a:p>
          <a:p>
            <a:pPr lvl="1"/>
            <a:r>
              <a:rPr lang="en-US" altLang="zh-CN" dirty="0"/>
              <a:t>Python</a:t>
            </a:r>
            <a:r>
              <a:rPr lang="zh-CN" altLang="en-US" dirty="0"/>
              <a:t>：</a:t>
            </a:r>
            <a:r>
              <a:rPr lang="en-US" altLang="zh-CN" dirty="0"/>
              <a:t>urllib&amp;urllib3</a:t>
            </a:r>
          </a:p>
          <a:p>
            <a:pPr lvl="1"/>
            <a:r>
              <a:rPr lang="en-US" altLang="zh-CN" dirty="0"/>
              <a:t>Java</a:t>
            </a:r>
            <a:r>
              <a:rPr lang="zh-CN" altLang="en-US" dirty="0"/>
              <a:t>：</a:t>
            </a:r>
            <a:r>
              <a:rPr lang="en-US" altLang="zh-CN" dirty="0"/>
              <a:t>URL</a:t>
            </a:r>
          </a:p>
          <a:p>
            <a:r>
              <a:rPr lang="zh-CN" altLang="en-US" dirty="0"/>
              <a:t>第三方库</a:t>
            </a:r>
            <a:endParaRPr lang="en-US" altLang="zh-CN" dirty="0"/>
          </a:p>
          <a:p>
            <a:pPr lvl="1"/>
            <a:r>
              <a:rPr lang="en-US" altLang="zh-CN" dirty="0"/>
              <a:t>Python</a:t>
            </a:r>
            <a:r>
              <a:rPr lang="zh-CN" altLang="en-US" dirty="0"/>
              <a:t>：</a:t>
            </a:r>
            <a:r>
              <a:rPr lang="en-US" altLang="zh-CN" dirty="0"/>
              <a:t>requests</a:t>
            </a:r>
            <a:r>
              <a:rPr lang="zh-CN" altLang="en-US" dirty="0"/>
              <a:t>、</a:t>
            </a:r>
            <a:r>
              <a:rPr lang="en-US" altLang="zh-CN" dirty="0"/>
              <a:t>BeautifulSoup4</a:t>
            </a:r>
            <a:r>
              <a:rPr lang="zh-CN" altLang="en-US" dirty="0"/>
              <a:t>、</a:t>
            </a:r>
            <a:r>
              <a:rPr lang="en-US" altLang="zh-CN" dirty="0"/>
              <a:t>lxml</a:t>
            </a:r>
          </a:p>
          <a:p>
            <a:pPr lvl="1"/>
            <a:r>
              <a:rPr lang="en-US" altLang="zh-CN" dirty="0"/>
              <a:t>Java</a:t>
            </a:r>
            <a:r>
              <a:rPr lang="zh-CN" altLang="en-US" dirty="0"/>
              <a:t>：</a:t>
            </a:r>
            <a:r>
              <a:rPr lang="en-US" altLang="zh-CN" dirty="0"/>
              <a:t>Jsoup</a:t>
            </a:r>
          </a:p>
          <a:p>
            <a:pPr lvl="2"/>
            <a:r>
              <a:rPr lang="en-US" altLang="zh-CN" dirty="0"/>
              <a:t>httpclient</a:t>
            </a:r>
          </a:p>
          <a:p>
            <a:pPr lvl="1"/>
            <a:r>
              <a:rPr lang="zh-CN" altLang="en-US" dirty="0"/>
              <a:t>动态页面怎么办？</a:t>
            </a:r>
            <a:endParaRPr lang="en-US" altLang="zh-CN" dirty="0"/>
          </a:p>
          <a:p>
            <a:pPr lvl="2"/>
            <a:r>
              <a:rPr lang="en-US" altLang="zh-CN" dirty="0"/>
              <a:t>Python</a:t>
            </a:r>
            <a:r>
              <a:rPr lang="zh-CN" altLang="en-US" dirty="0"/>
              <a:t>：</a:t>
            </a:r>
            <a:r>
              <a:rPr lang="en-US" altLang="zh-CN" dirty="0"/>
              <a:t>selenium</a:t>
            </a:r>
          </a:p>
          <a:p>
            <a:pPr lvl="2"/>
            <a:r>
              <a:rPr lang="en-US" altLang="zh-CN" dirty="0"/>
              <a:t>Java</a:t>
            </a:r>
            <a:r>
              <a:rPr lang="zh-CN" altLang="en-US" dirty="0"/>
              <a:t>：</a:t>
            </a:r>
            <a:r>
              <a:rPr lang="en-US" altLang="zh-CN" dirty="0"/>
              <a:t>selenium HtmlUnit</a:t>
            </a:r>
          </a:p>
          <a:p>
            <a:pPr lvl="3"/>
            <a:r>
              <a:rPr lang="en-US" altLang="zh-CN" dirty="0"/>
              <a:t>googledriver</a:t>
            </a:r>
            <a:r>
              <a:rPr lang="zh-CN" altLang="en-US" dirty="0"/>
              <a:t>：</a:t>
            </a:r>
            <a:r>
              <a:rPr lang="en-US" altLang="zh-CN" u="sng" dirty="0">
                <a:hlinkClick r:id="rId3"/>
              </a:rPr>
              <a:t>http://npm.taobao.org/mirrors/chromedriver/</a:t>
            </a:r>
            <a:r>
              <a:rPr lang="en-US" altLang="zh-CN" dirty="0"/>
              <a:t> </a:t>
            </a:r>
          </a:p>
          <a:p>
            <a:pPr lvl="3"/>
            <a:r>
              <a:rPr lang="en-US" altLang="zh-CN" dirty="0"/>
              <a:t>PhantomJS</a:t>
            </a:r>
          </a:p>
          <a:p>
            <a:r>
              <a:rPr lang="zh-CN" altLang="en-US" dirty="0"/>
              <a:t>框架</a:t>
            </a:r>
            <a:endParaRPr lang="en-US" altLang="zh-CN" dirty="0"/>
          </a:p>
          <a:p>
            <a:pPr lvl="1"/>
            <a:r>
              <a:rPr lang="en-US" altLang="zh-CN" dirty="0"/>
              <a:t>Python</a:t>
            </a:r>
            <a:r>
              <a:rPr lang="zh-CN" altLang="en-US" dirty="0"/>
              <a:t>：</a:t>
            </a:r>
            <a:r>
              <a:rPr lang="en-US" altLang="zh-CN" dirty="0"/>
              <a:t>Scrapy</a:t>
            </a:r>
          </a:p>
          <a:p>
            <a:pPr lvl="1"/>
            <a:r>
              <a:rPr lang="en-US" altLang="zh-CN" dirty="0"/>
              <a:t>Java</a:t>
            </a:r>
            <a:r>
              <a:rPr lang="zh-CN" altLang="en-US" dirty="0"/>
              <a:t>：</a:t>
            </a:r>
            <a:r>
              <a:rPr lang="en-US" altLang="zh-CN" dirty="0"/>
              <a:t>Webmagic</a:t>
            </a:r>
            <a:endParaRPr lang="zh-CN" altLang="en-US" dirty="0"/>
          </a:p>
        </p:txBody>
      </p:sp>
      <p:sp>
        <p:nvSpPr>
          <p:cNvPr id="3" name="日期占位符 2"/>
          <p:cNvSpPr>
            <a:spLocks noGrp="1"/>
          </p:cNvSpPr>
          <p:nvPr>
            <p:ph type="dt" sz="half" idx="10"/>
          </p:nvPr>
        </p:nvSpPr>
        <p:spPr/>
        <p:txBody>
          <a:bodyPr/>
          <a:lstStyle/>
          <a:p>
            <a:fld id="{3AB3E92A-BF73-43C7-9C63-D0F47B0169C0}"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62</a:t>
            </a:fld>
            <a:endParaRPr lang="zh-CN" altLang="en-US"/>
          </a:p>
        </p:txBody>
      </p:sp>
      <p:sp>
        <p:nvSpPr>
          <p:cNvPr id="6" name="标题 5"/>
          <p:cNvSpPr>
            <a:spLocks noGrp="1"/>
          </p:cNvSpPr>
          <p:nvPr>
            <p:ph type="title"/>
          </p:nvPr>
        </p:nvSpPr>
        <p:spPr/>
        <p:txBody>
          <a:bodyPr/>
          <a:lstStyle/>
          <a:p>
            <a:r>
              <a:rPr lang="en-US" altLang="zh-CN" dirty="0"/>
              <a:t>Spider </a:t>
            </a:r>
            <a:r>
              <a:rPr lang="zh-CN" altLang="en-US" dirty="0"/>
              <a:t>实现的层次</a:t>
            </a:r>
          </a:p>
        </p:txBody>
      </p:sp>
    </p:spTree>
    <p:extLst>
      <p:ext uri="{BB962C8B-B14F-4D97-AF65-F5344CB8AC3E}">
        <p14:creationId xmlns:p14="http://schemas.microsoft.com/office/powerpoint/2010/main" val="40129184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Spider </a:t>
            </a:r>
            <a:r>
              <a:rPr lang="zh-CN" altLang="en-US" dirty="0"/>
              <a:t>爬虫采集数据的基本开发过程流程</a:t>
            </a:r>
          </a:p>
        </p:txBody>
      </p:sp>
      <p:sp>
        <p:nvSpPr>
          <p:cNvPr id="9" name="文本占位符 8">
            <a:extLst>
              <a:ext uri="{FF2B5EF4-FFF2-40B4-BE49-F238E27FC236}">
                <a16:creationId xmlns:a16="http://schemas.microsoft.com/office/drawing/2014/main" id="{8702EE36-8E62-41E3-B35E-4585AFE77ACA}"/>
              </a:ext>
            </a:extLst>
          </p:cNvPr>
          <p:cNvSpPr>
            <a:spLocks noGrp="1"/>
          </p:cNvSpPr>
          <p:nvPr>
            <p:ph type="body" idx="1"/>
          </p:nvPr>
        </p:nvSpPr>
        <p:spPr>
          <a:xfrm>
            <a:off x="839789" y="1681163"/>
            <a:ext cx="2741612" cy="823912"/>
          </a:xfrm>
        </p:spPr>
        <p:txBody>
          <a:bodyPr anchor="ctr"/>
          <a:lstStyle/>
          <a:p>
            <a:r>
              <a:rPr lang="zh-CN" altLang="en-US" dirty="0"/>
              <a:t>人工操作</a:t>
            </a:r>
          </a:p>
        </p:txBody>
      </p:sp>
      <p:sp>
        <p:nvSpPr>
          <p:cNvPr id="2" name="内容占位符 1"/>
          <p:cNvSpPr>
            <a:spLocks noGrp="1"/>
          </p:cNvSpPr>
          <p:nvPr>
            <p:ph sz="half" idx="2"/>
          </p:nvPr>
        </p:nvSpPr>
        <p:spPr>
          <a:xfrm>
            <a:off x="839788" y="2505075"/>
            <a:ext cx="2520929" cy="3684588"/>
          </a:xfrm>
        </p:spPr>
        <p:txBody>
          <a:bodyPr>
            <a:normAutofit fontScale="47500" lnSpcReduction="20000"/>
          </a:bodyPr>
          <a:lstStyle/>
          <a:p>
            <a:r>
              <a:rPr lang="zh-CN" altLang="en-US" dirty="0"/>
              <a:t>分析页面</a:t>
            </a:r>
            <a:endParaRPr lang="en-US" altLang="zh-CN" dirty="0"/>
          </a:p>
          <a:p>
            <a:r>
              <a:rPr lang="zh-CN" altLang="en-US" dirty="0"/>
              <a:t>定位</a:t>
            </a:r>
            <a:endParaRPr lang="en-US" altLang="zh-CN" dirty="0"/>
          </a:p>
          <a:p>
            <a:r>
              <a:rPr lang="zh-CN" altLang="en-US" dirty="0"/>
              <a:t>解析</a:t>
            </a:r>
            <a:endParaRPr lang="en-US" altLang="zh-CN" dirty="0"/>
          </a:p>
          <a:p>
            <a:r>
              <a:rPr lang="zh-CN" altLang="en-US" dirty="0"/>
              <a:t>提取</a:t>
            </a:r>
            <a:endParaRPr lang="en-US" altLang="zh-CN" dirty="0"/>
          </a:p>
          <a:p>
            <a:r>
              <a:rPr lang="zh-CN" altLang="en-US" dirty="0"/>
              <a:t>保存</a:t>
            </a:r>
          </a:p>
        </p:txBody>
      </p:sp>
      <p:sp>
        <p:nvSpPr>
          <p:cNvPr id="10" name="文本占位符 9">
            <a:extLst>
              <a:ext uri="{FF2B5EF4-FFF2-40B4-BE49-F238E27FC236}">
                <a16:creationId xmlns:a16="http://schemas.microsoft.com/office/drawing/2014/main" id="{4D819194-A007-41F5-AE60-7D9F33FC796F}"/>
              </a:ext>
            </a:extLst>
          </p:cNvPr>
          <p:cNvSpPr>
            <a:spLocks noGrp="1"/>
          </p:cNvSpPr>
          <p:nvPr>
            <p:ph type="body" sz="quarter" idx="3"/>
          </p:nvPr>
        </p:nvSpPr>
        <p:spPr>
          <a:xfrm>
            <a:off x="4038600" y="1681163"/>
            <a:ext cx="7316788" cy="823912"/>
          </a:xfrm>
        </p:spPr>
        <p:txBody>
          <a:bodyPr anchor="ctr"/>
          <a:lstStyle/>
          <a:p>
            <a:r>
              <a:rPr lang="zh-CN" altLang="en-US" dirty="0"/>
              <a:t>编程开发</a:t>
            </a:r>
          </a:p>
        </p:txBody>
      </p:sp>
      <p:sp>
        <p:nvSpPr>
          <p:cNvPr id="11" name="内容占位符 10">
            <a:extLst>
              <a:ext uri="{FF2B5EF4-FFF2-40B4-BE49-F238E27FC236}">
                <a16:creationId xmlns:a16="http://schemas.microsoft.com/office/drawing/2014/main" id="{15D111C5-2369-497B-BFDC-9E861386D52B}"/>
              </a:ext>
            </a:extLst>
          </p:cNvPr>
          <p:cNvSpPr>
            <a:spLocks noGrp="1"/>
          </p:cNvSpPr>
          <p:nvPr>
            <p:ph sz="quarter" idx="4"/>
          </p:nvPr>
        </p:nvSpPr>
        <p:spPr>
          <a:xfrm>
            <a:off x="3918857" y="2505075"/>
            <a:ext cx="7436531" cy="3684588"/>
          </a:xfrm>
        </p:spPr>
        <p:txBody>
          <a:bodyPr>
            <a:normAutofit fontScale="47500" lnSpcReduction="20000"/>
          </a:bodyPr>
          <a:lstStyle/>
          <a:p>
            <a:r>
              <a:rPr lang="zh-CN" altLang="en-US" dirty="0"/>
              <a:t>发起请求：</a:t>
            </a:r>
          </a:p>
          <a:p>
            <a:pPr lvl="1"/>
            <a:r>
              <a:rPr lang="zh-CN" altLang="en-US" dirty="0"/>
              <a:t>向服务器发起</a:t>
            </a:r>
            <a:r>
              <a:rPr lang="en-US" altLang="zh-CN" dirty="0"/>
              <a:t>request</a:t>
            </a:r>
            <a:r>
              <a:rPr lang="zh-CN" altLang="en-US" dirty="0"/>
              <a:t>请求</a:t>
            </a:r>
          </a:p>
          <a:p>
            <a:pPr lvl="1"/>
            <a:r>
              <a:rPr lang="zh-CN" altLang="en-US" dirty="0"/>
              <a:t>请求可以包含额外的</a:t>
            </a:r>
            <a:r>
              <a:rPr lang="en-US" altLang="zh-CN" dirty="0"/>
              <a:t>HTTP Headers(</a:t>
            </a:r>
            <a:r>
              <a:rPr lang="zh-CN" altLang="en-US" dirty="0"/>
              <a:t>主要是 </a:t>
            </a:r>
            <a:r>
              <a:rPr lang="en-US" altLang="zh-CN" dirty="0" err="1"/>
              <a:t>UserAgent</a:t>
            </a:r>
            <a:r>
              <a:rPr lang="en-US" altLang="zh-CN" dirty="0"/>
              <a:t>)</a:t>
            </a:r>
            <a:r>
              <a:rPr lang="zh-CN" altLang="en-US" dirty="0"/>
              <a:t>信息</a:t>
            </a:r>
          </a:p>
          <a:p>
            <a:r>
              <a:rPr lang="zh-CN" altLang="en-US" dirty="0"/>
              <a:t>获取响应内容：</a:t>
            </a:r>
          </a:p>
          <a:p>
            <a:pPr lvl="1"/>
            <a:r>
              <a:rPr lang="zh-CN" altLang="en-US" dirty="0"/>
              <a:t>如果服务器正常响应，将会收到一个</a:t>
            </a:r>
            <a:r>
              <a:rPr lang="en-US" altLang="zh-CN" dirty="0"/>
              <a:t>response</a:t>
            </a:r>
          </a:p>
          <a:p>
            <a:pPr lvl="1"/>
            <a:r>
              <a:rPr lang="en-US" altLang="zh-CN" dirty="0"/>
              <a:t>response</a:t>
            </a:r>
            <a:r>
              <a:rPr lang="zh-CN" altLang="en-US" dirty="0"/>
              <a:t>即为所请求的网页内容</a:t>
            </a:r>
          </a:p>
          <a:p>
            <a:pPr lvl="1"/>
            <a:r>
              <a:rPr lang="zh-CN" altLang="en-US" dirty="0"/>
              <a:t>可能包含</a:t>
            </a:r>
            <a:r>
              <a:rPr lang="en-US" altLang="zh-CN" dirty="0"/>
              <a:t>HTML</a:t>
            </a:r>
            <a:r>
              <a:rPr lang="zh-CN" altLang="en-US" dirty="0"/>
              <a:t>，</a:t>
            </a:r>
            <a:r>
              <a:rPr lang="en-US" altLang="zh-CN" dirty="0"/>
              <a:t>Json</a:t>
            </a:r>
            <a:r>
              <a:rPr lang="zh-CN" altLang="en-US" dirty="0"/>
              <a:t>字符串或者二进制的数据（视频、图片）等</a:t>
            </a:r>
          </a:p>
          <a:p>
            <a:r>
              <a:rPr lang="zh-CN" altLang="en-US" dirty="0"/>
              <a:t>解析、定位、提取内容：</a:t>
            </a:r>
          </a:p>
          <a:p>
            <a:pPr lvl="1"/>
            <a:r>
              <a:rPr lang="zh-CN" altLang="en-US" dirty="0"/>
              <a:t>如果是</a:t>
            </a:r>
            <a:r>
              <a:rPr lang="en-US" altLang="zh-CN" dirty="0"/>
              <a:t>HTML</a:t>
            </a:r>
            <a:r>
              <a:rPr lang="zh-CN" altLang="en-US" dirty="0"/>
              <a:t>代码，则可以使用网页解析器进行解析</a:t>
            </a:r>
          </a:p>
          <a:p>
            <a:pPr lvl="1"/>
            <a:r>
              <a:rPr lang="zh-CN" altLang="en-US" dirty="0"/>
              <a:t>如果是</a:t>
            </a:r>
            <a:r>
              <a:rPr lang="en-US" altLang="zh-CN" dirty="0"/>
              <a:t>Json</a:t>
            </a:r>
            <a:r>
              <a:rPr lang="zh-CN" altLang="en-US" dirty="0"/>
              <a:t>数据，则可以转换成</a:t>
            </a:r>
            <a:r>
              <a:rPr lang="en-US" altLang="zh-CN" dirty="0"/>
              <a:t>Json</a:t>
            </a:r>
            <a:r>
              <a:rPr lang="zh-CN" altLang="en-US" dirty="0"/>
              <a:t>对象进行解析</a:t>
            </a:r>
          </a:p>
          <a:p>
            <a:pPr lvl="1"/>
            <a:r>
              <a:rPr lang="zh-CN" altLang="en-US" dirty="0"/>
              <a:t>如果是二进制的数据，则可以保存到文件进行进一步处理</a:t>
            </a:r>
          </a:p>
          <a:p>
            <a:r>
              <a:rPr lang="zh-CN" altLang="en-US" dirty="0"/>
              <a:t>保存数据：</a:t>
            </a:r>
          </a:p>
          <a:p>
            <a:pPr lvl="1"/>
            <a:r>
              <a:rPr lang="zh-CN" altLang="en-US" dirty="0"/>
              <a:t>可以保存到本地、远程文件系统，也可以保存到数据库</a:t>
            </a:r>
          </a:p>
        </p:txBody>
      </p:sp>
      <p:sp>
        <p:nvSpPr>
          <p:cNvPr id="3" name="日期占位符 2"/>
          <p:cNvSpPr>
            <a:spLocks noGrp="1"/>
          </p:cNvSpPr>
          <p:nvPr>
            <p:ph type="dt" sz="half" idx="10"/>
          </p:nvPr>
        </p:nvSpPr>
        <p:spPr/>
        <p:txBody>
          <a:bodyPr/>
          <a:lstStyle/>
          <a:p>
            <a:fld id="{BC049B77-1569-49A0-BCE9-13806B525FBD}" type="datetime1">
              <a:rPr lang="zh-CN" altLang="en-US" smtClean="0"/>
              <a:t>2023/6/29</a:t>
            </a:fld>
            <a:endParaRPr lang="zh-CN" altLang="en-US"/>
          </a:p>
        </p:txBody>
      </p:sp>
      <p:sp>
        <p:nvSpPr>
          <p:cNvPr id="4" name="页脚占位符 3"/>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p:cNvSpPr>
            <a:spLocks noGrp="1"/>
          </p:cNvSpPr>
          <p:nvPr>
            <p:ph type="sldNum" sz="quarter" idx="12"/>
          </p:nvPr>
        </p:nvSpPr>
        <p:spPr/>
        <p:txBody>
          <a:bodyPr/>
          <a:lstStyle/>
          <a:p>
            <a:fld id="{9FB48568-3E69-4645-B599-1317235B7269}" type="slidenum">
              <a:rPr lang="zh-CN" altLang="en-US" smtClean="0"/>
              <a:t>63</a:t>
            </a:fld>
            <a:endParaRPr lang="zh-CN" altLang="en-US"/>
          </a:p>
        </p:txBody>
      </p:sp>
    </p:spTree>
    <p:extLst>
      <p:ext uri="{BB962C8B-B14F-4D97-AF65-F5344CB8AC3E}">
        <p14:creationId xmlns:p14="http://schemas.microsoft.com/office/powerpoint/2010/main" val="2647222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a:extLst>
              <a:ext uri="{FF2B5EF4-FFF2-40B4-BE49-F238E27FC236}">
                <a16:creationId xmlns:a16="http://schemas.microsoft.com/office/drawing/2014/main" id="{AC5047F1-834E-4421-8E42-01E11FB51FD0}"/>
              </a:ext>
            </a:extLst>
          </p:cNvPr>
          <p:cNvSpPr>
            <a:spLocks noGrp="1"/>
          </p:cNvSpPr>
          <p:nvPr>
            <p:ph idx="1"/>
          </p:nvPr>
        </p:nvSpPr>
        <p:spPr/>
        <p:txBody>
          <a:bodyPr/>
          <a:lstStyle/>
          <a:p>
            <a:r>
              <a:rPr lang="en-US" altLang="zh-CN" dirty="0"/>
              <a:t>Maven Project </a:t>
            </a:r>
          </a:p>
          <a:p>
            <a:pPr lvl="1"/>
            <a:r>
              <a:rPr lang="en-US" altLang="zh-CN" dirty="0"/>
              <a:t>maven-archetype-</a:t>
            </a:r>
            <a:r>
              <a:rPr lang="en-US" altLang="zh-CN" dirty="0" err="1"/>
              <a:t>quickstart</a:t>
            </a:r>
            <a:r>
              <a:rPr lang="en-US" altLang="zh-CN" dirty="0"/>
              <a:t> </a:t>
            </a:r>
          </a:p>
          <a:p>
            <a:pPr lvl="1"/>
            <a:r>
              <a:rPr lang="en-US" altLang="zh-CN" dirty="0" err="1"/>
              <a:t>com.test.hadoop.myjavaspider</a:t>
            </a:r>
            <a:endParaRPr lang="en-US" altLang="zh-CN" dirty="0"/>
          </a:p>
        </p:txBody>
      </p:sp>
      <p:sp>
        <p:nvSpPr>
          <p:cNvPr id="4" name="日期占位符 3">
            <a:extLst>
              <a:ext uri="{FF2B5EF4-FFF2-40B4-BE49-F238E27FC236}">
                <a16:creationId xmlns:a16="http://schemas.microsoft.com/office/drawing/2014/main" id="{8F627E81-E2EB-4059-B182-FF713B92F790}"/>
              </a:ext>
            </a:extLst>
          </p:cNvPr>
          <p:cNvSpPr>
            <a:spLocks noGrp="1"/>
          </p:cNvSpPr>
          <p:nvPr>
            <p:ph type="dt" sz="half" idx="10"/>
          </p:nvPr>
        </p:nvSpPr>
        <p:spPr/>
        <p:txBody>
          <a:bodyPr/>
          <a:lstStyle/>
          <a:p>
            <a:fld id="{6C9FB6F1-1C45-4D6F-B58B-B68B079F1D6B}" type="datetime1">
              <a:rPr lang="zh-CN" altLang="en-US" smtClean="0"/>
              <a:pPr/>
              <a:t>2023/6/29</a:t>
            </a:fld>
            <a:endParaRPr lang="zh-CN" altLang="en-US"/>
          </a:p>
        </p:txBody>
      </p:sp>
      <p:sp>
        <p:nvSpPr>
          <p:cNvPr id="5" name="页脚占位符 4">
            <a:extLst>
              <a:ext uri="{FF2B5EF4-FFF2-40B4-BE49-F238E27FC236}">
                <a16:creationId xmlns:a16="http://schemas.microsoft.com/office/drawing/2014/main" id="{8BCB969A-1CCC-4C20-A5D3-0FED821A8FF2}"/>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p>
        </p:txBody>
      </p:sp>
      <p:sp>
        <p:nvSpPr>
          <p:cNvPr id="6" name="灯片编号占位符 5">
            <a:extLst>
              <a:ext uri="{FF2B5EF4-FFF2-40B4-BE49-F238E27FC236}">
                <a16:creationId xmlns:a16="http://schemas.microsoft.com/office/drawing/2014/main" id="{E1EE69AD-BC00-47F1-88E1-BA0E61B86F8C}"/>
              </a:ext>
            </a:extLst>
          </p:cNvPr>
          <p:cNvSpPr>
            <a:spLocks noGrp="1"/>
          </p:cNvSpPr>
          <p:nvPr>
            <p:ph type="sldNum" sz="quarter" idx="12"/>
          </p:nvPr>
        </p:nvSpPr>
        <p:spPr/>
        <p:txBody>
          <a:bodyPr/>
          <a:lstStyle/>
          <a:p>
            <a:fld id="{9FB48568-3E69-4645-B599-1317235B7269}" type="slidenum">
              <a:rPr lang="zh-CN" altLang="en-US" smtClean="0"/>
              <a:pPr/>
              <a:t>64</a:t>
            </a:fld>
            <a:endParaRPr lang="zh-CN" altLang="en-US"/>
          </a:p>
        </p:txBody>
      </p:sp>
      <p:sp>
        <p:nvSpPr>
          <p:cNvPr id="12" name="标题 11">
            <a:extLst>
              <a:ext uri="{FF2B5EF4-FFF2-40B4-BE49-F238E27FC236}">
                <a16:creationId xmlns:a16="http://schemas.microsoft.com/office/drawing/2014/main" id="{C8CD157C-518C-4D4A-9CDB-D87A40C22E05}"/>
              </a:ext>
            </a:extLst>
          </p:cNvPr>
          <p:cNvSpPr>
            <a:spLocks noGrp="1"/>
          </p:cNvSpPr>
          <p:nvPr>
            <p:ph type="title"/>
          </p:nvPr>
        </p:nvSpPr>
        <p:spPr/>
        <p:txBody>
          <a:bodyPr/>
          <a:lstStyle/>
          <a:p>
            <a:r>
              <a:rPr lang="zh-CN" altLang="en-US" dirty="0"/>
              <a:t>背景资料</a:t>
            </a:r>
          </a:p>
        </p:txBody>
      </p:sp>
    </p:spTree>
    <p:extLst>
      <p:ext uri="{BB962C8B-B14F-4D97-AF65-F5344CB8AC3E}">
        <p14:creationId xmlns:p14="http://schemas.microsoft.com/office/powerpoint/2010/main" val="7947350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5B60680-DA9C-47CB-BC6D-3D992173D62A}"/>
              </a:ext>
            </a:extLst>
          </p:cNvPr>
          <p:cNvSpPr>
            <a:spLocks noGrp="1"/>
          </p:cNvSpPr>
          <p:nvPr>
            <p:ph type="title"/>
          </p:nvPr>
        </p:nvSpPr>
        <p:spPr/>
        <p:txBody>
          <a:bodyPr/>
          <a:lstStyle/>
          <a:p>
            <a:r>
              <a:rPr lang="zh-CN" altLang="en-US" dirty="0"/>
              <a:t>案例</a:t>
            </a:r>
          </a:p>
        </p:txBody>
      </p:sp>
      <p:sp>
        <p:nvSpPr>
          <p:cNvPr id="8" name="文本占位符 7">
            <a:extLst>
              <a:ext uri="{FF2B5EF4-FFF2-40B4-BE49-F238E27FC236}">
                <a16:creationId xmlns:a16="http://schemas.microsoft.com/office/drawing/2014/main" id="{446EC782-92F3-424A-BF86-28E693F38FD2}"/>
              </a:ext>
            </a:extLst>
          </p:cNvPr>
          <p:cNvSpPr>
            <a:spLocks noGrp="1"/>
          </p:cNvSpPr>
          <p:nvPr>
            <p:ph type="body" idx="1"/>
          </p:nvPr>
        </p:nvSpPr>
        <p:spPr/>
        <p:txBody>
          <a:bodyPr/>
          <a:lstStyle/>
          <a:p>
            <a:endParaRPr lang="zh-CN" altLang="en-US"/>
          </a:p>
        </p:txBody>
      </p:sp>
      <p:sp>
        <p:nvSpPr>
          <p:cNvPr id="3" name="日期占位符 2">
            <a:extLst>
              <a:ext uri="{FF2B5EF4-FFF2-40B4-BE49-F238E27FC236}">
                <a16:creationId xmlns:a16="http://schemas.microsoft.com/office/drawing/2014/main" id="{6A49EDF0-936E-4CFA-AB37-723BCFDC58C9}"/>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A04BDE7E-435E-4165-8197-B76F706A87A3}"/>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606601AA-6874-444C-B856-810A51ABC672}"/>
              </a:ext>
            </a:extLst>
          </p:cNvPr>
          <p:cNvSpPr>
            <a:spLocks noGrp="1"/>
          </p:cNvSpPr>
          <p:nvPr>
            <p:ph type="sldNum" sz="quarter" idx="12"/>
          </p:nvPr>
        </p:nvSpPr>
        <p:spPr/>
        <p:txBody>
          <a:bodyPr/>
          <a:lstStyle/>
          <a:p>
            <a:fld id="{9FB48568-3E69-4645-B599-1317235B7269}" type="slidenum">
              <a:rPr lang="zh-CN" altLang="en-US" smtClean="0"/>
              <a:t>65</a:t>
            </a:fld>
            <a:endParaRPr lang="zh-CN" altLang="en-US"/>
          </a:p>
        </p:txBody>
      </p:sp>
    </p:spTree>
    <p:extLst>
      <p:ext uri="{BB962C8B-B14F-4D97-AF65-F5344CB8AC3E}">
        <p14:creationId xmlns:p14="http://schemas.microsoft.com/office/powerpoint/2010/main" val="26699140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28AC8C-3E7A-4AD7-B932-8A7241EE264F}"/>
              </a:ext>
            </a:extLst>
          </p:cNvPr>
          <p:cNvSpPr>
            <a:spLocks noGrp="1"/>
          </p:cNvSpPr>
          <p:nvPr>
            <p:ph idx="1"/>
          </p:nvPr>
        </p:nvSpPr>
        <p:spPr/>
        <p:txBody>
          <a:bodyPr>
            <a:normAutofit fontScale="92500" lnSpcReduction="20000"/>
          </a:bodyPr>
          <a:lstStyle/>
          <a:p>
            <a:r>
              <a:rPr lang="en-US" altLang="zh-CN" dirty="0"/>
              <a:t>URL &amp; URI</a:t>
            </a:r>
            <a:endParaRPr lang="en-US" altLang="zh-CN" dirty="0">
              <a:hlinkClick r:id="rId3"/>
            </a:endParaRPr>
          </a:p>
          <a:p>
            <a:pPr lvl="1"/>
            <a:r>
              <a:rPr lang="en-US" altLang="zh-CN" dirty="0">
                <a:hlinkClick r:id="rId3"/>
              </a:rPr>
              <a:t>https://baike.baidu.com/item/url</a:t>
            </a:r>
            <a:endParaRPr lang="en-US" altLang="zh-CN" dirty="0"/>
          </a:p>
          <a:p>
            <a:pPr lvl="1"/>
            <a:r>
              <a:rPr lang="en-US" altLang="zh-CN" dirty="0">
                <a:hlinkClick r:id="rId4"/>
              </a:rPr>
              <a:t>https://baike.baidu.com/item/URI/2901761</a:t>
            </a:r>
            <a:r>
              <a:rPr lang="en-US" altLang="zh-CN" dirty="0"/>
              <a:t> </a:t>
            </a:r>
          </a:p>
          <a:p>
            <a:r>
              <a:rPr lang="en-US" altLang="zh-CN" dirty="0" err="1"/>
              <a:t>TestURL</a:t>
            </a:r>
            <a:endParaRPr lang="en-US" altLang="zh-CN" dirty="0"/>
          </a:p>
          <a:p>
            <a:pPr lvl="1"/>
            <a:r>
              <a:rPr lang="en-US" altLang="zh-CN" dirty="0">
                <a:hlinkClick r:id="rId5"/>
              </a:rPr>
              <a:t>www.baidu.com</a:t>
            </a:r>
            <a:r>
              <a:rPr lang="en-US" altLang="zh-CN" dirty="0"/>
              <a:t> </a:t>
            </a:r>
          </a:p>
          <a:p>
            <a:pPr lvl="1"/>
            <a:r>
              <a:rPr lang="en-US" altLang="zh-CN" dirty="0">
                <a:hlinkClick r:id="rId6"/>
              </a:rPr>
              <a:t>http://www.cba-chinaleague.com/paih-data.html</a:t>
            </a:r>
            <a:r>
              <a:rPr lang="en-US" altLang="zh-CN" dirty="0"/>
              <a:t> </a:t>
            </a:r>
          </a:p>
          <a:p>
            <a:pPr lvl="1"/>
            <a:r>
              <a:rPr lang="en-US" altLang="zh-CN" dirty="0">
                <a:hlinkClick r:id="rId7"/>
              </a:rPr>
              <a:t>https://www.imdb.com/</a:t>
            </a:r>
            <a:r>
              <a:rPr lang="en-US" altLang="zh-CN" dirty="0"/>
              <a:t> </a:t>
            </a:r>
          </a:p>
          <a:p>
            <a:pPr lvl="2"/>
            <a:r>
              <a:rPr lang="zh-CN" altLang="en-US" dirty="0"/>
              <a:t>找一张图片</a:t>
            </a:r>
            <a:endParaRPr lang="en-US" altLang="zh-CN" dirty="0"/>
          </a:p>
          <a:p>
            <a:pPr lvl="1"/>
            <a:r>
              <a:rPr lang="en-US" altLang="zh-CN" dirty="0">
                <a:hlinkClick r:id="rId8"/>
              </a:rPr>
              <a:t>http://www.footballresults.org/past-games.php?season=2016/2017&amp;league=EngPrem</a:t>
            </a:r>
            <a:r>
              <a:rPr lang="en-US" altLang="zh-CN" dirty="0"/>
              <a:t> </a:t>
            </a:r>
          </a:p>
        </p:txBody>
      </p:sp>
      <p:sp>
        <p:nvSpPr>
          <p:cNvPr id="3" name="日期占位符 2">
            <a:extLst>
              <a:ext uri="{FF2B5EF4-FFF2-40B4-BE49-F238E27FC236}">
                <a16:creationId xmlns:a16="http://schemas.microsoft.com/office/drawing/2014/main" id="{18B07B2D-50E1-4C3F-9C68-7AF3EB0FA1A9}"/>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95F89AA2-FCEF-447B-9AC7-FA862CA3CFEB}"/>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28A81028-C8D2-445E-AE6B-107DA2DF6671}"/>
              </a:ext>
            </a:extLst>
          </p:cNvPr>
          <p:cNvSpPr>
            <a:spLocks noGrp="1"/>
          </p:cNvSpPr>
          <p:nvPr>
            <p:ph type="sldNum" sz="quarter" idx="12"/>
          </p:nvPr>
        </p:nvSpPr>
        <p:spPr/>
        <p:txBody>
          <a:bodyPr/>
          <a:lstStyle/>
          <a:p>
            <a:fld id="{9FB48568-3E69-4645-B599-1317235B7269}" type="slidenum">
              <a:rPr lang="zh-CN" altLang="en-US" smtClean="0"/>
              <a:t>66</a:t>
            </a:fld>
            <a:endParaRPr lang="zh-CN" altLang="en-US"/>
          </a:p>
        </p:txBody>
      </p:sp>
      <p:sp>
        <p:nvSpPr>
          <p:cNvPr id="6" name="标题 5">
            <a:extLst>
              <a:ext uri="{FF2B5EF4-FFF2-40B4-BE49-F238E27FC236}">
                <a16:creationId xmlns:a16="http://schemas.microsoft.com/office/drawing/2014/main" id="{B8EBCDA3-E071-4CFB-BE24-7086E5173D4C}"/>
              </a:ext>
            </a:extLst>
          </p:cNvPr>
          <p:cNvSpPr>
            <a:spLocks noGrp="1"/>
          </p:cNvSpPr>
          <p:nvPr>
            <p:ph type="title"/>
          </p:nvPr>
        </p:nvSpPr>
        <p:spPr/>
        <p:txBody>
          <a:bodyPr/>
          <a:lstStyle/>
          <a:p>
            <a:r>
              <a:rPr lang="en-US" altLang="zh-CN" dirty="0"/>
              <a:t>1 – URL </a:t>
            </a:r>
            <a:endParaRPr lang="zh-CN" altLang="en-US" dirty="0"/>
          </a:p>
        </p:txBody>
      </p:sp>
    </p:spTree>
    <p:extLst>
      <p:ext uri="{BB962C8B-B14F-4D97-AF65-F5344CB8AC3E}">
        <p14:creationId xmlns:p14="http://schemas.microsoft.com/office/powerpoint/2010/main" val="24915120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4333FDF-860C-4BA0-847F-31532B57A737}"/>
              </a:ext>
            </a:extLst>
          </p:cNvPr>
          <p:cNvSpPr>
            <a:spLocks noGrp="1"/>
          </p:cNvSpPr>
          <p:nvPr>
            <p:ph idx="1"/>
          </p:nvPr>
        </p:nvSpPr>
        <p:spPr/>
        <p:txBody>
          <a:bodyPr/>
          <a:lstStyle/>
          <a:p>
            <a:r>
              <a:rPr lang="en-US" altLang="zh-CN" dirty="0"/>
              <a:t>Jsoup </a:t>
            </a:r>
          </a:p>
          <a:p>
            <a:pPr lvl="1"/>
            <a:r>
              <a:rPr lang="en-US" altLang="zh-CN" dirty="0">
                <a:hlinkClick r:id="rId2"/>
              </a:rPr>
              <a:t>https://jsoup.org</a:t>
            </a:r>
            <a:r>
              <a:rPr lang="en-US" altLang="zh-CN" dirty="0"/>
              <a:t> </a:t>
            </a:r>
          </a:p>
          <a:p>
            <a:pPr lvl="2"/>
            <a:r>
              <a:rPr lang="zh-CN" altLang="en-US" dirty="0"/>
              <a:t>添加依赖</a:t>
            </a:r>
            <a:endParaRPr lang="en-US" altLang="zh-CN" dirty="0"/>
          </a:p>
          <a:p>
            <a:pPr lvl="1"/>
            <a:r>
              <a:rPr lang="en-US" altLang="zh-CN" dirty="0">
                <a:hlinkClick r:id="rId3"/>
              </a:rPr>
              <a:t>https://www.open-open.com/jsoup/</a:t>
            </a:r>
            <a:endParaRPr lang="en-US" altLang="zh-CN" dirty="0"/>
          </a:p>
          <a:p>
            <a:r>
              <a:rPr lang="en-US" altLang="zh-CN" dirty="0" err="1"/>
              <a:t>TestJSoup</a:t>
            </a:r>
            <a:r>
              <a:rPr lang="en-US" altLang="zh-CN" dirty="0"/>
              <a:t> </a:t>
            </a:r>
          </a:p>
          <a:p>
            <a:pPr lvl="1"/>
            <a:r>
              <a:rPr lang="en-US" altLang="zh-CN"/>
              <a:t>  </a:t>
            </a:r>
            <a:r>
              <a:rPr lang="en-US" altLang="zh-CN">
                <a:hlinkClick r:id="rId4"/>
              </a:rPr>
              <a:t>https://movie.douban.com/review/best/</a:t>
            </a:r>
            <a:r>
              <a:rPr lang="en-US" altLang="zh-CN"/>
              <a:t> </a:t>
            </a:r>
            <a:endParaRPr lang="zh-CN" altLang="en-US" dirty="0"/>
          </a:p>
        </p:txBody>
      </p:sp>
      <p:sp>
        <p:nvSpPr>
          <p:cNvPr id="3" name="日期占位符 2">
            <a:extLst>
              <a:ext uri="{FF2B5EF4-FFF2-40B4-BE49-F238E27FC236}">
                <a16:creationId xmlns:a16="http://schemas.microsoft.com/office/drawing/2014/main" id="{439C73C0-9C74-42F5-A03C-200939C02CAD}"/>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D1DA3422-2454-40D0-93FB-E446D55FDA07}"/>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0A3266E6-C62C-406E-B09D-E0F9D4DA18D0}"/>
              </a:ext>
            </a:extLst>
          </p:cNvPr>
          <p:cNvSpPr>
            <a:spLocks noGrp="1"/>
          </p:cNvSpPr>
          <p:nvPr>
            <p:ph type="sldNum" sz="quarter" idx="12"/>
          </p:nvPr>
        </p:nvSpPr>
        <p:spPr/>
        <p:txBody>
          <a:bodyPr/>
          <a:lstStyle/>
          <a:p>
            <a:fld id="{9FB48568-3E69-4645-B599-1317235B7269}" type="slidenum">
              <a:rPr lang="zh-CN" altLang="en-US" smtClean="0"/>
              <a:t>67</a:t>
            </a:fld>
            <a:endParaRPr lang="zh-CN" altLang="en-US"/>
          </a:p>
        </p:txBody>
      </p:sp>
      <p:sp>
        <p:nvSpPr>
          <p:cNvPr id="6" name="标题 5">
            <a:extLst>
              <a:ext uri="{FF2B5EF4-FFF2-40B4-BE49-F238E27FC236}">
                <a16:creationId xmlns:a16="http://schemas.microsoft.com/office/drawing/2014/main" id="{45E75410-2560-41F1-84DD-EA3114BF9242}"/>
              </a:ext>
            </a:extLst>
          </p:cNvPr>
          <p:cNvSpPr>
            <a:spLocks noGrp="1"/>
          </p:cNvSpPr>
          <p:nvPr>
            <p:ph type="title"/>
          </p:nvPr>
        </p:nvSpPr>
        <p:spPr/>
        <p:txBody>
          <a:bodyPr/>
          <a:lstStyle/>
          <a:p>
            <a:r>
              <a:rPr lang="en-US" altLang="zh-CN" dirty="0"/>
              <a:t>2 - Jsoup &amp; requests/Beautifulsoup4/lxml</a:t>
            </a:r>
            <a:endParaRPr lang="zh-CN" altLang="en-US" dirty="0"/>
          </a:p>
        </p:txBody>
      </p:sp>
    </p:spTree>
    <p:extLst>
      <p:ext uri="{BB962C8B-B14F-4D97-AF65-F5344CB8AC3E}">
        <p14:creationId xmlns:p14="http://schemas.microsoft.com/office/powerpoint/2010/main" val="29865046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E284C0-7796-48C8-BE12-09D9F0DE0B80}"/>
              </a:ext>
            </a:extLst>
          </p:cNvPr>
          <p:cNvSpPr>
            <a:spLocks noGrp="1"/>
          </p:cNvSpPr>
          <p:nvPr>
            <p:ph idx="1"/>
          </p:nvPr>
        </p:nvSpPr>
        <p:spPr/>
        <p:txBody>
          <a:bodyPr/>
          <a:lstStyle/>
          <a:p>
            <a:endParaRPr lang="zh-CN" altLang="en-US"/>
          </a:p>
        </p:txBody>
      </p:sp>
      <p:sp>
        <p:nvSpPr>
          <p:cNvPr id="3" name="日期占位符 2">
            <a:extLst>
              <a:ext uri="{FF2B5EF4-FFF2-40B4-BE49-F238E27FC236}">
                <a16:creationId xmlns:a16="http://schemas.microsoft.com/office/drawing/2014/main" id="{3B55A850-5266-4739-96DF-E31C4A5F50A5}"/>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7058421D-CD45-4394-A576-0BA21DB7C481}"/>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B11D3A94-BAA7-4D93-AEE1-6EFAC3F6F34B}"/>
              </a:ext>
            </a:extLst>
          </p:cNvPr>
          <p:cNvSpPr>
            <a:spLocks noGrp="1"/>
          </p:cNvSpPr>
          <p:nvPr>
            <p:ph type="sldNum" sz="quarter" idx="12"/>
          </p:nvPr>
        </p:nvSpPr>
        <p:spPr/>
        <p:txBody>
          <a:bodyPr/>
          <a:lstStyle/>
          <a:p>
            <a:fld id="{9FB48568-3E69-4645-B599-1317235B7269}" type="slidenum">
              <a:rPr lang="zh-CN" altLang="en-US" smtClean="0"/>
              <a:t>68</a:t>
            </a:fld>
            <a:endParaRPr lang="zh-CN" altLang="en-US"/>
          </a:p>
        </p:txBody>
      </p:sp>
      <p:sp>
        <p:nvSpPr>
          <p:cNvPr id="6" name="标题 5">
            <a:extLst>
              <a:ext uri="{FF2B5EF4-FFF2-40B4-BE49-F238E27FC236}">
                <a16:creationId xmlns:a16="http://schemas.microsoft.com/office/drawing/2014/main" id="{77F2BC52-7EB3-4D8F-9E28-9B0C569976B4}"/>
              </a:ext>
            </a:extLst>
          </p:cNvPr>
          <p:cNvSpPr>
            <a:spLocks noGrp="1"/>
          </p:cNvSpPr>
          <p:nvPr>
            <p:ph type="title"/>
          </p:nvPr>
        </p:nvSpPr>
        <p:spPr/>
        <p:txBody>
          <a:bodyPr/>
          <a:lstStyle/>
          <a:p>
            <a:r>
              <a:rPr lang="en-US" altLang="zh-CN" dirty="0"/>
              <a:t>3- Scrapy &amp; Webmagic</a:t>
            </a:r>
            <a:endParaRPr lang="zh-CN" altLang="en-US" dirty="0"/>
          </a:p>
        </p:txBody>
      </p:sp>
    </p:spTree>
    <p:extLst>
      <p:ext uri="{BB962C8B-B14F-4D97-AF65-F5344CB8AC3E}">
        <p14:creationId xmlns:p14="http://schemas.microsoft.com/office/powerpoint/2010/main" val="37927986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DD3A9361-6A8B-9A34-9210-526D5A98ED2F}"/>
              </a:ext>
            </a:extLst>
          </p:cNvPr>
          <p:cNvSpPr>
            <a:spLocks noGrp="1"/>
          </p:cNvSpPr>
          <p:nvPr>
            <p:ph type="title"/>
          </p:nvPr>
        </p:nvSpPr>
        <p:spPr/>
        <p:txBody>
          <a:bodyPr/>
          <a:lstStyle/>
          <a:p>
            <a:r>
              <a:rPr lang="zh-CN" altLang="en-US" dirty="0"/>
              <a:t>总结</a:t>
            </a:r>
          </a:p>
        </p:txBody>
      </p:sp>
      <p:sp>
        <p:nvSpPr>
          <p:cNvPr id="8" name="文本占位符 7">
            <a:extLst>
              <a:ext uri="{FF2B5EF4-FFF2-40B4-BE49-F238E27FC236}">
                <a16:creationId xmlns:a16="http://schemas.microsoft.com/office/drawing/2014/main" id="{0E4E9B20-B272-EE61-344B-01AC941AC239}"/>
              </a:ext>
            </a:extLst>
          </p:cNvPr>
          <p:cNvSpPr>
            <a:spLocks noGrp="1"/>
          </p:cNvSpPr>
          <p:nvPr>
            <p:ph type="body" idx="1"/>
          </p:nvPr>
        </p:nvSpPr>
        <p:spPr/>
        <p:txBody>
          <a:bodyPr/>
          <a:lstStyle/>
          <a:p>
            <a:r>
              <a:rPr lang="zh-CN" altLang="en-US" dirty="0"/>
              <a:t>动态页面获取，如何解决：</a:t>
            </a:r>
            <a:endParaRPr lang="en-US" altLang="zh-CN" dirty="0"/>
          </a:p>
          <a:p>
            <a:r>
              <a:rPr lang="en-US" altLang="zh-CN"/>
              <a:t>selenium</a:t>
            </a:r>
            <a:endParaRPr lang="zh-CN" altLang="en-US"/>
          </a:p>
        </p:txBody>
      </p:sp>
      <p:sp>
        <p:nvSpPr>
          <p:cNvPr id="3" name="日期占位符 2">
            <a:extLst>
              <a:ext uri="{FF2B5EF4-FFF2-40B4-BE49-F238E27FC236}">
                <a16:creationId xmlns:a16="http://schemas.microsoft.com/office/drawing/2014/main" id="{367E208F-28E2-4714-8342-84E6C31F01B1}"/>
              </a:ext>
            </a:extLst>
          </p:cNvPr>
          <p:cNvSpPr>
            <a:spLocks noGrp="1"/>
          </p:cNvSpPr>
          <p:nvPr>
            <p:ph type="dt" sz="half" idx="10"/>
          </p:nvPr>
        </p:nvSpPr>
        <p:spPr/>
        <p:txBody>
          <a:bodyPr/>
          <a:lstStyle/>
          <a:p>
            <a:fld id="{E8153B94-71B6-4323-BE2D-6DBE92F80B2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9C166A17-1A3C-4E82-BEB4-7DE749D4FEE4}"/>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12AE87D9-6AC3-40BB-99E7-963F220A7406}"/>
              </a:ext>
            </a:extLst>
          </p:cNvPr>
          <p:cNvSpPr>
            <a:spLocks noGrp="1"/>
          </p:cNvSpPr>
          <p:nvPr>
            <p:ph type="sldNum" sz="quarter" idx="12"/>
          </p:nvPr>
        </p:nvSpPr>
        <p:spPr/>
        <p:txBody>
          <a:bodyPr/>
          <a:lstStyle/>
          <a:p>
            <a:fld id="{9FB48568-3E69-4645-B599-1317235B7269}" type="slidenum">
              <a:rPr lang="zh-CN" altLang="en-US" smtClean="0"/>
              <a:t>69</a:t>
            </a:fld>
            <a:endParaRPr lang="zh-CN" altLang="en-US"/>
          </a:p>
        </p:txBody>
      </p:sp>
    </p:spTree>
    <p:extLst>
      <p:ext uri="{BB962C8B-B14F-4D97-AF65-F5344CB8AC3E}">
        <p14:creationId xmlns:p14="http://schemas.microsoft.com/office/powerpoint/2010/main" val="31004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分为三个维度：</a:t>
            </a:r>
            <a:endParaRPr lang="en-US" altLang="zh-CN" dirty="0"/>
          </a:p>
          <a:p>
            <a:pPr lvl="1"/>
            <a:r>
              <a:rPr lang="zh-CN" altLang="en-US" dirty="0"/>
              <a:t>数据的来源：</a:t>
            </a:r>
            <a:endParaRPr lang="en-US" altLang="zh-CN" dirty="0"/>
          </a:p>
          <a:p>
            <a:pPr lvl="2"/>
            <a:r>
              <a:rPr lang="zh-CN" altLang="en-US" dirty="0"/>
              <a:t>交易数据 </a:t>
            </a:r>
            <a:r>
              <a:rPr lang="en-US" altLang="zh-CN" dirty="0"/>
              <a:t>+ </a:t>
            </a:r>
            <a:r>
              <a:rPr lang="zh-CN" altLang="en-US" dirty="0"/>
              <a:t>行为数据</a:t>
            </a:r>
            <a:r>
              <a:rPr lang="en-US" altLang="zh-CN" dirty="0"/>
              <a:t>(</a:t>
            </a:r>
            <a:r>
              <a:rPr lang="zh-CN" altLang="en-US" dirty="0"/>
              <a:t>日志数据</a:t>
            </a:r>
            <a:r>
              <a:rPr lang="en-US" altLang="zh-CN" dirty="0"/>
              <a:t>) </a:t>
            </a:r>
          </a:p>
          <a:p>
            <a:pPr lvl="1"/>
            <a:r>
              <a:rPr lang="zh-CN" altLang="en-US" dirty="0"/>
              <a:t>处理</a:t>
            </a:r>
            <a:r>
              <a:rPr lang="en-US" altLang="zh-CN" dirty="0"/>
              <a:t>(</a:t>
            </a:r>
            <a:r>
              <a:rPr lang="zh-CN" altLang="en-US" dirty="0"/>
              <a:t>问题</a:t>
            </a:r>
            <a:r>
              <a:rPr lang="en-US" altLang="zh-CN" dirty="0"/>
              <a:t>)</a:t>
            </a:r>
            <a:r>
              <a:rPr lang="zh-CN" altLang="en-US" dirty="0"/>
              <a:t>的方式：</a:t>
            </a:r>
            <a:endParaRPr lang="en-US" altLang="zh-CN" dirty="0"/>
          </a:p>
          <a:p>
            <a:pPr lvl="2"/>
            <a:r>
              <a:rPr lang="zh-CN" altLang="en-US" dirty="0"/>
              <a:t>全量加工而非采样使用</a:t>
            </a:r>
            <a:endParaRPr lang="en-US" altLang="zh-CN" dirty="0"/>
          </a:p>
          <a:p>
            <a:pPr lvl="1"/>
            <a:r>
              <a:rPr lang="zh-CN" altLang="en-US" dirty="0"/>
              <a:t>应用的逻辑：</a:t>
            </a:r>
            <a:endParaRPr lang="en-US" altLang="zh-CN" dirty="0"/>
          </a:p>
          <a:p>
            <a:pPr lvl="2"/>
            <a:r>
              <a:rPr lang="zh-CN" altLang="en-US" dirty="0"/>
              <a:t>自动化应用而非简单的洞察应用</a:t>
            </a:r>
            <a:endParaRPr lang="en-US" altLang="zh-CN" dirty="0"/>
          </a:p>
        </p:txBody>
      </p:sp>
      <p:sp>
        <p:nvSpPr>
          <p:cNvPr id="3" name="标题 2"/>
          <p:cNvSpPr>
            <a:spLocks noGrp="1"/>
          </p:cNvSpPr>
          <p:nvPr>
            <p:ph type="title"/>
          </p:nvPr>
        </p:nvSpPr>
        <p:spPr/>
        <p:txBody>
          <a:bodyPr/>
          <a:lstStyle/>
          <a:p>
            <a:r>
              <a:rPr lang="zh-CN" altLang="en-US" dirty="0"/>
              <a:t>大数据本质 </a:t>
            </a:r>
            <a:r>
              <a:rPr lang="en-US" altLang="zh-CN" dirty="0"/>
              <a:t>– </a:t>
            </a:r>
            <a:r>
              <a:rPr lang="zh-CN" altLang="en-US" dirty="0"/>
              <a:t>个人理解角度</a:t>
            </a:r>
          </a:p>
        </p:txBody>
      </p:sp>
      <p:sp>
        <p:nvSpPr>
          <p:cNvPr id="4" name="日期占位符 3"/>
          <p:cNvSpPr>
            <a:spLocks noGrp="1"/>
          </p:cNvSpPr>
          <p:nvPr>
            <p:ph type="dt" sz="half" idx="10"/>
          </p:nvPr>
        </p:nvSpPr>
        <p:spPr/>
        <p:txBody>
          <a:bodyPr/>
          <a:lstStyle/>
          <a:p>
            <a:fld id="{386D6481-09FC-4542-98BA-7DF0B0B0335E}" type="datetime1">
              <a:rPr lang="zh-CN" altLang="en-US" smtClean="0"/>
              <a:t>2023/6/29</a:t>
            </a:fld>
            <a:endParaRPr lang="zh-CN" altLang="en-US"/>
          </a:p>
        </p:txBody>
      </p:sp>
      <p:sp>
        <p:nvSpPr>
          <p:cNvPr id="5" name="灯片编号占位符 4"/>
          <p:cNvSpPr>
            <a:spLocks noGrp="1"/>
          </p:cNvSpPr>
          <p:nvPr>
            <p:ph type="sldNum" sz="quarter" idx="12"/>
          </p:nvPr>
        </p:nvSpPr>
        <p:spPr/>
        <p:txBody>
          <a:bodyPr/>
          <a:lstStyle/>
          <a:p>
            <a:fld id="{9FB48568-3E69-4645-B599-1317235B7269}" type="slidenum">
              <a:rPr lang="zh-CN" altLang="en-US" smtClean="0"/>
              <a:t>7</a:t>
            </a:fld>
            <a:endParaRPr lang="zh-CN" altLang="en-US"/>
          </a:p>
        </p:txBody>
      </p:sp>
      <p:sp>
        <p:nvSpPr>
          <p:cNvPr id="6" name="页脚占位符 5"/>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Tree>
    <p:extLst>
      <p:ext uri="{BB962C8B-B14F-4D97-AF65-F5344CB8AC3E}">
        <p14:creationId xmlns:p14="http://schemas.microsoft.com/office/powerpoint/2010/main" val="198362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FB9938F2-BE74-47FE-A92C-C81BDB6A1F47}"/>
              </a:ext>
            </a:extLst>
          </p:cNvPr>
          <p:cNvSpPr>
            <a:spLocks noGrp="1"/>
          </p:cNvSpPr>
          <p:nvPr>
            <p:ph type="title"/>
          </p:nvPr>
        </p:nvSpPr>
        <p:spPr/>
        <p:txBody>
          <a:bodyPr/>
          <a:lstStyle/>
          <a:p>
            <a:r>
              <a:rPr lang="zh-CN" altLang="en-US" dirty="0"/>
              <a:t>数据的来源</a:t>
            </a:r>
          </a:p>
        </p:txBody>
      </p:sp>
      <p:sp>
        <p:nvSpPr>
          <p:cNvPr id="10" name="文本占位符 9">
            <a:extLst>
              <a:ext uri="{FF2B5EF4-FFF2-40B4-BE49-F238E27FC236}">
                <a16:creationId xmlns:a16="http://schemas.microsoft.com/office/drawing/2014/main" id="{033630E9-4D9E-4339-AFD0-B2345584044D}"/>
              </a:ext>
            </a:extLst>
          </p:cNvPr>
          <p:cNvSpPr>
            <a:spLocks noGrp="1"/>
          </p:cNvSpPr>
          <p:nvPr>
            <p:ph type="body" idx="1"/>
          </p:nvPr>
        </p:nvSpPr>
        <p:spPr/>
        <p:txBody>
          <a:bodyPr/>
          <a:lstStyle/>
          <a:p>
            <a:r>
              <a:rPr lang="zh-CN" altLang="en-US" dirty="0"/>
              <a:t>交易数据</a:t>
            </a:r>
          </a:p>
        </p:txBody>
      </p:sp>
      <p:sp>
        <p:nvSpPr>
          <p:cNvPr id="8" name="内容占位符 7">
            <a:extLst>
              <a:ext uri="{FF2B5EF4-FFF2-40B4-BE49-F238E27FC236}">
                <a16:creationId xmlns:a16="http://schemas.microsoft.com/office/drawing/2014/main" id="{27A46D93-1B66-497C-9E3C-D8CCA178B4FA}"/>
              </a:ext>
            </a:extLst>
          </p:cNvPr>
          <p:cNvSpPr>
            <a:spLocks noGrp="1"/>
          </p:cNvSpPr>
          <p:nvPr>
            <p:ph sz="half" idx="2"/>
          </p:nvPr>
        </p:nvSpPr>
        <p:spPr/>
        <p:txBody>
          <a:bodyPr>
            <a:normAutofit fontScale="85000" lnSpcReduction="20000"/>
          </a:bodyPr>
          <a:lstStyle/>
          <a:p>
            <a:r>
              <a:rPr lang="zh-CN" altLang="en-US" dirty="0"/>
              <a:t>定义：</a:t>
            </a:r>
            <a:endParaRPr lang="en-US" altLang="zh-CN" dirty="0"/>
          </a:p>
          <a:p>
            <a:pPr lvl="1"/>
            <a:r>
              <a:rPr lang="zh-CN" altLang="en-US" dirty="0"/>
              <a:t>业务流程中必须记录的数据</a:t>
            </a:r>
            <a:endParaRPr lang="en-US" altLang="zh-CN" dirty="0"/>
          </a:p>
          <a:p>
            <a:r>
              <a:rPr lang="zh-CN" altLang="en-US" dirty="0"/>
              <a:t>举例：</a:t>
            </a:r>
            <a:endParaRPr lang="en-US" altLang="zh-CN" dirty="0"/>
          </a:p>
          <a:p>
            <a:pPr lvl="1"/>
            <a:r>
              <a:rPr lang="zh-CN" altLang="en-US" dirty="0"/>
              <a:t>电信：通话记录、话费等；</a:t>
            </a:r>
            <a:endParaRPr lang="en-US" altLang="zh-CN" dirty="0"/>
          </a:p>
          <a:p>
            <a:pPr lvl="1"/>
            <a:r>
              <a:rPr lang="zh-CN" altLang="en-US" dirty="0"/>
              <a:t>银行：存取款、利息、转账等；</a:t>
            </a:r>
            <a:endParaRPr lang="en-US" altLang="zh-CN" dirty="0"/>
          </a:p>
          <a:p>
            <a:pPr lvl="1"/>
            <a:r>
              <a:rPr lang="zh-CN" altLang="en-US" dirty="0"/>
              <a:t>医疗：病历等；</a:t>
            </a:r>
            <a:endParaRPr lang="en-US" altLang="zh-CN" dirty="0"/>
          </a:p>
          <a:p>
            <a:r>
              <a:rPr lang="zh-CN" altLang="en-US" dirty="0"/>
              <a:t>特点：</a:t>
            </a:r>
            <a:endParaRPr lang="en-US" altLang="zh-CN" dirty="0"/>
          </a:p>
          <a:p>
            <a:pPr lvl="1"/>
            <a:r>
              <a:rPr lang="zh-CN" altLang="en-US" dirty="0"/>
              <a:t>数据规模中等；</a:t>
            </a:r>
            <a:endParaRPr lang="en-US" altLang="zh-CN" dirty="0"/>
          </a:p>
          <a:p>
            <a:pPr lvl="1"/>
            <a:r>
              <a:rPr lang="zh-CN" altLang="en-US" dirty="0"/>
              <a:t>一致性要求极高；</a:t>
            </a:r>
          </a:p>
        </p:txBody>
      </p:sp>
      <p:sp>
        <p:nvSpPr>
          <p:cNvPr id="11" name="文本占位符 10">
            <a:extLst>
              <a:ext uri="{FF2B5EF4-FFF2-40B4-BE49-F238E27FC236}">
                <a16:creationId xmlns:a16="http://schemas.microsoft.com/office/drawing/2014/main" id="{32667482-D83F-49F5-A238-6F114D6931C8}"/>
              </a:ext>
            </a:extLst>
          </p:cNvPr>
          <p:cNvSpPr>
            <a:spLocks noGrp="1"/>
          </p:cNvSpPr>
          <p:nvPr>
            <p:ph type="body" sz="quarter" idx="3"/>
          </p:nvPr>
        </p:nvSpPr>
        <p:spPr/>
        <p:txBody>
          <a:bodyPr/>
          <a:lstStyle/>
          <a:p>
            <a:r>
              <a:rPr lang="zh-CN" altLang="en-US" dirty="0"/>
              <a:t>行为数据</a:t>
            </a:r>
          </a:p>
        </p:txBody>
      </p:sp>
      <p:sp>
        <p:nvSpPr>
          <p:cNvPr id="12" name="内容占位符 11">
            <a:extLst>
              <a:ext uri="{FF2B5EF4-FFF2-40B4-BE49-F238E27FC236}">
                <a16:creationId xmlns:a16="http://schemas.microsoft.com/office/drawing/2014/main" id="{631CD8E0-56D4-41F4-95F4-3F7723A9DBCB}"/>
              </a:ext>
            </a:extLst>
          </p:cNvPr>
          <p:cNvSpPr>
            <a:spLocks noGrp="1"/>
          </p:cNvSpPr>
          <p:nvPr>
            <p:ph sz="quarter" idx="4"/>
          </p:nvPr>
        </p:nvSpPr>
        <p:spPr/>
        <p:txBody>
          <a:bodyPr>
            <a:normAutofit fontScale="85000" lnSpcReduction="20000"/>
          </a:bodyPr>
          <a:lstStyle/>
          <a:p>
            <a:r>
              <a:rPr lang="zh-CN" altLang="en-US" dirty="0"/>
              <a:t>定义：</a:t>
            </a:r>
            <a:endParaRPr lang="en-US" altLang="zh-CN" dirty="0"/>
          </a:p>
          <a:p>
            <a:pPr lvl="1"/>
            <a:r>
              <a:rPr lang="zh-CN" altLang="en-US" dirty="0"/>
              <a:t>业务流程中非必须记录的数据；</a:t>
            </a:r>
            <a:endParaRPr lang="en-US" altLang="zh-CN" dirty="0"/>
          </a:p>
          <a:p>
            <a:r>
              <a:rPr lang="zh-CN" altLang="en-US" dirty="0"/>
              <a:t>举例：</a:t>
            </a:r>
            <a:endParaRPr lang="en-US" altLang="zh-CN" dirty="0"/>
          </a:p>
          <a:p>
            <a:pPr lvl="1"/>
            <a:r>
              <a:rPr lang="zh-CN" altLang="en-US" dirty="0"/>
              <a:t>互联网：所有服务后台日志；</a:t>
            </a:r>
            <a:endParaRPr lang="en-US" altLang="zh-CN" dirty="0"/>
          </a:p>
          <a:p>
            <a:pPr lvl="1"/>
            <a:r>
              <a:rPr lang="zh-CN" altLang="en-US" dirty="0"/>
              <a:t>电信：通话内容、上网记录等；</a:t>
            </a:r>
            <a:endParaRPr lang="en-US" altLang="zh-CN" dirty="0"/>
          </a:p>
          <a:p>
            <a:pPr lvl="1"/>
            <a:r>
              <a:rPr lang="zh-CN" altLang="en-US" dirty="0"/>
              <a:t>医疗：日常健康指标</a:t>
            </a:r>
            <a:endParaRPr lang="en-US" altLang="zh-CN" dirty="0"/>
          </a:p>
          <a:p>
            <a:r>
              <a:rPr lang="zh-CN" altLang="en-US" dirty="0"/>
              <a:t>特点：</a:t>
            </a:r>
            <a:endParaRPr lang="en-US" altLang="zh-CN" dirty="0"/>
          </a:p>
          <a:p>
            <a:pPr lvl="1"/>
            <a:r>
              <a:rPr lang="zh-CN" altLang="en-US" dirty="0"/>
              <a:t>数据规模巨大；</a:t>
            </a:r>
            <a:endParaRPr lang="en-US" altLang="zh-CN" dirty="0"/>
          </a:p>
          <a:p>
            <a:pPr lvl="1"/>
            <a:r>
              <a:rPr lang="zh-CN" altLang="en-US" dirty="0"/>
              <a:t>一致性要求相对较低；</a:t>
            </a:r>
          </a:p>
        </p:txBody>
      </p:sp>
      <p:sp>
        <p:nvSpPr>
          <p:cNvPr id="3" name="日期占位符 2">
            <a:extLst>
              <a:ext uri="{FF2B5EF4-FFF2-40B4-BE49-F238E27FC236}">
                <a16:creationId xmlns:a16="http://schemas.microsoft.com/office/drawing/2014/main" id="{8422A0F2-874B-4D56-A49D-CE81D91B284C}"/>
              </a:ext>
            </a:extLst>
          </p:cNvPr>
          <p:cNvSpPr>
            <a:spLocks noGrp="1"/>
          </p:cNvSpPr>
          <p:nvPr>
            <p:ph type="dt" sz="half" idx="10"/>
          </p:nvPr>
        </p:nvSpPr>
        <p:spPr/>
        <p:txBody>
          <a:bodyPr/>
          <a:lstStyle/>
          <a:p>
            <a:fld id="{07E78492-A9FE-4B94-9373-671072260731}" type="datetime1">
              <a:rPr lang="zh-CN" altLang="en-US" smtClean="0"/>
              <a:t>2023/6/29</a:t>
            </a:fld>
            <a:endParaRPr lang="zh-CN" altLang="en-US"/>
          </a:p>
        </p:txBody>
      </p:sp>
      <p:sp>
        <p:nvSpPr>
          <p:cNvPr id="4" name="页脚占位符 3">
            <a:extLst>
              <a:ext uri="{FF2B5EF4-FFF2-40B4-BE49-F238E27FC236}">
                <a16:creationId xmlns:a16="http://schemas.microsoft.com/office/drawing/2014/main" id="{611AB8B5-621A-4088-93EA-4EFBE2A009DE}"/>
              </a:ext>
            </a:extLst>
          </p:cNvPr>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
        <p:nvSpPr>
          <p:cNvPr id="5" name="灯片编号占位符 4">
            <a:extLst>
              <a:ext uri="{FF2B5EF4-FFF2-40B4-BE49-F238E27FC236}">
                <a16:creationId xmlns:a16="http://schemas.microsoft.com/office/drawing/2014/main" id="{6ADB4355-4FC3-4AD8-837A-5C6877818B85}"/>
              </a:ext>
            </a:extLst>
          </p:cNvPr>
          <p:cNvSpPr>
            <a:spLocks noGrp="1"/>
          </p:cNvSpPr>
          <p:nvPr>
            <p:ph type="sldNum" sz="quarter" idx="12"/>
          </p:nvPr>
        </p:nvSpPr>
        <p:spPr/>
        <p:txBody>
          <a:bodyPr/>
          <a:lstStyle/>
          <a:p>
            <a:fld id="{9FB48568-3E69-4645-B599-1317235B7269}" type="slidenum">
              <a:rPr lang="zh-CN" altLang="en-US" smtClean="0"/>
              <a:t>8</a:t>
            </a:fld>
            <a:endParaRPr lang="zh-CN" altLang="en-US"/>
          </a:p>
        </p:txBody>
      </p:sp>
    </p:spTree>
    <p:extLst>
      <p:ext uri="{BB962C8B-B14F-4D97-AF65-F5344CB8AC3E}">
        <p14:creationId xmlns:p14="http://schemas.microsoft.com/office/powerpoint/2010/main" val="406335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a:t>行为数据的特点</a:t>
            </a:r>
            <a:endParaRPr lang="en-US" altLang="zh-CN" dirty="0"/>
          </a:p>
          <a:p>
            <a:pPr lvl="1"/>
            <a:r>
              <a:rPr lang="zh-CN" altLang="en-US" dirty="0"/>
              <a:t>数据量大</a:t>
            </a:r>
            <a:endParaRPr lang="en-US" altLang="zh-CN" dirty="0"/>
          </a:p>
          <a:p>
            <a:pPr lvl="2"/>
            <a:r>
              <a:rPr lang="zh-CN" altLang="en-US" dirty="0"/>
              <a:t>电信运行商</a:t>
            </a:r>
            <a:endParaRPr lang="en-US" altLang="zh-CN" dirty="0"/>
          </a:p>
          <a:p>
            <a:pPr lvl="3"/>
            <a:r>
              <a:rPr lang="zh-CN" altLang="en-US" dirty="0"/>
              <a:t>计费数据是交易数据</a:t>
            </a:r>
            <a:endParaRPr lang="en-US" altLang="zh-CN" dirty="0"/>
          </a:p>
          <a:p>
            <a:pPr lvl="3"/>
            <a:r>
              <a:rPr lang="zh-CN" altLang="en-US" dirty="0"/>
              <a:t>通道上的其他数据：用户的地理位置、通话时间、内容、上网信息等是行为数据</a:t>
            </a:r>
            <a:endParaRPr lang="en-US" altLang="zh-CN" dirty="0"/>
          </a:p>
          <a:p>
            <a:pPr lvl="2"/>
            <a:r>
              <a:rPr lang="zh-CN" altLang="en-US" dirty="0"/>
              <a:t>医疗行业</a:t>
            </a:r>
            <a:endParaRPr lang="en-US" altLang="zh-CN" dirty="0"/>
          </a:p>
          <a:p>
            <a:pPr lvl="3"/>
            <a:r>
              <a:rPr lang="zh-CN" altLang="en-US" dirty="0"/>
              <a:t>问诊过程是交易数据</a:t>
            </a:r>
            <a:endParaRPr lang="en-US" altLang="zh-CN" dirty="0"/>
          </a:p>
          <a:p>
            <a:pPr lvl="3"/>
            <a:r>
              <a:rPr lang="zh-CN" altLang="en-US" dirty="0"/>
              <a:t>日常生活习惯是行为数据</a:t>
            </a:r>
            <a:endParaRPr lang="en-US" altLang="zh-CN" dirty="0"/>
          </a:p>
          <a:p>
            <a:pPr lvl="1"/>
            <a:r>
              <a:rPr lang="zh-CN" altLang="en-US" dirty="0"/>
              <a:t>对一致性要求很低</a:t>
            </a:r>
            <a:endParaRPr lang="en-US" altLang="zh-CN" dirty="0"/>
          </a:p>
          <a:p>
            <a:pPr lvl="2"/>
            <a:r>
              <a:rPr lang="zh-CN" altLang="en-US" dirty="0"/>
              <a:t>和传统的交易数据不同，行为数据可以丢弃少部分数据</a:t>
            </a:r>
            <a:endParaRPr lang="en-US" altLang="zh-CN" dirty="0"/>
          </a:p>
          <a:p>
            <a:pPr lvl="2"/>
            <a:r>
              <a:rPr lang="zh-CN" altLang="en-US" dirty="0"/>
              <a:t>可达到交易数据的几百</a:t>
            </a:r>
            <a:r>
              <a:rPr lang="en-US" altLang="zh-CN" dirty="0"/>
              <a:t>(</a:t>
            </a:r>
            <a:r>
              <a:rPr lang="zh-CN" altLang="en-US" dirty="0"/>
              <a:t>甚至更高</a:t>
            </a:r>
            <a:r>
              <a:rPr lang="en-US" altLang="zh-CN" dirty="0"/>
              <a:t>)</a:t>
            </a:r>
            <a:r>
              <a:rPr lang="zh-CN" altLang="en-US" dirty="0"/>
              <a:t>倍，丢失千分之一也可以</a:t>
            </a:r>
            <a:endParaRPr lang="en-US" altLang="zh-CN" dirty="0"/>
          </a:p>
          <a:p>
            <a:r>
              <a:rPr lang="zh-CN" altLang="en-US" dirty="0"/>
              <a:t>应用架构：</a:t>
            </a:r>
            <a:endParaRPr lang="en-US" altLang="zh-CN" dirty="0"/>
          </a:p>
          <a:p>
            <a:pPr lvl="1"/>
            <a:r>
              <a:rPr lang="zh-CN" altLang="en-US" dirty="0"/>
              <a:t>传统的交易数据， 一般采用 </a:t>
            </a:r>
            <a:r>
              <a:rPr lang="en-US" altLang="zh-CN" dirty="0"/>
              <a:t>IOE</a:t>
            </a:r>
            <a:r>
              <a:rPr lang="zh-CN" altLang="en-US" dirty="0"/>
              <a:t>架构</a:t>
            </a:r>
            <a:endParaRPr lang="en-US" altLang="zh-CN" dirty="0"/>
          </a:p>
          <a:p>
            <a:pPr lvl="1"/>
            <a:r>
              <a:rPr lang="zh-CN" altLang="en-US" dirty="0"/>
              <a:t>行为数据因为上述特点，可以借助分布式计算的存储结构</a:t>
            </a:r>
          </a:p>
        </p:txBody>
      </p:sp>
      <p:sp>
        <p:nvSpPr>
          <p:cNvPr id="3" name="标题 2"/>
          <p:cNvSpPr>
            <a:spLocks noGrp="1"/>
          </p:cNvSpPr>
          <p:nvPr>
            <p:ph type="title"/>
          </p:nvPr>
        </p:nvSpPr>
        <p:spPr/>
        <p:txBody>
          <a:bodyPr/>
          <a:lstStyle/>
          <a:p>
            <a:r>
              <a:rPr lang="zh-CN" altLang="en-US" dirty="0"/>
              <a:t>简单的展开下：行为数据</a:t>
            </a:r>
          </a:p>
        </p:txBody>
      </p:sp>
      <p:sp>
        <p:nvSpPr>
          <p:cNvPr id="4" name="日期占位符 3"/>
          <p:cNvSpPr>
            <a:spLocks noGrp="1"/>
          </p:cNvSpPr>
          <p:nvPr>
            <p:ph type="dt" sz="half" idx="10"/>
          </p:nvPr>
        </p:nvSpPr>
        <p:spPr/>
        <p:txBody>
          <a:bodyPr/>
          <a:lstStyle/>
          <a:p>
            <a:fld id="{368AF5C8-B18D-4133-9236-4E6D0743D9BF}" type="datetime1">
              <a:rPr lang="zh-CN" altLang="en-US" smtClean="0"/>
              <a:t>2023/6/29</a:t>
            </a:fld>
            <a:endParaRPr lang="zh-CN" altLang="en-US"/>
          </a:p>
        </p:txBody>
      </p:sp>
      <p:sp>
        <p:nvSpPr>
          <p:cNvPr id="5" name="灯片编号占位符 4"/>
          <p:cNvSpPr>
            <a:spLocks noGrp="1"/>
          </p:cNvSpPr>
          <p:nvPr>
            <p:ph type="sldNum" sz="quarter" idx="12"/>
          </p:nvPr>
        </p:nvSpPr>
        <p:spPr/>
        <p:txBody>
          <a:bodyPr/>
          <a:lstStyle/>
          <a:p>
            <a:fld id="{9FB48568-3E69-4645-B599-1317235B7269}" type="slidenum">
              <a:rPr lang="zh-CN" altLang="en-US" smtClean="0"/>
              <a:t>9</a:t>
            </a:fld>
            <a:endParaRPr lang="zh-CN" altLang="en-US"/>
          </a:p>
        </p:txBody>
      </p:sp>
      <p:sp>
        <p:nvSpPr>
          <p:cNvPr id="6" name="页脚占位符 5"/>
          <p:cNvSpPr>
            <a:spLocks noGrp="1"/>
          </p:cNvSpPr>
          <p:nvPr>
            <p:ph type="ftr" sz="quarter" idx="11"/>
          </p:nvPr>
        </p:nvSpPr>
        <p:spPr/>
        <p:txBody>
          <a:bodyPr/>
          <a:lstStyle/>
          <a:p>
            <a:r>
              <a:rPr lang="zh-CN" altLang="en-US"/>
              <a:t>大数据技术讨论 </a:t>
            </a:r>
            <a:r>
              <a:rPr lang="en-US" altLang="zh-CN"/>
              <a:t>- </a:t>
            </a:r>
            <a:r>
              <a:rPr lang="zh-CN" altLang="en-US"/>
              <a:t>数据获取之爬虫实现</a:t>
            </a:r>
            <a:endParaRPr lang="zh-CN" altLang="en-US" dirty="0"/>
          </a:p>
        </p:txBody>
      </p:sp>
    </p:spTree>
    <p:extLst>
      <p:ext uri="{BB962C8B-B14F-4D97-AF65-F5344CB8AC3E}">
        <p14:creationId xmlns:p14="http://schemas.microsoft.com/office/powerpoint/2010/main" val="32130063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2739</TotalTime>
  <Words>7916</Words>
  <Application>Microsoft Office PowerPoint</Application>
  <PresentationFormat>宽屏</PresentationFormat>
  <Paragraphs>933</Paragraphs>
  <Slides>69</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69</vt:i4>
      </vt:variant>
    </vt:vector>
  </HeadingPairs>
  <TitlesOfParts>
    <vt:vector size="75" baseType="lpstr">
      <vt:lpstr>Microsoft YaHei UI</vt:lpstr>
      <vt:lpstr>等线</vt:lpstr>
      <vt:lpstr>等线 Light</vt:lpstr>
      <vt:lpstr>微软雅黑</vt:lpstr>
      <vt:lpstr>Arial</vt:lpstr>
      <vt:lpstr>Office 主题​​</vt:lpstr>
      <vt:lpstr>大数据技术讨论</vt:lpstr>
      <vt:lpstr>介绍内容</vt:lpstr>
      <vt:lpstr>PowerPoint 演示文稿</vt:lpstr>
      <vt:lpstr>看待大数据的视野</vt:lpstr>
      <vt:lpstr>看待大数据的视野</vt:lpstr>
      <vt:lpstr>大数据本质 – 经典理论角度</vt:lpstr>
      <vt:lpstr>大数据本质 – 个人理解角度</vt:lpstr>
      <vt:lpstr>数据的来源</vt:lpstr>
      <vt:lpstr>简单的展开下：行为数据</vt:lpstr>
      <vt:lpstr>处理（问题）的方式</vt:lpstr>
      <vt:lpstr>简单的展开下：全量加工</vt:lpstr>
      <vt:lpstr>应用的逻辑</vt:lpstr>
      <vt:lpstr>简单的展开下：自动化应用</vt:lpstr>
      <vt:lpstr>大数据应用环节（链条）- 不同角度|描述</vt:lpstr>
      <vt:lpstr>大数据应用环节 -- 换个角度</vt:lpstr>
      <vt:lpstr>如何进入大数据领域</vt:lpstr>
      <vt:lpstr>开始接触大数据领域 -- 个人见解</vt:lpstr>
      <vt:lpstr>三个层次</vt:lpstr>
      <vt:lpstr>三个步骤</vt:lpstr>
      <vt:lpstr>大数据领域的相关技能</vt:lpstr>
      <vt:lpstr>大数据领域需要的智能与技能 -传统角度</vt:lpstr>
      <vt:lpstr>大数据领域需要的智能与技能 –个人理解</vt:lpstr>
      <vt:lpstr>涉及内容</vt:lpstr>
      <vt:lpstr>推荐书籍</vt:lpstr>
      <vt:lpstr>如果要做一个搜索引擎</vt:lpstr>
      <vt:lpstr>如果要做一个搜索引擎</vt:lpstr>
      <vt:lpstr>如何查找信息</vt:lpstr>
      <vt:lpstr>信息发现</vt:lpstr>
      <vt:lpstr>搜索引擎</vt:lpstr>
      <vt:lpstr>认识爬虫</vt:lpstr>
      <vt:lpstr>认识爬虫</vt:lpstr>
      <vt:lpstr>爬虫的概念</vt:lpstr>
      <vt:lpstr>爬虫的原理 1 – 通用网络爬虫</vt:lpstr>
      <vt:lpstr>爬虫的原理 2 – 聚焦网络爬虫</vt:lpstr>
      <vt:lpstr>爬虫的原理 3 – 增量式网络爬虫</vt:lpstr>
      <vt:lpstr>爬虫的原理 4 – 深层网络爬虫</vt:lpstr>
      <vt:lpstr>robot.txt</vt:lpstr>
      <vt:lpstr>爬虫的合法性</vt:lpstr>
      <vt:lpstr>爬虫的道德节操和法律问题</vt:lpstr>
      <vt:lpstr>认识反爬虫</vt:lpstr>
      <vt:lpstr>认识反爬虫</vt:lpstr>
      <vt:lpstr>网站反爬虫的目的与手段</vt:lpstr>
      <vt:lpstr>网站反爬虫的目的与手段</vt:lpstr>
      <vt:lpstr>网站反爬虫的目的与手段</vt:lpstr>
      <vt:lpstr>网站反爬虫的目的与手段</vt:lpstr>
      <vt:lpstr>网站反爬虫的目的与手段</vt:lpstr>
      <vt:lpstr>反反爬</vt:lpstr>
      <vt:lpstr>爬取策略制定</vt:lpstr>
      <vt:lpstr>实现 Spider</vt:lpstr>
      <vt:lpstr>实现Spider</vt:lpstr>
      <vt:lpstr>浏览器发送HTTP请求的过程</vt:lpstr>
      <vt:lpstr>Spider 本质是什么？</vt:lpstr>
      <vt:lpstr>Spider 本质</vt:lpstr>
      <vt:lpstr>Spider 本质</vt:lpstr>
      <vt:lpstr>背景知识 == 01 – HTML 前端基础.txt</vt:lpstr>
      <vt:lpstr>背景知识 – 网络连接</vt:lpstr>
      <vt:lpstr>背景知识 - 爬虫原理</vt:lpstr>
      <vt:lpstr>背景知识 - 多页面和跨页面爬虫流程</vt:lpstr>
      <vt:lpstr>背景知识 - 安装 Chrome 浏览器 或者类Chrome浏览器/其他浏览器</vt:lpstr>
      <vt:lpstr>背景知识 - 网页构造（检查&amp;源代码）</vt:lpstr>
      <vt:lpstr>背景知识 – 解析、定位、提取</vt:lpstr>
      <vt:lpstr>Spider 实现的层次</vt:lpstr>
      <vt:lpstr>Spider 爬虫采集数据的基本开发过程流程</vt:lpstr>
      <vt:lpstr>背景资料</vt:lpstr>
      <vt:lpstr>案例</vt:lpstr>
      <vt:lpstr>1 – URL </vt:lpstr>
      <vt:lpstr>2 - Jsoup &amp; requests/Beautifulsoup4/lxml</vt:lpstr>
      <vt:lpstr>3- Scrapy &amp; Webmagic</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伟</dc:creator>
  <cp:lastModifiedBy>李 伟</cp:lastModifiedBy>
  <cp:revision>89</cp:revision>
  <dcterms:created xsi:type="dcterms:W3CDTF">2019-03-27T18:04:18Z</dcterms:created>
  <dcterms:modified xsi:type="dcterms:W3CDTF">2023-06-28T23:59:41Z</dcterms:modified>
</cp:coreProperties>
</file>