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00" r:id="rId3"/>
    <p:sldId id="258" r:id="rId4"/>
    <p:sldId id="259" r:id="rId5"/>
    <p:sldId id="296" r:id="rId6"/>
    <p:sldId id="297" r:id="rId7"/>
    <p:sldId id="298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71" r:id="rId16"/>
    <p:sldId id="270" r:id="rId17"/>
    <p:sldId id="272" r:id="rId18"/>
    <p:sldId id="273" r:id="rId19"/>
    <p:sldId id="275" r:id="rId20"/>
    <p:sldId id="274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181455-2A56-428C-8045-44B39A0CCF4E}">
          <p14:sldIdLst>
            <p14:sldId id="256"/>
          </p14:sldIdLst>
        </p14:section>
        <p14:section name="摘要部分" id="{F812E816-A695-4035-9C9F-EE523EBB4363}">
          <p14:sldIdLst>
            <p14:sldId id="300"/>
          </p14:sldIdLst>
        </p14:section>
        <p14:section name="HTTP请求方式与过程" id="{EB3294C4-06BF-45ED-A472-E6EBDBE74099}">
          <p14:sldIdLst>
            <p14:sldId id="258"/>
            <p14:sldId id="259"/>
            <p14:sldId id="296"/>
            <p14:sldId id="297"/>
            <p14:sldId id="298"/>
          </p14:sldIdLst>
        </p14:section>
        <p14:section name="常见HTTP状态码" id="{01C90965-4C2B-4EE9-B8BE-1DB937D7D3F6}">
          <p14:sldIdLst>
            <p14:sldId id="260"/>
            <p14:sldId id="261"/>
            <p14:sldId id="262"/>
          </p14:sldIdLst>
        </p14:section>
        <p14:section name="HTTP头部信息" id="{BC50453E-53FA-47DF-AD38-88999E300A0B}">
          <p14:sldIdLst>
            <p14:sldId id="265"/>
            <p14:sldId id="266"/>
            <p14:sldId id="267"/>
            <p14:sldId id="268"/>
          </p14:sldIdLst>
        </p14:section>
        <p14:section name="熟悉Cookie" id="{ADDA855B-C107-4850-9B58-56827E21B79E}">
          <p14:sldIdLst>
            <p14:sldId id="271"/>
            <p14:sldId id="270"/>
            <p14:sldId id="272"/>
            <p14:sldId id="273"/>
            <p14:sldId id="275"/>
          </p14:sldIdLst>
        </p14:section>
        <p14:section name="小结" id="{1D2E5428-E687-47B4-AB82-36DDB531CD8B}">
          <p14:sldIdLst>
            <p14:sldId id="274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94" autoAdjust="0"/>
  </p:normalViewPr>
  <p:slideViewPr>
    <p:cSldViewPr snapToGrid="0">
      <p:cViewPr varScale="1">
        <p:scale>
          <a:sx n="78" d="100"/>
          <a:sy n="78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0FC3E-1156-422E-B1C2-8BABB3727DA3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E8C0A-C910-49C2-BBB5-EB8051786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7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简单属性选择器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简单的属性选择器可以根据一个元素是否包含某个属性来做出选择。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具体属性值选择器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指定属性的值可以精确地根据属性值来选择元素。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部分属性值选择器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指定属性包含（部分）字串的匹配来选中元素。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E8C0A-C910-49C2-BBB5-EB80517866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E8C0A-C910-49C2-BBB5-EB80517866D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51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&lt;?xml version="1.0" encoding="ISO-8859-1"?&gt;</a:t>
            </a:r>
          </a:p>
          <a:p>
            <a:endParaRPr lang="en-US" altLang="zh-CN" dirty="0"/>
          </a:p>
          <a:p>
            <a:r>
              <a:rPr lang="en-US" altLang="zh-CN" dirty="0"/>
              <a:t>&lt;bookstore&gt;</a:t>
            </a:r>
          </a:p>
          <a:p>
            <a:endParaRPr lang="en-US" altLang="zh-CN" dirty="0"/>
          </a:p>
          <a:p>
            <a:r>
              <a:rPr lang="en-US" altLang="zh-CN" dirty="0"/>
              <a:t>&lt;book&gt;</a:t>
            </a:r>
          </a:p>
          <a:p>
            <a:r>
              <a:rPr lang="en-US" altLang="zh-CN" dirty="0"/>
              <a:t>  &lt;title </a:t>
            </a:r>
            <a:r>
              <a:rPr lang="en-US" altLang="zh-CN" dirty="0" err="1"/>
              <a:t>lang</a:t>
            </a:r>
            <a:r>
              <a:rPr lang="en-US" altLang="zh-CN" dirty="0"/>
              <a:t>="</a:t>
            </a:r>
            <a:r>
              <a:rPr lang="en-US" altLang="zh-CN" dirty="0" err="1"/>
              <a:t>eng</a:t>
            </a:r>
            <a:r>
              <a:rPr lang="en-US" altLang="zh-CN" dirty="0"/>
              <a:t>"&gt;Harry Potter&lt;/title&gt;</a:t>
            </a:r>
          </a:p>
          <a:p>
            <a:r>
              <a:rPr lang="en-US" altLang="zh-CN" dirty="0"/>
              <a:t>  &lt;price&gt;29.99&lt;/price&gt;</a:t>
            </a:r>
          </a:p>
          <a:p>
            <a:r>
              <a:rPr lang="en-US" altLang="zh-CN" dirty="0"/>
              <a:t>&lt;/book&gt;</a:t>
            </a:r>
          </a:p>
          <a:p>
            <a:endParaRPr lang="en-US" altLang="zh-CN" dirty="0"/>
          </a:p>
          <a:p>
            <a:r>
              <a:rPr lang="en-US" altLang="zh-CN" dirty="0"/>
              <a:t>&lt;book&gt;</a:t>
            </a:r>
          </a:p>
          <a:p>
            <a:r>
              <a:rPr lang="en-US" altLang="zh-CN" dirty="0"/>
              <a:t>  &lt;title </a:t>
            </a:r>
            <a:r>
              <a:rPr lang="en-US" altLang="zh-CN" dirty="0" err="1"/>
              <a:t>lang</a:t>
            </a:r>
            <a:r>
              <a:rPr lang="en-US" altLang="zh-CN" dirty="0"/>
              <a:t>="</a:t>
            </a:r>
            <a:r>
              <a:rPr lang="en-US" altLang="zh-CN" dirty="0" err="1"/>
              <a:t>eng</a:t>
            </a:r>
            <a:r>
              <a:rPr lang="en-US" altLang="zh-CN" dirty="0"/>
              <a:t>"&gt;Learning XML&lt;/title&gt;</a:t>
            </a:r>
          </a:p>
          <a:p>
            <a:r>
              <a:rPr lang="en-US" altLang="zh-CN" dirty="0"/>
              <a:t>  &lt;price&gt;39.95&lt;/price&gt;</a:t>
            </a:r>
          </a:p>
          <a:p>
            <a:r>
              <a:rPr lang="en-US" altLang="zh-CN" dirty="0"/>
              <a:t>&lt;/book&gt;</a:t>
            </a:r>
          </a:p>
          <a:p>
            <a:endParaRPr lang="en-US" altLang="zh-CN" dirty="0"/>
          </a:p>
          <a:p>
            <a:r>
              <a:rPr lang="en-US" altLang="zh-CN" dirty="0"/>
              <a:t>&lt;/bookstore&gt;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E8C0A-C910-49C2-BBB5-EB80517866D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4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1C360-B7D9-4203-BFCC-157F2506B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9942B6-6276-444A-9452-99590E4D9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107A7-5B89-4C3A-9BD7-D1852728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EB06-E354-42ED-93A8-0F00C6BC780C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9E87C-63CE-4E57-A981-7F5A320A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9C3BC-A42E-4391-87C6-65066C96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3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A805D-B9D5-4670-A664-D4B0433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87084-BA41-4E54-AB41-25449084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25130-A7DD-409E-95FB-1DA7AC9E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E70-1797-46FD-9540-E2CA51608D02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F228-BF1A-4489-AEDB-B11F2C3F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439EE-7963-4AB4-AD3F-6011CB4C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686223-C155-4A0D-8929-216C8DD28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C368E-A512-4C5B-915A-CB4012FFA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8F75D-3001-4463-952F-ED3D7C97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BE4D-9F39-4064-B60D-827832B608B5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0971D-892B-4469-99BB-1D931224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CA518-0137-4D3B-8372-545639D1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6F1CC-2496-497A-A83E-754E4C40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EFC2C-0B82-4330-91CB-9E303252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398A2-4047-4C57-B3A8-A12450D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49BD-6C30-4834-8FD1-9C54C9C62CCB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5B26A-693B-4943-8E73-E6BA63E0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0FF01-7DA4-420A-BBBD-E9317F0A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2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6E88C-C672-45A4-8F1E-47F47126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C4F8A-40D8-45B7-94E3-D527A665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04DEB-AD5E-44FB-95FC-1CBABAF5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9374-BB6E-41B3-BD48-2BE20DEC2244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D9DE1-AE2F-4790-9C4C-E943185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7C89C-C0EF-4A96-A653-FF78F69E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6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8ABDA-3CC5-4934-BDDC-34AE5126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FE640-4244-45E7-84C5-C3D408341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45626-8FB7-4120-A9F1-DB8E6287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10D0C-2886-4634-8065-2D963A13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E3BA-99AC-4CFB-9A27-29754B6A3D91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DB30D-0C46-4D1C-8118-A823CED2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0676E-D797-49E2-9CAB-1709CE8A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99E2-5D33-4E0E-8A60-F3103A90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30AC7-78A1-4090-82BC-312B37165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A9774-283E-42A2-944B-7AA4FB2B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B95550-5292-4493-BEC2-66304FB98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DA562-866D-4594-90AA-5AA6E0DF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B933B-5006-4DC2-BCD0-9D0ACA49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78A1-3C3D-46B0-8690-07BD6DD47E6C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F043C6-C7AC-4E5A-AF91-EDB6894F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67F337-A309-4EA2-8ACE-7805CD08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5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38785-7BB3-4290-879D-2C724DCC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5723EE-D9C3-49D9-A167-746F14CB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50EE-7514-403B-A1D3-B9790FF68C76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F0ED87-FA64-4070-9299-46DC1940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29A4D-644D-4CB7-820C-2AAEFC50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B088A-8111-407E-9EC7-68D11F56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8EA1-48E7-4163-9090-CDEF2FADD696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F5FDCC-2FBE-48E4-B650-B218B990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91B0FF-3E7D-448F-8EBE-F4FC5995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75581-1B90-4EA3-987E-8E23D665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72E4-0E77-4C85-BC93-B01AB19A5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E7C90-B9E5-4CFC-877D-AF6BFC8FB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05C5F-6B3E-431A-BA9F-2C959528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1B1D-20F3-47D1-80D0-699A6EB3DF9B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34F81-6A7A-4276-A23B-4CECADD1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3F294-0847-4149-A815-8514C3DF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7E1E4-7812-4E93-9309-70D020E6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6F92E1-B969-4039-A4F1-0137E3E24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4188D-FA81-4915-BE11-93E89E930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4F6B1-8C08-4FCF-96F3-35109AFA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92C-87B6-4C11-AA7F-09C05DF9AC01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5F8B4-B94E-48D2-BAEE-D2AA82D2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39B78-7744-4198-82EE-83CEB6E0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0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A80254-4D06-4502-9548-B2C103D9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E69C4-3EB7-4D28-85EE-2840EF5C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D76B8-6069-4B0F-823A-CB3CE5B96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30BF-28D2-4462-9CB3-C4B25AE1A9E5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4F244-F551-4B84-B73E-41D5BCA7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3753-6519-41A7-8C40-D9F367F4D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6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0.xml"/><Relationship Id="rId5" Type="http://schemas.openxmlformats.org/officeDocument/2006/relationships/image" Target="../media/image4.png"/><Relationship Id="rId10" Type="http://schemas.openxmlformats.org/officeDocument/2006/relationships/slide" Target="slide15.xml"/><Relationship Id="rId4" Type="http://schemas.openxmlformats.org/officeDocument/2006/relationships/image" Target="../media/image3.png"/><Relationship Id="rId9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CB1E6-C29E-466C-8574-A1DDB7A42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12E99-394C-4B16-BE55-EEF6CFA5F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前端基础</a:t>
            </a:r>
          </a:p>
        </p:txBody>
      </p:sp>
    </p:spTree>
    <p:extLst>
      <p:ext uri="{BB962C8B-B14F-4D97-AF65-F5344CB8AC3E}">
        <p14:creationId xmlns:p14="http://schemas.microsoft.com/office/powerpoint/2010/main" val="308276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81E7D-0D75-4A96-9B56-4B3C70D2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2. </a:t>
            </a:r>
            <a:r>
              <a:rPr lang="zh-CN" altLang="en-US" b="1" dirty="0">
                <a:latin typeface="+mj-ea"/>
              </a:rPr>
              <a:t>常见</a:t>
            </a:r>
            <a:r>
              <a:rPr lang="en-US" altLang="zh-CN" b="1" dirty="0">
                <a:latin typeface="+mj-ea"/>
              </a:rPr>
              <a:t>HTTP</a:t>
            </a:r>
            <a:r>
              <a:rPr lang="zh-CN" altLang="en-US" b="1" dirty="0">
                <a:latin typeface="+mj-ea"/>
              </a:rPr>
              <a:t>状态码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195D6-3345-4808-98CD-DD27E577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状态码共有</a:t>
            </a:r>
            <a:r>
              <a:rPr lang="en-US" altLang="zh-CN" dirty="0"/>
              <a:t>67</a:t>
            </a:r>
            <a:r>
              <a:rPr lang="zh-CN" altLang="en-US" dirty="0"/>
              <a:t>种状态码，常见的状态码如下。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4DF0E-4839-4019-A3CE-C79E7342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7D51-1C50-4E13-834E-37CE199DFEC7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61367-3624-4E19-9F14-EFE3F3C9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118E3-5E86-4217-83E1-18C99F3A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E76BCD0-5686-4ECC-A5AF-E4ACA261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05431"/>
              </p:ext>
            </p:extLst>
          </p:nvPr>
        </p:nvGraphicFramePr>
        <p:xfrm>
          <a:off x="1127918" y="2460625"/>
          <a:ext cx="9936163" cy="3716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15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常见状态码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状态码含义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9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200 OK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请求成功，请求所希望的响应头或数据体将随此响应返回。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9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400 Bad Request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由于客户端的语法错误、无效的请求或欺骗性路由请求，服务器不会处理该请求</a:t>
                      </a:r>
                      <a:r>
                        <a:rPr lang="zh-CN" alt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9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403 Forbidden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服务器已经理解该请求，但是拒绝执行，将在返回的实体内描述拒绝的原因，也可以不描述仅返回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404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响应</a:t>
                      </a:r>
                      <a:r>
                        <a:rPr lang="zh-CN" alt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9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404 Not Found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请求失败，请求所希望得到的资源未被在服务器上发现，但允许用户的后续请求</a:t>
                      </a:r>
                      <a:r>
                        <a:rPr lang="zh-CN" alt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9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500 Internal Server Error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通用错误消息，服务器遇到了一个未曾预料的状况，导致了它无法完成对请求的处理，不会给出具体错误信息</a:t>
                      </a:r>
                      <a:r>
                        <a:rPr lang="zh-CN" alt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9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503 Service Unavailable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由于临时的服务器维护或者过载，服务器当前无法处理请求。这个状况是暂时的，并且将在一段时间以后恢复</a:t>
                      </a:r>
                      <a:r>
                        <a:rPr lang="zh-CN" alt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01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8C6254F-F028-46FF-BBDC-5EFE5872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头部信息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F9F45BB-84E0-4195-B499-AF763B392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CE18C-F22D-4A06-BDBD-883D7C26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AF0D-C2FB-45D3-95DE-D0E25188F41C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14FAE-06ED-4358-9633-A1EDF71E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1A44F-123A-40F4-B178-DAAC95D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2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BFBBA-78BD-43AC-94FF-500426D1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头部信息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35867-343B-447B-88DA-8A2E3460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66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头部信息（</a:t>
            </a:r>
            <a:r>
              <a:rPr lang="en-US" altLang="zh-CN" dirty="0"/>
              <a:t>HTTP header fields</a:t>
            </a:r>
            <a:r>
              <a:rPr lang="zh-CN" altLang="en-US" dirty="0"/>
              <a:t>）是指在超文本传输协议（</a:t>
            </a:r>
            <a:r>
              <a:rPr lang="en-US" altLang="zh-CN" dirty="0"/>
              <a:t>HTTP</a:t>
            </a:r>
            <a:r>
              <a:rPr lang="zh-CN" altLang="en-US" dirty="0"/>
              <a:t>）的请求和响应消息中的消息头部分。</a:t>
            </a:r>
            <a:endParaRPr lang="en-US" altLang="zh-CN" dirty="0"/>
          </a:p>
          <a:p>
            <a:r>
              <a:rPr lang="zh-CN" altLang="en-US" dirty="0"/>
              <a:t>头部信息定义了一个超文本传输协议事务中的操作参数。</a:t>
            </a:r>
            <a:endParaRPr lang="en-US" altLang="zh-CN" dirty="0"/>
          </a:p>
          <a:p>
            <a:r>
              <a:rPr lang="zh-CN" altLang="en-US" dirty="0"/>
              <a:t>在爬虫中需要使用头部信息向服务器发送模拟信息，通过发送模拟的头部信息将自己伪装成一般的客户端。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CEAC8-87A7-4467-986E-D5E066F4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BE93-04CE-44AA-B325-790DE71B82C9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2EAF5-D2AF-49D7-A2E2-585454E9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601C-C69E-4E3F-BE9B-87B47CFC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2B3BBE0-C7E7-4D08-97FA-56139BC4B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52292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53598CE3-9E83-4F1F-BAF8-FC60F2D9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7" y="4300537"/>
            <a:ext cx="52292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71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875E-C04B-4C5C-B8B3-09430FDF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头部类型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7BB18-FDE3-4B05-8354-76ADACE2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头部类型按用途可分为：通用头，请求头，响应头，实体头。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通用头：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既适用于客户端的请求头，也适用于服务端的响应头。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与</a:t>
            </a:r>
            <a:r>
              <a:rPr lang="en-US" altLang="zh-CN" dirty="0"/>
              <a:t>HTTP</a:t>
            </a:r>
            <a:r>
              <a:rPr lang="zh-CN" altLang="en-US" dirty="0"/>
              <a:t>消息体内最终传输的数据是无关的，只适用于要发送的消息。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请求头：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提供更为精确的描述信息，其对象为所请求的资源或请求本身。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新版</a:t>
            </a:r>
            <a:r>
              <a:rPr lang="en-US" altLang="zh-CN" dirty="0"/>
              <a:t>HTTP</a:t>
            </a:r>
            <a:r>
              <a:rPr lang="zh-CN" altLang="en-US" dirty="0"/>
              <a:t>增加的请求头不能在更低版本的</a:t>
            </a:r>
            <a:r>
              <a:rPr lang="en-US" altLang="zh-CN" dirty="0"/>
              <a:t>HTTP</a:t>
            </a:r>
            <a:r>
              <a:rPr lang="zh-CN" altLang="en-US" dirty="0"/>
              <a:t>中使用，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但服务器和客户端若都能对相关头进行处理，则可以在请求中使用。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响应头：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为响应消息提供了更多信息。例如，关于资源位置的描述</a:t>
            </a:r>
            <a:r>
              <a:rPr lang="en-US" altLang="zh-CN" dirty="0"/>
              <a:t>Location</a:t>
            </a:r>
            <a:r>
              <a:rPr lang="zh-CN" altLang="en-US" dirty="0"/>
              <a:t>字段，以及关于服务器本身的描述使用</a:t>
            </a:r>
            <a:r>
              <a:rPr lang="en-US" altLang="zh-CN" dirty="0"/>
              <a:t>Server</a:t>
            </a:r>
            <a:r>
              <a:rPr lang="zh-CN" altLang="en-US" dirty="0"/>
              <a:t>字段等。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与请求头类似，新版增加的响应头也不能在更低版本的</a:t>
            </a:r>
            <a:r>
              <a:rPr lang="en-US" altLang="zh-CN" dirty="0"/>
              <a:t>HTTP</a:t>
            </a:r>
            <a:r>
              <a:rPr lang="zh-CN" altLang="en-US" dirty="0"/>
              <a:t>版本中使用。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实体头：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提供了关于消息体的描述。如消息体的长度</a:t>
            </a:r>
            <a:r>
              <a:rPr lang="en-US" altLang="zh-CN" dirty="0"/>
              <a:t>Content-Length</a:t>
            </a:r>
            <a:r>
              <a:rPr lang="zh-CN" altLang="en-US" dirty="0"/>
              <a:t>，消息体的</a:t>
            </a:r>
            <a:r>
              <a:rPr lang="en-US" altLang="zh-CN" dirty="0"/>
              <a:t>MIME</a:t>
            </a:r>
            <a:r>
              <a:rPr lang="zh-CN" altLang="en-US" dirty="0"/>
              <a:t>类型</a:t>
            </a:r>
            <a:r>
              <a:rPr lang="en-US" altLang="zh-CN" dirty="0"/>
              <a:t>Content-Type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新版的实体头可以在更低版本的</a:t>
            </a:r>
            <a:r>
              <a:rPr lang="en-US" altLang="zh-CN" dirty="0"/>
              <a:t>HTTP</a:t>
            </a:r>
            <a:r>
              <a:rPr lang="zh-CN" altLang="en-US" dirty="0"/>
              <a:t>版本中使用。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A352F-C318-4077-91FF-CBC28C24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19DB-B328-4CAC-86CA-00D0CFC6E1FC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62BC8-B660-498D-9901-D5587895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6E598-7FA6-46DF-9020-D42D0238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0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67009-BAC5-4F32-8474-9D2CE4D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头部信息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7F7CB-BD78-4FF3-A45B-5E3516DF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0C030-16EA-4811-88DF-C4B0C888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C128-42E1-46EE-85FF-5D4AEC321ABA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2FA54-D7A1-4815-8D54-FFEABF85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1A5B4-087D-4B59-8D94-41176FC6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45AE23-38CD-4182-86A9-416DD4A23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82422"/>
              </p:ext>
            </p:extLst>
          </p:nvPr>
        </p:nvGraphicFramePr>
        <p:xfrm>
          <a:off x="450959" y="1324257"/>
          <a:ext cx="11290081" cy="5087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2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1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可接受的响应内容类型（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Content-Types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Accept: text/plain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2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Accept-Charset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可接受的字符集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Accept-Charset:utf-8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52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Accept-Encoding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可接受的响应内容的编码方式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Accept-Encoding:gzip,deflate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52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Accept-Language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可接受的响应内容语言列表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Accept-Language:en-US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20">
                <a:tc>
                  <a:txBody>
                    <a:bodyPr/>
                    <a:lstStyle/>
                    <a:p>
                      <a:pPr marL="0" indent="127000" algn="ctr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Cookie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indent="127000" algn="just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由之前服务器通过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Set-Cookie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设置的一个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HTTP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协议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Cookie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indent="127000" algn="just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Cookie:$Version=1;Skin=new;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5040">
                <a:tc>
                  <a:txBody>
                    <a:bodyPr/>
                    <a:lstStyle/>
                    <a:p>
                      <a:pPr marL="0" indent="127000" algn="ctr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Referer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indent="127000" algn="just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设置前一个页面的地址，并且前一个页面中的连接指向当前请求，意思就是如果当前请求是在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页面中发送的，那么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referer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就是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页面的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url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地址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indent="127000" algn="just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Referer:http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://zh.wikipedia.org/wiki/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Main_Page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1281">
                <a:tc>
                  <a:txBody>
                    <a:bodyPr/>
                    <a:lstStyle/>
                    <a:p>
                      <a:pPr marL="0" indent="127000" algn="ctr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User-Agent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indent="127000" algn="just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用户代理的字符串值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indent="127000" algn="just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User-Agent:Mozilla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/5.0(X11;Linuxx86_64;rv:12.0)Gecko/20100101Firefox/21.0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42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D9C640A-9644-4615-B372-A7D536DC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2392FF3-2684-4093-A669-3ADF71F22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D240D-0C01-4D8C-9C76-6EE646B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9B19-252F-4E6B-AE76-801405F12F02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CCA01-982C-47E4-8554-1255AB4B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F29FC-7208-4ECA-8DD4-CBFBFED7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7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CB2E6-3B84-440D-8C1E-9C6722FF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03FC9-54B4-47B2-8BE7-0EBDE5C8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是一种无状态的协议，客户端与服务器建立连接并传输数据，在数据传输完成后，本次的连接将会关闭，并不会留存相关记录。</a:t>
            </a:r>
          </a:p>
          <a:p>
            <a:r>
              <a:rPr lang="zh-CN" altLang="en-US" dirty="0"/>
              <a:t>服务器无法依据连接来跟踪会话，也无法从连接上知晓用户的历史操作。这严重阻碍了基于</a:t>
            </a:r>
            <a:r>
              <a:rPr lang="en-US" altLang="zh-CN" dirty="0"/>
              <a:t>Web</a:t>
            </a:r>
            <a:r>
              <a:rPr lang="zh-CN" altLang="en-US" dirty="0"/>
              <a:t>应用程序的交互，也影响用户的交互体验。</a:t>
            </a:r>
          </a:p>
          <a:p>
            <a:r>
              <a:rPr lang="zh-CN" altLang="en-US" dirty="0"/>
              <a:t>某些网站需要用户登录才进一步操作，用户在输入账号密码登录后，才能浏览页面。对于服务器而言，由于</a:t>
            </a:r>
            <a:r>
              <a:rPr lang="en-US" altLang="zh-CN" dirty="0"/>
              <a:t>HTTP</a:t>
            </a:r>
            <a:r>
              <a:rPr lang="zh-CN" altLang="en-US" dirty="0"/>
              <a:t>的无状态性，服务器并不知道用户有没有登录过，当用户退出当前页面访问其他页面时，又需重新再次输入账号及密码。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457D7-AADD-4384-AE08-798C12F6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05B-C363-456C-AF65-1B4BA1E2BE7A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97D9D-AFAC-46FB-9A22-D4C7FB6C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D10BD-EB1F-421A-A833-F59E5F2B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8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2F6C-EE4F-4CDB-A702-E0D07ADC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Cookie</a:t>
            </a:r>
            <a:r>
              <a:rPr lang="zh-CN" altLang="en-US" dirty="0"/>
              <a:t>机制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B29CA1-F602-44EC-9B33-585D4ED477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为解决</a:t>
            </a:r>
            <a:r>
              <a:rPr lang="en-US" altLang="zh-CN" dirty="0"/>
              <a:t>HTTP</a:t>
            </a:r>
            <a:r>
              <a:rPr lang="zh-CN" altLang="en-US" dirty="0"/>
              <a:t>的无状态性带来的负面作用，</a:t>
            </a:r>
            <a:r>
              <a:rPr lang="en-US" altLang="zh-CN" dirty="0"/>
              <a:t>Cookie</a:t>
            </a:r>
            <a:r>
              <a:rPr lang="zh-CN" altLang="en-US" dirty="0"/>
              <a:t>机制应运而生。</a:t>
            </a:r>
            <a:r>
              <a:rPr lang="en-US" altLang="zh-CN" dirty="0"/>
              <a:t>Cookie</a:t>
            </a:r>
            <a:r>
              <a:rPr lang="zh-CN" altLang="en-US" dirty="0"/>
              <a:t>本质上是一段文本信息。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当客户端请求服务器时，若服务器需要记录用户状态，就在响应用户请求时发送一段</a:t>
            </a:r>
            <a:r>
              <a:rPr lang="en-US" altLang="zh-CN" dirty="0"/>
              <a:t>Cookie</a:t>
            </a:r>
            <a:r>
              <a:rPr lang="zh-CN" altLang="en-US" dirty="0"/>
              <a:t>信息。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客户端浏览器会保存该</a:t>
            </a:r>
            <a:r>
              <a:rPr lang="en-US" altLang="zh-CN" dirty="0"/>
              <a:t>Cookie</a:t>
            </a:r>
            <a:r>
              <a:rPr lang="zh-CN" altLang="en-US" dirty="0"/>
              <a:t>信息，当用户再次访问该网站时，浏览器会把</a:t>
            </a:r>
            <a:r>
              <a:rPr lang="en-US" altLang="zh-CN" dirty="0"/>
              <a:t>Cookie</a:t>
            </a:r>
            <a:r>
              <a:rPr lang="zh-CN" altLang="en-US" dirty="0"/>
              <a:t>做为请求信息的一部分提交给服务器。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服务器对</a:t>
            </a:r>
            <a:r>
              <a:rPr lang="en-US" altLang="zh-CN" dirty="0"/>
              <a:t>Cookie</a:t>
            </a:r>
            <a:r>
              <a:rPr lang="zh-CN" altLang="en-US" dirty="0"/>
              <a:t>进行验证，以此来判断用户状态，当且仅当该</a:t>
            </a:r>
            <a:r>
              <a:rPr lang="en-US" altLang="zh-CN" dirty="0"/>
              <a:t>Cookie</a:t>
            </a:r>
            <a:r>
              <a:rPr lang="zh-CN" altLang="en-US" dirty="0"/>
              <a:t>合法且未过期时，用户才可直接登录网站。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B4A8C-47C8-4EF5-BD6D-B4B7C553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9A02-DB4A-4660-AAD0-B43E145A46D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5F2BD-F163-42ED-A897-FEBA3CBB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6CD59-F036-4D98-AA7F-4B20A92A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3E5D456-F800-4636-8BAB-659712D10A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82071"/>
            <a:ext cx="5181600" cy="36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1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B0AFB-B98B-4AFB-8484-147D2CAC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2. Cookie</a:t>
            </a:r>
            <a:r>
              <a:rPr lang="zh-CN" altLang="en-US" b="1" dirty="0">
                <a:latin typeface="+mj-ea"/>
              </a:rPr>
              <a:t>的存储方式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BAD8F-6A4D-4C3A-A80F-F54A0603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Cookie</a:t>
            </a:r>
            <a:r>
              <a:rPr lang="zh-CN" altLang="en-US" dirty="0">
                <a:latin typeface="+mn-ea"/>
              </a:rPr>
              <a:t>由用户客户端浏览器进行保存，按其存储位置可分为内存式存储和硬盘式存储。</a:t>
            </a:r>
          </a:p>
          <a:p>
            <a:pPr lvl="1"/>
            <a:r>
              <a:rPr lang="zh-CN" altLang="en-US" dirty="0">
                <a:latin typeface="+mn-ea"/>
              </a:rPr>
              <a:t>内存式存储将</a:t>
            </a:r>
            <a:r>
              <a:rPr lang="en-US" altLang="zh-CN" dirty="0">
                <a:latin typeface="+mn-ea"/>
              </a:rPr>
              <a:t>Cookie</a:t>
            </a:r>
            <a:r>
              <a:rPr lang="zh-CN" altLang="en-US" dirty="0">
                <a:latin typeface="+mn-ea"/>
              </a:rPr>
              <a:t>保存在内存中，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在浏览器关闭后就会消失，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由于其存储时间较短，因此也被称为非持久</a:t>
            </a:r>
            <a:r>
              <a:rPr lang="en-US" altLang="zh-CN" dirty="0">
                <a:latin typeface="+mn-ea"/>
              </a:rPr>
              <a:t>Cookie</a:t>
            </a:r>
            <a:r>
              <a:rPr lang="zh-CN" altLang="en-US" dirty="0">
                <a:latin typeface="+mn-ea"/>
              </a:rPr>
              <a:t>或会话</a:t>
            </a:r>
            <a:r>
              <a:rPr lang="en-US" altLang="zh-CN" dirty="0">
                <a:latin typeface="+mn-ea"/>
              </a:rPr>
              <a:t>Cookie</a:t>
            </a:r>
            <a:r>
              <a:rPr lang="zh-CN" altLang="en-US" dirty="0">
                <a:latin typeface="+mn-ea"/>
              </a:rPr>
              <a:t>。</a:t>
            </a:r>
          </a:p>
          <a:p>
            <a:pPr lvl="1"/>
            <a:r>
              <a:rPr lang="zh-CN" altLang="en-US" dirty="0">
                <a:latin typeface="+mn-ea"/>
              </a:rPr>
              <a:t>硬盘式存储将</a:t>
            </a:r>
            <a:r>
              <a:rPr lang="en-US" altLang="zh-CN" dirty="0">
                <a:latin typeface="+mn-ea"/>
              </a:rPr>
              <a:t>Cookie</a:t>
            </a:r>
            <a:r>
              <a:rPr lang="zh-CN" altLang="en-US" dirty="0">
                <a:latin typeface="+mn-ea"/>
              </a:rPr>
              <a:t>保存在硬盘中，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其不会随浏览器的关闭而消失，除非用户手工清理或到了过期时间。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由于硬盘式</a:t>
            </a:r>
            <a:r>
              <a:rPr lang="en-US" altLang="zh-CN" dirty="0">
                <a:latin typeface="+mn-ea"/>
              </a:rPr>
              <a:t>Cookie</a:t>
            </a:r>
            <a:r>
              <a:rPr lang="zh-CN" altLang="en-US" dirty="0">
                <a:latin typeface="+mn-ea"/>
              </a:rPr>
              <a:t>存储时间是长期的，因此也被称为持久</a:t>
            </a:r>
            <a:r>
              <a:rPr lang="en-US" altLang="zh-CN" dirty="0">
                <a:latin typeface="+mn-ea"/>
              </a:rPr>
              <a:t>Cookie</a:t>
            </a:r>
            <a:r>
              <a:rPr lang="zh-CN" altLang="en-US" dirty="0">
                <a:latin typeface="+mn-ea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6E1CA-33A0-4F07-9BAA-5EF4C90E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0996-8887-4A3D-AE37-8B1A57A75AD9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8FAA0-C056-4E34-82F4-D9954531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C90E2-CA1E-4B38-A183-D0AEFE4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2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1DFF-C473-4067-B3F9-AD80DA35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Cookie</a:t>
            </a:r>
            <a:r>
              <a:rPr lang="zh-CN" altLang="en-US" b="1" dirty="0"/>
              <a:t>的实现过程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39C1B-5323-40CF-8BEC-FF6D76EE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客户端与服务器间的</a:t>
            </a:r>
            <a:r>
              <a:rPr lang="en-US" altLang="zh-CN" dirty="0"/>
              <a:t>Cookie</a:t>
            </a:r>
            <a:r>
              <a:rPr lang="zh-CN" altLang="en-US" dirty="0"/>
              <a:t>实现过程的具体步骤如下。</a:t>
            </a:r>
          </a:p>
          <a:p>
            <a:pPr lvl="1"/>
            <a:r>
              <a:rPr lang="zh-CN" altLang="en-US" dirty="0"/>
              <a:t>客户端请求服务器：</a:t>
            </a:r>
            <a:endParaRPr lang="en-US" altLang="zh-CN" dirty="0"/>
          </a:p>
          <a:p>
            <a:pPr lvl="2"/>
            <a:r>
              <a:rPr lang="zh-CN" altLang="en-US" dirty="0"/>
              <a:t>客户端请求网站页面</a:t>
            </a:r>
          </a:p>
          <a:p>
            <a:pPr lvl="1"/>
            <a:r>
              <a:rPr lang="zh-CN" altLang="en-US" dirty="0"/>
              <a:t>服务器响应请求：</a:t>
            </a:r>
            <a:endParaRPr lang="en-US" altLang="zh-CN" dirty="0"/>
          </a:p>
          <a:p>
            <a:pPr lvl="2"/>
            <a:r>
              <a:rPr lang="en-US" altLang="zh-CN" dirty="0"/>
              <a:t>Cookie</a:t>
            </a:r>
            <a:r>
              <a:rPr lang="zh-CN" altLang="en-US" dirty="0"/>
              <a:t>是一种字符串，为</a:t>
            </a:r>
            <a:r>
              <a:rPr lang="en-US" altLang="zh-CN" dirty="0"/>
              <a:t>key=value</a:t>
            </a:r>
            <a:r>
              <a:rPr lang="zh-CN" altLang="en-US" dirty="0"/>
              <a:t>形式，</a:t>
            </a:r>
            <a:endParaRPr lang="en-US" altLang="zh-CN" dirty="0"/>
          </a:p>
          <a:p>
            <a:pPr lvl="2"/>
            <a:r>
              <a:rPr lang="zh-CN" altLang="en-US" dirty="0"/>
              <a:t>服务器需要记录这个客户端请求的状态，在响应头中增加一个</a:t>
            </a:r>
            <a:r>
              <a:rPr lang="en-US" altLang="zh-CN" dirty="0"/>
              <a:t>Set-Cookie</a:t>
            </a:r>
            <a:r>
              <a:rPr lang="zh-CN" altLang="en-US" dirty="0"/>
              <a:t>字段。</a:t>
            </a:r>
          </a:p>
          <a:p>
            <a:pPr lvl="1"/>
            <a:r>
              <a:rPr lang="zh-CN" altLang="en-US" dirty="0"/>
              <a:t>客户端再次请求服务器：</a:t>
            </a:r>
          </a:p>
          <a:p>
            <a:pPr lvl="2"/>
            <a:r>
              <a:rPr lang="zh-CN" altLang="en-US" dirty="0"/>
              <a:t>客户端会对服务器响应的</a:t>
            </a:r>
            <a:r>
              <a:rPr lang="en-US" altLang="zh-CN" dirty="0"/>
              <a:t>Set-Cookie</a:t>
            </a:r>
            <a:r>
              <a:rPr lang="zh-CN" altLang="en-US" dirty="0"/>
              <a:t>头信息进行存储。</a:t>
            </a:r>
          </a:p>
          <a:p>
            <a:pPr lvl="2"/>
            <a:r>
              <a:rPr lang="zh-CN" altLang="en-US" dirty="0"/>
              <a:t>当再次请求时，将会在请求头中包含服务器响应的</a:t>
            </a:r>
            <a:r>
              <a:rPr lang="en-US" altLang="zh-CN" dirty="0"/>
              <a:t>Cookie</a:t>
            </a:r>
            <a:r>
              <a:rPr lang="zh-CN" altLang="en-US" dirty="0"/>
              <a:t>信息。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16A98-4F08-4D07-99C7-F36C9092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246D-02A5-4C7F-A4BD-C03EC8C5D0C4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E0E68-EB07-420A-99FA-BCFDB3CF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E7C97-D37A-4D2B-B86D-BE5D8FF7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85669B-867B-4285-A895-E3985C3D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498" y="136525"/>
            <a:ext cx="4383404" cy="25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7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3E2C7-DE11-40AC-BDEB-F124C389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摘要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AB348-1C4D-4E53-9F0A-9A7DD8EB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49BD-6C30-4834-8FD1-9C54C9C62CCB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CDB04-FD5D-4C9A-884E-B3C9661F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37606-4B03-45F6-9BDD-C8A7B33A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2</a:t>
            </a:fld>
            <a:endParaRPr lang="zh-CN" alt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摘要缩放定位 7">
                <a:extLst>
                  <a:ext uri="{FF2B5EF4-FFF2-40B4-BE49-F238E27FC236}">
                    <a16:creationId xmlns:a16="http://schemas.microsoft.com/office/drawing/2014/main" id="{BD2A67D0-4E24-414B-AF47-C0CDD90070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396534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EB3294C4-06BF-45ED-A472-E6EBDBE74099}">
                    <psuz:zmPr id="{EFBF95AB-2C58-441E-8C50-8F177A9FA9F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C90965-4C2B-4EE9-B8BE-1DB937D7D3F6}">
                    <psuz:zmPr id="{A4C5EA0F-C90F-433D-B666-F842748C5DD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C50453E-53FA-47DF-AD38-88999E300A0B}">
                    <psuz:zmPr id="{D45F1D5E-7213-4193-ABC5-8C82D3BB31F5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DDA855B-C107-4850-9B58-56827E21B79E}">
                    <psuz:zmPr id="{AB793524-522F-4F10-8BE8-39AED280AD5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D2E5428-E687-47B4-AB82-36DDB531CD8B}">
                    <psuz:zmPr id="{91CB66FA-D71C-450B-83F1-48D7EB4EB05C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摘要缩放定位 7">
                <a:extLst>
                  <a:ext uri="{FF2B5EF4-FFF2-40B4-BE49-F238E27FC236}">
                    <a16:creationId xmlns:a16="http://schemas.microsoft.com/office/drawing/2014/main" id="{BD2A67D0-4E24-414B-AF47-C0CDD900708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图片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图片 7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图片 9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图片 10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图片 11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720836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5C217CE-E1A2-4C78-BF7B-5A845C04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666E7A3-CA29-442D-8EB0-CD7D546A4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的：</a:t>
            </a:r>
            <a:endParaRPr lang="en-US" altLang="zh-CN" dirty="0"/>
          </a:p>
          <a:p>
            <a:r>
              <a:rPr lang="zh-CN" altLang="en-US" dirty="0"/>
              <a:t>请求方式、状态码、头部信息、</a:t>
            </a:r>
            <a:r>
              <a:rPr lang="en-US" altLang="zh-CN"/>
              <a:t>Cookies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ACAAD-7CA4-4FD9-AFA6-F0F13234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A694-8006-482D-8559-5B1B0FB377CF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ABEE8-70A0-4B8B-997A-A3EF27E3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92DDA-B7A2-48A6-A74A-C76194F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99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B8DEBB5-2CB3-473F-926B-AC7E8B24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D1B433A-4005-4564-8A5D-5ACB99DA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对超文本传输协议（</a:t>
            </a:r>
            <a:r>
              <a:rPr lang="en-US" altLang="zh-CN" dirty="0"/>
              <a:t>HTTP</a:t>
            </a:r>
            <a:r>
              <a:rPr lang="zh-CN" altLang="en-US" dirty="0"/>
              <a:t>）及其相关机制进行了简要介绍。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协议基于</a:t>
            </a:r>
            <a:r>
              <a:rPr lang="en-US" altLang="zh-CN" dirty="0"/>
              <a:t>TCP</a:t>
            </a:r>
            <a:r>
              <a:rPr lang="zh-CN" altLang="en-US" dirty="0"/>
              <a:t>协议进行客户端与服务器间的通讯</a:t>
            </a:r>
            <a:endParaRPr lang="en-US" altLang="zh-CN" dirty="0"/>
          </a:p>
          <a:p>
            <a:pPr lvl="2"/>
            <a:r>
              <a:rPr lang="zh-CN" altLang="en-US" dirty="0"/>
              <a:t>由客户端发起请求，服务器进行应答。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状态码由</a:t>
            </a:r>
            <a:r>
              <a:rPr lang="en-US" altLang="zh-CN" dirty="0"/>
              <a:t>3</a:t>
            </a:r>
            <a:r>
              <a:rPr lang="zh-CN" altLang="en-US" dirty="0"/>
              <a:t>位数字构成</a:t>
            </a:r>
            <a:endParaRPr lang="en-US" altLang="zh-CN" dirty="0"/>
          </a:p>
          <a:p>
            <a:pPr lvl="2"/>
            <a:r>
              <a:rPr lang="zh-CN" altLang="en-US" dirty="0"/>
              <a:t>按首位数字可分为</a:t>
            </a:r>
            <a:r>
              <a:rPr lang="en-US" altLang="zh-CN" dirty="0"/>
              <a:t>5</a:t>
            </a:r>
            <a:r>
              <a:rPr lang="zh-CN" altLang="en-US" dirty="0"/>
              <a:t>类状态码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头部信息为</a:t>
            </a:r>
            <a:r>
              <a:rPr lang="en-US" altLang="zh-CN" dirty="0"/>
              <a:t>HTTP</a:t>
            </a:r>
            <a:r>
              <a:rPr lang="zh-CN" altLang="en-US" dirty="0"/>
              <a:t>协议的请求与响应消息中的消息头部分</a:t>
            </a:r>
            <a:endParaRPr lang="en-US" altLang="zh-CN" dirty="0"/>
          </a:p>
          <a:p>
            <a:pPr lvl="2"/>
            <a:r>
              <a:rPr lang="zh-CN" altLang="en-US" dirty="0"/>
              <a:t>定义了该次传输事务中的操作参数</a:t>
            </a:r>
          </a:p>
          <a:p>
            <a:pPr lvl="1"/>
            <a:r>
              <a:rPr lang="en-US" altLang="zh-CN" dirty="0"/>
              <a:t>Cookie</a:t>
            </a:r>
            <a:r>
              <a:rPr lang="zh-CN" altLang="en-US" dirty="0"/>
              <a:t>机制可记录用户状态</a:t>
            </a:r>
          </a:p>
          <a:p>
            <a:pPr lvl="2"/>
            <a:r>
              <a:rPr lang="zh-CN" altLang="en-US" dirty="0"/>
              <a:t>服务器可依据</a:t>
            </a:r>
            <a:r>
              <a:rPr lang="en-US" altLang="zh-CN" dirty="0"/>
              <a:t>Cookie</a:t>
            </a:r>
            <a:r>
              <a:rPr lang="zh-CN" altLang="en-US" dirty="0"/>
              <a:t>对用户状态进行记录与识别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A9198-7B4C-4BC5-BD88-950A6512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9374-BB6E-41B3-BD48-2BE20DEC2244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CD57C-A77A-49F1-9BC9-07814BD2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5F474-4A8A-4397-BA76-CCAAD539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2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45B96-B46A-4BE6-9EDB-2F9B9D71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请求方式与过程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1841EE-2918-4DA9-9B9A-861BC56C3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89BB7-3781-4ED8-9CD7-2CBCAF84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1F63-8791-4818-B685-14005BD4F0C2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4616E-59A5-458D-A73E-C0254815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8D827-5B67-4825-9AB8-8DB8F5B2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6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CC135-1E9B-4220-8091-D5F45F28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请求方式与过程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3DFD1-A5F7-4672-8E8E-93A5D58E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爬虫在爬取数据时将会作为客户端模拟整个</a:t>
            </a:r>
            <a:r>
              <a:rPr lang="en-US" altLang="zh-CN" dirty="0"/>
              <a:t>HTTP</a:t>
            </a:r>
            <a:r>
              <a:rPr lang="zh-CN" altLang="en-US" dirty="0"/>
              <a:t>通信过程，该过程也需要通过</a:t>
            </a:r>
            <a:r>
              <a:rPr lang="en-US" altLang="zh-CN" dirty="0"/>
              <a:t>HTTP</a:t>
            </a:r>
            <a:r>
              <a:rPr lang="zh-CN" altLang="en-US" dirty="0"/>
              <a:t>协议实现。</a:t>
            </a:r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请求过程如下：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HTTP</a:t>
            </a:r>
            <a:r>
              <a:rPr lang="zh-CN" altLang="en-US" dirty="0"/>
              <a:t>客户端向服务器发起一个请求，创建一个到服务器指定端口（默认是</a:t>
            </a:r>
            <a:r>
              <a:rPr lang="en-US" altLang="zh-CN" dirty="0"/>
              <a:t>80</a:t>
            </a:r>
            <a:r>
              <a:rPr lang="zh-CN" altLang="en-US" dirty="0"/>
              <a:t>端口）的</a:t>
            </a:r>
            <a:r>
              <a:rPr lang="en-US" altLang="zh-CN" dirty="0"/>
              <a:t>TCP</a:t>
            </a:r>
            <a:r>
              <a:rPr lang="zh-CN" altLang="en-US" dirty="0"/>
              <a:t>连接。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服务器从该端口监听客户端的请求。</a:t>
            </a:r>
          </a:p>
          <a:p>
            <a:pPr lvl="1"/>
            <a:r>
              <a:rPr lang="zh-CN" altLang="en-US" dirty="0"/>
              <a:t>一旦收到请求，服务器会向客户端返回一个状态，比如“</a:t>
            </a:r>
            <a:r>
              <a:rPr lang="en-US" altLang="zh-CN" dirty="0"/>
              <a:t>HTTP/1.1 200 OK”</a:t>
            </a:r>
            <a:r>
              <a:rPr lang="zh-CN" altLang="en-US" dirty="0"/>
              <a:t>，以及返回的响应内容，如请求的文件、错误消息、或其它信息。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620E6-1FE0-4D19-8831-17FDF6D9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A0ED-39C3-4265-925E-0DD87A3D35C8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5041E-8344-48F5-8688-123A3D73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86443-E679-40A1-9BCC-1AB0A7C7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215C5172-B4B4-483E-980A-6BB5D9340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4997450"/>
            <a:ext cx="5248275" cy="1724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4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C7903-9407-4ED5-B4E3-8E38412D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请求方法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49F83-B67E-4979-9205-D5230713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HTTP/1.1</a:t>
            </a:r>
            <a:r>
              <a:rPr lang="zh-CN" altLang="en-US" dirty="0"/>
              <a:t>协议中共定义了</a:t>
            </a:r>
            <a:r>
              <a:rPr lang="en-US" altLang="zh-CN" dirty="0"/>
              <a:t>8</a:t>
            </a:r>
            <a:r>
              <a:rPr lang="zh-CN" altLang="en-US" dirty="0"/>
              <a:t>种方法（也叫“动作”）来以不同方式操作指定的资源，常用方法有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等。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81BDC-69AC-40BC-9667-CEE4403F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49BD-6C30-4834-8FD1-9C54C9C62CCB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86745-6CE4-4AF8-B679-A7872AA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E6789-1646-4D4C-B3F7-F471251E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B2E9AD7-2335-481A-B647-4A0E4FB7A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2792"/>
              </p:ext>
            </p:extLst>
          </p:nvPr>
        </p:nvGraphicFramePr>
        <p:xfrm>
          <a:off x="954088" y="2769385"/>
          <a:ext cx="10399712" cy="3497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60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请求方法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方法描述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GET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请求指定的页面信息，并返回实体主体。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GET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可能会被网络爬虫等随意访问，因此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GET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方法应该只用在读取数据，而不应当被用于产生“副作用”的操作中，例如在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Web Application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28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HEAD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GET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方法一样，都是向服务器发出指定资源的请求。只不过服务器将不传回具体的内容，使用这个方法可以在不必传输全部内容的情况下，就可以获取其中该资源的相关信息（元信息或称元数据）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81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POST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向指定资源提交数据，请求服务器进行处理（例如提交表单或者上传文件）。数据会被包含在请求中，这个请求可能会创建新的资源或修改现有资源，或二者皆有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60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PUT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从客户端上传指定资源的最新内容，即更新服务器端的指定资源。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51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8EA4B-B9E9-4E1E-BC62-17186943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请求（</a:t>
            </a:r>
            <a:r>
              <a:rPr lang="en-US" altLang="zh-CN" dirty="0"/>
              <a:t>request</a:t>
            </a:r>
            <a:r>
              <a:rPr lang="zh-CN" altLang="en-US" dirty="0"/>
              <a:t>）与响应（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C97A4-15D8-45A6-8CAC-5783163E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协议采用了请求／响应模型。</a:t>
            </a:r>
          </a:p>
          <a:p>
            <a:pPr lvl="1"/>
            <a:r>
              <a:rPr lang="zh-CN" altLang="en-US" dirty="0"/>
              <a:t>客户端向服务器发送一个请求报文，请求报文包含请求的方法、</a:t>
            </a:r>
            <a:r>
              <a:rPr lang="en-US" altLang="zh-CN" dirty="0"/>
              <a:t>URL</a:t>
            </a:r>
            <a:r>
              <a:rPr lang="zh-CN" altLang="en-US" dirty="0"/>
              <a:t>、协议版本、请求头部和请求数据。</a:t>
            </a:r>
          </a:p>
          <a:p>
            <a:pPr lvl="1"/>
            <a:r>
              <a:rPr lang="zh-CN" altLang="en-US" dirty="0"/>
              <a:t>服务器以一个状态行作为响应，响应的内容包括协议的版本、响应状态、服务器信息、响应头部和响应数据。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DF08B-BD80-4A86-BA9A-A7E4AC81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49BD-6C30-4834-8FD1-9C54C9C62CCB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303E8-6515-4F30-8A72-F44EC5EF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353AE-AE69-4BF1-A22D-0DB68E23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0BEAD99-15AD-48DA-90A5-56360BF13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7" y="3429000"/>
            <a:ext cx="476726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99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47018-7685-4354-AF39-3ABBA6F5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请求（</a:t>
            </a:r>
            <a:r>
              <a:rPr lang="en-US" altLang="zh-CN" dirty="0"/>
              <a:t>request</a:t>
            </a:r>
            <a:r>
              <a:rPr lang="zh-CN" altLang="en-US" dirty="0"/>
              <a:t>）与响应（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400A3-EF40-4832-8AD6-DEDF6B4A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客户端与服务器间的请求与响应的具体步骤如下。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连接</a:t>
            </a:r>
            <a:r>
              <a:rPr lang="en-US" altLang="zh-CN" dirty="0"/>
              <a:t>Web</a:t>
            </a:r>
            <a:r>
              <a:rPr lang="zh-CN" altLang="en-US" dirty="0"/>
              <a:t>服务器：由一个</a:t>
            </a:r>
            <a:r>
              <a:rPr lang="en-US" altLang="zh-CN" dirty="0"/>
              <a:t>HTTP</a:t>
            </a:r>
            <a:r>
              <a:rPr lang="zh-CN" altLang="en-US" dirty="0"/>
              <a:t>客户端发起连接，与</a:t>
            </a:r>
            <a:r>
              <a:rPr lang="en-US" altLang="zh-CN" dirty="0"/>
              <a:t>Web</a:t>
            </a:r>
            <a:r>
              <a:rPr lang="zh-CN" altLang="en-US" dirty="0"/>
              <a:t>服务器的</a:t>
            </a:r>
            <a:r>
              <a:rPr lang="en-US" altLang="zh-CN" dirty="0"/>
              <a:t>HTTP</a:t>
            </a:r>
            <a:r>
              <a:rPr lang="zh-CN" altLang="en-US" dirty="0"/>
              <a:t>端口（默认为</a:t>
            </a:r>
            <a:r>
              <a:rPr lang="en-US" altLang="zh-CN" dirty="0"/>
              <a:t>80</a:t>
            </a:r>
            <a:r>
              <a:rPr lang="zh-CN" altLang="en-US" dirty="0"/>
              <a:t>）建立一个</a:t>
            </a:r>
            <a:r>
              <a:rPr lang="en-US" altLang="zh-CN" dirty="0"/>
              <a:t>TCP</a:t>
            </a:r>
            <a:r>
              <a:rPr lang="zh-CN" altLang="en-US" dirty="0"/>
              <a:t>套接字连接。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发送</a:t>
            </a:r>
            <a:r>
              <a:rPr lang="en-US" altLang="zh-CN" dirty="0"/>
              <a:t>HTTP</a:t>
            </a:r>
            <a:r>
              <a:rPr lang="zh-CN" altLang="en-US" dirty="0"/>
              <a:t>请求：客户端经</a:t>
            </a:r>
            <a:r>
              <a:rPr lang="en-US" altLang="zh-CN" dirty="0"/>
              <a:t>TCP</a:t>
            </a:r>
            <a:r>
              <a:rPr lang="zh-CN" altLang="en-US" dirty="0"/>
              <a:t>套接字向</a:t>
            </a:r>
            <a:r>
              <a:rPr lang="en-US" altLang="zh-CN" dirty="0"/>
              <a:t>Web</a:t>
            </a:r>
            <a:r>
              <a:rPr lang="zh-CN" altLang="en-US" dirty="0"/>
              <a:t>服务器发送一个文本的请求报文。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服务器接受请求并返回</a:t>
            </a:r>
            <a:r>
              <a:rPr lang="en-US" altLang="zh-CN" dirty="0"/>
              <a:t>HTTP</a:t>
            </a:r>
            <a:r>
              <a:rPr lang="zh-CN" altLang="en-US" dirty="0"/>
              <a:t>响应：</a:t>
            </a:r>
            <a:r>
              <a:rPr lang="en-US" altLang="zh-CN" dirty="0"/>
              <a:t>Web</a:t>
            </a:r>
            <a:r>
              <a:rPr lang="zh-CN" altLang="en-US" dirty="0"/>
              <a:t>服务器解析请求，定位该次的请求资源。之后将资源复本写至</a:t>
            </a:r>
            <a:r>
              <a:rPr lang="en-US" altLang="zh-CN" dirty="0"/>
              <a:t>TCP</a:t>
            </a:r>
            <a:r>
              <a:rPr lang="zh-CN" altLang="en-US" dirty="0"/>
              <a:t>套接字，由客户端进行读取。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释放连接</a:t>
            </a:r>
            <a:r>
              <a:rPr lang="en-US" altLang="zh-CN" dirty="0"/>
              <a:t>TCP</a:t>
            </a:r>
            <a:r>
              <a:rPr lang="zh-CN" altLang="en-US" dirty="0"/>
              <a:t>连接：若连接的</a:t>
            </a:r>
            <a:r>
              <a:rPr lang="en-US" altLang="zh-CN" dirty="0"/>
              <a:t>connection</a:t>
            </a:r>
            <a:r>
              <a:rPr lang="zh-CN" altLang="en-US" dirty="0"/>
              <a:t>模式为</a:t>
            </a:r>
            <a:r>
              <a:rPr lang="en-US" altLang="zh-CN" dirty="0"/>
              <a:t>close</a:t>
            </a:r>
            <a:r>
              <a:rPr lang="zh-CN" altLang="en-US" dirty="0"/>
              <a:t>，则由服务器主动关闭</a:t>
            </a:r>
            <a:r>
              <a:rPr lang="en-US" altLang="zh-CN" dirty="0"/>
              <a:t>TCP</a:t>
            </a:r>
            <a:r>
              <a:rPr lang="zh-CN" altLang="en-US" dirty="0"/>
              <a:t>连接，客户端将被动关闭连接，释放</a:t>
            </a:r>
            <a:r>
              <a:rPr lang="en-US" altLang="zh-CN" dirty="0"/>
              <a:t>TCP</a:t>
            </a:r>
            <a:r>
              <a:rPr lang="zh-CN" altLang="en-US" dirty="0"/>
              <a:t>连接；若</a:t>
            </a:r>
            <a:r>
              <a:rPr lang="en-US" altLang="zh-CN" dirty="0"/>
              <a:t>connection</a:t>
            </a:r>
            <a:r>
              <a:rPr lang="zh-CN" altLang="en-US" dirty="0"/>
              <a:t>模式为</a:t>
            </a:r>
            <a:r>
              <a:rPr lang="en-US" altLang="zh-CN" dirty="0"/>
              <a:t>keepalive</a:t>
            </a:r>
            <a:r>
              <a:rPr lang="zh-CN" altLang="en-US" dirty="0"/>
              <a:t>，则该连接会保持一段时间。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客户端解析</a:t>
            </a:r>
            <a:r>
              <a:rPr lang="en-US" altLang="zh-CN" dirty="0"/>
              <a:t>HTML</a:t>
            </a:r>
            <a:r>
              <a:rPr lang="zh-CN" altLang="en-US" dirty="0"/>
              <a:t>内容：客户端首先会对状态行进行解析，之后解析每一个响应头，最后读取响应数据。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60AD6-B30F-41BC-9E53-98DBA80C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49BD-6C30-4834-8FD1-9C54C9C62CCB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02C2F-66BC-4A62-B682-88493797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765E4-7D51-4EA6-AB73-D0B3E9B0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7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45B96-B46A-4BE6-9EDB-2F9B9D71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/>
              <a:t>HTTP</a:t>
            </a:r>
            <a:r>
              <a:rPr lang="zh-CN" altLang="en-US" dirty="0"/>
              <a:t>状态码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1841EE-2918-4DA9-9B9A-861BC56C3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89BB7-3781-4ED8-9CD7-2CBCAF84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79F5-377B-456D-BAA2-96676F1395F0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4616E-59A5-458D-A73E-C0254815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8D827-5B67-4825-9AB8-8DB8F5B2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5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E5C374B-6609-4B5A-90DE-0E1059A8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1. HTTP</a:t>
            </a:r>
            <a:r>
              <a:rPr lang="zh-CN" altLang="en-US" b="1" dirty="0">
                <a:latin typeface="+mj-ea"/>
              </a:rPr>
              <a:t>状态码种类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6D126EA-88E3-40EE-80CB-9AA4CC63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状态码是用来表示网页服务器响应状态的</a:t>
            </a:r>
            <a:r>
              <a:rPr lang="en-US" altLang="zh-CN" dirty="0"/>
              <a:t>3</a:t>
            </a:r>
            <a:r>
              <a:rPr lang="zh-CN" altLang="en-US" dirty="0"/>
              <a:t>位数字代码，</a:t>
            </a:r>
            <a:endParaRPr lang="en-US" altLang="zh-CN" dirty="0"/>
          </a:p>
          <a:p>
            <a:r>
              <a:rPr lang="zh-CN" altLang="en-US" dirty="0"/>
              <a:t>按首位数字分为</a:t>
            </a:r>
            <a:r>
              <a:rPr lang="en-US" altLang="zh-CN" dirty="0"/>
              <a:t>5</a:t>
            </a:r>
            <a:r>
              <a:rPr lang="zh-CN" altLang="en-US" dirty="0"/>
              <a:t>类状态码。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ED215-F454-4CDA-BC5A-1D3B38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4066-627E-4052-AE59-06C43EEF99F7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4B537-9AED-4847-B7E7-C0240B3B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前端基础之认识</a:t>
            </a:r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BC3B4-126C-4A8F-8F68-0968D177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2705B86-2175-4369-B9F0-D0050B561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831179"/>
              </p:ext>
            </p:extLst>
          </p:nvPr>
        </p:nvGraphicFramePr>
        <p:xfrm>
          <a:off x="838200" y="2779712"/>
          <a:ext cx="10714038" cy="3713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1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11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状态码类型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状态码意义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60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1XX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表示请求已被接受，需接后续处理。这类响应是临时响应，只包含状态行和某些可选的响应头信息，并以空行结束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60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2XX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表示请求已成功被服务器接收、理解并接受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60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3XX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表示需要客户端采取进一步的操作才能完成请求。通常用来重定向，重定向目标需在本次响应中指明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60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4XX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表示客户端可能发生了错误，妨碍了服务器的处理。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60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5XX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表示服务器在处理请求的过程中有错误或者异常状态发生，也有可能是服务器以当前的软硬件资源无法完成对请求的处理。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2267</Words>
  <Application>Microsoft Office PowerPoint</Application>
  <PresentationFormat>宽屏</PresentationFormat>
  <Paragraphs>235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Office 主题​​</vt:lpstr>
      <vt:lpstr>认识HTTP协议</vt:lpstr>
      <vt:lpstr>摘要</vt:lpstr>
      <vt:lpstr>HTTP请求方式与过程</vt:lpstr>
      <vt:lpstr>HTTP请求方式与过程</vt:lpstr>
      <vt:lpstr>1. 请求方法</vt:lpstr>
      <vt:lpstr>2. 请求（request）与响应（response）</vt:lpstr>
      <vt:lpstr>2. 请求（request）与响应（response）</vt:lpstr>
      <vt:lpstr>常见HTTP状态码</vt:lpstr>
      <vt:lpstr>1. HTTP状态码种类</vt:lpstr>
      <vt:lpstr>2. 常见HTTP状态码</vt:lpstr>
      <vt:lpstr>HTTP头部信息</vt:lpstr>
      <vt:lpstr>HTTP头部信息</vt:lpstr>
      <vt:lpstr>1. HTTP头部类型</vt:lpstr>
      <vt:lpstr>2. HTTP头部信息</vt:lpstr>
      <vt:lpstr>熟悉Cookie</vt:lpstr>
      <vt:lpstr>Cookie</vt:lpstr>
      <vt:lpstr>1. Cookie机制</vt:lpstr>
      <vt:lpstr>2. Cookie的存储方式</vt:lpstr>
      <vt:lpstr>3. Cookie的实现过程</vt:lpstr>
      <vt:lpstr>小结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浏览器分类</dc:title>
  <dc:creator>李 伟</dc:creator>
  <cp:lastModifiedBy>李 伟</cp:lastModifiedBy>
  <cp:revision>36</cp:revision>
  <dcterms:created xsi:type="dcterms:W3CDTF">2019-06-28T16:41:38Z</dcterms:created>
  <dcterms:modified xsi:type="dcterms:W3CDTF">2023-06-28T15:32:38Z</dcterms:modified>
</cp:coreProperties>
</file>