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9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6" r:id="rId16"/>
    <p:sldId id="293" r:id="rId17"/>
    <p:sldId id="294" r:id="rId18"/>
    <p:sldId id="295" r:id="rId19"/>
    <p:sldId id="271" r:id="rId20"/>
    <p:sldId id="270" r:id="rId21"/>
    <p:sldId id="272" r:id="rId22"/>
    <p:sldId id="273" r:id="rId23"/>
    <p:sldId id="275" r:id="rId24"/>
    <p:sldId id="290" r:id="rId25"/>
    <p:sldId id="289" r:id="rId26"/>
    <p:sldId id="291" r:id="rId27"/>
    <p:sldId id="276" r:id="rId28"/>
    <p:sldId id="27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5181455-2A56-428C-8045-44B39A0CCF4E}">
          <p14:sldIdLst>
            <p14:sldId id="256"/>
          </p14:sldIdLst>
        </p14:section>
        <p14:section name="摘要部分" id="{D51DF801-0063-4577-A87D-63AB9EC94127}">
          <p14:sldIdLst>
            <p14:sldId id="292"/>
          </p14:sldIdLst>
        </p14:section>
        <p14:section name="HTML 解析&amp;定位 " id="{EB3294C4-06BF-45ED-A472-E6EBDBE74099}">
          <p14:sldIdLst>
            <p14:sldId id="258"/>
            <p14:sldId id="259"/>
          </p14:sldIdLst>
        </p14:section>
        <p14:section name="正则表达式" id="{01C90965-4C2B-4EE9-B8BE-1DB937D7D3F6}">
          <p14:sldIdLst>
            <p14:sldId id="260"/>
            <p14:sldId id="261"/>
            <p14:sldId id="262"/>
            <p14:sldId id="263"/>
            <p14:sldId id="264"/>
          </p14:sldIdLst>
        </p14:section>
        <p14:section name="CSS 选择器" id="{BC50453E-53FA-47DF-AD38-88999E300A0B}">
          <p14:sldIdLst>
            <p14:sldId id="265"/>
            <p14:sldId id="266"/>
            <p14:sldId id="267"/>
            <p14:sldId id="268"/>
            <p14:sldId id="269"/>
            <p14:sldId id="296"/>
            <p14:sldId id="293"/>
            <p14:sldId id="294"/>
            <p14:sldId id="295"/>
          </p14:sldIdLst>
        </p14:section>
        <p14:section name="XPath" id="{ADDA855B-C107-4850-9B58-56827E21B79E}">
          <p14:sldIdLst>
            <p14:sldId id="271"/>
            <p14:sldId id="270"/>
            <p14:sldId id="272"/>
            <p14:sldId id="273"/>
            <p14:sldId id="275"/>
            <p14:sldId id="290"/>
            <p14:sldId id="289"/>
          </p14:sldIdLst>
        </p14:section>
        <p14:section name="HTML 提取" id="{54794121-6837-48EA-B8AC-D99D7952FC95}">
          <p14:sldIdLst>
            <p14:sldId id="291"/>
            <p14:sldId id="276"/>
          </p14:sldIdLst>
        </p14:section>
        <p14:section name="小结" id="{1D2E5428-E687-47B4-AB82-36DDB531CD8B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94" autoAdjust="0"/>
  </p:normalViewPr>
  <p:slideViewPr>
    <p:cSldViewPr snapToGrid="0">
      <p:cViewPr varScale="1">
        <p:scale>
          <a:sx n="78" d="100"/>
          <a:sy n="78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0FC3E-1156-422E-B1C2-8BABB3727DA3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E8C0A-C910-49C2-BBB5-EB8051786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7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若干例子：</a:t>
            </a:r>
            <a:endParaRPr lang="en-US" altLang="zh-CN" dirty="0"/>
          </a:p>
          <a:p>
            <a:r>
              <a:rPr lang="zh-CN" altLang="en-US" dirty="0"/>
              <a:t> 正则表达式	 描述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/\b([a-z]+) \1\b/</a:t>
            </a:r>
            <a:r>
              <a:rPr lang="en-US" altLang="zh-CN" dirty="0" err="1"/>
              <a:t>gi</a:t>
            </a:r>
            <a:r>
              <a:rPr lang="en-US" altLang="zh-CN" dirty="0"/>
              <a:t>	 </a:t>
            </a:r>
            <a:r>
              <a:rPr lang="zh-CN" altLang="en-US" dirty="0"/>
              <a:t>一个单词连续出现的位置。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/(\w+):\/\/([^/:]+)(:\d*)?([^# ]*)/	 </a:t>
            </a:r>
            <a:r>
              <a:rPr lang="zh-CN" altLang="en-US" dirty="0"/>
              <a:t>匹配一个 </a:t>
            </a:r>
            <a:r>
              <a:rPr lang="en-US" altLang="zh-CN" dirty="0"/>
              <a:t>URL </a:t>
            </a:r>
            <a:r>
              <a:rPr lang="zh-CN" altLang="en-US" dirty="0"/>
              <a:t>解析为协议、域、端口及相对路径。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/^(?:</a:t>
            </a:r>
            <a:r>
              <a:rPr lang="en-US" altLang="zh-CN" dirty="0" err="1"/>
              <a:t>Chapter|Section</a:t>
            </a:r>
            <a:r>
              <a:rPr lang="en-US" altLang="zh-CN" dirty="0"/>
              <a:t>) [1-9][0-9]{0,1}$/	 </a:t>
            </a:r>
            <a:r>
              <a:rPr lang="zh-CN" altLang="en-US" dirty="0"/>
              <a:t>定位章节的位置。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/[-a-z]/	 a </a:t>
            </a:r>
            <a:r>
              <a:rPr lang="zh-CN" altLang="en-US" dirty="0"/>
              <a:t>至 </a:t>
            </a:r>
            <a:r>
              <a:rPr lang="en-US" altLang="zh-CN" dirty="0"/>
              <a:t>z </a:t>
            </a:r>
            <a:r>
              <a:rPr lang="zh-CN" altLang="en-US" dirty="0"/>
              <a:t>共 </a:t>
            </a:r>
            <a:r>
              <a:rPr lang="en-US" altLang="zh-CN" dirty="0"/>
              <a:t>26</a:t>
            </a:r>
            <a:r>
              <a:rPr lang="zh-CN" altLang="en-US" dirty="0"/>
              <a:t>个 字母再加一个 ​</a:t>
            </a:r>
            <a:r>
              <a:rPr lang="en-US" altLang="zh-CN" dirty="0"/>
              <a:t>-​ </a:t>
            </a:r>
            <a:r>
              <a:rPr lang="zh-CN" altLang="en-US" dirty="0"/>
              <a:t>号。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en-US" altLang="zh-CN" dirty="0" err="1"/>
              <a:t>ter</a:t>
            </a:r>
            <a:r>
              <a:rPr lang="en-US" altLang="zh-CN" dirty="0"/>
              <a:t>\b/	 </a:t>
            </a:r>
            <a:r>
              <a:rPr lang="zh-CN" altLang="en-US" dirty="0"/>
              <a:t>可匹配 </a:t>
            </a:r>
            <a:r>
              <a:rPr lang="en-US" altLang="zh-CN" dirty="0"/>
              <a:t>chapter</a:t>
            </a:r>
            <a:r>
              <a:rPr lang="zh-CN" altLang="en-US" dirty="0"/>
              <a:t>，而不能匹配 </a:t>
            </a:r>
            <a:r>
              <a:rPr lang="en-US" altLang="zh-CN" dirty="0"/>
              <a:t>terminal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/\</a:t>
            </a:r>
            <a:r>
              <a:rPr lang="en-US" altLang="zh-CN" dirty="0" err="1"/>
              <a:t>Bapt</a:t>
            </a:r>
            <a:r>
              <a:rPr lang="en-US" altLang="zh-CN" dirty="0"/>
              <a:t>/	 </a:t>
            </a:r>
            <a:r>
              <a:rPr lang="zh-CN" altLang="en-US" dirty="0"/>
              <a:t>可匹配 </a:t>
            </a:r>
            <a:r>
              <a:rPr lang="en-US" altLang="zh-CN" dirty="0"/>
              <a:t>chapter</a:t>
            </a:r>
            <a:r>
              <a:rPr lang="zh-CN" altLang="en-US" dirty="0"/>
              <a:t>，而不能匹配 </a:t>
            </a:r>
            <a:r>
              <a:rPr lang="en-US" altLang="zh-CN" dirty="0"/>
              <a:t>aptitude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/Windows(?=95 |98 |NT )/	 </a:t>
            </a:r>
            <a:r>
              <a:rPr lang="zh-CN" altLang="en-US" dirty="0"/>
              <a:t>可匹配 </a:t>
            </a:r>
            <a:r>
              <a:rPr lang="en-US" altLang="zh-CN" dirty="0"/>
              <a:t>Windows95 </a:t>
            </a:r>
            <a:r>
              <a:rPr lang="zh-CN" altLang="en-US" dirty="0"/>
              <a:t>或 </a:t>
            </a:r>
            <a:r>
              <a:rPr lang="en-US" altLang="zh-CN" dirty="0"/>
              <a:t>Windows98 </a:t>
            </a:r>
            <a:r>
              <a:rPr lang="zh-CN" altLang="en-US" dirty="0"/>
              <a:t>或 </a:t>
            </a:r>
            <a:r>
              <a:rPr lang="en-US" altLang="zh-CN" dirty="0" err="1"/>
              <a:t>WindowsNT</a:t>
            </a:r>
            <a:r>
              <a:rPr lang="zh-CN" altLang="en-US" dirty="0"/>
              <a:t>，当找到一个匹配后，从 </a:t>
            </a:r>
            <a:r>
              <a:rPr lang="en-US" altLang="zh-CN" dirty="0"/>
              <a:t>Windows </a:t>
            </a:r>
            <a:r>
              <a:rPr lang="zh-CN" altLang="en-US" dirty="0"/>
              <a:t>后面开始进行下一次的检索匹配。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/^\s*$/	 </a:t>
            </a:r>
            <a:r>
              <a:rPr lang="zh-CN" altLang="en-US" dirty="0"/>
              <a:t>匹配空行。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/\d{2}-\d{5}/	 </a:t>
            </a:r>
            <a:r>
              <a:rPr lang="zh-CN" altLang="en-US" dirty="0"/>
              <a:t>验证由两位数字、一个连字符再加 </a:t>
            </a:r>
            <a:r>
              <a:rPr lang="en-US" altLang="zh-CN" dirty="0"/>
              <a:t>5 </a:t>
            </a:r>
            <a:r>
              <a:rPr lang="zh-CN" altLang="en-US" dirty="0"/>
              <a:t>位数字组成的 </a:t>
            </a:r>
            <a:r>
              <a:rPr lang="en-US" altLang="zh-CN" dirty="0"/>
              <a:t>ID </a:t>
            </a:r>
            <a:r>
              <a:rPr lang="zh-CN" altLang="en-US" dirty="0"/>
              <a:t>号。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&lt;[a-</a:t>
            </a:r>
            <a:r>
              <a:rPr lang="en-US" altLang="zh-CN" dirty="0" err="1"/>
              <a:t>zA</a:t>
            </a:r>
            <a:r>
              <a:rPr lang="en-US" altLang="zh-CN" dirty="0"/>
              <a:t>-Z]+.*?&gt;([\s\S]*?)	 </a:t>
            </a:r>
            <a:r>
              <a:rPr lang="zh-CN" altLang="en-US" dirty="0"/>
              <a:t>匹配 </a:t>
            </a:r>
            <a:r>
              <a:rPr lang="en-US" altLang="zh-CN" dirty="0"/>
              <a:t>HTML </a:t>
            </a:r>
            <a:r>
              <a:rPr lang="zh-CN" altLang="en-US" dirty="0"/>
              <a:t>标记。</a:t>
            </a:r>
          </a:p>
          <a:p>
            <a:r>
              <a:rPr lang="zh-CN" altLang="en-US" dirty="0"/>
              <a:t> 正则表达式	 描述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hello	 </a:t>
            </a:r>
            <a:r>
              <a:rPr lang="zh-CN" altLang="en-US" dirty="0"/>
              <a:t>匹配 </a:t>
            </a:r>
            <a:r>
              <a:rPr lang="en-US" altLang="zh-CN" dirty="0"/>
              <a:t>{hello}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gray|grey</a:t>
            </a:r>
            <a:r>
              <a:rPr lang="en-US" altLang="zh-CN" dirty="0"/>
              <a:t>	 </a:t>
            </a:r>
            <a:r>
              <a:rPr lang="zh-CN" altLang="en-US" dirty="0"/>
              <a:t>匹配 </a:t>
            </a:r>
            <a:r>
              <a:rPr lang="en-US" altLang="zh-CN" dirty="0"/>
              <a:t>{gray, grey}</a:t>
            </a:r>
          </a:p>
          <a:p>
            <a:r>
              <a:rPr lang="en-US" altLang="zh-CN" dirty="0"/>
              <a:t> gr(</a:t>
            </a:r>
            <a:r>
              <a:rPr lang="en-US" altLang="zh-CN" dirty="0" err="1"/>
              <a:t>a|e</a:t>
            </a:r>
            <a:r>
              <a:rPr lang="en-US" altLang="zh-CN" dirty="0"/>
              <a:t>)y	 </a:t>
            </a:r>
            <a:r>
              <a:rPr lang="zh-CN" altLang="en-US" dirty="0"/>
              <a:t>匹配 </a:t>
            </a:r>
            <a:r>
              <a:rPr lang="en-US" altLang="zh-CN" dirty="0"/>
              <a:t>{gray, grey}</a:t>
            </a:r>
          </a:p>
          <a:p>
            <a:r>
              <a:rPr lang="en-US" altLang="zh-CN" dirty="0"/>
              <a:t> gr[ae]y	 </a:t>
            </a:r>
            <a:r>
              <a:rPr lang="zh-CN" altLang="en-US" dirty="0"/>
              <a:t>匹配 </a:t>
            </a:r>
            <a:r>
              <a:rPr lang="en-US" altLang="zh-CN" dirty="0"/>
              <a:t>{gray, grey}</a:t>
            </a:r>
          </a:p>
          <a:p>
            <a:r>
              <a:rPr lang="en-US" altLang="zh-CN" dirty="0"/>
              <a:t> b[</a:t>
            </a:r>
            <a:r>
              <a:rPr lang="en-US" altLang="zh-CN" dirty="0" err="1"/>
              <a:t>aeiou</a:t>
            </a:r>
            <a:r>
              <a:rPr lang="en-US" altLang="zh-CN" dirty="0"/>
              <a:t>]</a:t>
            </a:r>
            <a:r>
              <a:rPr lang="en-US" altLang="zh-CN" dirty="0" err="1"/>
              <a:t>bble</a:t>
            </a:r>
            <a:r>
              <a:rPr lang="en-US" altLang="zh-CN" dirty="0"/>
              <a:t>	 </a:t>
            </a:r>
            <a:r>
              <a:rPr lang="zh-CN" altLang="en-US" dirty="0"/>
              <a:t>匹配 </a:t>
            </a:r>
            <a:r>
              <a:rPr lang="en-US" altLang="zh-CN" dirty="0"/>
              <a:t>{babble, </a:t>
            </a:r>
            <a:r>
              <a:rPr lang="en-US" altLang="zh-CN" dirty="0" err="1"/>
              <a:t>bebble</a:t>
            </a:r>
            <a:r>
              <a:rPr lang="en-US" altLang="zh-CN" dirty="0"/>
              <a:t>, </a:t>
            </a:r>
            <a:r>
              <a:rPr lang="en-US" altLang="zh-CN" dirty="0" err="1"/>
              <a:t>bibble</a:t>
            </a:r>
            <a:r>
              <a:rPr lang="en-US" altLang="zh-CN" dirty="0"/>
              <a:t>, bobble, bubble}</a:t>
            </a:r>
          </a:p>
          <a:p>
            <a:r>
              <a:rPr lang="en-US" altLang="zh-CN" dirty="0"/>
              <a:t> [b-chm-</a:t>
            </a:r>
            <a:r>
              <a:rPr lang="en-US" altLang="zh-CN" dirty="0" err="1"/>
              <a:t>pP</a:t>
            </a:r>
            <a:r>
              <a:rPr lang="en-US" altLang="zh-CN" dirty="0"/>
              <a:t>]</a:t>
            </a:r>
            <a:r>
              <a:rPr lang="en-US" altLang="zh-CN" dirty="0" err="1"/>
              <a:t>at|ot</a:t>
            </a:r>
            <a:r>
              <a:rPr lang="en-US" altLang="zh-CN" dirty="0"/>
              <a:t>	 </a:t>
            </a:r>
            <a:r>
              <a:rPr lang="zh-CN" altLang="en-US" dirty="0"/>
              <a:t>匹配 </a:t>
            </a:r>
            <a:r>
              <a:rPr lang="en-US" altLang="zh-CN" dirty="0"/>
              <a:t>{bat, cat, hat, mat, </a:t>
            </a:r>
            <a:r>
              <a:rPr lang="en-US" altLang="zh-CN" dirty="0" err="1"/>
              <a:t>nat</a:t>
            </a:r>
            <a:r>
              <a:rPr lang="en-US" altLang="zh-CN" dirty="0"/>
              <a:t>, oat, pat, Pat, </a:t>
            </a:r>
            <a:r>
              <a:rPr lang="en-US" altLang="zh-CN" dirty="0" err="1"/>
              <a:t>ot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colou?r</a:t>
            </a:r>
            <a:r>
              <a:rPr lang="en-US" altLang="zh-CN" dirty="0"/>
              <a:t>	 </a:t>
            </a:r>
            <a:r>
              <a:rPr lang="zh-CN" altLang="en-US" dirty="0"/>
              <a:t>匹配 </a:t>
            </a:r>
            <a:r>
              <a:rPr lang="en-US" altLang="zh-CN" dirty="0"/>
              <a:t>{color, </a:t>
            </a:r>
            <a:r>
              <a:rPr lang="en-US" altLang="zh-CN" dirty="0" err="1"/>
              <a:t>colour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rege</a:t>
            </a:r>
            <a:r>
              <a:rPr lang="en-US" altLang="zh-CN" dirty="0"/>
              <a:t>(x(es)?|</a:t>
            </a:r>
            <a:r>
              <a:rPr lang="en-US" altLang="zh-CN" dirty="0" err="1"/>
              <a:t>xps</a:t>
            </a:r>
            <a:r>
              <a:rPr lang="en-US" altLang="zh-CN" dirty="0"/>
              <a:t>?)	 </a:t>
            </a:r>
            <a:r>
              <a:rPr lang="zh-CN" altLang="en-US" dirty="0"/>
              <a:t>匹配 </a:t>
            </a:r>
            <a:r>
              <a:rPr lang="en-US" altLang="zh-CN" dirty="0"/>
              <a:t>{regex, regexes, </a:t>
            </a:r>
            <a:r>
              <a:rPr lang="en-US" altLang="zh-CN" dirty="0" err="1"/>
              <a:t>regexp</a:t>
            </a:r>
            <a:r>
              <a:rPr lang="en-US" altLang="zh-CN" dirty="0"/>
              <a:t>, </a:t>
            </a:r>
            <a:r>
              <a:rPr lang="en-US" altLang="zh-CN" dirty="0" err="1"/>
              <a:t>regexps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go*</a:t>
            </a:r>
            <a:r>
              <a:rPr lang="en-US" altLang="zh-CN" dirty="0" err="1"/>
              <a:t>gle</a:t>
            </a:r>
            <a:r>
              <a:rPr lang="en-US" altLang="zh-CN" dirty="0"/>
              <a:t>	 </a:t>
            </a:r>
            <a:r>
              <a:rPr lang="zh-CN" altLang="en-US" dirty="0"/>
              <a:t>匹配 </a:t>
            </a:r>
            <a:r>
              <a:rPr lang="en-US" altLang="zh-CN" dirty="0"/>
              <a:t>{</a:t>
            </a:r>
            <a:r>
              <a:rPr lang="en-US" altLang="zh-CN" dirty="0" err="1"/>
              <a:t>ggle</a:t>
            </a:r>
            <a:r>
              <a:rPr lang="en-US" altLang="zh-CN" dirty="0"/>
              <a:t>, </a:t>
            </a:r>
            <a:r>
              <a:rPr lang="en-US" altLang="zh-CN" dirty="0" err="1"/>
              <a:t>gogle</a:t>
            </a:r>
            <a:r>
              <a:rPr lang="en-US" altLang="zh-CN" dirty="0"/>
              <a:t>, google, </a:t>
            </a:r>
            <a:r>
              <a:rPr lang="en-US" altLang="zh-CN" dirty="0" err="1"/>
              <a:t>gooogle</a:t>
            </a:r>
            <a:r>
              <a:rPr lang="en-US" altLang="zh-CN" dirty="0"/>
              <a:t>, </a:t>
            </a:r>
            <a:r>
              <a:rPr lang="en-US" altLang="zh-CN" dirty="0" err="1"/>
              <a:t>goooogle</a:t>
            </a:r>
            <a:r>
              <a:rPr lang="en-US" altLang="zh-CN" dirty="0"/>
              <a:t>, ...}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go+gle</a:t>
            </a:r>
            <a:r>
              <a:rPr lang="en-US" altLang="zh-CN" dirty="0"/>
              <a:t>	 </a:t>
            </a:r>
            <a:r>
              <a:rPr lang="zh-CN" altLang="en-US" dirty="0"/>
              <a:t>匹配 </a:t>
            </a:r>
            <a:r>
              <a:rPr lang="en-US" altLang="zh-CN" dirty="0"/>
              <a:t>{</a:t>
            </a:r>
            <a:r>
              <a:rPr lang="en-US" altLang="zh-CN" dirty="0" err="1"/>
              <a:t>gogle</a:t>
            </a:r>
            <a:r>
              <a:rPr lang="en-US" altLang="zh-CN" dirty="0"/>
              <a:t>, google, </a:t>
            </a:r>
            <a:r>
              <a:rPr lang="en-US" altLang="zh-CN" dirty="0" err="1"/>
              <a:t>gooogle</a:t>
            </a:r>
            <a:r>
              <a:rPr lang="en-US" altLang="zh-CN" dirty="0"/>
              <a:t>, </a:t>
            </a:r>
            <a:r>
              <a:rPr lang="en-US" altLang="zh-CN" dirty="0" err="1"/>
              <a:t>goooogle</a:t>
            </a:r>
            <a:r>
              <a:rPr lang="en-US" altLang="zh-CN" dirty="0"/>
              <a:t>, ...}</a:t>
            </a:r>
          </a:p>
          <a:p>
            <a:r>
              <a:rPr lang="en-US" altLang="zh-CN" dirty="0"/>
              <a:t> g(</a:t>
            </a:r>
            <a:r>
              <a:rPr lang="en-US" altLang="zh-CN" dirty="0" err="1"/>
              <a:t>oog</a:t>
            </a:r>
            <a:r>
              <a:rPr lang="en-US" altLang="zh-CN" dirty="0"/>
              <a:t>)+le	 </a:t>
            </a:r>
            <a:r>
              <a:rPr lang="zh-CN" altLang="en-US" dirty="0"/>
              <a:t>匹配 </a:t>
            </a:r>
            <a:r>
              <a:rPr lang="en-US" altLang="zh-CN" dirty="0"/>
              <a:t>{google, </a:t>
            </a:r>
            <a:r>
              <a:rPr lang="en-US" altLang="zh-CN" dirty="0" err="1"/>
              <a:t>googoogle</a:t>
            </a:r>
            <a:r>
              <a:rPr lang="en-US" altLang="zh-CN" dirty="0"/>
              <a:t>, </a:t>
            </a:r>
            <a:r>
              <a:rPr lang="en-US" altLang="zh-CN" dirty="0" err="1"/>
              <a:t>googoogoogle</a:t>
            </a:r>
            <a:r>
              <a:rPr lang="en-US" altLang="zh-CN" dirty="0"/>
              <a:t>, </a:t>
            </a:r>
            <a:r>
              <a:rPr lang="en-US" altLang="zh-CN" dirty="0" err="1"/>
              <a:t>googoogoogoogle</a:t>
            </a:r>
            <a:r>
              <a:rPr lang="en-US" altLang="zh-CN" dirty="0"/>
              <a:t>, ...}</a:t>
            </a:r>
          </a:p>
          <a:p>
            <a:r>
              <a:rPr lang="en-US" altLang="zh-CN" dirty="0"/>
              <a:t> z{3}	 </a:t>
            </a:r>
            <a:r>
              <a:rPr lang="zh-CN" altLang="en-US" dirty="0"/>
              <a:t>匹配 </a:t>
            </a:r>
            <a:r>
              <a:rPr lang="en-US" altLang="zh-CN" dirty="0"/>
              <a:t>{zzz}</a:t>
            </a:r>
          </a:p>
          <a:p>
            <a:r>
              <a:rPr lang="en-US" altLang="zh-CN" dirty="0"/>
              <a:t> z{3,6}	 </a:t>
            </a:r>
            <a:r>
              <a:rPr lang="zh-CN" altLang="en-US" dirty="0"/>
              <a:t>匹配 </a:t>
            </a:r>
            <a:r>
              <a:rPr lang="en-US" altLang="zh-CN" dirty="0"/>
              <a:t>{zzz, zzzz, </a:t>
            </a:r>
            <a:r>
              <a:rPr lang="en-US" altLang="zh-CN" dirty="0" err="1"/>
              <a:t>zzzzz</a:t>
            </a:r>
            <a:r>
              <a:rPr lang="en-US" altLang="zh-CN" dirty="0"/>
              <a:t>, </a:t>
            </a:r>
            <a:r>
              <a:rPr lang="en-US" altLang="zh-CN" dirty="0" err="1"/>
              <a:t>zzzzzz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z{3,}	 </a:t>
            </a:r>
            <a:r>
              <a:rPr lang="zh-CN" altLang="en-US" dirty="0"/>
              <a:t>匹配 </a:t>
            </a:r>
            <a:r>
              <a:rPr lang="en-US" altLang="zh-CN" dirty="0"/>
              <a:t>{zzz, zzzz, </a:t>
            </a:r>
            <a:r>
              <a:rPr lang="en-US" altLang="zh-CN" dirty="0" err="1"/>
              <a:t>zzzzz</a:t>
            </a:r>
            <a:r>
              <a:rPr lang="en-US" altLang="zh-CN" dirty="0"/>
              <a:t>, ...}</a:t>
            </a:r>
          </a:p>
          <a:p>
            <a:r>
              <a:rPr lang="en-US" altLang="zh-CN" dirty="0"/>
              <a:t> [Bb]</a:t>
            </a:r>
            <a:r>
              <a:rPr lang="en-US" altLang="zh-CN" dirty="0" err="1"/>
              <a:t>rainf</a:t>
            </a:r>
            <a:r>
              <a:rPr lang="en-US" altLang="zh-CN" dirty="0"/>
              <a:t>\*\*k	 </a:t>
            </a:r>
            <a:r>
              <a:rPr lang="zh-CN" altLang="en-US" dirty="0"/>
              <a:t>匹配 </a:t>
            </a:r>
            <a:r>
              <a:rPr lang="en-US" altLang="zh-CN" dirty="0"/>
              <a:t>{</a:t>
            </a:r>
            <a:r>
              <a:rPr lang="en-US" altLang="zh-CN" dirty="0" err="1"/>
              <a:t>Brainf</a:t>
            </a:r>
            <a:r>
              <a:rPr lang="en-US" altLang="zh-CN" dirty="0"/>
              <a:t>**k, </a:t>
            </a:r>
            <a:r>
              <a:rPr lang="en-US" altLang="zh-CN" dirty="0" err="1"/>
              <a:t>brainf</a:t>
            </a:r>
            <a:r>
              <a:rPr lang="en-US" altLang="zh-CN" dirty="0"/>
              <a:t>**k}</a:t>
            </a:r>
          </a:p>
          <a:p>
            <a:r>
              <a:rPr lang="en-US" altLang="zh-CN" dirty="0"/>
              <a:t> \d	 </a:t>
            </a:r>
            <a:r>
              <a:rPr lang="zh-CN" altLang="en-US" dirty="0"/>
              <a:t>匹配 </a:t>
            </a:r>
            <a:r>
              <a:rPr lang="en-US" altLang="zh-CN" dirty="0"/>
              <a:t>{0,1,2,3,4,5,6,7,8,9}</a:t>
            </a:r>
          </a:p>
          <a:p>
            <a:r>
              <a:rPr lang="en-US" altLang="zh-CN" dirty="0"/>
              <a:t> 1\d{10}	 </a:t>
            </a:r>
            <a:r>
              <a:rPr lang="zh-CN" altLang="en-US" dirty="0"/>
              <a:t>匹配 </a:t>
            </a:r>
            <a:r>
              <a:rPr lang="en-US" altLang="zh-CN" dirty="0"/>
              <a:t>11 </a:t>
            </a:r>
            <a:r>
              <a:rPr lang="zh-CN" altLang="en-US" dirty="0"/>
              <a:t>个数字，以 </a:t>
            </a:r>
            <a:r>
              <a:rPr lang="en-US" altLang="zh-CN" dirty="0"/>
              <a:t>1 </a:t>
            </a:r>
            <a:r>
              <a:rPr lang="zh-CN" altLang="en-US" dirty="0"/>
              <a:t>开头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[2-9]|[12]\d|3[0-6]	 </a:t>
            </a:r>
            <a:r>
              <a:rPr lang="zh-CN" altLang="en-US" dirty="0"/>
              <a:t>匹配 </a:t>
            </a:r>
            <a:r>
              <a:rPr lang="en-US" altLang="zh-CN" dirty="0"/>
              <a:t>2 </a:t>
            </a:r>
            <a:r>
              <a:rPr lang="zh-CN" altLang="en-US" dirty="0"/>
              <a:t>到 </a:t>
            </a:r>
            <a:r>
              <a:rPr lang="en-US" altLang="zh-CN" dirty="0"/>
              <a:t>36 </a:t>
            </a:r>
            <a:r>
              <a:rPr lang="zh-CN" altLang="en-US" dirty="0"/>
              <a:t>范围内的整数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Hello\</a:t>
            </a:r>
            <a:r>
              <a:rPr lang="en-US" altLang="zh-CN" dirty="0" err="1"/>
              <a:t>nworld</a:t>
            </a:r>
            <a:r>
              <a:rPr lang="en-US" altLang="zh-CN" dirty="0"/>
              <a:t>	 </a:t>
            </a:r>
            <a:r>
              <a:rPr lang="zh-CN" altLang="en-US" dirty="0"/>
              <a:t>匹配 </a:t>
            </a:r>
            <a:r>
              <a:rPr lang="en-US" altLang="zh-CN" dirty="0"/>
              <a:t>Hello </a:t>
            </a:r>
            <a:r>
              <a:rPr lang="zh-CN" altLang="en-US" dirty="0"/>
              <a:t>后跟换行符，后跟 </a:t>
            </a:r>
            <a:r>
              <a:rPr lang="en-US" altLang="zh-CN" dirty="0"/>
              <a:t>world</a:t>
            </a:r>
          </a:p>
          <a:p>
            <a:r>
              <a:rPr lang="en-US" altLang="zh-CN" dirty="0"/>
              <a:t> \d+(\.\d\d)?	 </a:t>
            </a:r>
            <a:r>
              <a:rPr lang="zh-CN" altLang="en-US" dirty="0"/>
              <a:t>包含一个正整数或包含两位小数位的浮点数。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[^*@#]	 </a:t>
            </a:r>
            <a:r>
              <a:rPr lang="zh-CN" altLang="en-US" dirty="0"/>
              <a:t>排除 *、</a:t>
            </a:r>
            <a:r>
              <a:rPr lang="en-US" altLang="zh-CN" dirty="0"/>
              <a:t>@ </a:t>
            </a:r>
            <a:r>
              <a:rPr lang="zh-CN" altLang="en-US" dirty="0"/>
              <a:t>、</a:t>
            </a:r>
            <a:r>
              <a:rPr lang="en-US" altLang="zh-CN" dirty="0"/>
              <a:t># </a:t>
            </a:r>
            <a:r>
              <a:rPr lang="zh-CN" altLang="en-US" dirty="0"/>
              <a:t>三个特色符号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//[^\r\n]*[\r\n]	 </a:t>
            </a:r>
            <a:r>
              <a:rPr lang="zh-CN" altLang="en-US" dirty="0"/>
              <a:t>匹配 </a:t>
            </a:r>
            <a:r>
              <a:rPr lang="en-US" altLang="zh-CN" dirty="0"/>
              <a:t>// </a:t>
            </a:r>
            <a:r>
              <a:rPr lang="zh-CN" altLang="en-US" dirty="0"/>
              <a:t>开头的注释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^dog	 </a:t>
            </a:r>
            <a:r>
              <a:rPr lang="zh-CN" altLang="en-US" dirty="0"/>
              <a:t>匹配以 </a:t>
            </a:r>
            <a:r>
              <a:rPr lang="en-US" altLang="zh-CN" dirty="0"/>
              <a:t>"dog" </a:t>
            </a:r>
            <a:r>
              <a:rPr lang="zh-CN" altLang="en-US" dirty="0"/>
              <a:t>开始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dog$	 </a:t>
            </a:r>
            <a:r>
              <a:rPr lang="zh-CN" altLang="en-US" dirty="0"/>
              <a:t>匹配以 </a:t>
            </a:r>
            <a:r>
              <a:rPr lang="en-US" altLang="zh-CN" dirty="0"/>
              <a:t>"dog" </a:t>
            </a:r>
            <a:r>
              <a:rPr lang="zh-CN" altLang="en-US" dirty="0"/>
              <a:t>结尾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^dog$	 is exactly "dog"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E8C0A-C910-49C2-BBB5-EB80517866D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*、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?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限定符都是贪婪的，因为它们会尽可能多的匹配文字，只有在它们的后面加上一个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?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就可以实现非贪婪或最小匹配。</a:t>
            </a:r>
            <a:endParaRPr lang="en-US" altLang="zh-CN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例如，可能搜索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HTML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文档，以查找括在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标记内的章节标题。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该文本在文档中如下：</a:t>
            </a:r>
          </a:p>
          <a:p>
            <a:pPr algn="l"/>
            <a:r>
              <a:rPr lang="en-US" altLang="zh-CN" dirty="0"/>
              <a:t>&lt;H1&gt;Chapter 1 – Introduction to Regular Expressions&lt;/H1&gt;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下面的表达式匹配从开始小于符号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(&lt;)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到关闭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标记的大于符号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(&gt;)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之间的所有内容。</a:t>
            </a:r>
          </a:p>
          <a:p>
            <a:pPr algn="l"/>
            <a:r>
              <a:rPr lang="en-US" altLang="zh-CN" dirty="0"/>
              <a:t>/&lt;.*&gt;/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如果只需要匹配开始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标记，下面的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非贪心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表达式只匹配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&lt;H1&gt;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algn="l"/>
            <a:r>
              <a:rPr lang="en-US" altLang="zh-CN" dirty="0"/>
              <a:t>/&lt;.*?&gt;/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通过在 *、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+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或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?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限定符之后放置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?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，该表达式从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贪心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表达式转换为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非贪心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表达式或者最小匹配。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E8C0A-C910-49C2-BBB5-EB80517866D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4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简单属性选择器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简单的属性选择器可以根据一个元素是否包含某个属性来做出选择。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具体属性值选择器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指定属性的值可以精确地根据属性值来选择元素。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部分属性值选择器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指定属性包含（部分）字串的匹配来选中元素。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E8C0A-C910-49C2-BBB5-EB80517866D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33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父（</a:t>
            </a:r>
            <a:r>
              <a:rPr lang="en-US" altLang="zh-CN" b="1" dirty="0"/>
              <a:t>Parent</a:t>
            </a:r>
            <a:r>
              <a:rPr lang="zh-CN" altLang="en-US" b="1" dirty="0"/>
              <a:t>）</a:t>
            </a:r>
          </a:p>
          <a:p>
            <a:r>
              <a:rPr lang="zh-CN" altLang="en-US" dirty="0"/>
              <a:t>每个元素以及属性都有一个父。</a:t>
            </a:r>
          </a:p>
          <a:p>
            <a:r>
              <a:rPr lang="zh-CN" altLang="en-US" b="1" dirty="0"/>
              <a:t>子（</a:t>
            </a:r>
            <a:r>
              <a:rPr lang="en-US" altLang="zh-CN" b="1" dirty="0"/>
              <a:t>Children</a:t>
            </a:r>
            <a:r>
              <a:rPr lang="zh-CN" altLang="en-US" b="1" dirty="0"/>
              <a:t>）</a:t>
            </a:r>
          </a:p>
          <a:p>
            <a:r>
              <a:rPr lang="zh-CN" altLang="en-US" dirty="0"/>
              <a:t>元素节点可有零个、一个或多个子。</a:t>
            </a:r>
          </a:p>
          <a:p>
            <a:r>
              <a:rPr lang="zh-CN" altLang="en-US" b="1" dirty="0"/>
              <a:t>同胞（</a:t>
            </a:r>
            <a:r>
              <a:rPr lang="en-US" altLang="zh-CN" b="1" dirty="0"/>
              <a:t>Sibling</a:t>
            </a:r>
            <a:r>
              <a:rPr lang="zh-CN" altLang="en-US" b="1" dirty="0"/>
              <a:t>）</a:t>
            </a:r>
          </a:p>
          <a:p>
            <a:r>
              <a:rPr lang="zh-CN" altLang="en-US" dirty="0"/>
              <a:t>拥有相同的父的节点</a:t>
            </a:r>
          </a:p>
          <a:p>
            <a:r>
              <a:rPr lang="zh-CN" altLang="en-US" b="1" dirty="0"/>
              <a:t>先辈（</a:t>
            </a:r>
            <a:r>
              <a:rPr lang="en-US" altLang="zh-CN" b="1" dirty="0"/>
              <a:t>Ancestor</a:t>
            </a:r>
            <a:r>
              <a:rPr lang="zh-CN" altLang="en-US" b="1" dirty="0"/>
              <a:t>）</a:t>
            </a:r>
          </a:p>
          <a:p>
            <a:r>
              <a:rPr lang="zh-CN" altLang="en-US" dirty="0"/>
              <a:t>某节点的父、父的父，等等。</a:t>
            </a:r>
            <a:endParaRPr lang="en-US" altLang="zh-CN" dirty="0"/>
          </a:p>
          <a:p>
            <a:r>
              <a:rPr lang="zh-CN" altLang="en-US" b="1" dirty="0"/>
              <a:t>后代（</a:t>
            </a:r>
            <a:r>
              <a:rPr lang="en-US" altLang="zh-CN" b="1" dirty="0"/>
              <a:t>Descendant</a:t>
            </a:r>
            <a:r>
              <a:rPr lang="zh-CN" altLang="en-US" b="1" dirty="0"/>
              <a:t>）</a:t>
            </a:r>
          </a:p>
          <a:p>
            <a:r>
              <a:rPr lang="zh-CN" altLang="en-US" dirty="0"/>
              <a:t>某个节点的子，子的子，等等。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E8C0A-C910-49C2-BBB5-EB80517866D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451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&lt;?xml version="1.0" encoding="ISO-8859-1"?&gt;</a:t>
            </a:r>
          </a:p>
          <a:p>
            <a:endParaRPr lang="en-US" altLang="zh-CN" dirty="0"/>
          </a:p>
          <a:p>
            <a:r>
              <a:rPr lang="en-US" altLang="zh-CN" dirty="0"/>
              <a:t>&lt;bookstore&gt;</a:t>
            </a:r>
          </a:p>
          <a:p>
            <a:endParaRPr lang="en-US" altLang="zh-CN" dirty="0"/>
          </a:p>
          <a:p>
            <a:r>
              <a:rPr lang="en-US" altLang="zh-CN" dirty="0"/>
              <a:t>&lt;book&gt;</a:t>
            </a:r>
          </a:p>
          <a:p>
            <a:r>
              <a:rPr lang="en-US" altLang="zh-CN" dirty="0"/>
              <a:t>  &lt;title </a:t>
            </a:r>
            <a:r>
              <a:rPr lang="en-US" altLang="zh-CN" dirty="0" err="1"/>
              <a:t>lang</a:t>
            </a:r>
            <a:r>
              <a:rPr lang="en-US" altLang="zh-CN" dirty="0"/>
              <a:t>="</a:t>
            </a:r>
            <a:r>
              <a:rPr lang="en-US" altLang="zh-CN" dirty="0" err="1"/>
              <a:t>eng</a:t>
            </a:r>
            <a:r>
              <a:rPr lang="en-US" altLang="zh-CN" dirty="0"/>
              <a:t>"&gt;Harry Potter&lt;/title&gt;</a:t>
            </a:r>
          </a:p>
          <a:p>
            <a:r>
              <a:rPr lang="en-US" altLang="zh-CN" dirty="0"/>
              <a:t>  &lt;price&gt;29.99&lt;/price&gt;</a:t>
            </a:r>
          </a:p>
          <a:p>
            <a:r>
              <a:rPr lang="en-US" altLang="zh-CN" dirty="0"/>
              <a:t>&lt;/book&gt;</a:t>
            </a:r>
          </a:p>
          <a:p>
            <a:endParaRPr lang="en-US" altLang="zh-CN" dirty="0"/>
          </a:p>
          <a:p>
            <a:r>
              <a:rPr lang="en-US" altLang="zh-CN" dirty="0"/>
              <a:t>&lt;book&gt;</a:t>
            </a:r>
          </a:p>
          <a:p>
            <a:r>
              <a:rPr lang="en-US" altLang="zh-CN" dirty="0"/>
              <a:t>  &lt;title </a:t>
            </a:r>
            <a:r>
              <a:rPr lang="en-US" altLang="zh-CN" dirty="0" err="1"/>
              <a:t>lang</a:t>
            </a:r>
            <a:r>
              <a:rPr lang="en-US" altLang="zh-CN" dirty="0"/>
              <a:t>="</a:t>
            </a:r>
            <a:r>
              <a:rPr lang="en-US" altLang="zh-CN" dirty="0" err="1"/>
              <a:t>eng</a:t>
            </a:r>
            <a:r>
              <a:rPr lang="en-US" altLang="zh-CN" dirty="0"/>
              <a:t>"&gt;Learning XML&lt;/title&gt;</a:t>
            </a:r>
          </a:p>
          <a:p>
            <a:r>
              <a:rPr lang="en-US" altLang="zh-CN" dirty="0"/>
              <a:t>  &lt;price&gt;39.95&lt;/price&gt;</a:t>
            </a:r>
          </a:p>
          <a:p>
            <a:r>
              <a:rPr lang="en-US" altLang="zh-CN" dirty="0"/>
              <a:t>&lt;/book&gt;</a:t>
            </a:r>
          </a:p>
          <a:p>
            <a:endParaRPr lang="en-US" altLang="zh-CN" dirty="0"/>
          </a:p>
          <a:p>
            <a:r>
              <a:rPr lang="en-US" altLang="zh-CN" dirty="0"/>
              <a:t>&lt;/bookstore&gt;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E8C0A-C910-49C2-BBB5-EB80517866D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84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1C360-B7D9-4203-BFCC-157F2506B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9942B6-6276-444A-9452-99590E4D9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107A7-5B89-4C3A-9BD7-D1852728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DDE2-6632-4B7D-AFD3-2EF181138775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9E87C-63CE-4E57-A981-7F5A320A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9C3BC-A42E-4391-87C6-65066C96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3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A805D-B9D5-4670-A664-D4B0433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187084-BA41-4E54-AB41-25449084B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25130-A7DD-409E-95FB-1DA7AC9E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4285-B81D-4A20-92FF-864402A04DAB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CF228-BF1A-4489-AEDB-B11F2C3F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439EE-7963-4AB4-AD3F-6011CB4C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686223-C155-4A0D-8929-216C8DD28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DC368E-A512-4C5B-915A-CB4012FFA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8F75D-3001-4463-952F-ED3D7C97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A500-A0FA-46DC-9FAC-DCF1411BAC84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0971D-892B-4469-99BB-1D931224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CA518-0137-4D3B-8372-545639D1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6F1CC-2496-497A-A83E-754E4C40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EFC2C-0B82-4330-91CB-9E3032527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398A2-4047-4C57-B3A8-A12450D9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5B26A-693B-4943-8E73-E6BA63E0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0FF01-7DA4-420A-BBBD-E9317F0A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2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6E88C-C672-45A4-8F1E-47F47126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C4F8A-40D8-45B7-94E3-D527A665A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04DEB-AD5E-44FB-95FC-1CBABAF5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505C-DA05-4B73-978D-AC25D15448EE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D9DE1-AE2F-4790-9C4C-E943185F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7C89C-C0EF-4A96-A653-FF78F69E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6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8ABDA-3CC5-4934-BDDC-34AE5126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FE640-4244-45E7-84C5-C3D408341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045626-8FB7-4120-A9F1-DB8E6287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10D0C-2886-4634-8065-2D963A13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B4B6-82F2-4A15-B432-31CEAF732713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4DB30D-0C46-4D1C-8118-A823CED2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B0676E-D797-49E2-9CAB-1709CE8A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31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599E2-5D33-4E0E-8A60-F3103A90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630AC7-78A1-4090-82BC-312B37165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7A9774-283E-42A2-944B-7AA4FB2B7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B95550-5292-4493-BEC2-66304FB98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0DA562-866D-4594-90AA-5AA6E0DF9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FB933B-5006-4DC2-BCD0-9D0ACA49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0735-03D3-4022-ADDB-4288FB513EC4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F043C6-C7AC-4E5A-AF91-EDB6894F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67F337-A309-4EA2-8ACE-7805CD08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5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38785-7BB3-4290-879D-2C724DCC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5723EE-D9C3-49D9-A167-746F14CB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9881-3B35-44E0-A9F9-F3B9585533BC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F0ED87-FA64-4070-9299-46DC1940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B29A4D-644D-4CB7-820C-2AAEFC50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6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AB088A-8111-407E-9EC7-68D11F56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10B3-02A2-473D-A157-B8B85B08138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F5FDCC-2FBE-48E4-B650-B218B990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91B0FF-3E7D-448F-8EBE-F4FC5995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75581-1B90-4EA3-987E-8E23D665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F72E4-0E77-4C85-BC93-B01AB19A5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1E7C90-B9E5-4CFC-877D-AF6BFC8FB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05C5F-6B3E-431A-BA9F-2C959528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AB9E-7598-434B-982F-FFAEA26B4E11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D34F81-6A7A-4276-A23B-4CECADD1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3F294-0847-4149-A815-8514C3DF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25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7E1E4-7812-4E93-9309-70D020E6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6F92E1-B969-4039-A4F1-0137E3E24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4188D-FA81-4915-BE11-93E89E930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4F6B1-8C08-4FCF-96F3-35109AFA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765A-3C9E-47A9-9423-D3661D5761E0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5F8B4-B94E-48D2-BAEE-D2AA82D2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339B78-7744-4198-82EE-83CEB6E0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50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A80254-4D06-4502-9548-B2C103D9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AE69C4-3EB7-4D28-85EE-2840EF5C3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D76B8-6069-4B0F-823A-CB3CE5B96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0FD69-4C2E-4518-BCD0-165929477FA2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4F244-F551-4B84-B73E-41D5BCA79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13753-6519-41A7-8C40-D9F367F4D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6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.com.cn/css/index.asp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.com.cn/xpath/index.asp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28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19.xml"/><Relationship Id="rId5" Type="http://schemas.openxmlformats.org/officeDocument/2006/relationships/image" Target="../media/image4.png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school.cn/zhengzebiaodashi/regexp-tutorial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CB1E6-C29E-466C-8574-A1DDB7A42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解析</a:t>
            </a:r>
            <a:r>
              <a:rPr lang="en-US" altLang="zh-CN" dirty="0"/>
              <a:t>&amp;</a:t>
            </a:r>
            <a:r>
              <a:rPr lang="zh-CN" altLang="en-US" dirty="0"/>
              <a:t>定位、提取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312E99-394C-4B16-BE55-EEF6CFA5F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在 </a:t>
            </a:r>
            <a:r>
              <a:rPr lang="en-US" altLang="zh-CN" dirty="0"/>
              <a:t>HTML </a:t>
            </a:r>
            <a:r>
              <a:rPr lang="zh-CN" altLang="en-US" dirty="0"/>
              <a:t>页面源码中解析</a:t>
            </a:r>
            <a:r>
              <a:rPr lang="en-US" altLang="zh-CN" dirty="0"/>
              <a:t>&amp;</a:t>
            </a:r>
            <a:r>
              <a:rPr lang="zh-CN" altLang="en-US" dirty="0"/>
              <a:t>定位指定的内容</a:t>
            </a:r>
            <a:endParaRPr lang="en-US" altLang="zh-CN" dirty="0"/>
          </a:p>
          <a:p>
            <a:pPr algn="l"/>
            <a:r>
              <a:rPr lang="zh-CN" altLang="en-US" dirty="0"/>
              <a:t>提取 </a:t>
            </a:r>
            <a:r>
              <a:rPr lang="en-US" altLang="zh-CN" dirty="0"/>
              <a:t>HTML </a:t>
            </a:r>
            <a:r>
              <a:rPr lang="zh-CN" altLang="en-US" dirty="0"/>
              <a:t>页面源码中的所需数据</a:t>
            </a:r>
          </a:p>
        </p:txBody>
      </p:sp>
    </p:spTree>
    <p:extLst>
      <p:ext uri="{BB962C8B-B14F-4D97-AF65-F5344CB8AC3E}">
        <p14:creationId xmlns:p14="http://schemas.microsoft.com/office/powerpoint/2010/main" val="308276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8C6254F-F028-46FF-BBDC-5EFE5872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选择器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F9F45BB-84E0-4195-B499-AF763B392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https://www.w3school.com.cn/css/index.asp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CSS </a:t>
            </a:r>
            <a:r>
              <a:rPr lang="zh-CN" altLang="en-US"/>
              <a:t>类选择</a:t>
            </a:r>
            <a:r>
              <a:rPr lang="zh-CN" altLang="en-US" dirty="0"/>
              <a:t>器</a:t>
            </a:r>
            <a:r>
              <a:rPr lang="en-US" altLang="zh-CN" dirty="0"/>
              <a:t>.docx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CE18C-F22D-4A06-BDBD-883D7C26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14FAE-06ED-4358-9633-A1EDF71E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1A44F-123A-40F4-B178-DAAC95DC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2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BFBBA-78BD-43AC-94FF-500426D1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五大选择器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35867-343B-447B-88DA-8A2E3460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b="1" dirty="0"/>
              <a:t>元素选择器</a:t>
            </a:r>
            <a:endParaRPr lang="en-US" altLang="zh-CN" b="1" dirty="0"/>
          </a:p>
          <a:p>
            <a:pPr lvl="1"/>
            <a:r>
              <a:rPr lang="en-US" altLang="zh-CN" dirty="0"/>
              <a:t>HTML</a:t>
            </a:r>
            <a:r>
              <a:rPr lang="zh-CN" altLang="en-US" dirty="0"/>
              <a:t>文档中该选择器通常指某种</a:t>
            </a:r>
            <a:r>
              <a:rPr lang="en-US" altLang="zh-CN" dirty="0"/>
              <a:t>HTML</a:t>
            </a:r>
            <a:r>
              <a:rPr lang="zh-CN" altLang="en-US" dirty="0"/>
              <a:t>元素</a:t>
            </a:r>
            <a:endParaRPr lang="en-US" altLang="zh-CN" dirty="0"/>
          </a:p>
          <a:p>
            <a:pPr lvl="1"/>
            <a:r>
              <a:rPr lang="zh-CN" altLang="en-US" dirty="0"/>
              <a:t>使用元素选择器的方法为直接使用元素的标签名称</a:t>
            </a:r>
            <a:r>
              <a:rPr lang="en-US" altLang="zh-CN" dirty="0"/>
              <a:t>(tag name)</a:t>
            </a:r>
          </a:p>
          <a:p>
            <a:r>
              <a:rPr lang="en-US" altLang="zh-CN" b="1" dirty="0"/>
              <a:t>ID</a:t>
            </a:r>
            <a:r>
              <a:rPr lang="zh-CN" altLang="en-US" b="1" dirty="0"/>
              <a:t>选择器</a:t>
            </a:r>
            <a:endParaRPr lang="en-US" altLang="zh-CN" b="1" dirty="0"/>
          </a:p>
          <a:p>
            <a:pPr lvl="1"/>
            <a:r>
              <a:rPr lang="en-US" altLang="zh-CN" dirty="0"/>
              <a:t>ID</a:t>
            </a:r>
            <a:r>
              <a:rPr lang="zh-CN" altLang="en-US" dirty="0"/>
              <a:t>选择器类似类选择器</a:t>
            </a:r>
            <a:endParaRPr lang="en-US" altLang="zh-CN" dirty="0"/>
          </a:p>
          <a:p>
            <a:pPr lvl="1"/>
            <a:r>
              <a:rPr lang="zh-CN" altLang="en-US" dirty="0"/>
              <a:t>一个元素只能拥有一个唯一的</a:t>
            </a:r>
            <a:r>
              <a:rPr lang="en-US" altLang="zh-CN" dirty="0"/>
              <a:t>ID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2"/>
            <a:r>
              <a:rPr lang="zh-CN" altLang="en-US" dirty="0"/>
              <a:t>一个元素不能像类属性一样拥有多个类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ID </a:t>
            </a:r>
            <a:r>
              <a:rPr lang="zh-CN" altLang="en-US" dirty="0"/>
              <a:t>值在一个</a:t>
            </a:r>
            <a:r>
              <a:rPr lang="en-US" altLang="zh-CN" dirty="0"/>
              <a:t>HTML</a:t>
            </a:r>
            <a:r>
              <a:rPr lang="zh-CN" altLang="en-US" dirty="0"/>
              <a:t>文档中只能出现一次</a:t>
            </a:r>
            <a:endParaRPr lang="en-US" altLang="zh-CN" dirty="0"/>
          </a:p>
          <a:p>
            <a:pPr lvl="2"/>
            <a:r>
              <a:rPr lang="zh-CN" altLang="en-US" dirty="0"/>
              <a:t>一个</a:t>
            </a:r>
            <a:r>
              <a:rPr lang="en-US" altLang="zh-CN" dirty="0"/>
              <a:t>ID</a:t>
            </a:r>
            <a:r>
              <a:rPr lang="zh-CN" altLang="en-US" dirty="0"/>
              <a:t>只能唯一标识一个元素</a:t>
            </a:r>
            <a:r>
              <a:rPr lang="en-US" altLang="zh-CN" dirty="0"/>
              <a:t>(</a:t>
            </a:r>
            <a:r>
              <a:rPr lang="zh-CN" altLang="en-US" dirty="0"/>
              <a:t>不是一类元素，而是一个元素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ID</a:t>
            </a:r>
            <a:r>
              <a:rPr lang="zh-CN" altLang="en-US" dirty="0"/>
              <a:t>选择器的方法为井号”</a:t>
            </a:r>
            <a:r>
              <a:rPr lang="en-US" altLang="zh-CN" dirty="0"/>
              <a:t>#”</a:t>
            </a:r>
            <a:r>
              <a:rPr lang="zh-CN" altLang="en-US" dirty="0"/>
              <a:t>后面跟</a:t>
            </a:r>
            <a:r>
              <a:rPr lang="en-US" altLang="zh-CN" dirty="0"/>
              <a:t>id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zh-CN" altLang="en-US" b="1" dirty="0"/>
              <a:t>属性选择器</a:t>
            </a:r>
            <a:endParaRPr lang="en-US" altLang="zh-CN" b="1" dirty="0"/>
          </a:p>
          <a:p>
            <a:pPr lvl="1"/>
            <a:r>
              <a:rPr lang="zh-CN" altLang="en-US" dirty="0"/>
              <a:t>属性选择器可以根据元素的属性及属性值来选择元素。</a:t>
            </a:r>
            <a:endParaRPr lang="en-US" altLang="zh-CN" dirty="0"/>
          </a:p>
          <a:p>
            <a:pPr lvl="1"/>
            <a:r>
              <a:rPr lang="zh-CN" altLang="en-US" dirty="0"/>
              <a:t>包括：简单属性选择器、具体属性值选择器、部分属性值选择器。</a:t>
            </a:r>
            <a:endParaRPr lang="en-US" altLang="zh-CN" dirty="0"/>
          </a:p>
          <a:p>
            <a:pPr lvl="1"/>
            <a:r>
              <a:rPr lang="zh-CN" altLang="en-US" dirty="0"/>
              <a:t>组合使用类选择器使选择更灵活</a:t>
            </a:r>
            <a:endParaRPr lang="en-US" altLang="zh-CN" dirty="0"/>
          </a:p>
          <a:p>
            <a:r>
              <a:rPr lang="zh-CN" altLang="en-US" b="1" dirty="0"/>
              <a:t>类选择器</a:t>
            </a:r>
            <a:endParaRPr lang="en-US" altLang="zh-CN" b="1" dirty="0"/>
          </a:p>
          <a:p>
            <a:pPr lvl="1"/>
            <a:r>
              <a:rPr lang="zh-CN" altLang="en-US" b="1" dirty="0"/>
              <a:t>类选择器允许以一种独立于文档元素的方式来指定样式。</a:t>
            </a:r>
            <a:endParaRPr lang="en-US" altLang="zh-CN" b="1" dirty="0"/>
          </a:p>
          <a:p>
            <a:r>
              <a:rPr lang="zh-CN" altLang="en-US" b="1" dirty="0"/>
              <a:t>派生选择器</a:t>
            </a:r>
            <a:endParaRPr lang="zh-CN" altLang="en-US" dirty="0"/>
          </a:p>
          <a:p>
            <a:pPr lvl="1"/>
            <a:r>
              <a:rPr lang="zh-CN" altLang="en-US" dirty="0"/>
              <a:t>又名上下文选择器，使用文档</a:t>
            </a:r>
            <a:r>
              <a:rPr lang="en-US" altLang="zh-CN" dirty="0"/>
              <a:t>DOM</a:t>
            </a:r>
            <a:r>
              <a:rPr lang="zh-CN" altLang="en-US" dirty="0"/>
              <a:t>结构来进行选择。</a:t>
            </a:r>
            <a:endParaRPr lang="en-US" altLang="zh-CN" dirty="0"/>
          </a:p>
          <a:p>
            <a:pPr lvl="1"/>
            <a:r>
              <a:rPr lang="zh-CN" altLang="en-US" dirty="0"/>
              <a:t>包含：后代选择器</a:t>
            </a:r>
            <a:r>
              <a:rPr lang="en-US" altLang="zh-CN" dirty="0"/>
              <a:t>(descendant selector)</a:t>
            </a:r>
            <a:r>
              <a:rPr lang="zh-CN" altLang="en-US" dirty="0"/>
              <a:t>、子元素选择器</a:t>
            </a:r>
            <a:r>
              <a:rPr lang="en-US" altLang="zh-CN" dirty="0"/>
              <a:t>(child selector)</a:t>
            </a:r>
            <a:r>
              <a:rPr lang="zh-CN" altLang="en-US" dirty="0"/>
              <a:t>、相邻兄弟选择器</a:t>
            </a:r>
            <a:r>
              <a:rPr lang="en-US" altLang="zh-CN" dirty="0"/>
              <a:t>(Adjacent sibling selector)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CEAC8-87A7-4467-986E-D5E066F4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2EAF5-D2AF-49D7-A2E2-585454E9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601C-C69E-4E3F-BE9B-87B47CFC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71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2875E-C04B-4C5C-B8B3-09430FDF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类选择器</a:t>
            </a:r>
            <a:r>
              <a:rPr lang="en-US" altLang="zh-CN" dirty="0"/>
              <a:t>(class selector)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7BB18-FDE3-4B05-8354-76ADACE2B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要基于 </a:t>
            </a:r>
            <a:r>
              <a:rPr lang="en-US" altLang="zh-CN" dirty="0"/>
              <a:t>CSS </a:t>
            </a:r>
            <a:r>
              <a:rPr lang="zh-CN" altLang="en-US" dirty="0"/>
              <a:t>样式而不考虑具体的元素形式，最常用的方法就是使用类选择器。</a:t>
            </a:r>
            <a:endParaRPr lang="en-US" altLang="zh-CN" dirty="0"/>
          </a:p>
          <a:p>
            <a:pPr lvl="1"/>
            <a:r>
              <a:rPr lang="zh-CN" altLang="en-US" dirty="0"/>
              <a:t>可以基于 </a:t>
            </a:r>
            <a:r>
              <a:rPr lang="en-US" altLang="zh-CN" dirty="0"/>
              <a:t>CSS </a:t>
            </a:r>
            <a:r>
              <a:rPr lang="zh-CN" altLang="en-US" dirty="0"/>
              <a:t>类选择器选择一个或多个页面元素</a:t>
            </a:r>
          </a:p>
          <a:p>
            <a:r>
              <a:rPr lang="zh-CN" altLang="en-US" dirty="0"/>
              <a:t>类选择器允许以一种独立于文档元素的方式来选择元素。</a:t>
            </a:r>
          </a:p>
          <a:p>
            <a:pPr lvl="1"/>
            <a:r>
              <a:rPr lang="zh-CN" altLang="en-US" dirty="0"/>
              <a:t>可以单独使用，也可以与其他选择器结合使用。</a:t>
            </a:r>
            <a:endParaRPr lang="en-US" altLang="zh-CN" dirty="0"/>
          </a:p>
          <a:p>
            <a:pPr lvl="2"/>
            <a:r>
              <a:rPr lang="zh-CN" altLang="en-US" dirty="0"/>
              <a:t>主要结合元素选择器使用</a:t>
            </a:r>
          </a:p>
          <a:p>
            <a:pPr lvl="1"/>
            <a:r>
              <a:rPr lang="zh-CN" altLang="en-US" dirty="0"/>
              <a:t>使用该选择器通常需要先做一些构想和计划。</a:t>
            </a:r>
          </a:p>
          <a:p>
            <a:r>
              <a:rPr lang="zh-CN" altLang="en-US" dirty="0"/>
              <a:t>需要了解：</a:t>
            </a:r>
            <a:endParaRPr lang="en-US" altLang="zh-CN" dirty="0"/>
          </a:p>
          <a:p>
            <a:pPr lvl="1"/>
            <a:r>
              <a:rPr lang="zh-CN" altLang="en-US" dirty="0"/>
              <a:t>单类选择器</a:t>
            </a:r>
            <a:endParaRPr lang="en-US" altLang="zh-CN" dirty="0"/>
          </a:p>
          <a:p>
            <a:pPr lvl="1"/>
            <a:r>
              <a:rPr lang="zh-CN" altLang="en-US" dirty="0"/>
              <a:t>多类选择器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A352F-C318-4077-91FF-CBC28C24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62BC8-B660-498D-9901-D5587895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6E598-7FA6-46DF-9020-D42D0238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90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67009-BAC5-4F32-8474-9D2CE4D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单类选择器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7F7CB-BD78-4FF3-A45B-5E3516DF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点号”</a:t>
            </a:r>
            <a:r>
              <a:rPr lang="en-US" altLang="zh-CN" dirty="0"/>
              <a:t>.”</a:t>
            </a:r>
            <a:r>
              <a:rPr lang="zh-CN" altLang="en-US" dirty="0"/>
              <a:t>加上类名就组成了一个类选择器</a:t>
            </a:r>
            <a:r>
              <a:rPr lang="zh-CN" altLang="en-US" b="1" dirty="0"/>
              <a:t>。</a:t>
            </a:r>
            <a:endParaRPr lang="en-US" altLang="zh-CN" dirty="0"/>
          </a:p>
          <a:p>
            <a:r>
              <a:rPr lang="zh-CN" altLang="en-US" dirty="0"/>
              <a:t>类选择器可以结合元素选择器来选择元素。</a:t>
            </a:r>
            <a:endParaRPr lang="en-US" altLang="zh-CN" dirty="0"/>
          </a:p>
          <a:p>
            <a:r>
              <a:rPr lang="zh-CN" altLang="en-US" dirty="0"/>
              <a:t>元素的单类选择器格式：</a:t>
            </a:r>
            <a:endParaRPr lang="en-US" altLang="zh-CN" dirty="0"/>
          </a:p>
          <a:p>
            <a:pPr lvl="1"/>
            <a:r>
              <a:rPr lang="zh-CN" altLang="en-US" dirty="0"/>
              <a:t>标签元素名称</a:t>
            </a:r>
            <a:r>
              <a:rPr lang="en-US" altLang="zh-CN" dirty="0"/>
              <a:t>.class</a:t>
            </a:r>
            <a:r>
              <a:rPr lang="zh-CN" altLang="en-US" dirty="0"/>
              <a:t>属性名</a:t>
            </a:r>
            <a:endParaRPr lang="en-US" altLang="zh-CN" dirty="0"/>
          </a:p>
          <a:p>
            <a:pPr lvl="1"/>
            <a:r>
              <a:rPr lang="zh-CN" altLang="en-US" dirty="0"/>
              <a:t>会匹配</a:t>
            </a:r>
            <a:r>
              <a:rPr lang="en-US" altLang="zh-CN" dirty="0"/>
              <a:t>\</a:t>
            </a:r>
            <a:r>
              <a:rPr lang="zh-CN" altLang="en-US" dirty="0"/>
              <a:t>选择包含指定类名的指定元素</a:t>
            </a:r>
            <a:r>
              <a:rPr lang="en-US" altLang="zh-CN" dirty="0"/>
              <a:t>(s)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0C030-16EA-4811-88DF-C4B0C888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2FA54-D7A1-4815-8D54-FFEABF85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1A5B4-087D-4B59-8D94-41176FC6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429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F77A4-CB3E-463C-9793-D0D243E8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多类选择器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1D877-4B31-4E12-B3CC-54C58079E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在很多</a:t>
            </a:r>
            <a:r>
              <a:rPr lang="en-US" altLang="zh-CN" dirty="0"/>
              <a:t>HTML</a:t>
            </a:r>
            <a:r>
              <a:rPr lang="zh-CN" altLang="en-US" dirty="0"/>
              <a:t>页面中，元素的</a:t>
            </a:r>
            <a:r>
              <a:rPr lang="en-US" altLang="zh-CN" dirty="0" err="1"/>
              <a:t>calss</a:t>
            </a:r>
            <a:r>
              <a:rPr lang="zh-CN" altLang="en-US" dirty="0"/>
              <a:t>属性可能不止包含一个单词，而是一串多个单词，各个单词（属性名）之间用空格隔开。</a:t>
            </a:r>
            <a:endParaRPr lang="en-US" altLang="zh-CN" dirty="0"/>
          </a:p>
          <a:p>
            <a:pPr lvl="1"/>
            <a:r>
              <a:rPr lang="zh-CN" altLang="en-US" dirty="0"/>
              <a:t>属性名出现的顺序没有关系</a:t>
            </a:r>
            <a:endParaRPr lang="en-US" altLang="zh-CN" dirty="0"/>
          </a:p>
          <a:p>
            <a:pPr lvl="1"/>
            <a:r>
              <a:rPr lang="zh-CN" altLang="en-US" dirty="0"/>
              <a:t>多个属性名之间使用点号“</a:t>
            </a:r>
            <a:r>
              <a:rPr lang="en-US" altLang="zh-CN" dirty="0"/>
              <a:t>.”</a:t>
            </a:r>
            <a:r>
              <a:rPr lang="zh-CN" altLang="en-US" dirty="0"/>
              <a:t>连接</a:t>
            </a:r>
            <a:endParaRPr lang="en-US" altLang="zh-CN" dirty="0"/>
          </a:p>
          <a:p>
            <a:pPr lvl="2"/>
            <a:r>
              <a:rPr lang="zh-CN" altLang="en-US" dirty="0"/>
              <a:t>多类选择器</a:t>
            </a:r>
            <a:endParaRPr lang="en-US" altLang="zh-CN" dirty="0"/>
          </a:p>
          <a:p>
            <a:r>
              <a:rPr lang="zh-CN" altLang="en-US" dirty="0"/>
              <a:t>元素的多类选择器格式：</a:t>
            </a:r>
            <a:endParaRPr lang="en-US" altLang="zh-CN" dirty="0"/>
          </a:p>
          <a:p>
            <a:pPr lvl="1"/>
            <a:r>
              <a:rPr lang="zh-CN" altLang="en-US" dirty="0"/>
              <a:t>元素名</a:t>
            </a:r>
            <a:r>
              <a:rPr lang="en-US" altLang="zh-CN" dirty="0"/>
              <a:t>.</a:t>
            </a:r>
            <a:r>
              <a:rPr lang="zh-CN" altLang="en-US" dirty="0"/>
              <a:t>多类选择器</a:t>
            </a:r>
            <a:endParaRPr lang="en-US" altLang="zh-CN" dirty="0"/>
          </a:p>
          <a:p>
            <a:pPr lvl="1"/>
            <a:r>
              <a:rPr lang="zh-CN" altLang="en-US" dirty="0"/>
              <a:t>会匹配</a:t>
            </a:r>
            <a:r>
              <a:rPr lang="en-US" altLang="zh-CN" dirty="0"/>
              <a:t>\</a:t>
            </a:r>
            <a:r>
              <a:rPr lang="zh-CN" altLang="en-US" dirty="0"/>
              <a:t>选择包含指定类名</a:t>
            </a:r>
            <a:r>
              <a:rPr lang="en-US" altLang="zh-CN" dirty="0"/>
              <a:t>(s)</a:t>
            </a:r>
            <a:r>
              <a:rPr lang="zh-CN" altLang="en-US" dirty="0"/>
              <a:t>的指定元素</a:t>
            </a:r>
            <a:r>
              <a:rPr lang="en-US" altLang="zh-CN" dirty="0"/>
              <a:t>(s)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A5F8A-895F-4E2F-B5E8-51C4F283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F72898-52B9-4156-A27A-DFF68577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F5885-08ED-45F8-9582-A317D632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59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19CA0-0081-9291-EB6E-D0CCF215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属性选择器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86BB7-ABE9-9EBB-47A1-1417E852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简单属性选择器</a:t>
            </a:r>
            <a:endParaRPr lang="en-US" altLang="zh-CN" dirty="0"/>
          </a:p>
          <a:p>
            <a:r>
              <a:rPr lang="zh-CN" altLang="en-US" dirty="0"/>
              <a:t>属性值选择器</a:t>
            </a:r>
            <a:endParaRPr lang="en-US" altLang="zh-CN" dirty="0"/>
          </a:p>
          <a:p>
            <a:pPr lvl="1"/>
            <a:r>
              <a:rPr lang="zh-CN" altLang="en-US" dirty="0"/>
              <a:t>具体属性值选择器</a:t>
            </a:r>
            <a:endParaRPr lang="en-US" altLang="zh-CN" dirty="0"/>
          </a:p>
          <a:p>
            <a:pPr lvl="1"/>
            <a:r>
              <a:rPr lang="zh-CN" altLang="en-US" dirty="0"/>
              <a:t>部分属性值选择器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29BC3-AA11-3148-38B6-0D5C5221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E99BA-0CD3-7762-BAF3-0EA6D979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041C2-1A82-8824-9202-96A5A5FD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98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062F3-05C2-41E4-873C-8E5CCE32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属性选择器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52E92-08A9-4EB2-9505-919B35A6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简单属性选择器</a:t>
            </a:r>
          </a:p>
          <a:p>
            <a:pPr lvl="1"/>
            <a:r>
              <a:rPr lang="zh-CN" altLang="en-US" dirty="0"/>
              <a:t>根据一个元素是否包含某个属性来做出选择。</a:t>
            </a:r>
            <a:endParaRPr lang="en-US" altLang="zh-CN" dirty="0"/>
          </a:p>
          <a:p>
            <a:r>
              <a:rPr lang="zh-CN" altLang="en-US" dirty="0"/>
              <a:t>使用方法为</a:t>
            </a:r>
            <a:r>
              <a:rPr lang="en-US" altLang="zh-CN" dirty="0"/>
              <a:t>: </a:t>
            </a:r>
            <a:r>
              <a:rPr lang="zh-CN" altLang="en-US" dirty="0"/>
              <a:t>元素名</a:t>
            </a:r>
            <a:r>
              <a:rPr lang="en-US" altLang="zh-CN" dirty="0"/>
              <a:t>[</a:t>
            </a:r>
            <a:r>
              <a:rPr lang="zh-CN" altLang="en-US" dirty="0"/>
              <a:t>属性名</a:t>
            </a:r>
            <a:r>
              <a:rPr lang="en-US" altLang="zh-CN" dirty="0"/>
              <a:t>] </a:t>
            </a:r>
            <a:r>
              <a:rPr lang="zh-CN" altLang="en-US" dirty="0"/>
              <a:t>或 *</a:t>
            </a:r>
            <a:r>
              <a:rPr lang="en-US" altLang="zh-CN" dirty="0"/>
              <a:t>[</a:t>
            </a:r>
            <a:r>
              <a:rPr lang="zh-CN" altLang="en-US" dirty="0"/>
              <a:t>属性名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选择带有</a:t>
            </a:r>
            <a:r>
              <a:rPr lang="en-US" altLang="zh-CN" dirty="0"/>
              <a:t>alt</a:t>
            </a:r>
            <a:r>
              <a:rPr lang="zh-CN" altLang="en-US" dirty="0"/>
              <a:t>属性的所有</a:t>
            </a:r>
            <a:r>
              <a:rPr lang="en-US" altLang="zh-CN" dirty="0" err="1"/>
              <a:t>img</a:t>
            </a:r>
            <a:r>
              <a:rPr lang="zh-CN" altLang="en-US" dirty="0"/>
              <a:t>元素： </a:t>
            </a:r>
            <a:r>
              <a:rPr lang="en-US" altLang="zh-CN" dirty="0" err="1"/>
              <a:t>img</a:t>
            </a:r>
            <a:r>
              <a:rPr lang="en-US" altLang="zh-CN" dirty="0"/>
              <a:t>[alt]</a:t>
            </a:r>
          </a:p>
          <a:p>
            <a:pPr lvl="1"/>
            <a:r>
              <a:rPr lang="zh-CN" altLang="en-US" dirty="0"/>
              <a:t>选择带有</a:t>
            </a:r>
            <a:r>
              <a:rPr lang="en-US" altLang="zh-CN" dirty="0"/>
              <a:t>title</a:t>
            </a:r>
            <a:r>
              <a:rPr lang="zh-CN" altLang="en-US" dirty="0"/>
              <a:t>属性的所有元素：*</a:t>
            </a:r>
            <a:r>
              <a:rPr lang="en-US" altLang="zh-CN" dirty="0"/>
              <a:t>[title] </a:t>
            </a:r>
          </a:p>
          <a:p>
            <a:r>
              <a:rPr lang="zh-CN" altLang="en-US" dirty="0"/>
              <a:t>同类选择器类似，可以根据多个属性信息进行选择。</a:t>
            </a:r>
            <a:endParaRPr lang="en-US" altLang="zh-CN" dirty="0"/>
          </a:p>
          <a:p>
            <a:pPr lvl="1"/>
            <a:r>
              <a:rPr lang="zh-CN" altLang="en-US" dirty="0"/>
              <a:t>同时拥有</a:t>
            </a:r>
            <a:r>
              <a:rPr lang="en-US" altLang="zh-CN" dirty="0" err="1"/>
              <a:t>href</a:t>
            </a:r>
            <a:r>
              <a:rPr lang="zh-CN" altLang="en-US" dirty="0"/>
              <a:t>和</a:t>
            </a:r>
            <a:r>
              <a:rPr lang="en-US" altLang="zh-CN" dirty="0"/>
              <a:t>title</a:t>
            </a:r>
            <a:r>
              <a:rPr lang="zh-CN" altLang="en-US" dirty="0"/>
              <a:t>的</a:t>
            </a:r>
            <a:r>
              <a:rPr lang="en-US" altLang="zh-CN" dirty="0"/>
              <a:t>a</a:t>
            </a:r>
            <a:r>
              <a:rPr lang="zh-CN" altLang="en-US" dirty="0"/>
              <a:t>元素：</a:t>
            </a:r>
          </a:p>
          <a:p>
            <a:pPr lvl="2"/>
            <a:r>
              <a:rPr lang="en-US" altLang="zh-CN" dirty="0"/>
              <a:t>a[</a:t>
            </a:r>
            <a:r>
              <a:rPr lang="en-US" altLang="zh-CN" dirty="0" err="1"/>
              <a:t>href</a:t>
            </a:r>
            <a:r>
              <a:rPr lang="en-US" altLang="zh-CN" dirty="0"/>
              <a:t>][title] { ...}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C40B9-51AD-49E2-987C-ED7A6879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97086-4140-45F9-9A51-633630AE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D6226-2C76-4658-8487-15D57C87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4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B5DE2-A070-4BF2-BB78-BA78FDA0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属性选择器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89675-1770-4642-B759-CC8719652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b="1" dirty="0"/>
              <a:t>具体属性值选择器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精确地根据属性值来选择元素，在简单的属性选择器中指定属性的值。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找到</a:t>
            </a:r>
            <a:r>
              <a:rPr lang="en-US" altLang="zh-CN" dirty="0" err="1"/>
              <a:t>href</a:t>
            </a:r>
            <a:r>
              <a:rPr lang="zh-CN" altLang="en-US" dirty="0"/>
              <a:t>属性值为</a:t>
            </a:r>
            <a:r>
              <a:rPr lang="en-US" altLang="zh-CN" dirty="0"/>
              <a:t>http://www.baidu.com</a:t>
            </a:r>
            <a:r>
              <a:rPr lang="zh-CN" altLang="en-US" dirty="0"/>
              <a:t>的锚元素：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a[</a:t>
            </a:r>
            <a:r>
              <a:rPr lang="en-US" altLang="zh-CN" dirty="0" err="1"/>
              <a:t>href</a:t>
            </a:r>
            <a:r>
              <a:rPr lang="en-US" altLang="zh-CN" dirty="0"/>
              <a:t>="http://www.baidu.com"] 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具体值匹配实质上是一个</a:t>
            </a:r>
            <a:r>
              <a:rPr lang="zh-CN" altLang="en-US" b="1" dirty="0"/>
              <a:t>字符串匹配</a:t>
            </a:r>
            <a:r>
              <a:rPr lang="zh-CN" altLang="en-US" dirty="0"/>
              <a:t>，对于</a:t>
            </a:r>
            <a:r>
              <a:rPr lang="en-US" altLang="zh-CN" dirty="0"/>
              <a:t>class</a:t>
            </a:r>
            <a:r>
              <a:rPr lang="zh-CN" altLang="en-US" dirty="0"/>
              <a:t>属性而言，词条的顺序是有关系的。</a:t>
            </a:r>
          </a:p>
          <a:p>
            <a:pPr lvl="2">
              <a:lnSpc>
                <a:spcPct val="140000"/>
              </a:lnSpc>
            </a:pPr>
            <a:r>
              <a:rPr lang="en-US" altLang="zh-CN" dirty="0"/>
              <a:t>p[class="warning important"] { ...}</a:t>
            </a:r>
          </a:p>
          <a:p>
            <a:pPr lvl="2">
              <a:lnSpc>
                <a:spcPct val="140000"/>
              </a:lnSpc>
            </a:pPr>
            <a:r>
              <a:rPr lang="zh-CN" altLang="en-US" dirty="0"/>
              <a:t>将不会匹配到</a:t>
            </a:r>
            <a:r>
              <a:rPr lang="en-US" altLang="zh-CN" dirty="0"/>
              <a:t>&lt;p class="important warning"&gt;&lt;/p&gt;</a:t>
            </a:r>
            <a:r>
              <a:rPr lang="zh-CN" altLang="en-US" dirty="0"/>
              <a:t>，也不会匹配到</a:t>
            </a:r>
            <a:r>
              <a:rPr lang="en-US" altLang="zh-CN" dirty="0"/>
              <a:t>&lt;p class="warning important mini-type"&gt;</a:t>
            </a:r>
            <a:endParaRPr lang="zh-CN" altLang="en-US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同时匹配多个属性的值：</a:t>
            </a:r>
          </a:p>
          <a:p>
            <a:pPr lvl="2">
              <a:lnSpc>
                <a:spcPct val="140000"/>
              </a:lnSpc>
            </a:pPr>
            <a:r>
              <a:rPr lang="en-US" altLang="zh-CN" dirty="0"/>
              <a:t>p[class="warning"][title="para"] </a:t>
            </a:r>
          </a:p>
          <a:p>
            <a:pPr lvl="2">
              <a:lnSpc>
                <a:spcPct val="140000"/>
              </a:lnSpc>
            </a:pPr>
            <a:r>
              <a:rPr lang="zh-CN" altLang="en-US" dirty="0"/>
              <a:t>匹配到类为</a:t>
            </a:r>
            <a:r>
              <a:rPr lang="en-US" altLang="zh-CN" dirty="0"/>
              <a:t>warning(</a:t>
            </a:r>
            <a:r>
              <a:rPr lang="zh-CN" altLang="en-US" dirty="0"/>
              <a:t>仅有</a:t>
            </a:r>
            <a:r>
              <a:rPr lang="en-US" altLang="zh-CN" dirty="0"/>
              <a:t>warning)</a:t>
            </a:r>
            <a:r>
              <a:rPr lang="zh-CN" altLang="en-US" dirty="0"/>
              <a:t>，</a:t>
            </a:r>
            <a:r>
              <a:rPr lang="en-US" altLang="zh-CN" dirty="0"/>
              <a:t>title</a:t>
            </a:r>
            <a:r>
              <a:rPr lang="zh-CN" altLang="en-US" dirty="0"/>
              <a:t>属性为</a:t>
            </a:r>
            <a:r>
              <a:rPr lang="en-US" altLang="zh-CN" dirty="0"/>
              <a:t>para</a:t>
            </a:r>
            <a:r>
              <a:rPr lang="zh-CN" altLang="en-US" dirty="0"/>
              <a:t>的</a:t>
            </a:r>
            <a:r>
              <a:rPr lang="en-US" altLang="zh-CN" dirty="0"/>
              <a:t>p</a:t>
            </a:r>
            <a:r>
              <a:rPr lang="zh-CN" altLang="en-US" dirty="0"/>
              <a:t>元素。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2F43E-0EEA-44A8-A54D-24C8DBD3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872FE-E5B3-45C9-99E3-DB80178D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6D304-5339-4802-BC9F-AD12991D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7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8FE12-10A9-4A25-8CF9-CF5B7CDA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属性选择器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61A5C-BB3A-4F72-8F70-0DD3CE083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部分属性值选择器</a:t>
            </a:r>
          </a:p>
          <a:p>
            <a:pPr lvl="1"/>
            <a:r>
              <a:rPr lang="zh-CN" altLang="en-US" dirty="0"/>
              <a:t>选择在一串属性值中出现了某个关键字的元素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p[class~="warning"]</a:t>
            </a:r>
          </a:p>
          <a:p>
            <a:pPr lvl="1"/>
            <a:r>
              <a:rPr lang="zh-CN" altLang="en-US" dirty="0"/>
              <a:t>含义为包含后面的字串的匹配。</a:t>
            </a:r>
            <a:endParaRPr lang="en-US" altLang="zh-CN" dirty="0"/>
          </a:p>
          <a:p>
            <a:pPr lvl="1"/>
            <a:r>
              <a:rPr lang="zh-CN" altLang="en-US" dirty="0"/>
              <a:t>会选择所有</a:t>
            </a:r>
            <a:r>
              <a:rPr lang="en-US" altLang="zh-CN" dirty="0"/>
              <a:t>class</a:t>
            </a:r>
            <a:r>
              <a:rPr lang="zh-CN" altLang="en-US" dirty="0"/>
              <a:t>属性中包含”</a:t>
            </a:r>
            <a:r>
              <a:rPr lang="en-US" altLang="zh-CN" dirty="0"/>
              <a:t>warning”</a:t>
            </a:r>
            <a:r>
              <a:rPr lang="zh-CN" altLang="en-US" dirty="0"/>
              <a:t>的</a:t>
            </a:r>
            <a:r>
              <a:rPr lang="en-US" altLang="zh-CN" dirty="0"/>
              <a:t>p</a:t>
            </a:r>
            <a:r>
              <a:rPr lang="zh-CN" altLang="en-US" dirty="0"/>
              <a:t>元素。</a:t>
            </a:r>
            <a:endParaRPr lang="en-US" altLang="zh-CN" dirty="0"/>
          </a:p>
          <a:p>
            <a:r>
              <a:rPr lang="zh-CN" altLang="en-US" dirty="0"/>
              <a:t>子串匹配属性选择器。规则如下：</a:t>
            </a:r>
          </a:p>
          <a:p>
            <a:pPr lvl="1"/>
            <a:r>
              <a:rPr lang="en-US" altLang="zh-CN" dirty="0"/>
              <a:t>div[title^="intro"] 	//title</a:t>
            </a:r>
            <a:r>
              <a:rPr lang="zh-CN" altLang="en-US" dirty="0"/>
              <a:t>以</a:t>
            </a:r>
            <a:r>
              <a:rPr lang="en-US" altLang="zh-CN" dirty="0"/>
              <a:t>intro</a:t>
            </a:r>
            <a:r>
              <a:rPr lang="zh-CN" altLang="en-US" dirty="0"/>
              <a:t>开头的</a:t>
            </a:r>
            <a:r>
              <a:rPr lang="en-US" altLang="zh-CN" dirty="0"/>
              <a:t>div</a:t>
            </a:r>
            <a:r>
              <a:rPr lang="zh-CN" altLang="en-US" dirty="0"/>
              <a:t>元素</a:t>
            </a:r>
          </a:p>
          <a:p>
            <a:pPr lvl="1"/>
            <a:r>
              <a:rPr lang="en-US" altLang="zh-CN" dirty="0"/>
              <a:t>div[title$="intro"] 	//title</a:t>
            </a:r>
            <a:r>
              <a:rPr lang="zh-CN" altLang="en-US" dirty="0"/>
              <a:t>以</a:t>
            </a:r>
            <a:r>
              <a:rPr lang="en-US" altLang="zh-CN" dirty="0"/>
              <a:t>intro</a:t>
            </a:r>
            <a:r>
              <a:rPr lang="zh-CN" altLang="en-US" dirty="0"/>
              <a:t>结尾的</a:t>
            </a:r>
            <a:r>
              <a:rPr lang="en-US" altLang="zh-CN" dirty="0"/>
              <a:t>div</a:t>
            </a:r>
            <a:r>
              <a:rPr lang="zh-CN" altLang="en-US" dirty="0"/>
              <a:t>元素</a:t>
            </a:r>
          </a:p>
          <a:p>
            <a:pPr lvl="1"/>
            <a:r>
              <a:rPr lang="en-US" altLang="zh-CN" dirty="0"/>
              <a:t>div[title*="intro"] 	//title</a:t>
            </a:r>
            <a:r>
              <a:rPr lang="zh-CN" altLang="en-US" dirty="0"/>
              <a:t>中包含</a:t>
            </a:r>
            <a:r>
              <a:rPr lang="en-US" altLang="zh-CN" dirty="0"/>
              <a:t>"intro"</a:t>
            </a:r>
            <a:r>
              <a:rPr lang="zh-CN" altLang="en-US" dirty="0"/>
              <a:t>子串的</a:t>
            </a:r>
            <a:r>
              <a:rPr lang="en-US" altLang="zh-CN" dirty="0"/>
              <a:t>div</a:t>
            </a:r>
            <a:r>
              <a:rPr lang="zh-CN" altLang="en-US" dirty="0"/>
              <a:t>元素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AF168-972C-402F-BEB0-AD7A8BE8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CC2C8-90E0-46BF-8CFF-3160FAEC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4C478-8FC4-452C-AB42-0CA7EFDC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34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D9C640A-9644-4615-B372-A7D536DC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XPath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2392FF3-2684-4093-A669-3ADF71F22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https://www.w3school.com.cn/xpath/index.asp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D240D-0C01-4D8C-9C76-6EE646BB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CCA01-982C-47E4-8554-1255AB4B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F29FC-7208-4ECA-8DD4-CBFBFED7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57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A723F-A37C-4F66-87ED-80844759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B3C3C-C712-4D15-87F8-D4F90F4C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994C5-7CE6-42E4-BC24-85CF9FFD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11016-66B3-47DF-BC38-F6DA9362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2</a:t>
            </a:fld>
            <a:endParaRPr lang="zh-CN" altLang="en-US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8" name="摘要缩放定位 7">
                <a:extLst>
                  <a:ext uri="{FF2B5EF4-FFF2-40B4-BE49-F238E27FC236}">
                    <a16:creationId xmlns:a16="http://schemas.microsoft.com/office/drawing/2014/main" id="{D1A325BE-458F-4878-B86C-1518D30E84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831989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EB3294C4-06BF-45ED-A472-E6EBDBE74099}">
                    <psuz:zmPr id="{212E20C4-FC2F-4032-B001-64CAE6EDB1FD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1C90965-4C2B-4EE9-B8BE-1DB937D7D3F6}">
                    <psuz:zmPr id="{7B2F06F9-A68C-4A1D-84DA-6F72B9B031F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C50453E-53FA-47DF-AD38-88999E300A0B}">
                    <psuz:zmPr id="{B4247F38-A424-47B8-BB72-2E943E7945F7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DDA855B-C107-4850-9B58-56827E21B79E}">
                    <psuz:zmPr id="{F65C60AB-AFD1-4F95-AF8E-C65CE5B9D75B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4794121-6837-48EA-B8AC-D99D7952FC95}">
                    <psuz:zmPr id="{04B19C6E-AC53-4F1A-9762-4457C1CE809D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D2E5428-E687-47B4-AB82-36DDB531CD8B}">
                    <psuz:zmPr id="{018A001B-BAF5-43D1-9C1F-1CA5747764B9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8" name="摘要缩放定位 7">
                <a:extLst>
                  <a:ext uri="{FF2B5EF4-FFF2-40B4-BE49-F238E27FC236}">
                    <a16:creationId xmlns:a16="http://schemas.microsoft.com/office/drawing/2014/main" id="{D1A325BE-458F-4878-B86C-1518D30E84E1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图片 3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图片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图片 9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图片 10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图片 11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图片 12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91641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41261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CB2E6-3B84-440D-8C1E-9C6722FF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XPath 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03FC9-54B4-47B2-8BE7-0EBDE5C87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XPath </a:t>
            </a:r>
            <a:r>
              <a:rPr lang="zh-CN" altLang="en-US" dirty="0"/>
              <a:t>是在 </a:t>
            </a:r>
            <a:r>
              <a:rPr lang="en-US" altLang="zh-CN" dirty="0"/>
              <a:t>XML </a:t>
            </a:r>
            <a:r>
              <a:rPr lang="zh-CN" altLang="en-US" dirty="0"/>
              <a:t>（</a:t>
            </a:r>
            <a:r>
              <a:rPr lang="en-US" altLang="zh-CN" dirty="0"/>
              <a:t>HTML</a:t>
            </a:r>
            <a:r>
              <a:rPr lang="zh-CN" altLang="en-US" dirty="0"/>
              <a:t>）文档中查找信息的语言</a:t>
            </a:r>
            <a:endParaRPr lang="en-US" altLang="zh-CN" dirty="0"/>
          </a:p>
          <a:p>
            <a:r>
              <a:rPr lang="en-US" altLang="zh-CN" dirty="0"/>
              <a:t>XPath </a:t>
            </a:r>
            <a:r>
              <a:rPr lang="zh-CN" altLang="en-US" dirty="0"/>
              <a:t>用于在 </a:t>
            </a:r>
            <a:r>
              <a:rPr lang="en-US" altLang="zh-CN" dirty="0"/>
              <a:t>XML </a:t>
            </a:r>
            <a:r>
              <a:rPr lang="zh-CN" altLang="en-US" dirty="0"/>
              <a:t>（</a:t>
            </a:r>
            <a:r>
              <a:rPr lang="en-US" altLang="zh-CN" dirty="0"/>
              <a:t>HTML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文档中通过元素和属性进行定位</a:t>
            </a:r>
          </a:p>
          <a:p>
            <a:r>
              <a:rPr lang="en-US" altLang="zh-CN" dirty="0"/>
              <a:t>XPath </a:t>
            </a:r>
            <a:r>
              <a:rPr lang="zh-CN" altLang="en-US" dirty="0"/>
              <a:t>使用路径表达式在 </a:t>
            </a:r>
            <a:r>
              <a:rPr lang="en-US" altLang="zh-CN" dirty="0"/>
              <a:t>XML </a:t>
            </a:r>
            <a:r>
              <a:rPr lang="zh-CN" altLang="en-US" dirty="0"/>
              <a:t>文档中进行定位导航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457D7-AADD-4384-AE08-798C12F6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97D9D-AFAC-46FB-9A22-D4C7FB6C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D10BD-EB1F-421A-A833-F59E5F2B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85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E2F6C-EE4F-4CDB-A702-E0D07ADC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XPath </a:t>
            </a:r>
            <a:r>
              <a:rPr lang="zh-CN" altLang="en-US" dirty="0"/>
              <a:t>中节点和节点关系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AC192-4E2F-4053-80C8-BD562572D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节点</a:t>
            </a:r>
            <a:endParaRPr lang="en-US" altLang="zh-CN" dirty="0"/>
          </a:p>
          <a:p>
            <a:pPr lvl="1"/>
            <a:r>
              <a:rPr lang="en-US" altLang="zh-CN" dirty="0"/>
              <a:t>XML</a:t>
            </a:r>
            <a:r>
              <a:rPr lang="zh-CN" altLang="en-US" dirty="0"/>
              <a:t>（</a:t>
            </a:r>
            <a:r>
              <a:rPr lang="en-US" altLang="zh-CN" dirty="0"/>
              <a:t>HTML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文档是可以看成节点树</a:t>
            </a:r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XPath </a:t>
            </a:r>
            <a:r>
              <a:rPr lang="zh-CN" altLang="en-US" dirty="0"/>
              <a:t>中，有七种类型的节点：</a:t>
            </a:r>
            <a:endParaRPr lang="en-US" altLang="zh-CN" dirty="0"/>
          </a:p>
          <a:p>
            <a:pPr lvl="2"/>
            <a:r>
              <a:rPr lang="zh-CN" altLang="en-US" dirty="0"/>
              <a:t>元素、属性、文本、命名空间、处理指令、注释以及文档（根）节点</a:t>
            </a:r>
            <a:endParaRPr lang="en-US" altLang="zh-CN" dirty="0"/>
          </a:p>
          <a:p>
            <a:r>
              <a:rPr lang="zh-CN" altLang="en-US" dirty="0"/>
              <a:t>节点关系</a:t>
            </a:r>
            <a:endParaRPr lang="en-US" altLang="zh-CN" dirty="0"/>
          </a:p>
          <a:p>
            <a:pPr lvl="1"/>
            <a:r>
              <a:rPr lang="zh-CN" altLang="en-US" b="1" dirty="0"/>
              <a:t>父节点（</a:t>
            </a:r>
            <a:r>
              <a:rPr lang="en-US" altLang="zh-CN" b="1" dirty="0"/>
              <a:t>Parent</a:t>
            </a:r>
            <a:r>
              <a:rPr lang="zh-CN" altLang="en-US" b="1" dirty="0"/>
              <a:t>）、子节点（</a:t>
            </a:r>
            <a:r>
              <a:rPr lang="en-US" altLang="zh-CN" b="1" dirty="0"/>
              <a:t>Children</a:t>
            </a:r>
            <a:r>
              <a:rPr lang="zh-CN" altLang="en-US" b="1" dirty="0"/>
              <a:t>）、</a:t>
            </a:r>
            <a:endParaRPr lang="en-US" altLang="zh-CN" b="1" dirty="0"/>
          </a:p>
          <a:p>
            <a:pPr lvl="1"/>
            <a:r>
              <a:rPr lang="zh-CN" altLang="en-US" b="1" dirty="0"/>
              <a:t>同胞节点（</a:t>
            </a:r>
            <a:r>
              <a:rPr lang="en-US" altLang="zh-CN" b="1" dirty="0"/>
              <a:t>Sibling</a:t>
            </a:r>
            <a:r>
              <a:rPr lang="zh-CN" altLang="en-US" b="1" dirty="0"/>
              <a:t>）、先辈节点（</a:t>
            </a:r>
            <a:r>
              <a:rPr lang="en-US" altLang="zh-CN" b="1" dirty="0"/>
              <a:t>Ancestor</a:t>
            </a:r>
            <a:r>
              <a:rPr lang="zh-CN" altLang="en-US" b="1" dirty="0"/>
              <a:t>）、后代节点（</a:t>
            </a:r>
            <a:r>
              <a:rPr lang="en-US" altLang="zh-CN" b="1" dirty="0"/>
              <a:t>Descendant</a:t>
            </a:r>
            <a:r>
              <a:rPr lang="zh-CN" altLang="en-US" b="1" dirty="0"/>
              <a:t>）</a:t>
            </a:r>
          </a:p>
          <a:p>
            <a:pPr lvl="1"/>
            <a:endParaRPr lang="zh-CN" altLang="en-US" b="1" dirty="0"/>
          </a:p>
          <a:p>
            <a:pPr lvl="1"/>
            <a:endParaRPr lang="zh-CN" altLang="en-US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B4A8C-47C8-4EF5-BD6D-B4B7C553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5F2BD-F163-42ED-A897-FEBA3CBB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6CD59-F036-4D98-AA7F-4B20A92A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24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B0AFB-B98B-4AFB-8484-147D2CAC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+mj-ea"/>
              </a:rPr>
              <a:t>节点选择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BAD8F-6A4D-4C3A-A80F-F54A0603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XPath</a:t>
            </a:r>
            <a:r>
              <a:rPr lang="zh-CN" altLang="zh-CN" dirty="0">
                <a:latin typeface="+mn-ea"/>
              </a:rPr>
              <a:t>使用路径表达式在</a:t>
            </a:r>
            <a:r>
              <a:rPr lang="en-US" altLang="zh-CN" dirty="0">
                <a:latin typeface="+mn-ea"/>
              </a:rPr>
              <a:t>XML</a:t>
            </a:r>
            <a:r>
              <a:rPr lang="zh-CN" altLang="zh-CN" dirty="0">
                <a:latin typeface="+mn-ea"/>
              </a:rPr>
              <a:t>文档中选取节点。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zh-CN" dirty="0">
                <a:latin typeface="+mn-ea"/>
              </a:rPr>
              <a:t>节点是通过沿着路径或者</a:t>
            </a:r>
            <a:r>
              <a:rPr lang="en-US" altLang="zh-CN" dirty="0">
                <a:latin typeface="+mn-ea"/>
              </a:rPr>
              <a:t>step</a:t>
            </a:r>
            <a:r>
              <a:rPr lang="zh-CN" altLang="zh-CN" dirty="0">
                <a:latin typeface="+mn-ea"/>
              </a:rPr>
              <a:t>来选取的</a:t>
            </a:r>
            <a:r>
              <a:rPr lang="zh-CN" altLang="en-US" dirty="0">
                <a:latin typeface="+mn-ea"/>
              </a:rPr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6E1CA-33A0-4F07-9BAA-5EF4C90E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8FAA0-C056-4E34-82F4-D9954531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C90E2-CA1E-4B38-A183-D0AEFE4A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12CAF4A-FA4D-40DB-B48C-87C093A70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938990"/>
              </p:ext>
            </p:extLst>
          </p:nvPr>
        </p:nvGraphicFramePr>
        <p:xfrm>
          <a:off x="1956547" y="2792589"/>
          <a:ext cx="8278906" cy="3384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6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2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482">
                <a:tc>
                  <a:txBody>
                    <a:bodyPr/>
                    <a:lstStyle/>
                    <a:p>
                      <a:pPr indent="26797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表达式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描述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nodename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选取此节点的所有子节点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/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从根节点选取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//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从匹配选择的当前节点选择文档中的节点，而不考虑它们的位置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选取当前节点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..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选取当前节点的父节点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@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选取属性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825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11DFF-C473-4067-B3F9-AD80DA35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谓语（</a:t>
            </a:r>
            <a:r>
              <a:rPr lang="en-US" altLang="zh-CN" b="1" dirty="0"/>
              <a:t>Predicates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39C1B-5323-40CF-8BEC-FF6D76EE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谓语用来查找某个特定的节点或者包含某个指定的值的节点。</a:t>
            </a:r>
          </a:p>
          <a:p>
            <a:pPr lvl="1"/>
            <a:r>
              <a:rPr lang="zh-CN" altLang="en-US" dirty="0"/>
              <a:t>谓语被嵌在方括号中。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16A98-4F08-4D07-99C7-F36C9092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E0E68-EB07-420A-99FA-BCFDB3CF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E7C97-D37A-4D2B-B86D-BE5D8FF7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23</a:t>
            </a:fld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1C03CE7-5F7D-42FF-B8D6-0E7703383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732974"/>
              </p:ext>
            </p:extLst>
          </p:nvPr>
        </p:nvGraphicFramePr>
        <p:xfrm>
          <a:off x="0" y="2648358"/>
          <a:ext cx="11845911" cy="3890554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455178">
                  <a:extLst>
                    <a:ext uri="{9D8B030D-6E8A-4147-A177-3AD203B41FA5}">
                      <a16:colId xmlns:a16="http://schemas.microsoft.com/office/drawing/2014/main" val="1368742865"/>
                    </a:ext>
                  </a:extLst>
                </a:gridCol>
                <a:gridCol w="8390733">
                  <a:extLst>
                    <a:ext uri="{9D8B030D-6E8A-4147-A177-3AD203B41FA5}">
                      <a16:colId xmlns:a16="http://schemas.microsoft.com/office/drawing/2014/main" val="2418699520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路径表达式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/>
                        <a:t>结果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2376551531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en-US" sz="1700"/>
                        <a:t>/bookstore/book[1]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/>
                        <a:t>选取属于 </a:t>
                      </a:r>
                      <a:r>
                        <a:rPr lang="en-US" sz="1700"/>
                        <a:t>bookstore </a:t>
                      </a:r>
                      <a:r>
                        <a:rPr lang="zh-CN" altLang="en-US" sz="1700"/>
                        <a:t>子元素的第一个 </a:t>
                      </a:r>
                      <a:r>
                        <a:rPr lang="en-US" sz="1700"/>
                        <a:t>book </a:t>
                      </a:r>
                      <a:r>
                        <a:rPr lang="zh-CN" altLang="en-US" sz="1700"/>
                        <a:t>元素。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811199325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en-US" sz="1700"/>
                        <a:t>/bookstore/book[last()]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/>
                        <a:t>选取属于 </a:t>
                      </a:r>
                      <a:r>
                        <a:rPr lang="en-US" sz="1700"/>
                        <a:t>bookstore </a:t>
                      </a:r>
                      <a:r>
                        <a:rPr lang="zh-CN" altLang="en-US" sz="1700"/>
                        <a:t>子元素的最后一个 </a:t>
                      </a:r>
                      <a:r>
                        <a:rPr lang="en-US" sz="1700"/>
                        <a:t>book </a:t>
                      </a:r>
                      <a:r>
                        <a:rPr lang="zh-CN" altLang="en-US" sz="1700"/>
                        <a:t>元素。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2547574288"/>
                  </a:ext>
                </a:extLst>
              </a:tr>
              <a:tr h="344392">
                <a:tc>
                  <a:txBody>
                    <a:bodyPr/>
                    <a:lstStyle/>
                    <a:p>
                      <a:r>
                        <a:rPr lang="en-US" sz="1700"/>
                        <a:t>/bookstore/book[last()-1]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/>
                        <a:t>选取属于 </a:t>
                      </a:r>
                      <a:r>
                        <a:rPr lang="en-US" sz="1700"/>
                        <a:t>bookstore </a:t>
                      </a:r>
                      <a:r>
                        <a:rPr lang="zh-CN" altLang="en-US" sz="1700"/>
                        <a:t>子元素的倒数第二个 </a:t>
                      </a:r>
                      <a:r>
                        <a:rPr lang="en-US" sz="1700"/>
                        <a:t>book </a:t>
                      </a:r>
                      <a:r>
                        <a:rPr lang="zh-CN" altLang="en-US" sz="1700"/>
                        <a:t>元素。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4241405901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en-US" sz="1700" dirty="0"/>
                        <a:t>/bookstore/book[position()&lt;3]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/>
                        <a:t>选取最前面的两个属于 </a:t>
                      </a:r>
                      <a:r>
                        <a:rPr lang="en-US" sz="1700"/>
                        <a:t>bookstore </a:t>
                      </a:r>
                      <a:r>
                        <a:rPr lang="zh-CN" altLang="en-US" sz="1700"/>
                        <a:t>元素的子元素的 </a:t>
                      </a:r>
                      <a:r>
                        <a:rPr lang="en-US" sz="1700"/>
                        <a:t>book </a:t>
                      </a:r>
                      <a:r>
                        <a:rPr lang="zh-CN" altLang="en-US" sz="1700"/>
                        <a:t>元素。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2410135438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en-US" sz="1700"/>
                        <a:t>//title[@lang]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/>
                        <a:t>选取所有拥有名为 </a:t>
                      </a:r>
                      <a:r>
                        <a:rPr lang="en-US" sz="1700"/>
                        <a:t>lang </a:t>
                      </a:r>
                      <a:r>
                        <a:rPr lang="zh-CN" altLang="en-US" sz="1700"/>
                        <a:t>的属性的 </a:t>
                      </a:r>
                      <a:r>
                        <a:rPr lang="en-US" sz="1700"/>
                        <a:t>title </a:t>
                      </a:r>
                      <a:r>
                        <a:rPr lang="zh-CN" altLang="en-US" sz="1700"/>
                        <a:t>元素。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828008735"/>
                  </a:ext>
                </a:extLst>
              </a:tr>
              <a:tr h="456844">
                <a:tc>
                  <a:txBody>
                    <a:bodyPr/>
                    <a:lstStyle/>
                    <a:p>
                      <a:r>
                        <a:rPr lang="en-US" sz="1700" dirty="0"/>
                        <a:t>//title[@</a:t>
                      </a:r>
                      <a:r>
                        <a:rPr lang="en-US" sz="1700" dirty="0" err="1"/>
                        <a:t>lang</a:t>
                      </a:r>
                      <a:r>
                        <a:rPr lang="en-US" sz="1700" dirty="0"/>
                        <a:t>='</a:t>
                      </a:r>
                      <a:r>
                        <a:rPr lang="en-US" sz="1700" dirty="0" err="1"/>
                        <a:t>eng</a:t>
                      </a:r>
                      <a:r>
                        <a:rPr lang="en-US" sz="1700" dirty="0"/>
                        <a:t>']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/>
                        <a:t>选取所有 </a:t>
                      </a:r>
                      <a:r>
                        <a:rPr lang="en-US" sz="1700"/>
                        <a:t>title </a:t>
                      </a:r>
                      <a:r>
                        <a:rPr lang="zh-CN" altLang="en-US" sz="1700"/>
                        <a:t>元素，且这些元素拥有值为 </a:t>
                      </a:r>
                      <a:r>
                        <a:rPr lang="en-US" sz="1700"/>
                        <a:t>eng </a:t>
                      </a:r>
                      <a:r>
                        <a:rPr lang="zh-CN" altLang="en-US" sz="1700"/>
                        <a:t>的 </a:t>
                      </a:r>
                      <a:r>
                        <a:rPr lang="en-US" sz="1700"/>
                        <a:t>lang </a:t>
                      </a:r>
                      <a:r>
                        <a:rPr lang="zh-CN" altLang="en-US" sz="1700"/>
                        <a:t>属性。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3100194814"/>
                  </a:ext>
                </a:extLst>
              </a:tr>
              <a:tr h="510988">
                <a:tc>
                  <a:txBody>
                    <a:bodyPr/>
                    <a:lstStyle/>
                    <a:p>
                      <a:r>
                        <a:rPr lang="en-US" sz="1700"/>
                        <a:t>/bookstore/book[price&gt;35.00]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/>
                        <a:t>选取 </a:t>
                      </a:r>
                      <a:r>
                        <a:rPr lang="en-US" sz="1700"/>
                        <a:t>bookstore </a:t>
                      </a:r>
                      <a:r>
                        <a:rPr lang="zh-CN" altLang="en-US" sz="1700"/>
                        <a:t>元素的所有 </a:t>
                      </a:r>
                      <a:r>
                        <a:rPr lang="en-US" sz="1700"/>
                        <a:t>book </a:t>
                      </a:r>
                      <a:r>
                        <a:rPr lang="zh-CN" altLang="en-US" sz="1700"/>
                        <a:t>元素，且其中的 </a:t>
                      </a:r>
                      <a:r>
                        <a:rPr lang="en-US" sz="1700"/>
                        <a:t>price </a:t>
                      </a:r>
                      <a:r>
                        <a:rPr lang="zh-CN" altLang="en-US" sz="1700"/>
                        <a:t>元素的值须大于 </a:t>
                      </a:r>
                      <a:r>
                        <a:rPr lang="en-US" altLang="zh-CN" sz="1700"/>
                        <a:t>35.00</a:t>
                      </a:r>
                      <a:r>
                        <a:rPr lang="zh-CN" altLang="en-US" sz="1700"/>
                        <a:t>。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2798742441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en-US" sz="1700"/>
                        <a:t>/bookstore/book[price&gt;35.00]/title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选取 </a:t>
                      </a:r>
                      <a:r>
                        <a:rPr lang="en-US" sz="1700" dirty="0"/>
                        <a:t>bookstore </a:t>
                      </a:r>
                      <a:r>
                        <a:rPr lang="zh-CN" altLang="en-US" sz="1700" dirty="0"/>
                        <a:t>元素中的 </a:t>
                      </a:r>
                      <a:r>
                        <a:rPr lang="en-US" sz="1700" dirty="0"/>
                        <a:t>book </a:t>
                      </a:r>
                      <a:r>
                        <a:rPr lang="zh-CN" altLang="en-US" sz="1700" dirty="0"/>
                        <a:t>元素的所有 </a:t>
                      </a:r>
                      <a:r>
                        <a:rPr lang="en-US" sz="1700" dirty="0"/>
                        <a:t>title </a:t>
                      </a:r>
                      <a:r>
                        <a:rPr lang="zh-CN" altLang="en-US" sz="1700" dirty="0"/>
                        <a:t>元素，且其中的 </a:t>
                      </a:r>
                      <a:r>
                        <a:rPr lang="en-US" sz="1700" dirty="0"/>
                        <a:t>price </a:t>
                      </a:r>
                      <a:r>
                        <a:rPr lang="zh-CN" altLang="en-US" sz="1700" dirty="0"/>
                        <a:t>元素的值须大于 </a:t>
                      </a:r>
                      <a:r>
                        <a:rPr lang="en-US" altLang="zh-CN" sz="1700" dirty="0"/>
                        <a:t>35.00</a:t>
                      </a:r>
                      <a:r>
                        <a:rPr lang="zh-CN" altLang="en-US" sz="1700" dirty="0"/>
                        <a:t>。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330892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173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性能对比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738645"/>
              </p:ext>
            </p:extLst>
          </p:nvPr>
        </p:nvGraphicFramePr>
        <p:xfrm>
          <a:off x="1935194" y="2837706"/>
          <a:ext cx="7643192" cy="2327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3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794">
                <a:tc>
                  <a:txBody>
                    <a:bodyPr/>
                    <a:lstStyle/>
                    <a:p>
                      <a:pPr indent="26797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爬取方法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性能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使用难度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effectLst/>
                        </a:rPr>
                        <a:t>使用</a:t>
                      </a:r>
                      <a:r>
                        <a:rPr lang="zh-CN" sz="2000" dirty="0">
                          <a:effectLst/>
                        </a:rPr>
                        <a:t>难度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9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正则表达式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快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困难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简单（内置模块）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9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 </a:t>
                      </a:r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类选择器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慢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简单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简单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9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快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简单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相对困难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634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+mj-ea"/>
              </a:rPr>
              <a:t>使用技巧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CSS</a:t>
            </a:r>
            <a:r>
              <a:rPr lang="zh-CN" altLang="en-US" dirty="0">
                <a:latin typeface="+mn-ea"/>
              </a:rPr>
              <a:t>类选择器、</a:t>
            </a:r>
            <a:r>
              <a:rPr lang="en-US" altLang="zh-CN" dirty="0" err="1">
                <a:latin typeface="+mn-ea"/>
              </a:rPr>
              <a:t>Xpath</a:t>
            </a:r>
            <a:r>
              <a:rPr lang="zh-CN" altLang="zh-CN" dirty="0">
                <a:latin typeface="+mn-ea"/>
              </a:rPr>
              <a:t>路径</a:t>
            </a:r>
            <a:r>
              <a:rPr lang="zh-CN" altLang="en-US" dirty="0">
                <a:latin typeface="+mn-ea"/>
              </a:rPr>
              <a:t>均</a:t>
            </a:r>
            <a:r>
              <a:rPr lang="zh-CN" altLang="zh-CN" dirty="0">
                <a:latin typeface="+mn-ea"/>
              </a:rPr>
              <a:t>可以通过</a:t>
            </a:r>
            <a:r>
              <a:rPr lang="en-US" altLang="zh-CN" dirty="0">
                <a:latin typeface="+mn-ea"/>
              </a:rPr>
              <a:t>Chrome</a:t>
            </a:r>
            <a:r>
              <a:rPr lang="zh-CN" altLang="zh-CN" dirty="0">
                <a:latin typeface="+mn-ea"/>
              </a:rPr>
              <a:t>复制得</a:t>
            </a:r>
            <a:r>
              <a:rPr lang="zh-CN" altLang="en-US" dirty="0">
                <a:latin typeface="+mn-ea"/>
              </a:rPr>
              <a:t>到。</a:t>
            </a:r>
            <a:endParaRPr lang="en-US" altLang="zh-CN" dirty="0">
              <a:latin typeface="+mn-ea"/>
            </a:endParaRPr>
          </a:p>
          <a:p>
            <a:pPr lvl="1"/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右键 </a:t>
            </a:r>
            <a:r>
              <a:rPr lang="en-US" altLang="zh-CN" dirty="0">
                <a:latin typeface="+mn-ea"/>
              </a:rPr>
              <a:t>-&gt; Copy -&gt; CSS Selector | XPath</a:t>
            </a:r>
          </a:p>
        </p:txBody>
      </p:sp>
    </p:spTree>
    <p:extLst>
      <p:ext uri="{BB962C8B-B14F-4D97-AF65-F5344CB8AC3E}">
        <p14:creationId xmlns:p14="http://schemas.microsoft.com/office/powerpoint/2010/main" val="2868109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45B96-B46A-4BE6-9EDB-2F9B9D71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提取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F1841EE-2918-4DA9-9B9A-861BC56C3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我们到底需要 </a:t>
            </a:r>
            <a:r>
              <a:rPr lang="en-US" altLang="zh-CN" dirty="0"/>
              <a:t>HTML </a:t>
            </a:r>
            <a:r>
              <a:rPr lang="zh-CN" altLang="en-US" dirty="0"/>
              <a:t>页面中的那些数据？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89BB7-3781-4ED8-9CD7-2CBCAF84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4616E-59A5-458D-A73E-C0254815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8D827-5B67-4825-9AB8-8DB8F5B2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868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44F02-CEAF-414D-87F5-EB4A9FFB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BAC9E-F084-4B14-A741-5DB7AB622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需要提取</a:t>
            </a:r>
            <a:r>
              <a:rPr lang="en-US" altLang="zh-CN" dirty="0"/>
              <a:t>|</a:t>
            </a:r>
            <a:r>
              <a:rPr lang="zh-CN" altLang="en-US" dirty="0"/>
              <a:t>获取的数据</a:t>
            </a:r>
            <a:endParaRPr lang="en-US" altLang="zh-CN" dirty="0"/>
          </a:p>
          <a:p>
            <a:pPr lvl="1"/>
            <a:r>
              <a:rPr lang="zh-CN" altLang="en-US" dirty="0"/>
              <a:t>标签的标签体的内容值</a:t>
            </a:r>
            <a:endParaRPr lang="en-US" altLang="zh-CN" dirty="0"/>
          </a:p>
          <a:p>
            <a:pPr lvl="2"/>
            <a:r>
              <a:rPr lang="en-US" altLang="zh-CN" dirty="0"/>
              <a:t>tag body content value </a:t>
            </a:r>
          </a:p>
          <a:p>
            <a:pPr lvl="1"/>
            <a:r>
              <a:rPr lang="zh-CN" altLang="en-US" dirty="0"/>
              <a:t>标签的属性值</a:t>
            </a:r>
            <a:endParaRPr lang="en-US" altLang="zh-CN" dirty="0"/>
          </a:p>
          <a:p>
            <a:pPr lvl="2"/>
            <a:r>
              <a:rPr lang="en-US" altLang="zh-CN" dirty="0"/>
              <a:t>tag attribute(s) value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6DCBA-FF39-47D6-ADB4-AB4AE15B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D3EEE-CE40-4889-A8E6-D60400FC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A6466-3461-41F5-9CA8-8DB7746F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93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5C217CE-E1A2-4C78-BF7B-5A845C04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666E7A3-CA29-442D-8EB0-CD7D546A4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正则表达式、</a:t>
            </a:r>
            <a:r>
              <a:rPr lang="en-US" altLang="zh-CN" dirty="0"/>
              <a:t>CSS</a:t>
            </a:r>
            <a:r>
              <a:rPr lang="zh-CN" altLang="en-US" dirty="0"/>
              <a:t>选择器、</a:t>
            </a:r>
            <a:r>
              <a:rPr lang="en-US" altLang="zh-CN" dirty="0" err="1"/>
              <a:t>Xpath</a:t>
            </a:r>
            <a:endParaRPr lang="en-US" altLang="zh-CN" dirty="0"/>
          </a:p>
          <a:p>
            <a:r>
              <a:rPr lang="zh-CN" altLang="en-US" dirty="0"/>
              <a:t>提取</a:t>
            </a:r>
            <a:r>
              <a:rPr lang="en-US" altLang="zh-CN" dirty="0"/>
              <a:t>HTML</a:t>
            </a:r>
            <a:r>
              <a:rPr lang="zh-CN" altLang="en-US" dirty="0"/>
              <a:t>的数据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ACAAD-7CA4-4FD9-AFA6-F0F13234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ABEE8-70A0-4B8B-997A-A3EF27E3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92DDA-B7A2-48A6-A74A-C76194FE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69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45B96-B46A-4BE6-9EDB-2F9B9D71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解析</a:t>
            </a:r>
            <a:r>
              <a:rPr lang="en-US" altLang="zh-CN" dirty="0"/>
              <a:t>&amp;</a:t>
            </a:r>
            <a:r>
              <a:rPr lang="zh-CN" altLang="en-US" dirty="0"/>
              <a:t>定位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F1841EE-2918-4DA9-9B9A-861BC56C3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正则表达式、</a:t>
            </a:r>
            <a:r>
              <a:rPr lang="en-US" altLang="zh-CN" dirty="0"/>
              <a:t>CSS </a:t>
            </a:r>
            <a:r>
              <a:rPr lang="zh-CN" altLang="en-US" dirty="0"/>
              <a:t>选择器、</a:t>
            </a:r>
            <a:r>
              <a:rPr lang="en-US" altLang="zh-CN" dirty="0"/>
              <a:t>XPath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89BB7-3781-4ED8-9CD7-2CBCAF84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4616E-59A5-458D-A73E-C0254815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8D827-5B67-4825-9AB8-8DB8F5B2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6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CC135-1E9B-4220-8091-D5F45F28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解析</a:t>
            </a:r>
            <a:r>
              <a:rPr lang="en-US" altLang="zh-CN" dirty="0"/>
              <a:t>&amp;</a:t>
            </a:r>
            <a:r>
              <a:rPr lang="zh-CN" altLang="en-US" dirty="0"/>
              <a:t>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3DFD1-A5F7-4672-8E8E-93A5D58E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  <a:endParaRPr lang="en-US" altLang="zh-CN" dirty="0"/>
          </a:p>
          <a:p>
            <a:r>
              <a:rPr lang="en-US" altLang="zh-CN" dirty="0"/>
              <a:t>CSS </a:t>
            </a:r>
            <a:r>
              <a:rPr lang="zh-CN" altLang="en-US" dirty="0"/>
              <a:t>类选择器</a:t>
            </a:r>
            <a:endParaRPr lang="en-US" altLang="zh-CN" dirty="0"/>
          </a:p>
          <a:p>
            <a:r>
              <a:rPr lang="en-US" altLang="zh-CN" dirty="0"/>
              <a:t>XPath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620E6-1FE0-4D19-8831-17FDF6D9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5041E-8344-48F5-8688-123A3D73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86443-E679-40A1-9BCC-1AB0A7C7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2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45B96-B46A-4BE6-9EDB-2F9B9D71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  <a:br>
              <a:rPr lang="en-US" altLang="zh-CN" dirty="0"/>
            </a:br>
            <a:r>
              <a:rPr lang="en-US" altLang="zh-CN" sz="3000" dirty="0"/>
              <a:t>(</a:t>
            </a:r>
            <a:r>
              <a:rPr lang="zh-CN" altLang="en-US" sz="3000" dirty="0"/>
              <a:t>一般字符、预定义字符、量词、边界符</a:t>
            </a:r>
            <a:r>
              <a:rPr lang="en-US" altLang="zh-CN" sz="3000" dirty="0"/>
              <a:t>)</a:t>
            </a:r>
            <a:endParaRPr lang="zh-CN" altLang="en-US" sz="300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F1841EE-2918-4DA9-9B9A-861BC56C3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https://www.w3cschool.cn/zhengzebiaodashi/regexp-tutorial.html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Java </a:t>
            </a:r>
            <a:r>
              <a:rPr lang="zh-CN" altLang="en-US" dirty="0"/>
              <a:t>正则表达式</a:t>
            </a:r>
            <a:r>
              <a:rPr lang="en-US" altLang="zh-CN" dirty="0"/>
              <a:t>.docx</a:t>
            </a:r>
          </a:p>
          <a:p>
            <a:r>
              <a:rPr lang="en-US" altLang="zh-CN" dirty="0"/>
              <a:t>python </a:t>
            </a:r>
            <a:r>
              <a:rPr lang="zh-CN" altLang="en-US" dirty="0"/>
              <a:t>的 </a:t>
            </a:r>
            <a:r>
              <a:rPr lang="en-US" altLang="zh-CN" dirty="0"/>
              <a:t>re </a:t>
            </a:r>
            <a:r>
              <a:rPr lang="zh-CN" altLang="en-US" dirty="0"/>
              <a:t>模块</a:t>
            </a:r>
            <a:r>
              <a:rPr lang="en-US" altLang="zh-CN" dirty="0"/>
              <a:t>.docx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89BB7-3781-4ED8-9CD7-2CBCAF84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4616E-59A5-458D-A73E-C0254815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8D827-5B67-4825-9AB8-8DB8F5B2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5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E5C374B-6609-4B5A-90DE-0E1059A8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+mj-ea"/>
              </a:rPr>
              <a:t>一般字符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6D126EA-88E3-40EE-80CB-9AA4CC63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正则表达式的一般字符有</a:t>
            </a:r>
            <a:r>
              <a:rPr lang="en-US" altLang="zh-CN" dirty="0"/>
              <a:t>3</a:t>
            </a:r>
            <a:r>
              <a:rPr lang="zh-CN" altLang="zh-CN" dirty="0"/>
              <a:t>个。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ED215-F454-4CDA-BC5A-1D3B3842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505C-DA05-4B73-978D-AC25D15448EE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4B537-9AED-4847-B7E7-C0240B3B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BC3B4-126C-4A8F-8F68-0968D177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2D1067B-EBBB-4C26-BA9D-2A711A4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67228"/>
              </p:ext>
            </p:extLst>
          </p:nvPr>
        </p:nvGraphicFramePr>
        <p:xfrm>
          <a:off x="2133328" y="2597137"/>
          <a:ext cx="7848872" cy="28083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5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2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196">
                <a:tc>
                  <a:txBody>
                    <a:bodyPr/>
                    <a:lstStyle/>
                    <a:p>
                      <a:pPr indent="267970"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字符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含义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0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.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匹配任意单个字符（不包括换行符</a:t>
                      </a:r>
                      <a:r>
                        <a:rPr lang="en-US" sz="2000" dirty="0">
                          <a:effectLst/>
                        </a:rPr>
                        <a:t>\n</a:t>
                      </a:r>
                      <a:r>
                        <a:rPr lang="zh-CN" sz="2000" dirty="0">
                          <a:effectLst/>
                        </a:rPr>
                        <a:t>）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0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\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转义字符（把有特殊含义的字符转换成字面意思）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0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[...]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字符集。对应字符集中的任意字符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78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81E7D-0D75-4A96-9B56-4B3C70D2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+mj-ea"/>
              </a:rPr>
              <a:t>预定义字符集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195D6-3345-4808-98CD-DD27E5772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正则表达式预定义字符集有</a:t>
            </a:r>
            <a:r>
              <a:rPr lang="en-US" altLang="zh-CN" dirty="0"/>
              <a:t>6</a:t>
            </a:r>
            <a:r>
              <a:rPr lang="zh-CN" altLang="zh-CN" dirty="0"/>
              <a:t>个。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4DF0E-4839-4019-A3CE-C79E7342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61367-3624-4E19-9F14-EFE3F3C9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118E3-5E86-4217-83E1-18C99F3A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6B569C4-EA7B-4C2B-B6BF-C7317017D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07955"/>
              </p:ext>
            </p:extLst>
          </p:nvPr>
        </p:nvGraphicFramePr>
        <p:xfrm>
          <a:off x="2089060" y="2360539"/>
          <a:ext cx="8013879" cy="3816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285">
                <a:tc>
                  <a:txBody>
                    <a:bodyPr/>
                    <a:lstStyle/>
                    <a:p>
                      <a:pPr indent="267970"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预定义字符集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含义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72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\d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匹配一个数字字符。等价于</a:t>
                      </a:r>
                      <a:r>
                        <a:rPr lang="en-US" sz="1600">
                          <a:effectLst/>
                        </a:rPr>
                        <a:t> [0-9]</a:t>
                      </a:r>
                      <a:r>
                        <a:rPr lang="zh-CN" sz="1600">
                          <a:effectLst/>
                        </a:rPr>
                        <a:t>。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76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\D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匹配一个非数字字符。等价于</a:t>
                      </a:r>
                      <a:r>
                        <a:rPr lang="en-US" sz="1600">
                          <a:effectLst/>
                        </a:rPr>
                        <a:t> [^0-9]</a:t>
                      </a:r>
                      <a:r>
                        <a:rPr lang="zh-CN" sz="1600">
                          <a:effectLst/>
                        </a:rPr>
                        <a:t>。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364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\s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匹配任何空白字符，包括空格、制表符、换页符等等。等价于</a:t>
                      </a:r>
                      <a:r>
                        <a:rPr lang="en-US" sz="1600" dirty="0">
                          <a:effectLst/>
                        </a:rPr>
                        <a:t> [ \f\n\r\t\v]</a:t>
                      </a:r>
                      <a:r>
                        <a:rPr lang="zh-CN" sz="1600" dirty="0">
                          <a:effectLst/>
                        </a:rPr>
                        <a:t>。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76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\S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匹配任何非空白字符。等价于</a:t>
                      </a:r>
                      <a:r>
                        <a:rPr lang="en-US" sz="1600">
                          <a:effectLst/>
                        </a:rPr>
                        <a:t> [^ \f\n\r\t\v]</a:t>
                      </a:r>
                      <a:r>
                        <a:rPr lang="zh-CN" sz="1600">
                          <a:effectLst/>
                        </a:rPr>
                        <a:t>。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76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\w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匹配包括下划线的任何单词字符。等价于</a:t>
                      </a:r>
                      <a:r>
                        <a:rPr lang="en-US" sz="1600" dirty="0">
                          <a:effectLst/>
                        </a:rPr>
                        <a:t>'[A-Za-z0-9_]'</a:t>
                      </a:r>
                      <a:r>
                        <a:rPr lang="zh-CN" sz="1600" dirty="0">
                          <a:effectLst/>
                        </a:rPr>
                        <a:t>。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76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\W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匹配任何非单词字符。等价于</a:t>
                      </a:r>
                      <a:r>
                        <a:rPr lang="en-US" sz="1600" dirty="0">
                          <a:effectLst/>
                        </a:rPr>
                        <a:t> '[^A-Za-z0-9_]'</a:t>
                      </a:r>
                      <a:r>
                        <a:rPr lang="zh-CN" sz="1600" dirty="0">
                          <a:effectLst/>
                        </a:rPr>
                        <a:t>。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01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6AAFD-97BF-431F-B7B9-1A57D5A8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+mj-ea"/>
              </a:rPr>
              <a:t>数量词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1AC1D-1586-4030-81B9-DB2F66A0F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正则中的数量词列表。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6C2D7-34A3-4A2D-939E-DDA2A3EE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0C8D7-4613-4285-B00E-9A1ACAFE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9D293-DB14-414F-9F36-5BECFEF4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A08985C-E7AD-4491-9C52-D3FC6ED71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467248"/>
              </p:ext>
            </p:extLst>
          </p:nvPr>
        </p:nvGraphicFramePr>
        <p:xfrm>
          <a:off x="2274404" y="2393993"/>
          <a:ext cx="8105272" cy="3697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8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147">
                <a:tc>
                  <a:txBody>
                    <a:bodyPr/>
                    <a:lstStyle/>
                    <a:p>
                      <a:pPr indent="26797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数量词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含义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3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*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匹配前一个字符</a:t>
                      </a:r>
                      <a:r>
                        <a:rPr lang="en-US" sz="2000" dirty="0">
                          <a:effectLst/>
                        </a:rPr>
                        <a:t>0</a:t>
                      </a:r>
                      <a:r>
                        <a:rPr lang="zh-CN" sz="2000" dirty="0">
                          <a:effectLst/>
                        </a:rPr>
                        <a:t>或无限次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081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匹配前一个字符</a:t>
                      </a:r>
                      <a:r>
                        <a:rPr lang="en-US" sz="2000" dirty="0">
                          <a:effectLst/>
                        </a:rPr>
                        <a:t>1</a:t>
                      </a:r>
                      <a:r>
                        <a:rPr lang="zh-CN" sz="2000" dirty="0">
                          <a:effectLst/>
                        </a:rPr>
                        <a:t>或无限次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66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？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匹配前一个字符</a:t>
                      </a:r>
                      <a:r>
                        <a:rPr lang="en-US" sz="2000" dirty="0">
                          <a:effectLst/>
                        </a:rPr>
                        <a:t>0</a:t>
                      </a:r>
                      <a:r>
                        <a:rPr lang="zh-CN" sz="2000" dirty="0">
                          <a:effectLst/>
                        </a:rPr>
                        <a:t>或</a:t>
                      </a:r>
                      <a:r>
                        <a:rPr lang="en-US" sz="2000" dirty="0">
                          <a:effectLst/>
                        </a:rPr>
                        <a:t>1</a:t>
                      </a:r>
                      <a:r>
                        <a:rPr lang="zh-CN" sz="2000" dirty="0">
                          <a:effectLst/>
                        </a:rPr>
                        <a:t>次</a:t>
                      </a:r>
                      <a:endParaRPr lang="en-US" altLang="zh-CN" sz="2000" dirty="0">
                        <a:effectLst/>
                      </a:endParaRPr>
                    </a:p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altLang="zh-CN" sz="20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effectLst/>
                          <a:latin typeface="Times New Roman"/>
                          <a:ea typeface="宋体"/>
                        </a:rPr>
                        <a:t>非贪婪最小匹配：</a:t>
                      </a:r>
                      <a:r>
                        <a:rPr lang="en-US" altLang="zh-CN" sz="2000" dirty="0"/>
                        <a:t>/&lt;.*&gt;/ </a:t>
                      </a:r>
                      <a:r>
                        <a:rPr lang="zh-CN" altLang="en-US" sz="2000" dirty="0"/>
                        <a:t>和 </a:t>
                      </a:r>
                      <a:r>
                        <a:rPr lang="en-US" altLang="zh-CN" sz="2000" dirty="0"/>
                        <a:t>/&lt;.*?&gt;/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3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{m}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匹配前一个字符</a:t>
                      </a:r>
                      <a:r>
                        <a:rPr lang="en-US" sz="2000" dirty="0">
                          <a:effectLst/>
                        </a:rPr>
                        <a:t>m</a:t>
                      </a:r>
                      <a:r>
                        <a:rPr lang="zh-CN" sz="2000" dirty="0">
                          <a:effectLst/>
                        </a:rPr>
                        <a:t>次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62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{m,n}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匹配前一个字符</a:t>
                      </a:r>
                      <a:r>
                        <a:rPr lang="en-US" sz="2000" dirty="0">
                          <a:effectLst/>
                        </a:rPr>
                        <a:t>m</a:t>
                      </a:r>
                      <a:r>
                        <a:rPr lang="zh-CN" sz="2000" dirty="0">
                          <a:effectLst/>
                        </a:rPr>
                        <a:t>至</a:t>
                      </a:r>
                      <a:r>
                        <a:rPr lang="en-US" sz="2000" dirty="0">
                          <a:effectLst/>
                        </a:rPr>
                        <a:t>n</a:t>
                      </a:r>
                      <a:r>
                        <a:rPr lang="zh-CN" sz="2000" dirty="0">
                          <a:effectLst/>
                        </a:rPr>
                        <a:t>次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69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48964-F87C-4F27-83A7-3D1800E3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+mj-ea"/>
              </a:rPr>
              <a:t>边界匹配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7AE7A-BAE0-4166-98D3-82D315284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边界匹配的关键符号参见表。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5B2E3-28AA-490B-A5C9-AF9CAA93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C1C2-658C-4869-8808-E747C1290E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BECF2-9277-4C90-865D-4134BBDF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解析</a:t>
            </a:r>
            <a:r>
              <a:rPr lang="en-US" altLang="zh-CN"/>
              <a:t>&amp;</a:t>
            </a:r>
            <a:r>
              <a:rPr lang="zh-CN" altLang="en-US"/>
              <a:t>定位、提取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22F89-B736-4663-9AA1-72DA3AC2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0CC2BBF-4885-400C-AC3F-203E9207E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34163"/>
              </p:ext>
            </p:extLst>
          </p:nvPr>
        </p:nvGraphicFramePr>
        <p:xfrm>
          <a:off x="2274404" y="2385318"/>
          <a:ext cx="7643192" cy="3456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indent="26797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边界匹配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含义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^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匹配字符串开头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匹配字符串结尾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\A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仅匹配字符串开头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\Z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仅匹配字符串结尾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8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2961</Words>
  <Application>Microsoft Office PowerPoint</Application>
  <PresentationFormat>宽屏</PresentationFormat>
  <Paragraphs>391</Paragraphs>
  <Slides>28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Times New Roman</vt:lpstr>
      <vt:lpstr>Office 主题​​</vt:lpstr>
      <vt:lpstr>HTML 解析&amp;定位、提取 </vt:lpstr>
      <vt:lpstr>主要内容</vt:lpstr>
      <vt:lpstr>HTML 解析&amp;定位 </vt:lpstr>
      <vt:lpstr>HTML 解析&amp;定位</vt:lpstr>
      <vt:lpstr>正则表达式 (一般字符、预定义字符、量词、边界符)</vt:lpstr>
      <vt:lpstr>一般字符</vt:lpstr>
      <vt:lpstr>预定义字符集</vt:lpstr>
      <vt:lpstr>数量词</vt:lpstr>
      <vt:lpstr>边界匹配</vt:lpstr>
      <vt:lpstr>CSS 选择器</vt:lpstr>
      <vt:lpstr>CSS 五大选择器</vt:lpstr>
      <vt:lpstr>CSS 类选择器(class selector)</vt:lpstr>
      <vt:lpstr>单类选择器</vt:lpstr>
      <vt:lpstr>多类选择器</vt:lpstr>
      <vt:lpstr>CSS 属性选择器</vt:lpstr>
      <vt:lpstr>CSS 属性选择器</vt:lpstr>
      <vt:lpstr>CSS 属性选择器</vt:lpstr>
      <vt:lpstr>CSS 属性选择器</vt:lpstr>
      <vt:lpstr>XPath</vt:lpstr>
      <vt:lpstr>XPath 语言</vt:lpstr>
      <vt:lpstr>XPath 中节点和节点关系</vt:lpstr>
      <vt:lpstr>节点选择</vt:lpstr>
      <vt:lpstr>谓语（Predicates）</vt:lpstr>
      <vt:lpstr>性能对比</vt:lpstr>
      <vt:lpstr>使用技巧</vt:lpstr>
      <vt:lpstr>HTML 提取</vt:lpstr>
      <vt:lpstr>HTML 提取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浏览器分类</dc:title>
  <dc:creator>李 伟</dc:creator>
  <cp:lastModifiedBy>李 伟</cp:lastModifiedBy>
  <cp:revision>35</cp:revision>
  <dcterms:created xsi:type="dcterms:W3CDTF">2019-06-28T16:41:38Z</dcterms:created>
  <dcterms:modified xsi:type="dcterms:W3CDTF">2023-06-28T15:55:53Z</dcterms:modified>
</cp:coreProperties>
</file>