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80" r:id="rId4"/>
    <p:sldId id="281" r:id="rId5"/>
    <p:sldId id="282" r:id="rId6"/>
    <p:sldId id="283" r:id="rId7"/>
    <p:sldId id="258" r:id="rId8"/>
    <p:sldId id="278" r:id="rId9"/>
    <p:sldId id="284" r:id="rId10"/>
    <p:sldId id="262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F69B1C-7054-44C0-AB1D-511539798E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A6655D-6110-424E-A7DF-BA8D278ED0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7DB179B-269F-4703-9FB7-0C4FF7D44E4A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F89CD2E-857C-4FF3-94CE-41E73740B1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5126822-6818-4315-9A63-BFDBF30FD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D465E-A0EE-411F-8817-70207450D3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41102-6EA9-496D-B3B7-DB62D7EAD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95B306-9B3E-44D9-9B09-DF962B5937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CF82A0BA-8816-44B8-B36E-6289E7E9E5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C94E88F1-4BAE-4308-8647-4E319C34AE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075B32CD-4D0A-4D7B-BC17-0E7FBBCA1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3A50ADB-C05F-40AE-9134-F274EF2DAC1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146A90B2-9FEA-418A-A0DC-63A06D5B56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B615DF9A-689C-494C-9C68-6D9455C1B8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1BF7CC5-BA19-4F67-88ED-B4247FEBD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84BD4A2-352F-4257-A975-12591CE6C4B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E84AF03F-A3C8-431D-85D9-03197C6747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6ADFB589-1BC4-421E-B794-A8F09897A2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9F8B9DB4-939F-4E5E-BD62-F040DE63B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537E6-7EE2-40F9-AFDB-96EDA0E8F7D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E7934739-B539-485D-B5A8-ADF8762BCA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AF7CC3A4-F269-46C2-A72F-F128CA2089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2F050F57-8984-41A5-B198-9B87F8E6A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ECD8805-D512-4133-AEDD-46DC32BE796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0F45129B-088B-4210-8807-58417FBB9A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4DA453B0-27B9-43AA-B5C0-1ECAA76A03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9886B894-20F1-43A3-93D4-4B92AA3F6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594AD63-0328-491B-AAE9-1940D946BAF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93D65664-F230-4D0A-BF2D-EF7501C957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779E615-47C1-412C-ACBF-7D1A02E86AF8}"/>
              </a:ext>
            </a:extLst>
          </p:cNvPr>
          <p:cNvSpPr txBox="1">
            <a:spLocks/>
          </p:cNvSpPr>
          <p:nvPr userDrawn="1"/>
        </p:nvSpPr>
        <p:spPr>
          <a:xfrm>
            <a:off x="1247775" y="3509963"/>
            <a:ext cx="6858000" cy="73818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dirty="0"/>
              <a:t>Project Review Report</a:t>
            </a:r>
            <a:endParaRPr lang="zh-CN" altLang="en-US" sz="2400" dirty="0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5734694C-B59A-4C4E-9DC4-CE452F1E352B}"/>
              </a:ext>
            </a:extLst>
          </p:cNvPr>
          <p:cNvSpPr txBox="1"/>
          <p:nvPr userDrawn="1"/>
        </p:nvSpPr>
        <p:spPr>
          <a:xfrm>
            <a:off x="1138238" y="1433513"/>
            <a:ext cx="6986587" cy="61436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600200" tIns="0" rIns="685800" bIns="0"/>
          <a:lstStyle>
            <a:lvl1pPr indent="3651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800" b="1">
                <a:solidFill>
                  <a:srgbClr val="FFFFFF"/>
                </a:solidFill>
                <a:ea typeface="Adobe 楷体 Std R" pitchFamily="18" charset="-122"/>
                <a:cs typeface="Times New Roman" pitchFamily="18" charset="0"/>
              </a:rPr>
              <a:t>荣耀</a:t>
            </a:r>
            <a:r>
              <a:rPr lang="en-US" altLang="zh-CN" sz="2800" b="1">
                <a:solidFill>
                  <a:srgbClr val="FFFFFF"/>
                </a:solidFill>
                <a:ea typeface="Adobe 楷体 Std R" pitchFamily="18" charset="-122"/>
                <a:cs typeface="Times New Roman" pitchFamily="18" charset="0"/>
              </a:rPr>
              <a:t> </a:t>
            </a:r>
            <a:r>
              <a:rPr lang="zh-CN" altLang="zh-CN" sz="2800" b="1">
                <a:solidFill>
                  <a:srgbClr val="FFFFFF"/>
                </a:solidFill>
                <a:ea typeface="Adobe 楷体 Std R" pitchFamily="18" charset="-122"/>
                <a:cs typeface="Times New Roman" pitchFamily="18" charset="0"/>
              </a:rPr>
              <a:t>·</a:t>
            </a:r>
            <a:r>
              <a:rPr lang="en-US" altLang="zh-CN" sz="2800" b="1">
                <a:solidFill>
                  <a:srgbClr val="FFFFFF"/>
                </a:solidFill>
                <a:ea typeface="Adobe 楷体 Std R" pitchFamily="18" charset="-122"/>
                <a:cs typeface="Times New Roman" pitchFamily="18" charset="0"/>
              </a:rPr>
              <a:t> </a:t>
            </a:r>
            <a:r>
              <a:rPr lang="zh-CN" altLang="zh-CN" sz="2800" b="1">
                <a:solidFill>
                  <a:srgbClr val="FFFFFF"/>
                </a:solidFill>
                <a:ea typeface="Adobe 楷体 Std R" pitchFamily="18" charset="-122"/>
                <a:cs typeface="Times New Roman" pitchFamily="18" charset="0"/>
              </a:rPr>
              <a:t>分享</a:t>
            </a:r>
            <a:r>
              <a:rPr lang="en-US" altLang="zh-CN" sz="2800" b="1">
                <a:solidFill>
                  <a:srgbClr val="FFFFFF"/>
                </a:solidFill>
                <a:ea typeface="Adobe 楷体 Std R" pitchFamily="18" charset="-122"/>
                <a:cs typeface="Times New Roman" pitchFamily="18" charset="0"/>
              </a:rPr>
              <a:t> </a:t>
            </a:r>
            <a:r>
              <a:rPr lang="zh-CN" altLang="zh-CN" sz="2800" b="1">
                <a:solidFill>
                  <a:srgbClr val="FFFFFF"/>
                </a:solidFill>
                <a:ea typeface="Adobe 楷体 Std R" pitchFamily="18" charset="-122"/>
                <a:cs typeface="Times New Roman" pitchFamily="18" charset="0"/>
              </a:rPr>
              <a:t>·</a:t>
            </a:r>
            <a:r>
              <a:rPr lang="en-US" altLang="zh-CN" sz="2800" b="1">
                <a:solidFill>
                  <a:srgbClr val="FFFFFF"/>
                </a:solidFill>
                <a:ea typeface="Adobe 楷体 Std R" pitchFamily="18" charset="-122"/>
                <a:cs typeface="Times New Roman" pitchFamily="18" charset="0"/>
              </a:rPr>
              <a:t> </a:t>
            </a:r>
            <a:r>
              <a:rPr lang="zh-CN" altLang="zh-CN" sz="2800" b="1">
                <a:solidFill>
                  <a:srgbClr val="FFFFFF"/>
                </a:solidFill>
                <a:ea typeface="Adobe 楷体 Std R" pitchFamily="18" charset="-122"/>
                <a:cs typeface="Times New Roman" pitchFamily="18" charset="0"/>
              </a:rPr>
              <a:t>共成长</a:t>
            </a:r>
            <a:endParaRPr lang="zh-CN" altLang="zh-CN" sz="1200">
              <a:solidFill>
                <a:srgbClr val="000000"/>
              </a:solidFill>
              <a:ea typeface="Adobe 楷体 Std R" pitchFamily="18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1000">
                <a:solidFill>
                  <a:srgbClr val="595959"/>
                </a:solidFill>
                <a:ea typeface="Adobe 楷体 Std R" pitchFamily="18" charset="-122"/>
                <a:cs typeface="Times New Roman" pitchFamily="18" charset="0"/>
              </a:rPr>
              <a:t>     </a:t>
            </a:r>
            <a:endParaRPr lang="zh-CN" altLang="zh-CN" sz="1200">
              <a:solidFill>
                <a:srgbClr val="000000"/>
              </a:solidFill>
              <a:ea typeface="Adobe 楷体 Std R" pitchFamily="18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C7D490-7A8B-4E86-B480-813F949F0F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5738" y="285750"/>
            <a:ext cx="3267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项目编号：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CI-SK-</a:t>
            </a:r>
            <a:r>
              <a:rPr lang="en-US" altLang="zh-CN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WebSite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10">
            <a:extLst>
              <a:ext uri="{FF2B5EF4-FFF2-40B4-BE49-F238E27FC236}">
                <a16:creationId xmlns:a16="http://schemas.microsoft.com/office/drawing/2014/main" id="{668D0300-4B55-4127-8F2A-90A96C9712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222250"/>
            <a:ext cx="13716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1">
            <a:extLst>
              <a:ext uri="{FF2B5EF4-FFF2-40B4-BE49-F238E27FC236}">
                <a16:creationId xmlns:a16="http://schemas.microsoft.com/office/drawing/2014/main" id="{62CA7E35-B785-48A3-A39D-16587FB599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222250"/>
            <a:ext cx="5889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8188EFF-E1D1-4AC8-80B2-3555F8B51E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24413" y="6078538"/>
            <a:ext cx="41036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zh-CN" altLang="zh-CN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天津开发区中软卓越信息技术有限公司</a:t>
            </a:r>
            <a:endParaRPr lang="zh-CN" altLang="zh-CN" sz="1200">
              <a:latin typeface="Arial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7DAEDE-2E5D-46BD-A91F-F4FC5F2990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38688" y="6354763"/>
            <a:ext cx="42751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dirty="0" err="1">
                <a:solidFill>
                  <a:srgbClr val="595959"/>
                </a:solidFill>
                <a:latin typeface="宋体" pitchFamily="2" charset="-122"/>
                <a:cs typeface="Times New Roman" pitchFamily="18" charset="0"/>
              </a:rPr>
              <a:t>CopyRight</a:t>
            </a:r>
            <a:r>
              <a:rPr lang="en-US" altLang="zh-CN" sz="1000" dirty="0">
                <a:solidFill>
                  <a:srgbClr val="595959"/>
                </a:solidFill>
                <a:latin typeface="宋体" pitchFamily="2" charset="-122"/>
                <a:cs typeface="Times New Roman" pitchFamily="18" charset="0"/>
              </a:rPr>
              <a:t> © 2010-2023 </a:t>
            </a:r>
            <a:r>
              <a:rPr lang="en-US" altLang="zh-CN" sz="1000" dirty="0" err="1">
                <a:solidFill>
                  <a:srgbClr val="595959"/>
                </a:solidFill>
                <a:latin typeface="宋体" pitchFamily="2" charset="-122"/>
                <a:cs typeface="Times New Roman" pitchFamily="18" charset="0"/>
              </a:rPr>
              <a:t>中软国际教育科技集团</a:t>
            </a:r>
            <a:r>
              <a:rPr lang="en-US" altLang="zh-CN" sz="1000" dirty="0">
                <a:solidFill>
                  <a:srgbClr val="595959"/>
                </a:solidFill>
                <a:latin typeface="宋体" pitchFamily="2" charset="-122"/>
                <a:cs typeface="Times New Roman" pitchFamily="18" charset="0"/>
              </a:rPr>
              <a:t>, All Rights Reserve</a:t>
            </a:r>
            <a:r>
              <a:rPr lang="en-US" altLang="zh-CN" sz="1000" dirty="0">
                <a:solidFill>
                  <a:srgbClr val="595959"/>
                </a:solidFill>
                <a:cs typeface="Times New Roman" pitchFamily="18" charset="0"/>
              </a:rPr>
              <a:t>d</a:t>
            </a:r>
            <a:endParaRPr lang="zh-CN" altLang="en-US" sz="10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3044659"/>
            <a:ext cx="6858000" cy="738104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44188"/>
            <a:ext cx="6858000" cy="613611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rgbClr val="0051A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2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5723E-A301-4636-897E-D7A65D49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FC10-54D4-4386-A8BE-A4E5664B4CD5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DF678-A272-4DFE-8C14-8E0D7498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B0A61-529F-4BFF-A736-34341BB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BDDC4-7964-484D-A573-6604E93E26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6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7AEAE-C159-40D4-90D0-C064DFD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8CC01-F9CC-47AC-9E64-944A34BABE52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31CAE-A085-4C68-8D02-1325B88A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1524A-C532-4A66-9491-A8567CC6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3A69C-4A6F-4BFE-9047-1AACE44F15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5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7853505-ADEF-4F5E-ADBF-4373A2A36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84738" y="6176963"/>
            <a:ext cx="4102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zh-CN" altLang="zh-CN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天津开发区中软卓越信息技术有限公司</a:t>
            </a:r>
            <a:endParaRPr lang="zh-CN" altLang="zh-CN" sz="1200">
              <a:latin typeface="Arial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50D337-2CDA-4DE5-AB80-E3D4A381F1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9013" y="6453188"/>
            <a:ext cx="42751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dirty="0" err="1">
                <a:solidFill>
                  <a:srgbClr val="595959"/>
                </a:solidFill>
                <a:latin typeface="宋体" pitchFamily="2" charset="-122"/>
                <a:cs typeface="Times New Roman" pitchFamily="18" charset="0"/>
              </a:rPr>
              <a:t>CopyRight</a:t>
            </a:r>
            <a:r>
              <a:rPr lang="en-US" altLang="zh-CN" sz="1000" dirty="0">
                <a:solidFill>
                  <a:srgbClr val="595959"/>
                </a:solidFill>
                <a:latin typeface="宋体" pitchFamily="2" charset="-122"/>
                <a:cs typeface="Times New Roman" pitchFamily="18" charset="0"/>
              </a:rPr>
              <a:t> © 2010-2023 </a:t>
            </a:r>
            <a:r>
              <a:rPr lang="en-US" altLang="zh-CN" sz="1000" dirty="0" err="1">
                <a:solidFill>
                  <a:srgbClr val="595959"/>
                </a:solidFill>
                <a:latin typeface="宋体" pitchFamily="2" charset="-122"/>
                <a:cs typeface="Times New Roman" pitchFamily="18" charset="0"/>
              </a:rPr>
              <a:t>中软国际教育科技集团</a:t>
            </a:r>
            <a:r>
              <a:rPr lang="en-US" altLang="zh-CN" sz="1000" dirty="0">
                <a:solidFill>
                  <a:srgbClr val="595959"/>
                </a:solidFill>
                <a:latin typeface="宋体" pitchFamily="2" charset="-122"/>
                <a:cs typeface="Times New Roman" pitchFamily="18" charset="0"/>
              </a:rPr>
              <a:t>, All Rights Reserve</a:t>
            </a:r>
            <a:r>
              <a:rPr lang="en-US" altLang="zh-CN" sz="1000" dirty="0">
                <a:solidFill>
                  <a:srgbClr val="595959"/>
                </a:solidFill>
                <a:cs typeface="Times New Roman" pitchFamily="18" charset="0"/>
              </a:rPr>
              <a:t>d</a:t>
            </a:r>
            <a:endParaRPr lang="zh-CN" altLang="en-US" sz="1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43799B87-65BF-472F-AE0F-0A48538F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09AE-F62B-45CC-A969-D6BE47BEE82A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4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6C04D-0E7F-4A19-8B58-C54196E9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263CE-C452-4187-92C9-DE0E678AA90D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4D88C-7202-4C7E-B6E9-BA0984F8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FF3D5-E44D-4983-AB04-8F07BFB9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D07A2-7118-4623-98E2-43A90A5B7D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DC3AAF0-AF74-46B3-9595-0A3EF95D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1CFC7-FC5F-4761-AFCA-E613CBF72FF0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33A5745-C656-45FE-BBC2-4823D7F3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BD527C5-CD9E-45B7-ADC5-17062A20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86F84-CBDC-4464-954B-4D69451F49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0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1209264-DF17-40B7-A241-86F66C38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1AB-EE01-4CF2-9EEC-D9044B95B449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AF4E2AB-3F63-415B-A488-EEACA530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BC1B98D-5D16-4177-BBD1-85EA52A7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5EC87-8875-4E91-BD93-8B9C89833E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571BADE-F45D-463D-AA7F-D6391C92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2E4A0-9E55-48D9-8D8E-AE871DD48455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22781AC-0D3E-44F5-B2E5-E1C71CC4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7A33D23-A44D-4FF9-8121-1B9A024D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2CB1E-6E7E-4843-A092-7B68AABF4D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6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00182E4-051D-4B2B-958F-45C4AFC1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5F83E-199D-4475-BE16-BA1D6595515D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0949BEF-1194-4A8F-BF05-F28CF958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F6FC52F-A699-4031-BBB2-F4A9ACA4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9A1B0-026A-419F-8472-C083F1D6D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2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996FC25-7A8E-4AEC-844F-3230AA39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E67DD-91BD-4DBD-8BF3-DE943B85F797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3986D7E-664E-4619-85C3-9B23781D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5AD4B1F-0BFB-48FD-B8DB-E5B1F22C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4F33E-C0B2-49DE-B6D4-89B97772F5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80160EF-92DB-404F-A5B8-37CA15BE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1E92F-2453-4065-9757-3C15301608A5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ABA35EB-FF51-4B7B-B356-6300B0A6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203413B-4278-4A6C-AD8D-DB63D8DC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52B26-9CE9-4AC3-9966-E03DE9AC08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1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1706590-7E98-437A-93C1-0EF77BA1A4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68288"/>
            <a:ext cx="7886700" cy="622300"/>
          </a:xfrm>
          <a:prstGeom prst="rect">
            <a:avLst/>
          </a:prstGeom>
          <a:solidFill>
            <a:srgbClr val="0051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3B66363-AE4B-44FC-9FA4-6FE9EEB395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80975" y="1095375"/>
            <a:ext cx="8686800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4D0E5-3D9A-4800-8A5A-8CF92AD97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CB205F-8400-410D-96A8-A85BA1B134E8}" type="datetimeFigureOut">
              <a:rPr lang="zh-CN" altLang="en-US"/>
              <a:pPr>
                <a:defRPr/>
              </a:pPr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42C17-E80E-42F3-9957-A570E0190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CE44E-969E-4930-9183-65A514A04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4D38FC-B01D-4F33-92E3-09A5BE1F15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b="1" kern="1200">
          <a:solidFill>
            <a:srgbClr val="0051A3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rgbClr val="0051A3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b="1" kern="1200">
          <a:solidFill>
            <a:srgbClr val="0051A3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DD612778-A052-4E23-9BF9-0B2D0319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32125"/>
            <a:ext cx="6858000" cy="738188"/>
          </a:xfrm>
        </p:spPr>
        <p:txBody>
          <a:bodyPr/>
          <a:lstStyle/>
          <a:p>
            <a:pPr eaLnBrk="1" hangingPunct="1"/>
            <a:r>
              <a:rPr lang="zh-CN" altLang="en-US"/>
              <a:t>阶段项目评审汇报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99C7F25C-A557-4FE6-9733-5533EF9A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43438"/>
            <a:ext cx="6858000" cy="614362"/>
          </a:xfrm>
        </p:spPr>
        <p:txBody>
          <a:bodyPr/>
          <a:lstStyle/>
          <a:p>
            <a:pPr eaLnBrk="1" hangingPunct="1"/>
            <a:r>
              <a:rPr lang="zh-CN" altLang="en-US"/>
              <a:t>项目名称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89BCF2E-6D1A-4474-BA81-545D988020E3}"/>
              </a:ext>
            </a:extLst>
          </p:cNvPr>
          <p:cNvSpPr/>
          <p:nvPr/>
        </p:nvSpPr>
        <p:spPr>
          <a:xfrm>
            <a:off x="1158875" y="2214563"/>
            <a:ext cx="72120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放飞自由梦想，成就卓越人生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B8B56330-3D6D-4221-A0DC-D339A636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项目开发人员及小组</a:t>
            </a:r>
            <a:r>
              <a:rPr lang="en-US" altLang="zh-CN"/>
              <a:t>/</a:t>
            </a:r>
            <a:r>
              <a:rPr lang="zh-CN" altLang="en-US"/>
              <a:t>项目整体规划介绍</a:t>
            </a:r>
          </a:p>
        </p:txBody>
      </p:sp>
      <p:sp>
        <p:nvSpPr>
          <p:cNvPr id="7171" name="内容占位符 1">
            <a:extLst>
              <a:ext uri="{FF2B5EF4-FFF2-40B4-BE49-F238E27FC236}">
                <a16:creationId xmlns:a16="http://schemas.microsoft.com/office/drawing/2014/main" id="{1F926B79-593C-4C15-A056-FF32CB90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1057275"/>
            <a:ext cx="8686800" cy="5081588"/>
          </a:xfrm>
        </p:spPr>
        <p:txBody>
          <a:bodyPr/>
          <a:lstStyle/>
          <a:p>
            <a:r>
              <a:rPr lang="zh-CN" altLang="en-US"/>
              <a:t>开发人员清单（</a:t>
            </a:r>
            <a:r>
              <a:rPr lang="en-US" altLang="zh-CN"/>
              <a:t>Development staff list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项目开发周期规划（</a:t>
            </a:r>
            <a:r>
              <a:rPr lang="en-US" altLang="zh-CN"/>
              <a:t> Project development cycle planning 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91AAD6-D840-410C-B608-C7B950BDA401}"/>
              </a:ext>
            </a:extLst>
          </p:cNvPr>
          <p:cNvGraphicFramePr>
            <a:graphicFrameLocks noGrp="1"/>
          </p:cNvGraphicFramePr>
          <p:nvPr/>
        </p:nvGraphicFramePr>
        <p:xfrm>
          <a:off x="536575" y="3495675"/>
          <a:ext cx="7350125" cy="2576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2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阶段名称</a:t>
                      </a:r>
                    </a:p>
                  </a:txBody>
                  <a:tcPr marL="91447" marR="91447"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阶段时间</a:t>
                      </a:r>
                    </a:p>
                  </a:txBody>
                  <a:tcPr marL="91447" marR="91447"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阶段提交物</a:t>
                      </a:r>
                    </a:p>
                  </a:txBody>
                  <a:tcPr marL="91447" marR="91447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0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项目启动</a:t>
                      </a:r>
                    </a:p>
                  </a:txBody>
                  <a:tcPr marL="91447" marR="91447" marT="45742" marB="45742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xxxx</a:t>
                      </a:r>
                      <a:r>
                        <a:rPr lang="zh-CN" altLang="en-US" sz="1400" dirty="0"/>
                        <a:t>年</a:t>
                      </a:r>
                      <a:r>
                        <a:rPr lang="en-US" altLang="zh-CN" sz="1400" dirty="0"/>
                        <a:t>xx</a:t>
                      </a:r>
                      <a:r>
                        <a:rPr lang="zh-CN" altLang="en-US" sz="1400" dirty="0"/>
                        <a:t>月</a:t>
                      </a:r>
                      <a:r>
                        <a:rPr lang="en-US" altLang="zh-CN" sz="1400" dirty="0"/>
                        <a:t>xx</a:t>
                      </a:r>
                      <a:r>
                        <a:rPr lang="zh-CN" altLang="en-US" sz="1400" dirty="0"/>
                        <a:t>日 （</a:t>
                      </a:r>
                      <a:r>
                        <a:rPr lang="en-US" altLang="zh-CN" sz="1400" dirty="0"/>
                        <a:t>x</a:t>
                      </a:r>
                      <a:r>
                        <a:rPr lang="zh-CN" altLang="en-US" sz="1400" dirty="0"/>
                        <a:t>天）</a:t>
                      </a:r>
                    </a:p>
                  </a:txBody>
                  <a:tcPr marL="91447" marR="91447" marT="45742" marB="45742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《</a:t>
                      </a:r>
                      <a:r>
                        <a:rPr lang="zh-CN" altLang="en-US" sz="1400" dirty="0"/>
                        <a:t>项目立项申请书</a:t>
                      </a:r>
                      <a:r>
                        <a:rPr lang="en-US" altLang="zh-CN" sz="1400" dirty="0"/>
                        <a:t>》</a:t>
                      </a:r>
                    </a:p>
                    <a:p>
                      <a:r>
                        <a:rPr lang="en-US" altLang="zh-CN" sz="1400" dirty="0"/>
                        <a:t>《</a:t>
                      </a:r>
                      <a:r>
                        <a:rPr lang="zh-CN" altLang="en-US" sz="1400" dirty="0"/>
                        <a:t>项目开发周期表</a:t>
                      </a:r>
                      <a:r>
                        <a:rPr lang="en-US" altLang="zh-CN" sz="1400" dirty="0"/>
                        <a:t>》</a:t>
                      </a:r>
                      <a:endParaRPr lang="zh-CN" altLang="en-US" sz="1400" dirty="0"/>
                    </a:p>
                  </a:txBody>
                  <a:tcPr marL="91447" marR="91447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项目实施</a:t>
                      </a:r>
                    </a:p>
                  </a:txBody>
                  <a:tcPr marL="91447" marR="91447" marT="45742" marB="45742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xxxx</a:t>
                      </a:r>
                      <a:r>
                        <a:rPr lang="zh-CN" altLang="en-US" sz="1400" dirty="0"/>
                        <a:t>年</a:t>
                      </a:r>
                      <a:r>
                        <a:rPr lang="en-US" altLang="zh-CN" sz="1400" dirty="0"/>
                        <a:t>xx</a:t>
                      </a:r>
                      <a:r>
                        <a:rPr lang="zh-CN" altLang="en-US" sz="1400" dirty="0"/>
                        <a:t>月</a:t>
                      </a:r>
                      <a:r>
                        <a:rPr lang="en-US" altLang="zh-CN" sz="1400" dirty="0"/>
                        <a:t>xx</a:t>
                      </a:r>
                      <a:r>
                        <a:rPr lang="zh-CN" altLang="en-US" sz="1400" dirty="0"/>
                        <a:t>日 （</a:t>
                      </a:r>
                      <a:r>
                        <a:rPr lang="en-US" altLang="zh-CN" sz="1400" dirty="0"/>
                        <a:t>x</a:t>
                      </a:r>
                      <a:r>
                        <a:rPr lang="zh-CN" altLang="en-US" sz="1400" dirty="0"/>
                        <a:t>天）</a:t>
                      </a:r>
                    </a:p>
                  </a:txBody>
                  <a:tcPr marL="91447" marR="91447"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项目阶段代码</a:t>
                      </a:r>
                    </a:p>
                  </a:txBody>
                  <a:tcPr marL="91447" marR="91447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项目中期评审</a:t>
                      </a:r>
                    </a:p>
                  </a:txBody>
                  <a:tcPr marL="91447" marR="91447" marT="45742" marB="45742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xxxx</a:t>
                      </a:r>
                      <a:r>
                        <a:rPr lang="zh-CN" altLang="en-US" sz="1400" dirty="0"/>
                        <a:t>年</a:t>
                      </a:r>
                      <a:r>
                        <a:rPr lang="en-US" altLang="zh-CN" sz="1400" dirty="0"/>
                        <a:t>xx</a:t>
                      </a:r>
                      <a:r>
                        <a:rPr lang="zh-CN" altLang="en-US" sz="1400" dirty="0"/>
                        <a:t>月</a:t>
                      </a:r>
                      <a:r>
                        <a:rPr lang="en-US" altLang="zh-CN" sz="1400" dirty="0"/>
                        <a:t>xx</a:t>
                      </a:r>
                      <a:r>
                        <a:rPr lang="zh-CN" altLang="en-US" sz="1400" dirty="0"/>
                        <a:t>日 （</a:t>
                      </a:r>
                      <a:r>
                        <a:rPr lang="en-US" altLang="zh-CN" sz="1400" dirty="0"/>
                        <a:t>x</a:t>
                      </a:r>
                      <a:r>
                        <a:rPr lang="zh-CN" altLang="en-US" sz="1400" dirty="0"/>
                        <a:t>天）</a:t>
                      </a:r>
                    </a:p>
                  </a:txBody>
                  <a:tcPr marL="91447" marR="91447"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项目阶段审查</a:t>
                      </a:r>
                    </a:p>
                  </a:txBody>
                  <a:tcPr marL="91447" marR="91447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13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项目结项评审</a:t>
                      </a:r>
                    </a:p>
                  </a:txBody>
                  <a:tcPr marL="91447" marR="91447" marT="45742" marB="45742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xxxx</a:t>
                      </a:r>
                      <a:r>
                        <a:rPr lang="zh-CN" altLang="en-US" sz="1400" dirty="0"/>
                        <a:t>年</a:t>
                      </a:r>
                      <a:r>
                        <a:rPr lang="en-US" altLang="zh-CN" sz="1400" dirty="0"/>
                        <a:t>xx</a:t>
                      </a:r>
                      <a:r>
                        <a:rPr lang="zh-CN" altLang="en-US" sz="1400" dirty="0"/>
                        <a:t>月</a:t>
                      </a:r>
                      <a:r>
                        <a:rPr lang="en-US" altLang="zh-CN" sz="1400" dirty="0"/>
                        <a:t>xx</a:t>
                      </a:r>
                      <a:r>
                        <a:rPr lang="zh-CN" altLang="en-US" sz="1400" dirty="0"/>
                        <a:t>日 （</a:t>
                      </a:r>
                      <a:r>
                        <a:rPr lang="en-US" altLang="zh-CN" sz="1400" dirty="0"/>
                        <a:t>x</a:t>
                      </a:r>
                      <a:r>
                        <a:rPr lang="zh-CN" altLang="en-US" sz="1400" dirty="0"/>
                        <a:t>天）</a:t>
                      </a:r>
                    </a:p>
                  </a:txBody>
                  <a:tcPr marL="91447" marR="91447"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项目立项申请书、项目开发周期表、项目汇报</a:t>
                      </a:r>
                      <a:r>
                        <a:rPr lang="en-US" altLang="zh-CN" sz="1400" dirty="0"/>
                        <a:t>PPT</a:t>
                      </a:r>
                      <a:r>
                        <a:rPr lang="zh-CN" altLang="en-US" sz="1400" dirty="0"/>
                        <a:t>、项目源代码、项目总结报告、程序员日志。</a:t>
                      </a:r>
                    </a:p>
                  </a:txBody>
                  <a:tcPr marL="91447" marR="91447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D7B7BC82-0C98-4C16-8264-42C0C223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项目立项申请信息</a:t>
            </a:r>
            <a:r>
              <a:rPr lang="en-US" altLang="zh-CN"/>
              <a:t>1/3-</a:t>
            </a:r>
            <a:r>
              <a:rPr lang="zh-CN" altLang="en-US"/>
              <a:t>开发环境</a:t>
            </a:r>
          </a:p>
        </p:txBody>
      </p:sp>
      <p:sp>
        <p:nvSpPr>
          <p:cNvPr id="9219" name="内容占位符 1">
            <a:extLst>
              <a:ext uri="{FF2B5EF4-FFF2-40B4-BE49-F238E27FC236}">
                <a16:creationId xmlns:a16="http://schemas.microsoft.com/office/drawing/2014/main" id="{E5D24FF4-DAE6-4AB7-830F-081EEAFE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1057275"/>
            <a:ext cx="8686800" cy="5081588"/>
          </a:xfrm>
        </p:spPr>
        <p:txBody>
          <a:bodyPr/>
          <a:lstStyle/>
          <a:p>
            <a:r>
              <a:rPr lang="zh-CN" altLang="en-US"/>
              <a:t>项目开发环境清单（</a:t>
            </a:r>
            <a:r>
              <a:rPr lang="en-US" altLang="zh-CN"/>
              <a:t>Project development environment list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14EB58-9E14-4740-B871-4F3AF24EF68A}"/>
              </a:ext>
            </a:extLst>
          </p:cNvPr>
          <p:cNvGraphicFramePr>
            <a:graphicFrameLocks noGrp="1"/>
          </p:cNvGraphicFramePr>
          <p:nvPr/>
        </p:nvGraphicFramePr>
        <p:xfrm>
          <a:off x="493713" y="1487488"/>
          <a:ext cx="6096000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名称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环境细节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4B069A4B-4BC9-4EF7-B403-A04D7911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项目立项申请信息</a:t>
            </a:r>
            <a:r>
              <a:rPr lang="en-US" altLang="zh-CN"/>
              <a:t>2/3-</a:t>
            </a:r>
            <a:r>
              <a:rPr lang="zh-CN" altLang="en-US"/>
              <a:t>使用技术</a:t>
            </a:r>
          </a:p>
        </p:txBody>
      </p:sp>
      <p:sp>
        <p:nvSpPr>
          <p:cNvPr id="11267" name="内容占位符 1">
            <a:extLst>
              <a:ext uri="{FF2B5EF4-FFF2-40B4-BE49-F238E27FC236}">
                <a16:creationId xmlns:a16="http://schemas.microsoft.com/office/drawing/2014/main" id="{42312250-0600-49A1-99BF-67C6B2B7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1057275"/>
            <a:ext cx="8686800" cy="5081588"/>
          </a:xfrm>
        </p:spPr>
        <p:txBody>
          <a:bodyPr/>
          <a:lstStyle/>
          <a:p>
            <a:r>
              <a:rPr lang="zh-CN" altLang="en-US"/>
              <a:t>项目开发技术清单（</a:t>
            </a:r>
            <a:r>
              <a:rPr lang="en-US" altLang="zh-CN"/>
              <a:t>Technical list of project development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8B142C2-2006-4515-AEE8-F609237AEA70}"/>
              </a:ext>
            </a:extLst>
          </p:cNvPr>
          <p:cNvGraphicFramePr>
            <a:graphicFrameLocks noGrp="1"/>
          </p:cNvGraphicFramePr>
          <p:nvPr/>
        </p:nvGraphicFramePr>
        <p:xfrm>
          <a:off x="493713" y="1487488"/>
          <a:ext cx="6096000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序号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技术细节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8AB5965D-9E2F-420A-B3BF-314F47ED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项目立项申请信息</a:t>
            </a:r>
            <a:r>
              <a:rPr lang="en-US" altLang="zh-CN"/>
              <a:t>3/3-</a:t>
            </a:r>
            <a:r>
              <a:rPr lang="zh-CN" altLang="en-US"/>
              <a:t>主要业务模块</a:t>
            </a:r>
          </a:p>
        </p:txBody>
      </p:sp>
      <p:sp>
        <p:nvSpPr>
          <p:cNvPr id="13315" name="内容占位符 1">
            <a:extLst>
              <a:ext uri="{FF2B5EF4-FFF2-40B4-BE49-F238E27FC236}">
                <a16:creationId xmlns:a16="http://schemas.microsoft.com/office/drawing/2014/main" id="{714DF05F-3776-4D20-B2BD-8480E403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1057275"/>
            <a:ext cx="8686800" cy="5081588"/>
          </a:xfrm>
        </p:spPr>
        <p:txBody>
          <a:bodyPr/>
          <a:lstStyle/>
          <a:p>
            <a:r>
              <a:rPr lang="zh-CN" altLang="en-US"/>
              <a:t>项目业务模块清单（</a:t>
            </a:r>
            <a:r>
              <a:rPr lang="en-US" altLang="zh-CN"/>
              <a:t>Project business module list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0D1894-6E3A-40F2-85F1-86CA3082C174}"/>
              </a:ext>
            </a:extLst>
          </p:cNvPr>
          <p:cNvGraphicFramePr>
            <a:graphicFrameLocks noGrp="1"/>
          </p:cNvGraphicFramePr>
          <p:nvPr/>
        </p:nvGraphicFramePr>
        <p:xfrm>
          <a:off x="506413" y="1590675"/>
          <a:ext cx="6096000" cy="296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模块名称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具体内容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8E35E53E-169D-4BC1-9E18-802DBB10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项目开发周期表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5B8AE2D3-B8CF-420B-A29A-9289DCE7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此处粘贴项目开发周期表的截图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165920EB-4526-4040-B4F0-6C619BBD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模块</a:t>
            </a:r>
            <a:r>
              <a:rPr lang="en-US" altLang="zh-CN"/>
              <a:t>01</a:t>
            </a:r>
            <a:r>
              <a:rPr lang="zh-CN" altLang="en-US"/>
              <a:t>：</a:t>
            </a:r>
            <a:r>
              <a:rPr lang="en-US" altLang="zh-CN"/>
              <a:t>XXXX</a:t>
            </a:r>
            <a:r>
              <a:rPr lang="zh-CN" altLang="en-US"/>
              <a:t>的信息展示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407B2C22-308D-4ED9-96C0-9DA2A64E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075" y="1057275"/>
            <a:ext cx="3213100" cy="50815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/>
              <a:t>技术说明：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/>
              <a:t>xxx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/>
              <a:t>xxx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/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AFC1E340-C1D9-4E4E-BCAD-DB9C10D0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我的体会</a:t>
            </a:r>
          </a:p>
        </p:txBody>
      </p:sp>
      <p:sp>
        <p:nvSpPr>
          <p:cNvPr id="17411" name="内容占位符 1">
            <a:extLst>
              <a:ext uri="{FF2B5EF4-FFF2-40B4-BE49-F238E27FC236}">
                <a16:creationId xmlns:a16="http://schemas.microsoft.com/office/drawing/2014/main" id="{0EEC7784-A571-4DFF-88E4-7A95C583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此处填写体会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376EF-F1FD-9623-34E6-9792FBD8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E0A7E-853F-3845-73DF-0429EAAF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8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231</Words>
  <Application>Microsoft Office PowerPoint</Application>
  <PresentationFormat>全屏显示(4:3)</PresentationFormat>
  <Paragraphs>64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阶段项目评审汇报</vt:lpstr>
      <vt:lpstr>项目开发人员及小组/项目整体规划介绍</vt:lpstr>
      <vt:lpstr>项目立项申请信息1/3-开发环境</vt:lpstr>
      <vt:lpstr>项目立项申请信息2/3-使用技术</vt:lpstr>
      <vt:lpstr>项目立项申请信息3/3-主要业务模块</vt:lpstr>
      <vt:lpstr>项目开发周期表</vt:lpstr>
      <vt:lpstr>模块01：XXXX的信息展示</vt:lpstr>
      <vt:lpstr>我的体会</vt:lpstr>
      <vt:lpstr>PowerPoint 演示文稿</vt:lpstr>
      <vt:lpstr>PowerPoint 演示文稿</vt:lpstr>
    </vt:vector>
  </TitlesOfParts>
  <Company>chinasoft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李 伟</cp:lastModifiedBy>
  <cp:revision>58</cp:revision>
  <dcterms:created xsi:type="dcterms:W3CDTF">2015-04-16T13:56:24Z</dcterms:created>
  <dcterms:modified xsi:type="dcterms:W3CDTF">2023-06-24T20:06:15Z</dcterms:modified>
</cp:coreProperties>
</file>