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65" r:id="rId3"/>
    <p:sldId id="267" r:id="rId5"/>
    <p:sldId id="309" r:id="rId6"/>
    <p:sldId id="322" r:id="rId7"/>
    <p:sldId id="268" r:id="rId8"/>
    <p:sldId id="269" r:id="rId9"/>
    <p:sldId id="272" r:id="rId10"/>
    <p:sldId id="273" r:id="rId11"/>
    <p:sldId id="271" r:id="rId12"/>
    <p:sldId id="274" r:id="rId13"/>
    <p:sldId id="282" r:id="rId14"/>
    <p:sldId id="284" r:id="rId15"/>
    <p:sldId id="303" r:id="rId16"/>
    <p:sldId id="288" r:id="rId17"/>
    <p:sldId id="301" r:id="rId18"/>
    <p:sldId id="262" r:id="rId19"/>
  </p:sldIdLst>
  <p:sldSz cx="9906000" cy="6858000" type="A4"/>
  <p:notesSz cx="6797675" cy="9926320"/>
  <p:defaultTextStyle>
    <a:defPPr>
      <a:defRPr lang="zh-CN"/>
    </a:defPPr>
    <a:lvl1pPr marL="0" algn="l" defTabSz="536575" rtl="0" eaLnBrk="1" latinLnBrk="0" hangingPunct="1">
      <a:defRPr sz="2110" kern="1200">
        <a:solidFill>
          <a:schemeClr val="tx1"/>
        </a:solidFill>
        <a:latin typeface="+mn-lt"/>
        <a:ea typeface="+mn-ea"/>
        <a:cs typeface="+mn-cs"/>
      </a:defRPr>
    </a:lvl1pPr>
    <a:lvl2pPr marL="536575" algn="l" defTabSz="536575" rtl="0" eaLnBrk="1" latinLnBrk="0" hangingPunct="1">
      <a:defRPr sz="2110" kern="1200">
        <a:solidFill>
          <a:schemeClr val="tx1"/>
        </a:solidFill>
        <a:latin typeface="+mn-lt"/>
        <a:ea typeface="+mn-ea"/>
        <a:cs typeface="+mn-cs"/>
      </a:defRPr>
    </a:lvl2pPr>
    <a:lvl3pPr marL="1072515" algn="l" defTabSz="536575" rtl="0" eaLnBrk="1" latinLnBrk="0" hangingPunct="1">
      <a:defRPr sz="2110" kern="1200">
        <a:solidFill>
          <a:schemeClr val="tx1"/>
        </a:solidFill>
        <a:latin typeface="+mn-lt"/>
        <a:ea typeface="+mn-ea"/>
        <a:cs typeface="+mn-cs"/>
      </a:defRPr>
    </a:lvl3pPr>
    <a:lvl4pPr marL="1609090" algn="l" defTabSz="536575" rtl="0" eaLnBrk="1" latinLnBrk="0" hangingPunct="1">
      <a:defRPr sz="2110" kern="1200">
        <a:solidFill>
          <a:schemeClr val="tx1"/>
        </a:solidFill>
        <a:latin typeface="+mn-lt"/>
        <a:ea typeface="+mn-ea"/>
        <a:cs typeface="+mn-cs"/>
      </a:defRPr>
    </a:lvl4pPr>
    <a:lvl5pPr marL="2145030" algn="l" defTabSz="536575" rtl="0" eaLnBrk="1" latinLnBrk="0" hangingPunct="1">
      <a:defRPr sz="2110" kern="1200">
        <a:solidFill>
          <a:schemeClr val="tx1"/>
        </a:solidFill>
        <a:latin typeface="+mn-lt"/>
        <a:ea typeface="+mn-ea"/>
        <a:cs typeface="+mn-cs"/>
      </a:defRPr>
    </a:lvl5pPr>
    <a:lvl6pPr marL="2681605" algn="l" defTabSz="536575" rtl="0" eaLnBrk="1" latinLnBrk="0" hangingPunct="1">
      <a:defRPr sz="2110" kern="1200">
        <a:solidFill>
          <a:schemeClr val="tx1"/>
        </a:solidFill>
        <a:latin typeface="+mn-lt"/>
        <a:ea typeface="+mn-ea"/>
        <a:cs typeface="+mn-cs"/>
      </a:defRPr>
    </a:lvl6pPr>
    <a:lvl7pPr marL="3218180" algn="l" defTabSz="536575" rtl="0" eaLnBrk="1" latinLnBrk="0" hangingPunct="1">
      <a:defRPr sz="2110" kern="1200">
        <a:solidFill>
          <a:schemeClr val="tx1"/>
        </a:solidFill>
        <a:latin typeface="+mn-lt"/>
        <a:ea typeface="+mn-ea"/>
        <a:cs typeface="+mn-cs"/>
      </a:defRPr>
    </a:lvl7pPr>
    <a:lvl8pPr marL="3754120" algn="l" defTabSz="536575" rtl="0" eaLnBrk="1" latinLnBrk="0" hangingPunct="1">
      <a:defRPr sz="2110" kern="1200">
        <a:solidFill>
          <a:schemeClr val="tx1"/>
        </a:solidFill>
        <a:latin typeface="+mn-lt"/>
        <a:ea typeface="+mn-ea"/>
        <a:cs typeface="+mn-cs"/>
      </a:defRPr>
    </a:lvl8pPr>
    <a:lvl9pPr marL="4290695" algn="l" defTabSz="536575" rtl="0" eaLnBrk="1" latinLnBrk="0" hangingPunct="1">
      <a:defRPr sz="211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5297"/>
    <a:srgbClr val="6BBBAE"/>
    <a:srgbClr val="67B3AC"/>
    <a:srgbClr val="8ACDEE"/>
    <a:srgbClr val="F7DF76"/>
    <a:srgbClr val="0076A8"/>
    <a:srgbClr val="D45055"/>
    <a:srgbClr val="EEA846"/>
    <a:srgbClr val="B8A9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5" autoAdjust="0"/>
    <p:restoredTop sz="94182" autoAdjust="0"/>
  </p:normalViewPr>
  <p:slideViewPr>
    <p:cSldViewPr snapToGrid="0" snapToObjects="1">
      <p:cViewPr varScale="1">
        <p:scale>
          <a:sx n="84" d="100"/>
          <a:sy n="84" d="100"/>
        </p:scale>
        <p:origin x="1387" y="67"/>
      </p:cViewPr>
      <p:guideLst>
        <p:guide orient="horz" pos="2052"/>
        <p:guide pos="31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CCBE3-9CF7-404A-8B4C-4707D85E73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BD87A-4D47-45D9-937F-F6FA765CF4D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50B9D-B326-4037-856E-ED8C115132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613DA-CF6A-4FAB-A76A-5EC694D7C6E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72515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1pPr>
    <a:lvl2pPr marL="536575" algn="l" defTabSz="1072515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2pPr>
    <a:lvl3pPr marL="1072515" algn="l" defTabSz="1072515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3pPr>
    <a:lvl4pPr marL="1609090" algn="l" defTabSz="1072515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4pPr>
    <a:lvl5pPr marL="2145030" algn="l" defTabSz="1072515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5pPr>
    <a:lvl6pPr marL="2681605" algn="l" defTabSz="1072515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6pPr>
    <a:lvl7pPr marL="3218180" algn="l" defTabSz="1072515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7pPr>
    <a:lvl8pPr marL="3754120" algn="l" defTabSz="1072515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8pPr>
    <a:lvl9pPr marL="4290695" algn="l" defTabSz="1072515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79488" y="1241425"/>
            <a:ext cx="4838700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613DA-CF6A-4FAB-A76A-5EC694D7C6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79488" y="1241425"/>
            <a:ext cx="4838700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613DA-CF6A-4FAB-A76A-5EC694D7C6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79488" y="1241425"/>
            <a:ext cx="4838700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613DA-CF6A-4FAB-A76A-5EC694D7C6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79488" y="1241425"/>
            <a:ext cx="4838700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613DA-CF6A-4FAB-A76A-5EC694D7C6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79488" y="1241425"/>
            <a:ext cx="4838700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613DA-CF6A-4FAB-A76A-5EC694D7C6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79488" y="1241425"/>
            <a:ext cx="4838700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613DA-CF6A-4FAB-A76A-5EC694D7C6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79488" y="1241425"/>
            <a:ext cx="4838700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613DA-CF6A-4FAB-A76A-5EC694D7C6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79488" y="1241425"/>
            <a:ext cx="4838700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613DA-CF6A-4FAB-A76A-5EC694D7C6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79488" y="1241425"/>
            <a:ext cx="4838700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613DA-CF6A-4FAB-A76A-5EC694D7C6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79488" y="1241425"/>
            <a:ext cx="4838700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613DA-CF6A-4FAB-A76A-5EC694D7C6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79488" y="1241425"/>
            <a:ext cx="4838700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E613DA-CF6A-4FAB-A76A-5EC694D7C6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4.emf"/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" y="5257027"/>
            <a:ext cx="6934200" cy="1105044"/>
          </a:xfrm>
        </p:spPr>
        <p:txBody>
          <a:bodyPr/>
          <a:lstStyle>
            <a:lvl1pPr marL="0" indent="0" algn="l">
              <a:buNone/>
              <a:defRPr sz="15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zh-CN" dirty="0"/>
              <a:t>Click to edit Master subtitle style</a:t>
            </a:r>
            <a:endParaRPr kumimoji="1" lang="zh-CN" alt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95300" y="3909528"/>
            <a:ext cx="6934200" cy="1347501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6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74256" y="1"/>
            <a:ext cx="4531743" cy="12836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3" t="28513" r="11831" b="32792"/>
          <a:stretch>
            <a:fillRect/>
          </a:stretch>
        </p:blipFill>
        <p:spPr>
          <a:xfrm>
            <a:off x="512557" y="589025"/>
            <a:ext cx="2774265" cy="71477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2314" r="9859" b="18181"/>
          <a:stretch>
            <a:fillRect/>
          </a:stretch>
        </p:blipFill>
        <p:spPr>
          <a:xfrm>
            <a:off x="5339751" y="5520902"/>
            <a:ext cx="2846717" cy="6211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49386"/>
            <a:ext cx="8915400" cy="78230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en-US" altLang="zh-CN" dirty="0"/>
              <a:t>Click to edit Master text styles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Second level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Third level</a:t>
            </a:r>
            <a:endParaRPr kumimoji="1"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27825" y="6468533"/>
            <a:ext cx="3178175" cy="389467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2" y="493929"/>
            <a:ext cx="388800" cy="389467"/>
          </a:xfrm>
          <a:prstGeom prst="rect">
            <a:avLst/>
          </a:prstGeom>
          <a:solidFill>
            <a:srgbClr val="D4505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38575" y="6386966"/>
            <a:ext cx="2228850" cy="366183"/>
          </a:xfrm>
          <a:prstGeom prst="rect">
            <a:avLst/>
          </a:prstGeom>
        </p:spPr>
        <p:txBody>
          <a:bodyPr/>
          <a:lstStyle/>
          <a:p>
            <a:fld id="{6FBF933E-08CE-4153-9A93-DC5C1640CA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54498"/>
            <a:ext cx="5679436" cy="782305"/>
          </a:xfrm>
        </p:spPr>
        <p:txBody>
          <a:bodyPr/>
          <a:lstStyle/>
          <a:p>
            <a:r>
              <a:rPr kumimoji="1" lang="en-US" altLang="zh-CN" dirty="0"/>
              <a:t>Click to edit Master title style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729625"/>
            <a:ext cx="5679436" cy="4525963"/>
          </a:xfrm>
        </p:spPr>
        <p:txBody>
          <a:bodyPr/>
          <a:lstStyle/>
          <a:p>
            <a:pPr lvl="0"/>
            <a:r>
              <a:rPr kumimoji="1" lang="en-US" altLang="zh-CN" dirty="0"/>
              <a:t>Click to edit Master text styles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Second level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Third level</a:t>
            </a:r>
            <a:endParaRPr kumimoji="1"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27825" y="6468533"/>
            <a:ext cx="3178175" cy="389467"/>
          </a:xfrm>
          <a:prstGeom prst="rect">
            <a:avLst/>
          </a:prstGeom>
        </p:spPr>
      </p:pic>
      <p:pic>
        <p:nvPicPr>
          <p:cNvPr id="8" name="Picture 7"/>
          <p:cNvPicPr/>
          <p:nvPr userDrawn="1"/>
        </p:nvPicPr>
        <p:blipFill>
          <a:blip r:embed="rId3"/>
          <a:stretch>
            <a:fillRect/>
          </a:stretch>
        </p:blipFill>
        <p:spPr>
          <a:xfrm>
            <a:off x="-3713" y="493929"/>
            <a:ext cx="388800" cy="38946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727825" y="3"/>
            <a:ext cx="3178175" cy="6356351"/>
          </a:xfrm>
        </p:spPr>
        <p:txBody>
          <a:bodyPr/>
          <a:lstStyle>
            <a:lvl1pPr marL="179705" marR="0" indent="-179705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 sz="800"/>
            </a:lvl1pPr>
          </a:lstStyle>
          <a:p>
            <a:pPr lvl="0"/>
            <a:r>
              <a:rPr kumimoji="1" lang="en-US" altLang="zh-CN" dirty="0"/>
              <a:t>Picture area – use Picture Placement Grid slide if required.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>
          <a:xfrm>
            <a:off x="3838575" y="6386966"/>
            <a:ext cx="2228850" cy="366183"/>
          </a:xfrm>
          <a:prstGeom prst="rect">
            <a:avLst/>
          </a:prstGeom>
        </p:spPr>
        <p:txBody>
          <a:bodyPr/>
          <a:lstStyle/>
          <a:p>
            <a:fld id="{6FBF933E-08CE-4153-9A93-DC5C1640CA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95300" y="354498"/>
            <a:ext cx="8915400" cy="782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6" hasCustomPrompt="1"/>
          </p:nvPr>
        </p:nvSpPr>
        <p:spPr>
          <a:xfrm>
            <a:off x="0" y="0"/>
            <a:ext cx="9906000" cy="6468533"/>
          </a:xfrm>
        </p:spPr>
        <p:txBody>
          <a:bodyPr/>
          <a:lstStyle>
            <a:lvl1pPr marL="179705" marR="0" indent="-179705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 sz="800"/>
            </a:lvl1pPr>
          </a:lstStyle>
          <a:p>
            <a:pPr lvl="0"/>
            <a:r>
              <a:rPr kumimoji="1" lang="en-US" altLang="zh-CN" dirty="0"/>
              <a:t>Picture area – use Picture Placement Grid slide if required.</a:t>
            </a:r>
            <a:endParaRPr kumimoji="1" lang="en-US" altLang="zh-C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54498"/>
            <a:ext cx="5679436" cy="782305"/>
          </a:xfrm>
        </p:spPr>
        <p:txBody>
          <a:bodyPr/>
          <a:lstStyle/>
          <a:p>
            <a:r>
              <a:rPr kumimoji="1" lang="en-US" altLang="zh-CN" dirty="0"/>
              <a:t>Click to edit Master title style</a:t>
            </a:r>
            <a:endParaRPr kumimoji="1"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27825" y="6468533"/>
            <a:ext cx="3178175" cy="389467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7"/>
          </p:nvPr>
        </p:nvSpPr>
        <p:spPr>
          <a:xfrm>
            <a:off x="3838575" y="6386966"/>
            <a:ext cx="2228850" cy="366183"/>
          </a:xfrm>
          <a:prstGeom prst="rect">
            <a:avLst/>
          </a:prstGeom>
        </p:spPr>
        <p:txBody>
          <a:bodyPr/>
          <a:lstStyle/>
          <a:p>
            <a:fld id="{6FBF933E-08CE-4153-9A93-DC5C1640CA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3"/>
          <p:cNvPicPr>
            <a:picLocks noChangeAspect="1"/>
          </p:cNvPicPr>
          <p:nvPr userDrawn="1"/>
        </p:nvPicPr>
        <p:blipFill rotWithShape="1">
          <a:blip r:embed="rId2"/>
          <a:srcRect b="4"/>
          <a:stretch>
            <a:fillRect/>
          </a:stretch>
        </p:blipFill>
        <p:spPr>
          <a:xfrm>
            <a:off x="0" y="0"/>
            <a:ext cx="9906000" cy="68494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300" y="3997376"/>
            <a:ext cx="6026150" cy="126789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kumimoji="1" lang="en-US" altLang="zh-CN" dirty="0"/>
              <a:t>Click to edit Master title style</a:t>
            </a:r>
            <a:endParaRPr kumimoji="1" lang="zh-CN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252262" y="715912"/>
            <a:ext cx="2952129" cy="2262158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1" noProof="0" dirty="0" smtClean="0">
                <a:solidFill>
                  <a:schemeClr val="bg1"/>
                </a:solidFill>
                <a:latin typeface="+mn-lt"/>
              </a:rPr>
              <a:t>Columbia</a:t>
            </a:r>
            <a:r>
              <a:rPr lang="en-GB" sz="1600" b="1" baseline="0" noProof="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600" b="1" baseline="0" noProof="0" dirty="0">
                <a:solidFill>
                  <a:schemeClr val="bg1"/>
                </a:solidFill>
                <a:latin typeface="+mn-lt"/>
              </a:rPr>
              <a:t>China</a:t>
            </a:r>
            <a:endParaRPr lang="en-GB" sz="1600" b="1" noProof="0" dirty="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1000" noProof="0" dirty="0" smtClean="0">
                <a:solidFill>
                  <a:schemeClr val="bg1"/>
                </a:solidFill>
                <a:latin typeface="+mn-lt"/>
              </a:rPr>
              <a:t>上海市浦东新区北艾路</a:t>
            </a:r>
            <a:r>
              <a:rPr lang="en-US" altLang="zh-CN" sz="1000" noProof="0" dirty="0" smtClean="0">
                <a:solidFill>
                  <a:schemeClr val="bg1"/>
                </a:solidFill>
                <a:latin typeface="+mn-lt"/>
              </a:rPr>
              <a:t>1766</a:t>
            </a:r>
            <a:r>
              <a:rPr lang="zh-CN" altLang="en-US" sz="1000" noProof="0" dirty="0" smtClean="0">
                <a:solidFill>
                  <a:schemeClr val="bg1"/>
                </a:solidFill>
                <a:latin typeface="+mn-lt"/>
              </a:rPr>
              <a:t>号</a:t>
            </a:r>
            <a:r>
              <a:rPr lang="en-US" altLang="zh-CN" sz="1000" noProof="0" dirty="0" smtClean="0">
                <a:solidFill>
                  <a:schemeClr val="bg1"/>
                </a:solidFill>
                <a:latin typeface="+mn-lt"/>
              </a:rPr>
              <a:t>7</a:t>
            </a:r>
            <a:r>
              <a:rPr lang="zh-CN" altLang="en-US" sz="1000" noProof="0" dirty="0" smtClean="0">
                <a:solidFill>
                  <a:schemeClr val="bg1"/>
                </a:solidFill>
                <a:latin typeface="+mn-lt"/>
              </a:rPr>
              <a:t>楼</a:t>
            </a:r>
            <a:r>
              <a:rPr lang="en-US" altLang="zh-CN" sz="1000" noProof="0" dirty="0" smtClean="0">
                <a:solidFill>
                  <a:schemeClr val="bg1"/>
                </a:solidFill>
                <a:latin typeface="+mn-lt"/>
              </a:rPr>
              <a:t>.  </a:t>
            </a:r>
            <a:r>
              <a:rPr lang="zh-CN" altLang="en-US" sz="1000" noProof="0" dirty="0" smtClean="0">
                <a:solidFill>
                  <a:schemeClr val="bg1"/>
                </a:solidFill>
                <a:latin typeface="+mn-lt"/>
              </a:rPr>
              <a:t>邮编</a:t>
            </a:r>
            <a:r>
              <a:rPr lang="en-US" altLang="zh-CN" sz="1000" noProof="0" dirty="0" smtClean="0">
                <a:solidFill>
                  <a:schemeClr val="bg1"/>
                </a:solidFill>
                <a:latin typeface="+mn-lt"/>
              </a:rPr>
              <a:t>200125 </a:t>
            </a:r>
            <a:endParaRPr lang="en-US" altLang="zh-CN" sz="1000" noProof="0" dirty="0" smtClean="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200000"/>
              </a:lnSpc>
            </a:pPr>
            <a:r>
              <a:rPr lang="en-US" sz="1000" noProof="0" dirty="0" smtClean="0">
                <a:solidFill>
                  <a:schemeClr val="bg1"/>
                </a:solidFill>
                <a:latin typeface="+mn-lt"/>
              </a:rPr>
              <a:t>7F, No.1766, Beiai Road, Pudong District, Shanghai, China 200125</a:t>
            </a:r>
            <a:endParaRPr lang="en-US" sz="1000" noProof="0" dirty="0" smtClean="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200000"/>
              </a:lnSpc>
            </a:pPr>
            <a:endParaRPr lang="en-US" sz="1000" noProof="0" dirty="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GB" sz="1000" noProof="0" dirty="0">
                <a:solidFill>
                  <a:schemeClr val="bg1"/>
                </a:solidFill>
                <a:latin typeface="+mn-lt"/>
              </a:rPr>
              <a:t>www.columbia-china.com</a:t>
            </a:r>
            <a:endParaRPr lang="en-GB" sz="1000" noProof="0" dirty="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GB" sz="1000" noProof="0" dirty="0">
                <a:solidFill>
                  <a:schemeClr val="bg1"/>
                </a:solidFill>
                <a:latin typeface="+mn-lt"/>
              </a:rPr>
              <a:t>TEL : +86 21 </a:t>
            </a:r>
            <a:r>
              <a:rPr lang="en-GB" sz="1000" noProof="0" dirty="0" smtClean="0">
                <a:solidFill>
                  <a:schemeClr val="bg1"/>
                </a:solidFill>
                <a:latin typeface="+mn-lt"/>
              </a:rPr>
              <a:t>6878 3655</a:t>
            </a:r>
            <a:endParaRPr lang="en-GB" sz="1000" noProof="0" dirty="0" smtClean="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sz="1000" noProof="0" dirty="0" smtClean="0">
                <a:solidFill>
                  <a:schemeClr val="bg1"/>
                </a:solidFill>
                <a:latin typeface="+mn-lt"/>
              </a:rPr>
              <a:t>WeChat</a:t>
            </a:r>
            <a:r>
              <a:rPr lang="en-US" sz="1000" baseline="0" noProof="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000" baseline="0" noProof="0" dirty="0">
                <a:solidFill>
                  <a:schemeClr val="bg1"/>
                </a:solidFill>
                <a:latin typeface="+mn-lt"/>
              </a:rPr>
              <a:t>QR code: </a:t>
            </a:r>
            <a:r>
              <a:rPr lang="en-US" sz="1000" baseline="0" noProof="0" dirty="0" smtClean="0">
                <a:solidFill>
                  <a:schemeClr val="bg1"/>
                </a:solidFill>
                <a:latin typeface="+mn-lt"/>
              </a:rPr>
              <a:t>COLUMBIA</a:t>
            </a:r>
            <a:endParaRPr lang="en-GB" sz="100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6252262" y="3561501"/>
            <a:ext cx="1982239" cy="431804"/>
          </a:xfrm>
          <a:prstGeom prst="rect">
            <a:avLst/>
          </a:prstGeom>
          <a:noFill/>
        </p:spPr>
        <p:txBody>
          <a:bodyPr wrap="square" lIns="46800" rIns="46800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000" dirty="0">
                <a:solidFill>
                  <a:schemeClr val="bg1"/>
                </a:solidFill>
                <a:latin typeface="+mn-lt"/>
              </a:rPr>
              <a:t>© Columbia </a:t>
            </a:r>
            <a:r>
              <a:rPr lang="en-US" sz="1000" dirty="0" smtClean="0">
                <a:solidFill>
                  <a:schemeClr val="bg1"/>
                </a:solidFill>
                <a:latin typeface="+mn-lt"/>
              </a:rPr>
              <a:t>China</a:t>
            </a:r>
            <a:endParaRPr lang="en-GB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" y="4027741"/>
            <a:ext cx="388800" cy="389467"/>
          </a:xfrm>
          <a:prstGeom prst="rect">
            <a:avLst/>
          </a:prstGeom>
          <a:solidFill>
            <a:srgbClr val="D4505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2" r="7836"/>
          <a:stretch>
            <a:fillRect/>
          </a:stretch>
        </p:blipFill>
        <p:spPr>
          <a:xfrm>
            <a:off x="6282052" y="3993307"/>
            <a:ext cx="1952449" cy="1630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pic>
        <p:nvPicPr>
          <p:cNvPr id="15" name="Picture 14"/>
          <p:cNvPicPr/>
          <p:nvPr userDrawn="1"/>
        </p:nvPicPr>
        <p:blipFill>
          <a:blip r:embed="rId3"/>
          <a:stretch>
            <a:fillRect/>
          </a:stretch>
        </p:blipFill>
        <p:spPr>
          <a:xfrm>
            <a:off x="0" y="4027741"/>
            <a:ext cx="388800" cy="389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300" y="3962872"/>
            <a:ext cx="8420100" cy="729077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kumimoji="1" lang="en-US" altLang="zh-CN" dirty="0"/>
              <a:t>Click to edit Master title style</a:t>
            </a:r>
            <a:endParaRPr kumimoji="1"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" y="4663601"/>
            <a:ext cx="6934200" cy="597839"/>
          </a:xfrm>
        </p:spPr>
        <p:txBody>
          <a:bodyPr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zh-CN" dirty="0"/>
              <a:t>Click to edit Master subtitle style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pic>
        <p:nvPicPr>
          <p:cNvPr id="11" name="Picture 10"/>
          <p:cNvPicPr/>
          <p:nvPr userDrawn="1"/>
        </p:nvPicPr>
        <p:blipFill>
          <a:blip r:embed="rId3"/>
          <a:stretch>
            <a:fillRect/>
          </a:stretch>
        </p:blipFill>
        <p:spPr>
          <a:xfrm>
            <a:off x="0" y="4027741"/>
            <a:ext cx="388800" cy="389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300" y="3954244"/>
            <a:ext cx="8420100" cy="729077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kumimoji="1" lang="en-US" altLang="zh-CN" dirty="0"/>
              <a:t>Click to edit Master title style</a:t>
            </a:r>
            <a:endParaRPr kumimoji="1"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" y="4654973"/>
            <a:ext cx="6934200" cy="597839"/>
          </a:xfrm>
        </p:spPr>
        <p:txBody>
          <a:bodyPr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zh-CN" dirty="0"/>
              <a:t>Click to edit Master subtitle style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pic>
        <p:nvPicPr>
          <p:cNvPr id="10" name="Picture 9"/>
          <p:cNvPicPr/>
          <p:nvPr userDrawn="1"/>
        </p:nvPicPr>
        <p:blipFill>
          <a:blip r:embed="rId3"/>
          <a:stretch>
            <a:fillRect/>
          </a:stretch>
        </p:blipFill>
        <p:spPr>
          <a:xfrm>
            <a:off x="0" y="4027741"/>
            <a:ext cx="388800" cy="389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300" y="3945618"/>
            <a:ext cx="8420100" cy="729077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kumimoji="1" lang="en-US" altLang="zh-CN" dirty="0"/>
              <a:t>Click to edit Master title style</a:t>
            </a:r>
            <a:endParaRPr kumimoji="1"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" y="4646347"/>
            <a:ext cx="6934200" cy="597839"/>
          </a:xfrm>
        </p:spPr>
        <p:txBody>
          <a:bodyPr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zh-CN" dirty="0"/>
              <a:t>Click to edit Master subtitle style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pic>
        <p:nvPicPr>
          <p:cNvPr id="10" name="Picture 9"/>
          <p:cNvPicPr/>
          <p:nvPr userDrawn="1"/>
        </p:nvPicPr>
        <p:blipFill>
          <a:blip r:embed="rId3"/>
          <a:stretch>
            <a:fillRect/>
          </a:stretch>
        </p:blipFill>
        <p:spPr>
          <a:xfrm>
            <a:off x="0" y="4027741"/>
            <a:ext cx="388800" cy="389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300" y="3962870"/>
            <a:ext cx="8420100" cy="729077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kumimoji="1" lang="en-US" altLang="zh-CN" dirty="0"/>
              <a:t>Click to edit Master title style</a:t>
            </a:r>
            <a:endParaRPr kumimoji="1"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" y="4663599"/>
            <a:ext cx="6934200" cy="597839"/>
          </a:xfrm>
        </p:spPr>
        <p:txBody>
          <a:bodyPr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zh-CN" dirty="0"/>
              <a:t>Click to edit Master subtitle style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" y="3"/>
            <a:ext cx="10442153" cy="68678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300" y="3954244"/>
            <a:ext cx="8420100" cy="729077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kumimoji="1" lang="en-US" altLang="zh-CN" dirty="0"/>
              <a:t>Click to edit Master title style</a:t>
            </a:r>
            <a:endParaRPr kumimoji="1"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" y="4654973"/>
            <a:ext cx="6934200" cy="597839"/>
          </a:xfrm>
        </p:spPr>
        <p:txBody>
          <a:bodyPr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zh-CN" dirty="0"/>
              <a:t>Click to edit Master subtitle style</a:t>
            </a:r>
            <a:endParaRPr kumimoji="1"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-1" y="4020453"/>
            <a:ext cx="388800" cy="389467"/>
          </a:xfrm>
          <a:prstGeom prst="rect">
            <a:avLst/>
          </a:prstGeom>
          <a:solidFill>
            <a:srgbClr val="D4505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pic>
        <p:nvPicPr>
          <p:cNvPr id="10" name="Picture 9"/>
          <p:cNvPicPr/>
          <p:nvPr userDrawn="1"/>
        </p:nvPicPr>
        <p:blipFill>
          <a:blip r:embed="rId3"/>
          <a:stretch>
            <a:fillRect/>
          </a:stretch>
        </p:blipFill>
        <p:spPr>
          <a:xfrm>
            <a:off x="0" y="4027741"/>
            <a:ext cx="388800" cy="389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300" y="3954249"/>
            <a:ext cx="8420100" cy="729077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kumimoji="1" lang="en-US" altLang="zh-CN" dirty="0"/>
              <a:t>Click to edit Master title style</a:t>
            </a:r>
            <a:endParaRPr kumimoji="1"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" y="4654978"/>
            <a:ext cx="6934200" cy="597839"/>
          </a:xfrm>
        </p:spPr>
        <p:txBody>
          <a:bodyPr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zh-CN" dirty="0"/>
              <a:t>Click to edit Master subtitle style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2314" r="9859" b="18181"/>
          <a:stretch>
            <a:fillRect/>
          </a:stretch>
        </p:blipFill>
        <p:spPr>
          <a:xfrm>
            <a:off x="7695433" y="428356"/>
            <a:ext cx="1849619" cy="403554"/>
          </a:xfrm>
          <a:prstGeom prst="rect">
            <a:avLst/>
          </a:prstGeom>
        </p:spPr>
      </p:pic>
      <p:pic>
        <p:nvPicPr>
          <p:cNvPr id="6" name="Picture 14"/>
          <p:cNvPicPr/>
          <p:nvPr userDrawn="1"/>
        </p:nvPicPr>
        <p:blipFill>
          <a:blip r:embed="rId3"/>
          <a:stretch>
            <a:fillRect/>
          </a:stretch>
        </p:blipFill>
        <p:spPr>
          <a:xfrm>
            <a:off x="0" y="493929"/>
            <a:ext cx="388800" cy="389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40758"/>
            <a:ext cx="8915400" cy="782305"/>
          </a:xfrm>
        </p:spPr>
        <p:txBody>
          <a:bodyPr/>
          <a:lstStyle/>
          <a:p>
            <a:r>
              <a:rPr kumimoji="1" lang="en-US" altLang="zh-CN" dirty="0"/>
              <a:t>Click to edit Master title style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 dirty="0"/>
              <a:t>Click to edit Master text styles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Second level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Third level</a:t>
            </a:r>
            <a:endParaRPr kumimoji="1"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727825" y="6468533"/>
            <a:ext cx="3178175" cy="3894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729625"/>
            <a:ext cx="8915400" cy="4525963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/>
          <a:p>
            <a:pPr lvl="0"/>
            <a:r>
              <a:rPr kumimoji="1" lang="en-US" altLang="zh-CN" dirty="0"/>
              <a:t>Click to edit Master text styles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Second level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Third level</a:t>
            </a:r>
            <a:endParaRPr kumimoji="1" lang="zh-CN" alt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354498"/>
            <a:ext cx="8915400" cy="782305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/>
          <a:p>
            <a:r>
              <a:rPr kumimoji="1" lang="en-US" altLang="zh-CN" dirty="0"/>
              <a:t>Click to edit Master title style</a:t>
            </a:r>
            <a:endParaRPr kumimoji="1" lang="zh-CN" altLang="en-US" dirty="0"/>
          </a:p>
        </p:txBody>
      </p:sp>
      <p:sp>
        <p:nvSpPr>
          <p:cNvPr id="13" name="Footer Placeholder 4"/>
          <p:cNvSpPr txBox="1"/>
          <p:nvPr userDrawn="1"/>
        </p:nvSpPr>
        <p:spPr>
          <a:xfrm>
            <a:off x="762719" y="6495049"/>
            <a:ext cx="2618835" cy="253523"/>
          </a:xfrm>
          <a:prstGeom prst="rect">
            <a:avLst/>
          </a:prstGeom>
        </p:spPr>
        <p:txBody>
          <a:bodyPr vert="horz" lIns="0" tIns="45720" rIns="0" bIns="45720" rtlCol="0" anchor="t" anchorCtr="0"/>
          <a:lstStyle>
            <a:defPPr>
              <a:defRPr lang="zh-CN"/>
            </a:defPPr>
            <a:lvl1pPr marL="0" algn="l" defTabSz="457200" rtl="0" eaLnBrk="1" latinLnBrk="0" hangingPunct="1">
              <a:defRPr sz="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   </a:t>
            </a: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2019  </a:t>
            </a: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Columbia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China.    www.columbia-china.com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4"/>
          <p:cNvSpPr txBox="1"/>
          <p:nvPr userDrawn="1"/>
        </p:nvSpPr>
        <p:spPr>
          <a:xfrm>
            <a:off x="607439" y="6485780"/>
            <a:ext cx="267419" cy="363594"/>
          </a:xfrm>
          <a:prstGeom prst="rect">
            <a:avLst/>
          </a:prstGeom>
        </p:spPr>
        <p:txBody>
          <a:bodyPr vert="horz" lIns="0" tIns="45720" rIns="0" bIns="45720" rtlCol="0" anchor="t" anchorCtr="0"/>
          <a:lstStyle>
            <a:defPPr>
              <a:defRPr lang="zh-CN"/>
            </a:defPPr>
            <a:lvl1pPr marL="0" algn="l" defTabSz="457200" rtl="0" eaLnBrk="1" latinLnBrk="0" hangingPunct="1">
              <a:defRPr sz="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5AFD8B0-54AE-43FC-AC03-57D0A2DC217F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9705" indent="-179705" algn="l" defTabSz="457200" rtl="0" eaLnBrk="1" latinLnBrk="0" hangingPunct="1">
        <a:spcBef>
          <a:spcPts val="600"/>
        </a:spcBef>
        <a:buFont typeface="Wingdings" panose="05000000000000000000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1pPr>
      <a:lvl2pPr marL="377825" indent="-179705" algn="l" defTabSz="457200" rtl="0" eaLnBrk="1" latinLnBrk="0" hangingPunct="1">
        <a:spcBef>
          <a:spcPts val="600"/>
        </a:spcBef>
        <a:buFont typeface="Heiti SC Light"/>
        <a:buChar char="－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377825" indent="-179705" algn="l" defTabSz="457200" rtl="0" eaLnBrk="1" latinLnBrk="0" hangingPunct="1">
        <a:spcBef>
          <a:spcPts val="600"/>
        </a:spcBef>
        <a:buFont typeface="Heiti SC Light"/>
        <a:buChar char="－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9.xml"/><Relationship Id="rId2" Type="http://schemas.openxmlformats.org/officeDocument/2006/relationships/tags" Target="../tags/tag3.xml"/><Relationship Id="rId1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5.xml"/><Relationship Id="rId1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8.jpe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7.pn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26515" y="2755098"/>
            <a:ext cx="6934200" cy="13475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76A8"/>
                </a:solidFill>
                <a:latin typeface="+mj-ea"/>
              </a:rPr>
              <a:t>Columbia China</a:t>
            </a:r>
            <a:br>
              <a:rPr lang="en-US" altLang="zh-CN" sz="2300" dirty="0">
                <a:solidFill>
                  <a:srgbClr val="0076A8"/>
                </a:solidFill>
                <a:latin typeface="+mj-ea"/>
              </a:rPr>
            </a:br>
            <a:r>
              <a:rPr lang="en-US" altLang="zh-CN" sz="2300" dirty="0">
                <a:solidFill>
                  <a:srgbClr val="0076A8"/>
                </a:solidFill>
                <a:latin typeface="+mj-ea"/>
              </a:rPr>
              <a:t>母</a:t>
            </a:r>
            <a:r>
              <a:rPr lang="zh-CN" altLang="en-US" sz="2300" dirty="0">
                <a:solidFill>
                  <a:srgbClr val="0076A8"/>
                </a:solidFill>
                <a:latin typeface="+mj-ea"/>
              </a:rPr>
              <a:t>乳喂养健康教育处方</a:t>
            </a:r>
            <a:endParaRPr lang="zh-CN" altLang="en-US" sz="2300" dirty="0">
              <a:solidFill>
                <a:srgbClr val="0076A8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99415" y="460375"/>
            <a:ext cx="7310755" cy="6191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zh-CN" altLang="nl-NL" sz="22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母乳喂养健康教育处方</a:t>
            </a:r>
            <a:endParaRPr lang="zh-CN" altLang="nl-NL" sz="2200" b="1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1735" y="4311650"/>
            <a:ext cx="2153920" cy="1818640"/>
          </a:xfrm>
          <a:prstGeom prst="rect">
            <a:avLst/>
          </a:prstGeom>
        </p:spPr>
      </p:pic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1062990" y="1079500"/>
          <a:ext cx="7915910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890"/>
                <a:gridCol w="6383020"/>
              </a:tblGrid>
              <a:tr h="64325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奶胀的主要原因以及预防方法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1102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主要原因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fontAlgn="auto">
                        <a:lnSpc>
                          <a:spcPct val="125000"/>
                        </a:lnSpc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母亲未将乳汁排空。奶胀发生后，如果不及时处理，可造成婴儿吸吮困难、泌乳减少、乳房疼痛和乳头破裂，严重者可发展为乳腺炎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11690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预防方法</a:t>
                      </a:r>
                      <a:endParaRPr lang="zh-CN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fontAlgn="auto">
                        <a:lnSpc>
                          <a:spcPct val="125000"/>
                        </a:lnSpc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及早实行按需喂哺，母婴24小时同室及时吸空乳汁。处理的方法有：有热敷乳房，按摩乳头周围的皮肤，不断挤奶直至奶胀消失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" y="493929"/>
            <a:ext cx="388800" cy="389467"/>
          </a:xfrm>
          <a:prstGeom prst="rect">
            <a:avLst/>
          </a:prstGeom>
          <a:solidFill>
            <a:srgbClr val="D4505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36905" y="296545"/>
            <a:ext cx="7016750" cy="47879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zh-CN" altLang="nl-NL" sz="22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母乳喂养健康教育处方</a:t>
            </a:r>
            <a:endParaRPr lang="zh-CN" altLang="nl-NL" sz="2200" b="1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7845" y="775335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2000" b="1">
                <a:ea typeface="宋体" panose="02010600030101010101" pitchFamily="2" charset="-122"/>
              </a:rPr>
              <a:t>引起母乳不足的原因有哪些？怎样处理？</a:t>
            </a:r>
            <a:endParaRPr lang="zh-CN" altLang="en-US" sz="2000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1062990" y="1174115"/>
          <a:ext cx="7780020" cy="4829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725"/>
                <a:gridCol w="3757295"/>
              </a:tblGrid>
              <a:tr h="3740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原因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处理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298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母亲喂奶次数过少（每日少于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次）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增加哺乳次数，夜间也要喂奶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6584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婴儿吸吮时间不够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25000"/>
                        </a:lnSpc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延长吸吮时间，每侧乳房至少吸吮5-10分钟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854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过早给婴儿添加辅食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25000"/>
                        </a:lnSpc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停止添加辅食，增加母乳喂养次数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568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婴儿吃奶的姿势不正确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25000"/>
                        </a:lnSpc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纠正吸奶姿势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764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母亲缺乏母乳喂养的信心和热情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25000"/>
                        </a:lnSpc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扫除心理障碍，树立“我能成功的进行母乳喂养”的信心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994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Calibri" panose="020F0502020204030204" charset="0"/>
                        </a:rPr>
                        <a:t>母亲营养不良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25000"/>
                        </a:lnSpc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Calibri" panose="020F0502020204030204" charset="0"/>
                        </a:rPr>
                        <a:t>改善营养条件增加母乳膳食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6800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母亲有病或用药不当</a:t>
                      </a: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25000"/>
                        </a:lnSpc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Calibri" panose="020F0502020204030204" charset="0"/>
                        </a:rPr>
                        <a:t>积极治疗疾病、慎用或停用影响乳汁分泌的药物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style.fontFamily</p:attrName>
                                        </p:attrNameLst>
                                      </p:cBhvr>
                                      <p:to>
                                        <p:strVal val="黑体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" y="493929"/>
            <a:ext cx="388800" cy="389467"/>
          </a:xfrm>
          <a:prstGeom prst="rect">
            <a:avLst/>
          </a:prstGeom>
          <a:solidFill>
            <a:srgbClr val="D4505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10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549910" y="349885"/>
            <a:ext cx="7115175" cy="393065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nl-NL" sz="22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母乳喂养的健康教育处方</a:t>
            </a:r>
            <a:endParaRPr lang="zh-CN" altLang="nl-NL" sz="2200" b="1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388648" y="742633"/>
            <a:ext cx="656463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02000"/>
              </a:lnSpc>
              <a:spcAft>
                <a:spcPct val="3700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71500" indent="-190500">
              <a:lnSpc>
                <a:spcPct val="94000"/>
              </a:lnSpc>
              <a:spcAft>
                <a:spcPct val="36000"/>
              </a:spcAft>
              <a:buChar char="–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190500">
              <a:lnSpc>
                <a:spcPct val="95000"/>
              </a:lnSpc>
              <a:spcAft>
                <a:spcPct val="30000"/>
              </a:spcAft>
              <a:buChar char="–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714500" indent="-195580">
              <a:lnSpc>
                <a:spcPct val="97000"/>
              </a:lnSpc>
              <a:spcAft>
                <a:spcPct val="28000"/>
              </a:spcAft>
              <a:buChar char="–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286000" indent="-187325"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7432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2004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6576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41148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nl-NL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母婴分离情况下如何保持泌乳：母亲需学会挤奶的方法：</a:t>
            </a:r>
            <a:endParaRPr lang="nl-NL" altLang="zh-CN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流程图: 终止 1"/>
          <p:cNvSpPr/>
          <p:nvPr/>
        </p:nvSpPr>
        <p:spPr>
          <a:xfrm>
            <a:off x="549910" y="1141730"/>
            <a:ext cx="3997960" cy="1895475"/>
          </a:xfrm>
          <a:prstGeom prst="flowChartTerminator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洗净双手，取舒适体位，容器靠近乳房，拇指食指相对，并分别放在离乳头根部2厘米的乳晕处，其他手指托住乳房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流程图: 终止 2"/>
          <p:cNvSpPr/>
          <p:nvPr/>
        </p:nvSpPr>
        <p:spPr>
          <a:xfrm>
            <a:off x="532765" y="3829050"/>
            <a:ext cx="4250055" cy="2689860"/>
          </a:xfrm>
          <a:prstGeom prst="flowChartTerminator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按一压一放的方法将乳房内每一个乳窦的乳汁都挤出。挤压时不能挤压乳头；一个乳房挤压3-5分钟后，则挤压另一侧乳房，双侧乳房挤奶最长时间不超过30分钟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流程图: 终止 4"/>
          <p:cNvSpPr/>
          <p:nvPr/>
        </p:nvSpPr>
        <p:spPr>
          <a:xfrm>
            <a:off x="5291455" y="1141095"/>
            <a:ext cx="4306570" cy="4886960"/>
          </a:xfrm>
          <a:prstGeom prst="flowChartTerminator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拇指及食指向胸壁方向轻轻下压，不可压得太深（否则引起乳导管阻塞），压力作用在乳晕下方的乳窦上，乳窦象豆荚或花生，如果摸到了，就一定能够压在乳窦上； 反复一压一放，手指不应在皮肤上滑动，此操作以不引起疼痛为准，第一次可没有奶滴，压几次后就会有奶滴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 descr="图片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5975" y="1353820"/>
            <a:ext cx="742315" cy="704850"/>
          </a:xfrm>
          <a:prstGeom prst="rect">
            <a:avLst/>
          </a:prstGeom>
        </p:spPr>
      </p:pic>
      <p:pic>
        <p:nvPicPr>
          <p:cNvPr id="7" name="图片 6" descr="图片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3117215"/>
            <a:ext cx="679450" cy="622935"/>
          </a:xfrm>
          <a:prstGeom prst="rect">
            <a:avLst/>
          </a:prstGeom>
        </p:spPr>
      </p:pic>
      <p:pic>
        <p:nvPicPr>
          <p:cNvPr id="8" name="图片 7" descr="图片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820" y="5601335"/>
            <a:ext cx="775970" cy="730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8" grpId="1" animBg="1"/>
      <p:bldP spid="2" grpId="0" bldLvl="0" animBg="1"/>
      <p:bldP spid="2" grpId="1" animBg="1"/>
      <p:bldP spid="5" grpId="0" bldLvl="0" animBg="1"/>
      <p:bldP spid="5" grpId="1" animBg="1"/>
      <p:bldP spid="3" grpId="0" bldLvl="0" animBg="1"/>
      <p:bldP spid="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1330" y="341630"/>
            <a:ext cx="7235825" cy="782320"/>
          </a:xfrm>
        </p:spPr>
        <p:txBody>
          <a:bodyPr/>
          <a:p>
            <a:pPr algn="ctr"/>
            <a:r>
              <a:rPr lang="zh-CN" altLang="en-US"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母乳喂养健康教育处方</a:t>
            </a:r>
            <a:endParaRPr lang="zh-CN" altLang="en-US" sz="22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481330" y="632460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altLang="en-US" sz="2000" b="1"/>
              <a:t>母乳的储存及温热</a:t>
            </a:r>
            <a:endParaRPr lang="zh-CN" altLang="en-US" sz="2000" b="1"/>
          </a:p>
        </p:txBody>
      </p:sp>
      <p:sp>
        <p:nvSpPr>
          <p:cNvPr id="4" name="椭圆 3"/>
          <p:cNvSpPr/>
          <p:nvPr/>
        </p:nvSpPr>
        <p:spPr>
          <a:xfrm>
            <a:off x="3296285" y="775970"/>
            <a:ext cx="2962910" cy="227203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新鲜母乳：室温：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25-37℃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，可保存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小时，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15-25℃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，可保存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小时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0" y="1123950"/>
            <a:ext cx="3399155" cy="313182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冷冻母乳：母乳放在≤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-18℃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的冷冻室内室内时，在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个月之内哺乳自己的婴儿是安全的，不需要进行消毒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166485" y="1123950"/>
            <a:ext cx="3482340" cy="313182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冷藏母乳：冰箱冷藏室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2-4℃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的条件下，母乳可保存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24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小时。要将母乳用母乳保存袋储存起来，放在冷藏室最冷处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96285" y="3048000"/>
            <a:ext cx="2962910" cy="2014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注意：母乳不能保存在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37℃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以上的条件下。在保鲜时间内哺乳自己的婴儿是安全的，不需要进行消毒。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1330" y="5152390"/>
            <a:ext cx="8757920" cy="1245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喂奶前从冰箱冷冻室取出母乳，置于冰箱冷藏室待其解冻，使用前加温至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38-39℃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（也可使用温奶器）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不要使用微波炉或煮沸加热。每次按照喂养量取出母乳，不要反复加热，如加热后没有吃完则丢弃。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296285" y="3048000"/>
            <a:ext cx="2963545" cy="201422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1" grpId="1"/>
      <p:bldP spid="4" grpId="0" bldLvl="0" animBg="1"/>
      <p:bldP spid="4" grpId="1" animBg="1"/>
      <p:bldP spid="6" grpId="0" bldLvl="0" animBg="1"/>
      <p:bldP spid="6" grpId="1" animBg="1"/>
      <p:bldP spid="5" grpId="0" bldLvl="0" animBg="1"/>
      <p:bldP spid="5" grpId="1" animBg="1"/>
      <p:bldP spid="3" grpId="0"/>
      <p:bldP spid="3" grpId="1"/>
      <p:bldP spid="8" grpId="0"/>
      <p:bldP spid="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/>
          <p:nvPr/>
        </p:nvPicPr>
        <p:blipFill>
          <a:blip r:embed="rId1"/>
          <a:stretch>
            <a:fillRect/>
          </a:stretch>
        </p:blipFill>
        <p:spPr>
          <a:xfrm>
            <a:off x="-3714" y="493929"/>
            <a:ext cx="392513" cy="389467"/>
          </a:xfrm>
          <a:prstGeom prst="rect">
            <a:avLst/>
          </a:prstGeom>
        </p:spPr>
      </p:pic>
      <p:sp>
        <p:nvSpPr>
          <p:cNvPr id="61" name="Rectangle 2"/>
          <p:cNvSpPr>
            <a:spLocks noGrp="1" noChangeArrowheads="1"/>
          </p:cNvSpPr>
          <p:nvPr>
            <p:ph type="title"/>
          </p:nvPr>
        </p:nvSpPr>
        <p:spPr>
          <a:xfrm>
            <a:off x="478790" y="487045"/>
            <a:ext cx="7160260" cy="6191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zh-CN" altLang="nl-NL" sz="22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母乳喂养健康教育处方</a:t>
            </a:r>
            <a:endParaRPr lang="zh-CN" altLang="nl-NL" sz="2200" b="1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0" name="Text Box 193"/>
          <p:cNvSpPr txBox="1">
            <a:spLocks noChangeArrowheads="1"/>
          </p:cNvSpPr>
          <p:nvPr/>
        </p:nvSpPr>
        <p:spPr bwMode="auto">
          <a:xfrm>
            <a:off x="434213" y="1007428"/>
            <a:ext cx="248031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02000"/>
              </a:lnSpc>
              <a:spcAft>
                <a:spcPct val="3700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71500" indent="-190500">
              <a:lnSpc>
                <a:spcPct val="94000"/>
              </a:lnSpc>
              <a:spcAft>
                <a:spcPct val="36000"/>
              </a:spcAft>
              <a:buChar char="–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190500">
              <a:lnSpc>
                <a:spcPct val="95000"/>
              </a:lnSpc>
              <a:spcAft>
                <a:spcPct val="30000"/>
              </a:spcAft>
              <a:buChar char="–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714500" indent="-195580">
              <a:lnSpc>
                <a:spcPct val="97000"/>
              </a:lnSpc>
              <a:spcAft>
                <a:spcPct val="28000"/>
              </a:spcAft>
              <a:buChar char="–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286000" indent="-187325"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7432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2004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6576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41148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nl-NL" sz="2000" b="1">
                <a:solidFill>
                  <a:schemeClr val="tx1"/>
                </a:solidFill>
                <a:ea typeface="宋体" panose="02010600030101010101" pitchFamily="2" charset="-122"/>
              </a:rPr>
              <a:t>乳头凹陷怎样处理？</a:t>
            </a:r>
            <a:endParaRPr lang="zh-CN" altLang="nl-NL" sz="2000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爆炸形 2 1"/>
          <p:cNvSpPr/>
          <p:nvPr/>
        </p:nvSpPr>
        <p:spPr>
          <a:xfrm>
            <a:off x="996315" y="1007745"/>
            <a:ext cx="7914005" cy="5059680"/>
          </a:xfrm>
          <a:prstGeom prst="irregularSeal2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分娩前不需要处理, 分娩后树立母亲信心, 解释婴儿吸吮的是乳晕而不是乳头, 尽早帮助婴儿吸吮试行不同的哺乳体位以便更好地含接,用空针筒抽吸乳头,使其拉长变凸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ldLvl="0" animBg="1"/>
      <p:bldP spid="80" grpId="1" animBg="1"/>
      <p:bldP spid="2" grpId="0" bldLvl="0" animBg="1"/>
      <p:bldP spid="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440690"/>
            <a:ext cx="7152005" cy="542290"/>
          </a:xfrm>
        </p:spPr>
        <p:txBody>
          <a:bodyPr/>
          <a:p>
            <a:pPr algn="ctr"/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母乳喂养健康教育处方</a:t>
            </a:r>
            <a:endParaRPr lang="zh-CN" altLang="en-US" sz="2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495300" y="814070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2000" b="1">
                <a:latin typeface="Calibri" panose="020F0502020204030204" charset="0"/>
                <a:ea typeface="宋体" panose="02010600030101010101" pitchFamily="2" charset="-122"/>
              </a:rPr>
              <a:t>乳头疼痛、皲裂母乳喂养方法</a:t>
            </a:r>
            <a:endParaRPr lang="zh-CN" altLang="en-US" sz="2000"/>
          </a:p>
        </p:txBody>
      </p:sp>
      <p:pic>
        <p:nvPicPr>
          <p:cNvPr id="4" name="图片 3" descr="图片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9295" y="2044065"/>
            <a:ext cx="1327150" cy="1315085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495300" y="1212850"/>
            <a:ext cx="3915410" cy="37719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评估婴儿含接姿势是否正确，纠正不良含接姿势。保护乳头皮肤，哺乳前不要用肥皂、酒精清洗乳头，哺乳时，可将乳汁或乳头修护霜涂于患处，先喂健侧再喂患侧。也可根据乳头皲裂部位及成都选择相应的乳头保护罩，保护乳头进行哺乳。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983605" y="1212850"/>
            <a:ext cx="3724910" cy="316166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喂哺婴儿后，挤出一些乳汁或乳头修护霜涂在乳头、乳晕上，再使用日常使用的乳头保护罩，减少衣服的摩擦，有助于皲裂乳头的愈合。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495300" y="5337810"/>
            <a:ext cx="645096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制定部门：妇产科 制定时间：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2020.2.28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编号：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E-OB-003-A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参考文献：《母乳喂养，宝宝美，妈妈壮》作者姜淑清 译林出版社 2016 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22-40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《妇产科护理指南》作者姜梅 人民卫生出版社 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2017 284-300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1" grpId="1"/>
      <p:bldP spid="3" grpId="0" bldLvl="0" animBg="1"/>
      <p:bldP spid="3" grpId="1" animBg="1"/>
      <p:bldP spid="7" grpId="0" bldLvl="0" animBg="1"/>
      <p:bldP spid="7" grpId="1" animBg="1"/>
      <p:bldP spid="8" grpId="0"/>
      <p:bldP spid="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300" y="3952348"/>
            <a:ext cx="6026150" cy="1267896"/>
          </a:xfrm>
        </p:spPr>
        <p:txBody>
          <a:bodyPr>
            <a:normAutofit/>
          </a:bodyPr>
          <a:lstStyle/>
          <a:p>
            <a:r>
              <a:rPr lang="en-US" sz="3600" b="1" dirty="0"/>
              <a:t>Thank You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4741" y="469647"/>
            <a:ext cx="6961627" cy="586729"/>
          </a:xfrm>
        </p:spPr>
        <p:txBody>
          <a:bodyPr>
            <a:noAutofit/>
          </a:bodyPr>
          <a:lstStyle/>
          <a:p>
            <a:pPr algn="ctr"/>
            <a:r>
              <a:rPr lang="zh-CN" altLang="en-US" sz="2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母乳喂养健康教育处方</a:t>
            </a:r>
            <a:endParaRPr lang="zh-CN" altLang="en-US" sz="2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19710" y="1219835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母乳喂养的好处</a:t>
            </a:r>
            <a:r>
              <a:rPr 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zh-CN" altLang="en-US"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804545" y="1556385"/>
            <a:ext cx="3780155" cy="927735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p>
            <a:pPr algn="ctr" fontAlgn="auto">
              <a:lnSpc>
                <a:spcPct val="125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最营养、最容易吸收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299710" y="1557020"/>
            <a:ext cx="3688715" cy="92710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 algn="ctr" fontAlgn="auto">
              <a:lnSpc>
                <a:spcPct val="125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含独特抗体、防病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04545" y="2484755"/>
            <a:ext cx="3780155" cy="90043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 algn="ctr" fontAlgn="auto">
              <a:lnSpc>
                <a:spcPct val="125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促进母体康复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390515" y="2484120"/>
            <a:ext cx="3597275" cy="90043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 algn="ctr" fontAlgn="auto">
              <a:lnSpc>
                <a:spcPct val="125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预防成年后代谢性疾病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803910" y="3385185"/>
            <a:ext cx="3780790" cy="831850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 algn="ctr"/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促进婴儿口腔发育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390515" y="3385185"/>
            <a:ext cx="3597910" cy="832485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 algn="ctr"/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增进母婴感情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986405" y="4217035"/>
            <a:ext cx="3933190" cy="1069340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对家庭及社会均有益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  <p:bldP spid="3" grpId="0" animBg="1"/>
      <p:bldP spid="3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" grpId="0" animBg="1"/>
      <p:bldP spid="2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440690"/>
            <a:ext cx="7207885" cy="782320"/>
          </a:xfrm>
        </p:spPr>
        <p:txBody>
          <a:bodyPr/>
          <a:p>
            <a:pPr algn="ctr"/>
            <a:r>
              <a:rPr lang="zh-CN" altLang="en-US"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母乳喂养健康教育处方</a:t>
            </a:r>
            <a:endParaRPr lang="zh-CN" altLang="en-US" sz="22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8300" y="709295"/>
            <a:ext cx="196977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nl-NL" sz="2000" b="1" dirty="0">
                <a:ea typeface="宋体" panose="02010600030101010101" pitchFamily="2" charset="-122"/>
                <a:sym typeface="+mn-ea"/>
              </a:rPr>
              <a:t>初乳的重要性：</a:t>
            </a:r>
            <a:endParaRPr lang="zh-CN" altLang="nl-NL" sz="2000" b="1" dirty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 descr="C:\Users\Administrator\Desktop\微信图片_20200227141855.jpg微信图片_2020022714185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766060" y="2353310"/>
            <a:ext cx="3660775" cy="1371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8300" y="1108075"/>
            <a:ext cx="8959850" cy="1245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初乳是母亲产后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天内产生的乳汁，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天之后逐渐转化为成熟乳，期间为过渡乳。初乳颜色为黄色或橘黄色，比较浓稠，蛋白质浓度高并含有丰富的抗体。分娩后越早的乳汁中抗体含量越多，产后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小时内最多。成熟乳颜色比较淡。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5300" y="4027170"/>
            <a:ext cx="27355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初乳的性质与重要性：</a:t>
            </a:r>
            <a:endParaRPr lang="zh-CN" altLang="en-US" sz="2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93850" y="4425950"/>
            <a:ext cx="6332855" cy="1979295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丰富的抗体：保护婴儿，防止感染及过敏；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许多白细胞：抵抗感染；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前列腺素、低聚糖等：促胎粪排出，有助于减轻黄疸；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生长因子：帮助肠道成熟、防止过敏及乳汁不耐受；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丰富的维生素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：减轻感染的严重性，预防眼病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34970" y="3724910"/>
            <a:ext cx="110807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初乳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21455" y="3724910"/>
            <a:ext cx="114935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nl-NL" sz="2000" dirty="0">
                <a:ea typeface="宋体" panose="02010600030101010101" pitchFamily="2" charset="-122"/>
                <a:sym typeface="+mn-ea"/>
              </a:rPr>
              <a:t>过渡乳</a:t>
            </a:r>
            <a:endParaRPr lang="zh-CN" altLang="nl-NL" sz="2000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59070" y="3724910"/>
            <a:ext cx="11671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成熟乳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3" grpId="0"/>
      <p:bldP spid="3" grpId="1"/>
      <p:bldP spid="8" grpId="0"/>
      <p:bldP spid="8" grpId="1"/>
      <p:bldP spid="9" grpId="0"/>
      <p:bldP spid="9" grpId="1"/>
      <p:bldP spid="7" grpId="0"/>
      <p:bldP spid="7" grpId="1"/>
      <p:bldP spid="12" grpId="0" animBg="1"/>
      <p:bldP spid="1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424180"/>
            <a:ext cx="7165975" cy="782320"/>
          </a:xfrm>
        </p:spPr>
        <p:txBody>
          <a:bodyPr/>
          <a:p>
            <a:pPr algn="ctr"/>
            <a:r>
              <a:rPr lang="zh-CN" altLang="en-US" sz="2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母乳喂养健康教育处方</a:t>
            </a:r>
            <a:endParaRPr lang="zh-CN" altLang="en-US" sz="22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5300" y="807720"/>
            <a:ext cx="171450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前奶和后奶：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90880" y="1223010"/>
            <a:ext cx="8495030" cy="270129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母乳最大的特点是其成分与婴儿的发育同步变化。在整个哺乳期间，在一天之内，甚至在一次哺乳过程中母乳的成分都可能不一样。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哺乳时，每侧乳房分泌的乳汁分为前奶和后奶。前奶是哺乳开始时的乳汁，外观开起来较稀。含有丰富的蛋白质、乳糖、维生素、无机盐和水分。后奶是哺乳后期产生的乳汁，含的脂肪较多，可提供给婴儿较多的能量，所以尽可能让婴儿吃到后奶，才可以使其获得更多的营养。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 descr="微信图片_2020022713392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41345" y="4008755"/>
            <a:ext cx="2980055" cy="11722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41980" y="5180965"/>
            <a:ext cx="13341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前奶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95520" y="5180965"/>
            <a:ext cx="132651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后奶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流程图: 终止 10"/>
          <p:cNvSpPr/>
          <p:nvPr/>
        </p:nvSpPr>
        <p:spPr>
          <a:xfrm>
            <a:off x="954405" y="5579745"/>
            <a:ext cx="7354570" cy="579755"/>
          </a:xfrm>
          <a:prstGeom prst="flowChartTerminator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研究表明：越多的哺乳，乳汁的脂肪含量越高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 bldLvl="0" animBg="1"/>
      <p:bldP spid="6" grpId="1" animBg="1"/>
      <p:bldP spid="9" grpId="0"/>
      <p:bldP spid="9" grpId="1"/>
      <p:bldP spid="10" grpId="0"/>
      <p:bldP spid="10" grpId="1"/>
      <p:bldP spid="11" grpId="0" bldLvl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4741" y="469647"/>
            <a:ext cx="6961627" cy="586729"/>
          </a:xfrm>
        </p:spPr>
        <p:txBody>
          <a:bodyPr>
            <a:noAutofit/>
          </a:bodyPr>
          <a:lstStyle/>
          <a:p>
            <a:pPr algn="ctr"/>
            <a:r>
              <a:rPr lang="zh-CN" altLang="en-US" sz="2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母乳喂养健康教育处方</a:t>
            </a:r>
            <a:endParaRPr lang="zh-CN" altLang="en-US" sz="2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下箭头标注 1"/>
          <p:cNvSpPr/>
          <p:nvPr/>
        </p:nvSpPr>
        <p:spPr>
          <a:xfrm>
            <a:off x="4029075" y="1056640"/>
            <a:ext cx="2045970" cy="819785"/>
          </a:xfrm>
          <a:prstGeom prst="downArrowCallou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 algn="ctr"/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母乳喂养的时间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68020" y="1650365"/>
            <a:ext cx="4115435" cy="1736090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 algn="ctr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前主张产后立即喂奶，正常足月新生儿出生半小时内就可让母亲喂奶，这样既可防止新生儿低血糖又可促进母乳分泌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276850" y="1650365"/>
            <a:ext cx="4219575" cy="1736090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 algn="ctr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孩子吸吮乳头还可刺激母体分泌乳汁，为母乳喂养开个好头。早喂奶能使母亲减少产后出血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加号 5"/>
          <p:cNvSpPr/>
          <p:nvPr/>
        </p:nvSpPr>
        <p:spPr>
          <a:xfrm>
            <a:off x="3472815" y="3625850"/>
            <a:ext cx="3159125" cy="2836545"/>
          </a:xfrm>
          <a:prstGeom prst="mathPlus">
            <a:avLst>
              <a:gd name="adj1" fmla="val 13588"/>
            </a:avLst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 algn="ctr"/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母乳喂养的姿势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1" name="图片 10" descr="C:\Users\Administrator\Desktop\微信图片_20200226164103.jpg微信图片_2020022616410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016058" y="3945255"/>
            <a:ext cx="703580" cy="772795"/>
          </a:xfrm>
          <a:prstGeom prst="rect">
            <a:avLst/>
          </a:prstGeom>
        </p:spPr>
      </p:pic>
      <p:pic>
        <p:nvPicPr>
          <p:cNvPr id="12" name="图片 11" descr="图片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380" y="3965575"/>
            <a:ext cx="868045" cy="752475"/>
          </a:xfrm>
          <a:prstGeom prst="rect">
            <a:avLst/>
          </a:prstGeom>
        </p:spPr>
      </p:pic>
      <p:pic>
        <p:nvPicPr>
          <p:cNvPr id="13" name="图片 12" descr="图片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075" y="5354955"/>
            <a:ext cx="640080" cy="789940"/>
          </a:xfrm>
          <a:prstGeom prst="rect">
            <a:avLst/>
          </a:prstGeom>
        </p:spPr>
      </p:pic>
      <p:pic>
        <p:nvPicPr>
          <p:cNvPr id="14" name="图片 13" descr="图片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4650" y="5354955"/>
            <a:ext cx="610870" cy="75247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374650" y="6144895"/>
            <a:ext cx="508000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注意：</a:t>
            </a:r>
            <a:r>
              <a:rPr lang="en-US" sz="1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① </a:t>
            </a:r>
            <a:r>
              <a:rPr lang="zh-CN" sz="1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母亲的背部及手臂不能悬空；</a:t>
            </a:r>
            <a:r>
              <a:rPr lang="en-US" sz="1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②</a:t>
            </a:r>
            <a:r>
              <a:rPr lang="zh-CN" sz="1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以母亲体位将就婴儿。</a:t>
            </a:r>
            <a:endParaRPr lang="zh-CN" altLang="en-US"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右箭头标注 6"/>
          <p:cNvSpPr/>
          <p:nvPr/>
        </p:nvSpPr>
        <p:spPr>
          <a:xfrm>
            <a:off x="668020" y="3471545"/>
            <a:ext cx="3284220" cy="1246505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6040"/>
            </a:avLst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橄榄球式：适合新生儿困倦或焦虑的宝宝以及剖宫产手术的妈妈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右箭头标注 7"/>
          <p:cNvSpPr/>
          <p:nvPr/>
        </p:nvSpPr>
        <p:spPr>
          <a:xfrm>
            <a:off x="668020" y="4877435"/>
            <a:ext cx="3361055" cy="1229995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4300"/>
            </a:avLst>
          </a:prstGeom>
          <a:noFill/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摇篮式：用手臂肘关节部位托住宝宝头部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左箭头标注 8"/>
          <p:cNvSpPr/>
          <p:nvPr/>
        </p:nvSpPr>
        <p:spPr>
          <a:xfrm>
            <a:off x="6190615" y="3471545"/>
            <a:ext cx="3305810" cy="1246505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5900"/>
            </a:avLst>
          </a:prstGeom>
          <a:noFill/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侧卧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式：适合夜间哺乳，也适合剖宫产手术的妈妈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左箭头标注 9"/>
          <p:cNvSpPr/>
          <p:nvPr/>
        </p:nvSpPr>
        <p:spPr>
          <a:xfrm>
            <a:off x="6194425" y="4877435"/>
            <a:ext cx="3302000" cy="126746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5923"/>
            </a:avLst>
          </a:prstGeom>
          <a:noFill/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交叉式：用对侧的手臂托住宝宝身体，适合小婴儿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bldLvl="0" animBg="1"/>
      <p:bldP spid="3" grpId="1" animBg="1"/>
      <p:bldP spid="5" grpId="0" bldLvl="0" animBg="1"/>
      <p:bldP spid="5" grpId="1" animBg="1"/>
      <p:bldP spid="6" grpId="0" animBg="1"/>
      <p:bldP spid="6" grpId="1" animBg="1"/>
      <p:bldP spid="7" grpId="0" bldLvl="0" animBg="1"/>
      <p:bldP spid="7" grpId="1" animBg="1"/>
      <p:bldP spid="9" grpId="0" bldLvl="0" animBg="1"/>
      <p:bldP spid="9" grpId="1" animBg="1"/>
      <p:bldP spid="8" grpId="0" bldLvl="0" animBg="1"/>
      <p:bldP spid="8" grpId="1" animBg="1"/>
      <p:bldP spid="10" grpId="0" bldLvl="0" animBg="1"/>
      <p:bldP spid="10" grpId="1" animBg="1"/>
      <p:bldP spid="100" grpId="0"/>
      <p:bldP spid="10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4741" y="497079"/>
            <a:ext cx="6961627" cy="586729"/>
          </a:xfrm>
        </p:spPr>
        <p:txBody>
          <a:bodyPr>
            <a:noAutofit/>
          </a:bodyPr>
          <a:lstStyle/>
          <a:p>
            <a:pPr algn="ctr"/>
            <a:r>
              <a:rPr lang="zh-CN" altLang="en-US" sz="2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母乳喂养健康教育处方</a:t>
            </a:r>
            <a:endParaRPr lang="zh-CN" altLang="en-US" sz="2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1118235" y="1144905"/>
            <a:ext cx="146685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02000"/>
              </a:lnSpc>
              <a:spcAft>
                <a:spcPct val="3700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71500" indent="-190500">
              <a:lnSpc>
                <a:spcPct val="94000"/>
              </a:lnSpc>
              <a:spcAft>
                <a:spcPct val="36000"/>
              </a:spcAft>
              <a:buChar char="–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190500">
              <a:lnSpc>
                <a:spcPct val="95000"/>
              </a:lnSpc>
              <a:spcAft>
                <a:spcPct val="30000"/>
              </a:spcAft>
              <a:buChar char="–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714500" indent="-195580">
              <a:lnSpc>
                <a:spcPct val="97000"/>
              </a:lnSpc>
              <a:spcAft>
                <a:spcPct val="28000"/>
              </a:spcAft>
              <a:buChar char="–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286000" indent="-187325"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7432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2004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6576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41148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nl-NL" sz="2000" b="1" dirty="0">
                <a:solidFill>
                  <a:schemeClr val="tx1"/>
                </a:solidFill>
                <a:ea typeface="宋体" panose="02010600030101010101" pitchFamily="2" charset="-122"/>
              </a:rPr>
              <a:t>含接姿势：</a:t>
            </a:r>
            <a:endParaRPr lang="zh-CN" altLang="nl-NL" sz="20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3075" y="1543685"/>
            <a:ext cx="1339850" cy="1096645"/>
          </a:xfrm>
          <a:prstGeom prst="rect">
            <a:avLst/>
          </a:prstGeom>
        </p:spPr>
      </p:pic>
      <p:sp>
        <p:nvSpPr>
          <p:cNvPr id="7" name="五边形 6"/>
          <p:cNvSpPr/>
          <p:nvPr/>
        </p:nvSpPr>
        <p:spPr>
          <a:xfrm>
            <a:off x="233045" y="1648460"/>
            <a:ext cx="3908425" cy="1259205"/>
          </a:xfrm>
          <a:prstGeom prst="homePlat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嘴张的很大，下唇向外翻；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舌呈勺状环绕乳头及大部分乳晕；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5741670" y="1648460"/>
            <a:ext cx="3937000" cy="1259205"/>
          </a:xfrm>
          <a:prstGeom prst="homePlat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含接时可见到上方的乳晕比下方多；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面颊鼓起呈圆形；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五边形 8"/>
          <p:cNvSpPr/>
          <p:nvPr/>
        </p:nvSpPr>
        <p:spPr>
          <a:xfrm>
            <a:off x="2778125" y="2907030"/>
            <a:ext cx="4738370" cy="1043940"/>
          </a:xfrm>
          <a:prstGeom prst="homePlat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有慢而深得吸允，有时会有暂停，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能看到吞咽动作和听到吞咽声音。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1670" y="3971290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2000" b="1">
                <a:ea typeface="宋体" panose="02010600030101010101" pitchFamily="2" charset="-122"/>
              </a:rPr>
              <a:t>正确托乳房姿势：</a:t>
            </a:r>
            <a:endParaRPr lang="en-US" altLang="zh-CN" sz="2000" b="1">
              <a:ea typeface="宋体" panose="02010600030101010101" pitchFamily="2" charset="-122"/>
            </a:endParaRPr>
          </a:p>
        </p:txBody>
      </p:sp>
      <p:pic>
        <p:nvPicPr>
          <p:cNvPr id="13" name="图片 12"/>
          <p:cNvPicPr/>
          <p:nvPr/>
        </p:nvPicPr>
        <p:blipFill>
          <a:blip r:embed="rId2"/>
          <a:stretch>
            <a:fillRect/>
          </a:stretch>
        </p:blipFill>
        <p:spPr>
          <a:xfrm>
            <a:off x="6518910" y="4370070"/>
            <a:ext cx="2058035" cy="17799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圆角矩形 14"/>
          <p:cNvSpPr/>
          <p:nvPr/>
        </p:nvSpPr>
        <p:spPr>
          <a:xfrm>
            <a:off x="804545" y="4370070"/>
            <a:ext cx="5080000" cy="206692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 fontAlgn="auto">
              <a:lnSpc>
                <a:spcPct val="125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把食指至小指四指并拢贴在乳房下的胸壁上；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25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用食指托住乳房的底部，拇指轻轻放在乳房上方；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25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母亲的手不应离乳头太近。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7" grpId="0" bldLvl="0" animBg="1"/>
      <p:bldP spid="7" grpId="1" animBg="1"/>
      <p:bldP spid="8" grpId="0" bldLvl="0" animBg="1"/>
      <p:bldP spid="8" grpId="1" animBg="1"/>
      <p:bldP spid="9" grpId="0" bldLvl="0" animBg="1"/>
      <p:bldP spid="9" grpId="1" animBg="1"/>
      <p:bldP spid="12" grpId="0"/>
      <p:bldP spid="12" grpId="1"/>
      <p:bldP spid="15" grpId="0" bldLvl="0" animBg="1"/>
      <p:bldP spid="1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 Box 48"/>
          <p:cNvSpPr txBox="1">
            <a:spLocks noChangeArrowheads="1"/>
          </p:cNvSpPr>
          <p:nvPr/>
        </p:nvSpPr>
        <p:spPr bwMode="auto">
          <a:xfrm>
            <a:off x="415925" y="1144905"/>
            <a:ext cx="195961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02000"/>
              </a:lnSpc>
              <a:spcAft>
                <a:spcPct val="3700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71500" indent="-190500">
              <a:lnSpc>
                <a:spcPct val="94000"/>
              </a:lnSpc>
              <a:spcAft>
                <a:spcPct val="36000"/>
              </a:spcAft>
              <a:buChar char="–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190500">
              <a:lnSpc>
                <a:spcPct val="95000"/>
              </a:lnSpc>
              <a:spcAft>
                <a:spcPct val="30000"/>
              </a:spcAft>
              <a:buChar char="–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714500" indent="-195580">
              <a:lnSpc>
                <a:spcPct val="97000"/>
              </a:lnSpc>
              <a:spcAft>
                <a:spcPct val="28000"/>
              </a:spcAft>
              <a:buChar char="–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286000" indent="-187325"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7432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2004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6576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41148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nl-NL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哺乳的次数</a:t>
            </a:r>
            <a:r>
              <a:rPr lang="nl-NL" altLang="zh-CN" sz="2000" dirty="0">
                <a:solidFill>
                  <a:srgbClr val="20529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nl-NL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Rectangle 2"/>
          <p:cNvSpPr txBox="1">
            <a:spLocks noChangeArrowheads="1"/>
          </p:cNvSpPr>
          <p:nvPr/>
        </p:nvSpPr>
        <p:spPr>
          <a:xfrm>
            <a:off x="521335" y="525780"/>
            <a:ext cx="7115810" cy="619125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nl-NL" sz="22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母乳喂养健康教育处方</a:t>
            </a:r>
            <a:endParaRPr lang="zh-CN" altLang="nl-NL" sz="2200" b="1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2077085" y="1144905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2000" b="1">
                <a:highlight>
                  <a:srgbClr val="FF0000"/>
                </a:highlight>
                <a:latin typeface="Calibri" panose="020F0502020204030204" charset="0"/>
                <a:ea typeface="宋体" panose="02010600030101010101" pitchFamily="2" charset="-122"/>
              </a:rPr>
              <a:t>按需喂养</a:t>
            </a:r>
            <a:endParaRPr lang="zh-CN" altLang="en-US" sz="2000" b="1">
              <a:highlight>
                <a:srgbClr val="FF0000"/>
              </a:highlight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978910" y="1145540"/>
            <a:ext cx="4331970" cy="94869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新生儿出生后就应开始哺乳，并实行按需要不定时喂哺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978910" y="2094230"/>
            <a:ext cx="4331970" cy="93726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婴儿出生后的4-8天最需频繁哺乳以促使母乳量迅速增多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978910" y="3031490"/>
            <a:ext cx="4331970" cy="122936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对于嗜睡或安静的婴儿，应在白天给予频繁哺乳，以满足其生长发育所需的营养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 descr="图片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6070" y="1736725"/>
            <a:ext cx="1955165" cy="18630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1335" y="4260850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2000" b="1">
                <a:latin typeface="Calibri" panose="020F0502020204030204" charset="0"/>
                <a:ea typeface="宋体" panose="02010600030101010101" pitchFamily="2" charset="-122"/>
              </a:rPr>
              <a:t>夜间喂奶：</a:t>
            </a:r>
            <a:endParaRPr lang="zh-CN" altLang="en-US" sz="2000" b="1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7" name="左箭头 6"/>
          <p:cNvSpPr/>
          <p:nvPr/>
        </p:nvSpPr>
        <p:spPr>
          <a:xfrm>
            <a:off x="521335" y="4659630"/>
            <a:ext cx="4233545" cy="1732915"/>
          </a:xfrm>
          <a:prstGeom prst="lef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产后有疲乏，产妇夜间侧卧式哺乳容易睡着，乳房可能挤压宝宝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5248910" y="4658995"/>
            <a:ext cx="4133850" cy="1734185"/>
          </a:xfrm>
          <a:prstGeom prst="rightArrow">
            <a:avLst>
              <a:gd name="adj1" fmla="val 50000"/>
              <a:gd name="adj2" fmla="val 49960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为避免这种情况的发生，母亲夜间喂奶时最好能坐起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ldLvl="0" animBg="1"/>
      <p:bldP spid="60" grpId="1" animBg="1"/>
      <p:bldP spid="101" grpId="0"/>
      <p:bldP spid="101" grpId="1"/>
      <p:bldP spid="2" grpId="0" bldLvl="0" animBg="1"/>
      <p:bldP spid="2" grpId="1" animBg="1"/>
      <p:bldP spid="3" grpId="0" bldLvl="0" animBg="1"/>
      <p:bldP spid="3" grpId="1" animBg="1"/>
      <p:bldP spid="4" grpId="0" bldLvl="0" animBg="1"/>
      <p:bldP spid="4" grpId="1" animBg="1"/>
      <p:bldP spid="6" grpId="0"/>
      <p:bldP spid="6" grpId="1"/>
      <p:bldP spid="7" grpId="0" bldLvl="0" animBg="1"/>
      <p:bldP spid="7" grpId="1" animBg="1"/>
      <p:bldP spid="8" grpId="0" bldLvl="0" animBg="1"/>
      <p:bldP spid="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647065" y="460375"/>
            <a:ext cx="7059295" cy="6191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zh-CN" altLang="nl-NL" sz="22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母乳喂养健康教育处方</a:t>
            </a:r>
            <a:endParaRPr lang="zh-CN" altLang="nl-NL" sz="2200" b="1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04800" y="1079500"/>
            <a:ext cx="6696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000" b="1">
                <a:ea typeface="宋体" panose="02010600030101010101" pitchFamily="2" charset="-122"/>
              </a:rPr>
              <a:t>对于孩子是否吃饱，母亲可以从以下几方面观察。</a:t>
            </a:r>
            <a:endParaRPr lang="zh-CN" altLang="en-US" sz="2000"/>
          </a:p>
        </p:txBody>
      </p:sp>
      <p:sp>
        <p:nvSpPr>
          <p:cNvPr id="2" name="圆角矩形 1"/>
          <p:cNvSpPr/>
          <p:nvPr/>
        </p:nvSpPr>
        <p:spPr>
          <a:xfrm>
            <a:off x="647065" y="1826895"/>
            <a:ext cx="3637915" cy="130429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如果孩子尚未吃饱，则不到下次吃奶时间就哭闹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596255" y="1826895"/>
            <a:ext cx="3933190" cy="130429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在哺乳后用奶头触动孩子口角时，如果孩子追寻奶头索食，吃时又更快更多，说明母亲奶量不足。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47065" y="4026535"/>
            <a:ext cx="3637915" cy="143383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由于饥饿，可造成婴儿肠蠕动加快，大便次数增多，且便质不正常。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596255" y="4026535"/>
            <a:ext cx="3933190" cy="143383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长时间能量不足，可能影响孩子发育，出现体重不增加的状况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0705" y="2772410"/>
            <a:ext cx="1140460" cy="1350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  <p:bldP spid="2" grpId="0" bldLvl="0" animBg="1"/>
      <p:bldP spid="2" grpId="1" animBg="1"/>
      <p:bldP spid="3" grpId="0" bldLvl="0" animBg="1"/>
      <p:bldP spid="3" grpId="1" animBg="1"/>
      <p:bldP spid="4" grpId="0" bldLvl="0" animBg="1"/>
      <p:bldP spid="4" grpId="1" animBg="1"/>
      <p:bldP spid="5" grpId="0" bldLvl="0" animBg="1"/>
      <p:bldP spid="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554741" y="976313"/>
            <a:ext cx="248031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02000"/>
              </a:lnSpc>
              <a:spcAft>
                <a:spcPct val="37000"/>
              </a:spcAft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71500" indent="-190500">
              <a:lnSpc>
                <a:spcPct val="94000"/>
              </a:lnSpc>
              <a:spcAft>
                <a:spcPct val="36000"/>
              </a:spcAft>
              <a:buChar char="–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190500">
              <a:lnSpc>
                <a:spcPct val="95000"/>
              </a:lnSpc>
              <a:spcAft>
                <a:spcPct val="30000"/>
              </a:spcAft>
              <a:buChar char="–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714500" indent="-195580">
              <a:lnSpc>
                <a:spcPct val="97000"/>
              </a:lnSpc>
              <a:spcAft>
                <a:spcPct val="28000"/>
              </a:spcAft>
              <a:buChar char="–"/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286000" indent="-187325"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7432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2004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6576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4114800" indent="-187325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nl-NL" sz="2000" b="1" dirty="0">
                <a:solidFill>
                  <a:schemeClr val="tx1"/>
                </a:solidFill>
                <a:ea typeface="宋体" panose="02010600030101010101" pitchFamily="2" charset="-122"/>
              </a:rPr>
              <a:t>母亲奶量是否充足：</a:t>
            </a:r>
            <a:endParaRPr lang="zh-CN" altLang="nl-NL" sz="20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54990" y="525780"/>
            <a:ext cx="7035800" cy="45085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nl-NL" sz="22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母乳喂养健康教育处方</a:t>
            </a:r>
            <a:endParaRPr lang="zh-CN" altLang="nl-NL" sz="2200" b="1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486535" y="1585595"/>
          <a:ext cx="6932930" cy="3975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6465"/>
                <a:gridCol w="3466465"/>
              </a:tblGrid>
              <a:tr h="5626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奶量充足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奶量不足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20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乳房胀满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乳房不能胀满，乳汁稀薄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1202690">
                <a:tc>
                  <a:txBody>
                    <a:bodyPr/>
                    <a:p>
                      <a:pPr algn="ctr" fontAlgn="auto">
                        <a:lnSpc>
                          <a:spcPct val="125000"/>
                        </a:lnSpc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婴儿吃奶有力，每次哺乳均能听到几次到几十次的咽奶声，婴儿能安静入睡或玩耍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25000"/>
                        </a:lnSpc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每次哺乳已超过30分钟而婴儿仍频繁吸吮，或无其他原因婴儿不能安睡，经常啼哭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830580">
                <a:tc>
                  <a:txBody>
                    <a:bodyPr/>
                    <a:p>
                      <a:pPr algn="ctr" fontAlgn="auto">
                        <a:lnSpc>
                          <a:spcPct val="125000"/>
                        </a:lnSpc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婴儿每天大便2-3次，呈金黄色，稠粥样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25000"/>
                        </a:lnSpc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大便量少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859155">
                <a:tc>
                  <a:txBody>
                    <a:bodyPr/>
                    <a:p>
                      <a:pPr algn="ctr" fontAlgn="auto">
                        <a:lnSpc>
                          <a:spcPct val="125000"/>
                        </a:lnSpc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婴儿体重逐渐增加，发育情况良好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25000"/>
                        </a:lnSpc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婴儿体重不增加或增加不明显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图片 2" descr="图片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920" y="878205"/>
            <a:ext cx="749300" cy="681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0" grpId="1" animBg="1"/>
    </p:bldLst>
  </p:timing>
</p:sld>
</file>

<file path=ppt/tags/tag1.xml><?xml version="1.0" encoding="utf-8"?>
<p:tagLst xmlns:p="http://schemas.openxmlformats.org/presentationml/2006/main">
  <p:tag name="REFSHAPE" val="561603412"/>
  <p:tag name="KSO_WM_UNIT_PLACING_PICTURE_USER_VIEWPORT" val="{&quot;height&quot;:2462,&quot;width&quot;:5470}"/>
</p:tagLst>
</file>

<file path=ppt/tags/tag2.xml><?xml version="1.0" encoding="utf-8"?>
<p:tagLst xmlns:p="http://schemas.openxmlformats.org/presentationml/2006/main">
  <p:tag name="KSO_WM_UNIT_TABLE_BEAUTIFY" val="smartTable{df70d5cb-e77b-4180-a8eb-061bf2160c76}"/>
</p:tagLst>
</file>

<file path=ppt/tags/tag3.xml><?xml version="1.0" encoding="utf-8"?>
<p:tagLst xmlns:p="http://schemas.openxmlformats.org/presentationml/2006/main">
  <p:tag name="KSO_WM_UNIT_TABLE_BEAUTIFY" val="smartTable{76646010-58fc-4182-a141-ea691de35587}"/>
</p:tagLst>
</file>

<file path=ppt/tags/tag4.xml><?xml version="1.0" encoding="utf-8"?>
<p:tagLst xmlns:p="http://schemas.openxmlformats.org/presentationml/2006/main">
  <p:tag name="KSO_WM_UNIT_TABLE_BEAUTIFY" val="smartTable{6d45ae35-09d4-4b16-9bfc-7769480f09a3}"/>
</p:tagLst>
</file>

<file path=ppt/tags/tag5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582766773189_1_1"/>
</p:tagLst>
</file>

<file path=ppt/theme/theme1.xml><?xml version="1.0" encoding="utf-8"?>
<a:theme xmlns:a="http://schemas.openxmlformats.org/drawingml/2006/main" name="Office Theme">
  <a:themeElements>
    <a:clrScheme name="Columbia CN">
      <a:dk1>
        <a:sysClr val="windowText" lastClr="000000"/>
      </a:dk1>
      <a:lt1>
        <a:sysClr val="window" lastClr="FFFFFF"/>
      </a:lt1>
      <a:dk2>
        <a:srgbClr val="54585A"/>
      </a:dk2>
      <a:lt2>
        <a:srgbClr val="0076A8"/>
      </a:lt2>
      <a:accent1>
        <a:srgbClr val="8DC8E8"/>
      </a:accent1>
      <a:accent2>
        <a:srgbClr val="CD545B"/>
      </a:accent2>
      <a:accent3>
        <a:srgbClr val="E6A65D"/>
      </a:accent3>
      <a:accent4>
        <a:srgbClr val="6BBBAE"/>
      </a:accent4>
      <a:accent5>
        <a:srgbClr val="1D4F91"/>
      </a:accent5>
      <a:accent6>
        <a:srgbClr val="A89968"/>
      </a:accent6>
      <a:hlink>
        <a:srgbClr val="0000FF"/>
      </a:hlink>
      <a:folHlink>
        <a:srgbClr val="800080"/>
      </a:folHlink>
    </a:clrScheme>
    <a:fontScheme name="Columbia China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/>
      <a:lstStyle>
        <a:defPPr>
          <a:defRPr lang="zh-CN" altLang="en-US">
            <a:solidFill>
              <a:schemeClr val="tx1"/>
            </a:solidFill>
            <a:latin typeface="宋体" panose="02010600030101010101" pitchFamily="2" charset="-122"/>
            <a:ea typeface="宋体" panose="02010600030101010101" pitchFamily="2" charset="-122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2797</Words>
  <Application>WPS 演示</Application>
  <PresentationFormat>A4 纸张(210x297 毫米)</PresentationFormat>
  <Paragraphs>243</Paragraphs>
  <Slides>16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Heiti SC Light</vt:lpstr>
      <vt:lpstr>Arial</vt:lpstr>
      <vt:lpstr>Verdana</vt:lpstr>
      <vt:lpstr>Calibri</vt:lpstr>
      <vt:lpstr>微软雅黑</vt:lpstr>
      <vt:lpstr>Arial Unicode MS</vt:lpstr>
      <vt:lpstr>Office Theme</vt:lpstr>
      <vt:lpstr>Columbia China 母乳喂养健康教育处方</vt:lpstr>
      <vt:lpstr>母乳喂养健康教育处方</vt:lpstr>
      <vt:lpstr>母乳喂养健康教育处方</vt:lpstr>
      <vt:lpstr>母乳喂养健康教育处方</vt:lpstr>
      <vt:lpstr>母乳喂养健康教育处方</vt:lpstr>
      <vt:lpstr>母乳喂养健康教育处方</vt:lpstr>
      <vt:lpstr>PowerPoint 演示文稿</vt:lpstr>
      <vt:lpstr>母乳喂养健康教育处方</vt:lpstr>
      <vt:lpstr>PowerPoint 演示文稿</vt:lpstr>
      <vt:lpstr>母乳喂养健康教育处方</vt:lpstr>
      <vt:lpstr>母乳喂养健康教育处方</vt:lpstr>
      <vt:lpstr>PowerPoint 演示文稿</vt:lpstr>
      <vt:lpstr>母乳喂养健康教育处方</vt:lpstr>
      <vt:lpstr>母乳喂养健康教育处方</vt:lpstr>
      <vt:lpstr>母乳喂养健康教育处方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Duh</dc:creator>
  <cp:lastModifiedBy>顾笙楠</cp:lastModifiedBy>
  <cp:revision>345</cp:revision>
  <cp:lastPrinted>2015-03-27T08:15:00Z</cp:lastPrinted>
  <dcterms:created xsi:type="dcterms:W3CDTF">2014-01-07T05:47:00Z</dcterms:created>
  <dcterms:modified xsi:type="dcterms:W3CDTF">2020-03-10T12:11:00Z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