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857" autoAdjust="0"/>
  </p:normalViewPr>
  <p:slideViewPr>
    <p:cSldViewPr snapToGrid="0">
      <p:cViewPr varScale="1">
        <p:scale>
          <a:sx n="105" d="100"/>
          <a:sy n="105" d="100"/>
        </p:scale>
        <p:origin x="1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C8176F-4942-457B-AC90-D2348824076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202C80-0681-4696-B1BA-F6B1C18AE4FB}">
      <dgm:prSet/>
      <dgm:spPr/>
      <dgm:t>
        <a:bodyPr/>
        <a:lstStyle/>
        <a:p>
          <a:r>
            <a:rPr lang="en-US"/>
            <a:t>Objective: This presentation aims to provide insights into the timeliness of deliveries within our logistics operations, identify potential delays, and predict future occurrences to improve service reliability.</a:t>
          </a:r>
        </a:p>
      </dgm:t>
    </dgm:pt>
    <dgm:pt modelId="{6429BEB7-420D-4245-84EF-3D8FBF412983}" type="parTrans" cxnId="{2D629CA9-4243-449A-B9FB-6AB6C82039F3}">
      <dgm:prSet/>
      <dgm:spPr/>
      <dgm:t>
        <a:bodyPr/>
        <a:lstStyle/>
        <a:p>
          <a:endParaRPr lang="en-US"/>
        </a:p>
      </dgm:t>
    </dgm:pt>
    <dgm:pt modelId="{8358ACF7-C208-4DB8-AEC3-E7F93D0C245A}" type="sibTrans" cxnId="{2D629CA9-4243-449A-B9FB-6AB6C82039F3}">
      <dgm:prSet/>
      <dgm:spPr/>
      <dgm:t>
        <a:bodyPr/>
        <a:lstStyle/>
        <a:p>
          <a:endParaRPr lang="en-US"/>
        </a:p>
      </dgm:t>
    </dgm:pt>
    <dgm:pt modelId="{AD507C2A-81C1-4324-B5DF-3501271B2249}">
      <dgm:prSet/>
      <dgm:spPr/>
      <dgm:t>
        <a:bodyPr/>
        <a:lstStyle/>
        <a:p>
          <a:r>
            <a:rPr lang="en-US"/>
            <a:t>Scope: Analysis covers data from GPS tracking, shipment bookings, and prospective booking predictions.</a:t>
          </a:r>
        </a:p>
      </dgm:t>
    </dgm:pt>
    <dgm:pt modelId="{14FF7D4D-837E-4147-87A5-C1C7C963051A}" type="parTrans" cxnId="{607FAAAB-B6AA-4610-9776-04585022DCED}">
      <dgm:prSet/>
      <dgm:spPr/>
      <dgm:t>
        <a:bodyPr/>
        <a:lstStyle/>
        <a:p>
          <a:endParaRPr lang="en-US"/>
        </a:p>
      </dgm:t>
    </dgm:pt>
    <dgm:pt modelId="{08B23498-DFB8-484D-8304-311688BE2AED}" type="sibTrans" cxnId="{607FAAAB-B6AA-4610-9776-04585022DCED}">
      <dgm:prSet/>
      <dgm:spPr/>
      <dgm:t>
        <a:bodyPr/>
        <a:lstStyle/>
        <a:p>
          <a:endParaRPr lang="en-US"/>
        </a:p>
      </dgm:t>
    </dgm:pt>
    <dgm:pt modelId="{B98B1061-1826-4BF1-B14A-44DEBC8B6553}">
      <dgm:prSet/>
      <dgm:spPr/>
      <dgm:t>
        <a:bodyPr/>
        <a:lstStyle/>
        <a:p>
          <a:r>
            <a:rPr lang="en-US"/>
            <a:t>Approach: Utilizing advanced data analytics techniques including data merging, datetime parsing, and predictive modeling.</a:t>
          </a:r>
        </a:p>
      </dgm:t>
    </dgm:pt>
    <dgm:pt modelId="{B81395D9-0875-40A5-A7CA-5DB779735542}" type="parTrans" cxnId="{6372EAD3-0C0F-461E-8DCD-CE266FE1A15E}">
      <dgm:prSet/>
      <dgm:spPr/>
      <dgm:t>
        <a:bodyPr/>
        <a:lstStyle/>
        <a:p>
          <a:endParaRPr lang="en-US"/>
        </a:p>
      </dgm:t>
    </dgm:pt>
    <dgm:pt modelId="{84424D54-BF73-4C39-A7B9-AE370DAE2671}" type="sibTrans" cxnId="{6372EAD3-0C0F-461E-8DCD-CE266FE1A15E}">
      <dgm:prSet/>
      <dgm:spPr/>
      <dgm:t>
        <a:bodyPr/>
        <a:lstStyle/>
        <a:p>
          <a:endParaRPr lang="en-US"/>
        </a:p>
      </dgm:t>
    </dgm:pt>
    <dgm:pt modelId="{08E53A90-9591-44FD-A058-613E8A379CBD}" type="pres">
      <dgm:prSet presAssocID="{7DC8176F-4942-457B-AC90-D2348824076A}" presName="root" presStyleCnt="0">
        <dgm:presLayoutVars>
          <dgm:dir/>
          <dgm:resizeHandles val="exact"/>
        </dgm:presLayoutVars>
      </dgm:prSet>
      <dgm:spPr/>
    </dgm:pt>
    <dgm:pt modelId="{B9FF63F0-DDE1-41CB-8DC9-D87376AD10B2}" type="pres">
      <dgm:prSet presAssocID="{4A202C80-0681-4696-B1BA-F6B1C18AE4FB}" presName="compNode" presStyleCnt="0"/>
      <dgm:spPr/>
    </dgm:pt>
    <dgm:pt modelId="{5E0F070C-7C1A-4896-8B2A-209680045319}" type="pres">
      <dgm:prSet presAssocID="{4A202C80-0681-4696-B1BA-F6B1C18AE4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5A774EDD-3B58-45AA-A931-721D39D83A01}" type="pres">
      <dgm:prSet presAssocID="{4A202C80-0681-4696-B1BA-F6B1C18AE4FB}" presName="spaceRect" presStyleCnt="0"/>
      <dgm:spPr/>
    </dgm:pt>
    <dgm:pt modelId="{B7F96B1D-6920-46C7-9292-BADF3D1FFCDB}" type="pres">
      <dgm:prSet presAssocID="{4A202C80-0681-4696-B1BA-F6B1C18AE4FB}" presName="textRect" presStyleLbl="revTx" presStyleIdx="0" presStyleCnt="3">
        <dgm:presLayoutVars>
          <dgm:chMax val="1"/>
          <dgm:chPref val="1"/>
        </dgm:presLayoutVars>
      </dgm:prSet>
      <dgm:spPr/>
    </dgm:pt>
    <dgm:pt modelId="{49254169-1A4D-4C3D-B32E-B2611AA100BD}" type="pres">
      <dgm:prSet presAssocID="{8358ACF7-C208-4DB8-AEC3-E7F93D0C245A}" presName="sibTrans" presStyleCnt="0"/>
      <dgm:spPr/>
    </dgm:pt>
    <dgm:pt modelId="{97B098D7-546F-4DEA-8DE4-72526359DE49}" type="pres">
      <dgm:prSet presAssocID="{AD507C2A-81C1-4324-B5DF-3501271B2249}" presName="compNode" presStyleCnt="0"/>
      <dgm:spPr/>
    </dgm:pt>
    <dgm:pt modelId="{C2B5E90A-560D-420A-9412-8C60FF1681E5}" type="pres">
      <dgm:prSet presAssocID="{AD507C2A-81C1-4324-B5DF-3501271B22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0EFF1AA6-D177-4A3A-A1FD-660301A3352A}" type="pres">
      <dgm:prSet presAssocID="{AD507C2A-81C1-4324-B5DF-3501271B2249}" presName="spaceRect" presStyleCnt="0"/>
      <dgm:spPr/>
    </dgm:pt>
    <dgm:pt modelId="{0C7FFD8E-4C7A-4213-B1FD-5CC52DEEDBFC}" type="pres">
      <dgm:prSet presAssocID="{AD507C2A-81C1-4324-B5DF-3501271B2249}" presName="textRect" presStyleLbl="revTx" presStyleIdx="1" presStyleCnt="3">
        <dgm:presLayoutVars>
          <dgm:chMax val="1"/>
          <dgm:chPref val="1"/>
        </dgm:presLayoutVars>
      </dgm:prSet>
      <dgm:spPr/>
    </dgm:pt>
    <dgm:pt modelId="{22C78529-7CA1-4C56-B7BC-9B860D707220}" type="pres">
      <dgm:prSet presAssocID="{08B23498-DFB8-484D-8304-311688BE2AED}" presName="sibTrans" presStyleCnt="0"/>
      <dgm:spPr/>
    </dgm:pt>
    <dgm:pt modelId="{5AA56BEE-B1F5-43B8-8813-DD74F154B53E}" type="pres">
      <dgm:prSet presAssocID="{B98B1061-1826-4BF1-B14A-44DEBC8B6553}" presName="compNode" presStyleCnt="0"/>
      <dgm:spPr/>
    </dgm:pt>
    <dgm:pt modelId="{7190899C-8778-4491-864C-741F8BE3ACB6}" type="pres">
      <dgm:prSet presAssocID="{B98B1061-1826-4BF1-B14A-44DEBC8B65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A9ADB22-87CA-42D1-B2CC-A28F6E0A8B7C}" type="pres">
      <dgm:prSet presAssocID="{B98B1061-1826-4BF1-B14A-44DEBC8B6553}" presName="spaceRect" presStyleCnt="0"/>
      <dgm:spPr/>
    </dgm:pt>
    <dgm:pt modelId="{F9A23ED5-2954-4EAC-82A4-D0F3A576407E}" type="pres">
      <dgm:prSet presAssocID="{B98B1061-1826-4BF1-B14A-44DEBC8B6553}" presName="textRect" presStyleLbl="revTx" presStyleIdx="2" presStyleCnt="3">
        <dgm:presLayoutVars>
          <dgm:chMax val="1"/>
          <dgm:chPref val="1"/>
        </dgm:presLayoutVars>
      </dgm:prSet>
      <dgm:spPr/>
    </dgm:pt>
  </dgm:ptLst>
  <dgm:cxnLst>
    <dgm:cxn modelId="{0A333E04-F4EF-4896-AF9A-53447EA91ACE}" type="presOf" srcId="{AD507C2A-81C1-4324-B5DF-3501271B2249}" destId="{0C7FFD8E-4C7A-4213-B1FD-5CC52DEEDBFC}" srcOrd="0" destOrd="0" presId="urn:microsoft.com/office/officeart/2018/2/layout/IconLabelList"/>
    <dgm:cxn modelId="{A7B15C8A-E954-4352-A069-24146FC7F67D}" type="presOf" srcId="{7DC8176F-4942-457B-AC90-D2348824076A}" destId="{08E53A90-9591-44FD-A058-613E8A379CBD}" srcOrd="0" destOrd="0" presId="urn:microsoft.com/office/officeart/2018/2/layout/IconLabelList"/>
    <dgm:cxn modelId="{22FD50A1-E664-4589-8BAE-8BCC51E546A8}" type="presOf" srcId="{4A202C80-0681-4696-B1BA-F6B1C18AE4FB}" destId="{B7F96B1D-6920-46C7-9292-BADF3D1FFCDB}" srcOrd="0" destOrd="0" presId="urn:microsoft.com/office/officeart/2018/2/layout/IconLabelList"/>
    <dgm:cxn modelId="{2D629CA9-4243-449A-B9FB-6AB6C82039F3}" srcId="{7DC8176F-4942-457B-AC90-D2348824076A}" destId="{4A202C80-0681-4696-B1BA-F6B1C18AE4FB}" srcOrd="0" destOrd="0" parTransId="{6429BEB7-420D-4245-84EF-3D8FBF412983}" sibTransId="{8358ACF7-C208-4DB8-AEC3-E7F93D0C245A}"/>
    <dgm:cxn modelId="{607FAAAB-B6AA-4610-9776-04585022DCED}" srcId="{7DC8176F-4942-457B-AC90-D2348824076A}" destId="{AD507C2A-81C1-4324-B5DF-3501271B2249}" srcOrd="1" destOrd="0" parTransId="{14FF7D4D-837E-4147-87A5-C1C7C963051A}" sibTransId="{08B23498-DFB8-484D-8304-311688BE2AED}"/>
    <dgm:cxn modelId="{6372EAD3-0C0F-461E-8DCD-CE266FE1A15E}" srcId="{7DC8176F-4942-457B-AC90-D2348824076A}" destId="{B98B1061-1826-4BF1-B14A-44DEBC8B6553}" srcOrd="2" destOrd="0" parTransId="{B81395D9-0875-40A5-A7CA-5DB779735542}" sibTransId="{84424D54-BF73-4C39-A7B9-AE370DAE2671}"/>
    <dgm:cxn modelId="{FE29D0ED-21FC-4FF6-9F52-E83DED51EFFA}" type="presOf" srcId="{B98B1061-1826-4BF1-B14A-44DEBC8B6553}" destId="{F9A23ED5-2954-4EAC-82A4-D0F3A576407E}" srcOrd="0" destOrd="0" presId="urn:microsoft.com/office/officeart/2018/2/layout/IconLabelList"/>
    <dgm:cxn modelId="{171C940F-53B1-4CD1-BD1D-E4A0291EA356}" type="presParOf" srcId="{08E53A90-9591-44FD-A058-613E8A379CBD}" destId="{B9FF63F0-DDE1-41CB-8DC9-D87376AD10B2}" srcOrd="0" destOrd="0" presId="urn:microsoft.com/office/officeart/2018/2/layout/IconLabelList"/>
    <dgm:cxn modelId="{2A7B5332-990E-41A0-9DCF-A1129E835869}" type="presParOf" srcId="{B9FF63F0-DDE1-41CB-8DC9-D87376AD10B2}" destId="{5E0F070C-7C1A-4896-8B2A-209680045319}" srcOrd="0" destOrd="0" presId="urn:microsoft.com/office/officeart/2018/2/layout/IconLabelList"/>
    <dgm:cxn modelId="{ED46CADC-E3BF-4963-844F-0895D9520A73}" type="presParOf" srcId="{B9FF63F0-DDE1-41CB-8DC9-D87376AD10B2}" destId="{5A774EDD-3B58-45AA-A931-721D39D83A01}" srcOrd="1" destOrd="0" presId="urn:microsoft.com/office/officeart/2018/2/layout/IconLabelList"/>
    <dgm:cxn modelId="{DA9C9129-E684-43B9-BB5E-B317D28A3C55}" type="presParOf" srcId="{B9FF63F0-DDE1-41CB-8DC9-D87376AD10B2}" destId="{B7F96B1D-6920-46C7-9292-BADF3D1FFCDB}" srcOrd="2" destOrd="0" presId="urn:microsoft.com/office/officeart/2018/2/layout/IconLabelList"/>
    <dgm:cxn modelId="{4228408A-62FB-4084-99C7-B9A6F77234A4}" type="presParOf" srcId="{08E53A90-9591-44FD-A058-613E8A379CBD}" destId="{49254169-1A4D-4C3D-B32E-B2611AA100BD}" srcOrd="1" destOrd="0" presId="urn:microsoft.com/office/officeart/2018/2/layout/IconLabelList"/>
    <dgm:cxn modelId="{721BACEA-001D-4D49-846E-86AA7907C38B}" type="presParOf" srcId="{08E53A90-9591-44FD-A058-613E8A379CBD}" destId="{97B098D7-546F-4DEA-8DE4-72526359DE49}" srcOrd="2" destOrd="0" presId="urn:microsoft.com/office/officeart/2018/2/layout/IconLabelList"/>
    <dgm:cxn modelId="{262D3C51-C257-41AA-8FB4-69089CAFB100}" type="presParOf" srcId="{97B098D7-546F-4DEA-8DE4-72526359DE49}" destId="{C2B5E90A-560D-420A-9412-8C60FF1681E5}" srcOrd="0" destOrd="0" presId="urn:microsoft.com/office/officeart/2018/2/layout/IconLabelList"/>
    <dgm:cxn modelId="{7729AC21-3DE3-4277-A3F9-9D836FC3F04B}" type="presParOf" srcId="{97B098D7-546F-4DEA-8DE4-72526359DE49}" destId="{0EFF1AA6-D177-4A3A-A1FD-660301A3352A}" srcOrd="1" destOrd="0" presId="urn:microsoft.com/office/officeart/2018/2/layout/IconLabelList"/>
    <dgm:cxn modelId="{30BAFB80-429C-48F2-AC9A-1105EFBC2F57}" type="presParOf" srcId="{97B098D7-546F-4DEA-8DE4-72526359DE49}" destId="{0C7FFD8E-4C7A-4213-B1FD-5CC52DEEDBFC}" srcOrd="2" destOrd="0" presId="urn:microsoft.com/office/officeart/2018/2/layout/IconLabelList"/>
    <dgm:cxn modelId="{47FE15AA-DD60-4B5D-92E6-A775E3BEB865}" type="presParOf" srcId="{08E53A90-9591-44FD-A058-613E8A379CBD}" destId="{22C78529-7CA1-4C56-B7BC-9B860D707220}" srcOrd="3" destOrd="0" presId="urn:microsoft.com/office/officeart/2018/2/layout/IconLabelList"/>
    <dgm:cxn modelId="{69CFE910-0357-4E27-AF3E-BC34E42815AD}" type="presParOf" srcId="{08E53A90-9591-44FD-A058-613E8A379CBD}" destId="{5AA56BEE-B1F5-43B8-8813-DD74F154B53E}" srcOrd="4" destOrd="0" presId="urn:microsoft.com/office/officeart/2018/2/layout/IconLabelList"/>
    <dgm:cxn modelId="{F9D4F1F7-0837-414C-B5FA-8E105481A808}" type="presParOf" srcId="{5AA56BEE-B1F5-43B8-8813-DD74F154B53E}" destId="{7190899C-8778-4491-864C-741F8BE3ACB6}" srcOrd="0" destOrd="0" presId="urn:microsoft.com/office/officeart/2018/2/layout/IconLabelList"/>
    <dgm:cxn modelId="{3C229F2A-818C-4F03-AA2D-500EECBDC426}" type="presParOf" srcId="{5AA56BEE-B1F5-43B8-8813-DD74F154B53E}" destId="{0A9ADB22-87CA-42D1-B2CC-A28F6E0A8B7C}" srcOrd="1" destOrd="0" presId="urn:microsoft.com/office/officeart/2018/2/layout/IconLabelList"/>
    <dgm:cxn modelId="{CF4DAAB4-DB24-4124-9EB0-62D9C1784123}" type="presParOf" srcId="{5AA56BEE-B1F5-43B8-8813-DD74F154B53E}" destId="{F9A23ED5-2954-4EAC-82A4-D0F3A576407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D8095B-4350-4651-B073-72B3EB868105}"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4B5BB01A-DA89-4E0D-9A42-B51F8D33378C}">
      <dgm:prSet/>
      <dgm:spPr/>
      <dgm:t>
        <a:bodyPr/>
        <a:lstStyle/>
        <a:p>
          <a:r>
            <a:rPr lang="en-US"/>
            <a:t>Data Sources:</a:t>
          </a:r>
        </a:p>
      </dgm:t>
    </dgm:pt>
    <dgm:pt modelId="{D2BF5022-105F-450A-88A3-62AC2DA080F2}" type="parTrans" cxnId="{DFF02E52-EE8C-4DFD-8848-5CAE17B271EF}">
      <dgm:prSet/>
      <dgm:spPr/>
      <dgm:t>
        <a:bodyPr/>
        <a:lstStyle/>
        <a:p>
          <a:endParaRPr lang="en-US"/>
        </a:p>
      </dgm:t>
    </dgm:pt>
    <dgm:pt modelId="{0C3BA5E2-C6DD-4DD4-BD03-D303D595C80B}" type="sibTrans" cxnId="{DFF02E52-EE8C-4DFD-8848-5CAE17B271EF}">
      <dgm:prSet/>
      <dgm:spPr/>
      <dgm:t>
        <a:bodyPr/>
        <a:lstStyle/>
        <a:p>
          <a:endParaRPr lang="en-US"/>
        </a:p>
      </dgm:t>
    </dgm:pt>
    <dgm:pt modelId="{FFF61A1B-0A66-42D1-A246-221ADC7D0ABE}">
      <dgm:prSet/>
      <dgm:spPr/>
      <dgm:t>
        <a:bodyPr/>
        <a:lstStyle/>
        <a:p>
          <a:r>
            <a:rPr lang="en-US"/>
            <a:t>GPS Data: Tracks real-time vehicle locations.</a:t>
          </a:r>
        </a:p>
      </dgm:t>
    </dgm:pt>
    <dgm:pt modelId="{0173F88E-A85C-4C68-9A7D-5893560A9AA9}" type="parTrans" cxnId="{9E836914-28E0-445F-BDE7-0CC31D249EC5}">
      <dgm:prSet/>
      <dgm:spPr/>
      <dgm:t>
        <a:bodyPr/>
        <a:lstStyle/>
        <a:p>
          <a:endParaRPr lang="en-US"/>
        </a:p>
      </dgm:t>
    </dgm:pt>
    <dgm:pt modelId="{1C7226F9-95CA-4135-B0C3-A3C88D673B02}" type="sibTrans" cxnId="{9E836914-28E0-445F-BDE7-0CC31D249EC5}">
      <dgm:prSet/>
      <dgm:spPr/>
      <dgm:t>
        <a:bodyPr/>
        <a:lstStyle/>
        <a:p>
          <a:endParaRPr lang="en-US"/>
        </a:p>
      </dgm:t>
    </dgm:pt>
    <dgm:pt modelId="{ECA85809-028E-44CD-9152-36A013D5C62F}">
      <dgm:prSet/>
      <dgm:spPr/>
      <dgm:t>
        <a:bodyPr/>
        <a:lstStyle/>
        <a:p>
          <a:r>
            <a:rPr lang="en-US"/>
            <a:t>Shipment Bookings: Records details about each shipment.</a:t>
          </a:r>
        </a:p>
      </dgm:t>
    </dgm:pt>
    <dgm:pt modelId="{70AB8BF5-E6E2-401F-8C75-A9BDE5FCA8E5}" type="parTrans" cxnId="{519B0ED9-6271-4E5B-9391-E3529373CC89}">
      <dgm:prSet/>
      <dgm:spPr/>
      <dgm:t>
        <a:bodyPr/>
        <a:lstStyle/>
        <a:p>
          <a:endParaRPr lang="en-US"/>
        </a:p>
      </dgm:t>
    </dgm:pt>
    <dgm:pt modelId="{4A201846-9723-44D8-8D02-224A6914DCAC}" type="sibTrans" cxnId="{519B0ED9-6271-4E5B-9391-E3529373CC89}">
      <dgm:prSet/>
      <dgm:spPr/>
      <dgm:t>
        <a:bodyPr/>
        <a:lstStyle/>
        <a:p>
          <a:endParaRPr lang="en-US"/>
        </a:p>
      </dgm:t>
    </dgm:pt>
    <dgm:pt modelId="{08412335-7131-47FE-A39E-328C6006BDD9}">
      <dgm:prSet/>
      <dgm:spPr/>
      <dgm:t>
        <a:bodyPr/>
        <a:lstStyle/>
        <a:p>
          <a:r>
            <a:rPr lang="en-US"/>
            <a:t>New Bookings: Contains future bookings to analyze prospective delays.</a:t>
          </a:r>
        </a:p>
      </dgm:t>
    </dgm:pt>
    <dgm:pt modelId="{F2D3BB66-8F4B-413A-B2B6-CC1DA38B5FE3}" type="parTrans" cxnId="{86BFDD5A-2A12-4350-AAD9-1365DEF44CD0}">
      <dgm:prSet/>
      <dgm:spPr/>
      <dgm:t>
        <a:bodyPr/>
        <a:lstStyle/>
        <a:p>
          <a:endParaRPr lang="en-US"/>
        </a:p>
      </dgm:t>
    </dgm:pt>
    <dgm:pt modelId="{FEDFC026-961A-4CAF-9F51-95896F392E80}" type="sibTrans" cxnId="{86BFDD5A-2A12-4350-AAD9-1365DEF44CD0}">
      <dgm:prSet/>
      <dgm:spPr/>
      <dgm:t>
        <a:bodyPr/>
        <a:lstStyle/>
        <a:p>
          <a:endParaRPr lang="en-US"/>
        </a:p>
      </dgm:t>
    </dgm:pt>
    <dgm:pt modelId="{C0DD9683-6DA6-4DF2-94C6-C32F2FD51B3A}">
      <dgm:prSet/>
      <dgm:spPr/>
      <dgm:t>
        <a:bodyPr/>
        <a:lstStyle/>
        <a:p>
          <a:r>
            <a:rPr lang="en-US"/>
            <a:t>Preprocessing Steps:</a:t>
          </a:r>
        </a:p>
      </dgm:t>
    </dgm:pt>
    <dgm:pt modelId="{7131CB1D-4F72-43DA-95B0-053F060431FF}" type="parTrans" cxnId="{48B5024A-E418-41E0-8486-4033A0A5E4C0}">
      <dgm:prSet/>
      <dgm:spPr/>
      <dgm:t>
        <a:bodyPr/>
        <a:lstStyle/>
        <a:p>
          <a:endParaRPr lang="en-US"/>
        </a:p>
      </dgm:t>
    </dgm:pt>
    <dgm:pt modelId="{7CBF357D-DE40-4AFD-8CD3-E5A2AA85ADB2}" type="sibTrans" cxnId="{48B5024A-E418-41E0-8486-4033A0A5E4C0}">
      <dgm:prSet/>
      <dgm:spPr/>
      <dgm:t>
        <a:bodyPr/>
        <a:lstStyle/>
        <a:p>
          <a:endParaRPr lang="en-US"/>
        </a:p>
      </dgm:t>
    </dgm:pt>
    <dgm:pt modelId="{C4F8BFFA-DC83-4427-8F07-77F1DC13E6DD}">
      <dgm:prSet/>
      <dgm:spPr/>
      <dgm:t>
        <a:bodyPr/>
        <a:lstStyle/>
        <a:p>
          <a:r>
            <a:rPr lang="en-US"/>
            <a:t>Parsing datetime fields with timezone awareness.</a:t>
          </a:r>
        </a:p>
      </dgm:t>
    </dgm:pt>
    <dgm:pt modelId="{6829C8F9-6212-4D2E-800F-8CA7614C3316}" type="parTrans" cxnId="{484C5971-8B30-4187-B824-2A5D90F788DA}">
      <dgm:prSet/>
      <dgm:spPr/>
      <dgm:t>
        <a:bodyPr/>
        <a:lstStyle/>
        <a:p>
          <a:endParaRPr lang="en-US"/>
        </a:p>
      </dgm:t>
    </dgm:pt>
    <dgm:pt modelId="{7D4EB9F4-1307-4B66-9B99-834EFD1AD398}" type="sibTrans" cxnId="{484C5971-8B30-4187-B824-2A5D90F788DA}">
      <dgm:prSet/>
      <dgm:spPr/>
      <dgm:t>
        <a:bodyPr/>
        <a:lstStyle/>
        <a:p>
          <a:endParaRPr lang="en-US"/>
        </a:p>
      </dgm:t>
    </dgm:pt>
    <dgm:pt modelId="{56D9AFB2-5BA1-4A4D-8606-71A538E2EAEF}">
      <dgm:prSet/>
      <dgm:spPr/>
      <dgm:t>
        <a:bodyPr/>
        <a:lstStyle/>
        <a:p>
          <a:r>
            <a:rPr lang="en-US"/>
            <a:t>Merging GPS and bookings data for comprehensive analysis.</a:t>
          </a:r>
        </a:p>
      </dgm:t>
    </dgm:pt>
    <dgm:pt modelId="{B711F74B-EB16-46DF-998E-23EC4FE7AB36}" type="parTrans" cxnId="{E5749DF9-E785-4B4C-805B-C7FFF05DA24A}">
      <dgm:prSet/>
      <dgm:spPr/>
      <dgm:t>
        <a:bodyPr/>
        <a:lstStyle/>
        <a:p>
          <a:endParaRPr lang="en-US"/>
        </a:p>
      </dgm:t>
    </dgm:pt>
    <dgm:pt modelId="{6860722B-E239-4E5C-B028-EF464881C926}" type="sibTrans" cxnId="{E5749DF9-E785-4B4C-805B-C7FFF05DA24A}">
      <dgm:prSet/>
      <dgm:spPr/>
      <dgm:t>
        <a:bodyPr/>
        <a:lstStyle/>
        <a:p>
          <a:endParaRPr lang="en-US"/>
        </a:p>
      </dgm:t>
    </dgm:pt>
    <dgm:pt modelId="{B96842DD-5814-4FB3-BE7D-12CCCB09F8F5}" type="pres">
      <dgm:prSet presAssocID="{3CD8095B-4350-4651-B073-72B3EB868105}" presName="linear" presStyleCnt="0">
        <dgm:presLayoutVars>
          <dgm:dir/>
          <dgm:animLvl val="lvl"/>
          <dgm:resizeHandles val="exact"/>
        </dgm:presLayoutVars>
      </dgm:prSet>
      <dgm:spPr/>
    </dgm:pt>
    <dgm:pt modelId="{19566CD4-C127-42AE-94BD-A9380139C20F}" type="pres">
      <dgm:prSet presAssocID="{4B5BB01A-DA89-4E0D-9A42-B51F8D33378C}" presName="parentLin" presStyleCnt="0"/>
      <dgm:spPr/>
    </dgm:pt>
    <dgm:pt modelId="{57F4CE48-2C8C-4461-90DE-63195A831A01}" type="pres">
      <dgm:prSet presAssocID="{4B5BB01A-DA89-4E0D-9A42-B51F8D33378C}" presName="parentLeftMargin" presStyleLbl="node1" presStyleIdx="0" presStyleCnt="2"/>
      <dgm:spPr/>
    </dgm:pt>
    <dgm:pt modelId="{D5CA962E-ACEC-4E37-812A-B0729921F23C}" type="pres">
      <dgm:prSet presAssocID="{4B5BB01A-DA89-4E0D-9A42-B51F8D33378C}" presName="parentText" presStyleLbl="node1" presStyleIdx="0" presStyleCnt="2">
        <dgm:presLayoutVars>
          <dgm:chMax val="0"/>
          <dgm:bulletEnabled val="1"/>
        </dgm:presLayoutVars>
      </dgm:prSet>
      <dgm:spPr/>
    </dgm:pt>
    <dgm:pt modelId="{CD3E3696-27CC-4BD8-AAA8-A49BAFA4E16B}" type="pres">
      <dgm:prSet presAssocID="{4B5BB01A-DA89-4E0D-9A42-B51F8D33378C}" presName="negativeSpace" presStyleCnt="0"/>
      <dgm:spPr/>
    </dgm:pt>
    <dgm:pt modelId="{6957E750-7348-4A0E-BB70-852782873950}" type="pres">
      <dgm:prSet presAssocID="{4B5BB01A-DA89-4E0D-9A42-B51F8D33378C}" presName="childText" presStyleLbl="conFgAcc1" presStyleIdx="0" presStyleCnt="2">
        <dgm:presLayoutVars>
          <dgm:bulletEnabled val="1"/>
        </dgm:presLayoutVars>
      </dgm:prSet>
      <dgm:spPr/>
    </dgm:pt>
    <dgm:pt modelId="{0CC6C59B-1571-4DEC-88A5-5E0659FA6B1B}" type="pres">
      <dgm:prSet presAssocID="{0C3BA5E2-C6DD-4DD4-BD03-D303D595C80B}" presName="spaceBetweenRectangles" presStyleCnt="0"/>
      <dgm:spPr/>
    </dgm:pt>
    <dgm:pt modelId="{BB1CDA39-E4A5-4768-ABB5-32CF23AF2AD0}" type="pres">
      <dgm:prSet presAssocID="{C0DD9683-6DA6-4DF2-94C6-C32F2FD51B3A}" presName="parentLin" presStyleCnt="0"/>
      <dgm:spPr/>
    </dgm:pt>
    <dgm:pt modelId="{E07FE902-07CE-49CC-BDF1-BA249D407DC2}" type="pres">
      <dgm:prSet presAssocID="{C0DD9683-6DA6-4DF2-94C6-C32F2FD51B3A}" presName="parentLeftMargin" presStyleLbl="node1" presStyleIdx="0" presStyleCnt="2"/>
      <dgm:spPr/>
    </dgm:pt>
    <dgm:pt modelId="{70BCFC23-44B7-4852-8807-C37CA63C7447}" type="pres">
      <dgm:prSet presAssocID="{C0DD9683-6DA6-4DF2-94C6-C32F2FD51B3A}" presName="parentText" presStyleLbl="node1" presStyleIdx="1" presStyleCnt="2">
        <dgm:presLayoutVars>
          <dgm:chMax val="0"/>
          <dgm:bulletEnabled val="1"/>
        </dgm:presLayoutVars>
      </dgm:prSet>
      <dgm:spPr/>
    </dgm:pt>
    <dgm:pt modelId="{037C2EC8-A601-4938-A379-52F922F9E1C4}" type="pres">
      <dgm:prSet presAssocID="{C0DD9683-6DA6-4DF2-94C6-C32F2FD51B3A}" presName="negativeSpace" presStyleCnt="0"/>
      <dgm:spPr/>
    </dgm:pt>
    <dgm:pt modelId="{22F695EB-15EB-4B62-9473-2BBA2C70B3E6}" type="pres">
      <dgm:prSet presAssocID="{C0DD9683-6DA6-4DF2-94C6-C32F2FD51B3A}" presName="childText" presStyleLbl="conFgAcc1" presStyleIdx="1" presStyleCnt="2">
        <dgm:presLayoutVars>
          <dgm:bulletEnabled val="1"/>
        </dgm:presLayoutVars>
      </dgm:prSet>
      <dgm:spPr/>
    </dgm:pt>
  </dgm:ptLst>
  <dgm:cxnLst>
    <dgm:cxn modelId="{9E836914-28E0-445F-BDE7-0CC31D249EC5}" srcId="{4B5BB01A-DA89-4E0D-9A42-B51F8D33378C}" destId="{FFF61A1B-0A66-42D1-A246-221ADC7D0ABE}" srcOrd="0" destOrd="0" parTransId="{0173F88E-A85C-4C68-9A7D-5893560A9AA9}" sibTransId="{1C7226F9-95CA-4135-B0C3-A3C88D673B02}"/>
    <dgm:cxn modelId="{04A5DD19-5CDD-4905-86EE-26734721C840}" type="presOf" srcId="{FFF61A1B-0A66-42D1-A246-221ADC7D0ABE}" destId="{6957E750-7348-4A0E-BB70-852782873950}" srcOrd="0" destOrd="0" presId="urn:microsoft.com/office/officeart/2005/8/layout/list1"/>
    <dgm:cxn modelId="{940EB834-D521-4C67-BD02-9207523CAD39}" type="presOf" srcId="{C4F8BFFA-DC83-4427-8F07-77F1DC13E6DD}" destId="{22F695EB-15EB-4B62-9473-2BBA2C70B3E6}" srcOrd="0" destOrd="0" presId="urn:microsoft.com/office/officeart/2005/8/layout/list1"/>
    <dgm:cxn modelId="{4A9D1D37-4B11-4353-8A35-19C0E0091555}" type="presOf" srcId="{56D9AFB2-5BA1-4A4D-8606-71A538E2EAEF}" destId="{22F695EB-15EB-4B62-9473-2BBA2C70B3E6}" srcOrd="0" destOrd="1" presId="urn:microsoft.com/office/officeart/2005/8/layout/list1"/>
    <dgm:cxn modelId="{48B5024A-E418-41E0-8486-4033A0A5E4C0}" srcId="{3CD8095B-4350-4651-B073-72B3EB868105}" destId="{C0DD9683-6DA6-4DF2-94C6-C32F2FD51B3A}" srcOrd="1" destOrd="0" parTransId="{7131CB1D-4F72-43DA-95B0-053F060431FF}" sibTransId="{7CBF357D-DE40-4AFD-8CD3-E5A2AA85ADB2}"/>
    <dgm:cxn modelId="{DFF02E52-EE8C-4DFD-8848-5CAE17B271EF}" srcId="{3CD8095B-4350-4651-B073-72B3EB868105}" destId="{4B5BB01A-DA89-4E0D-9A42-B51F8D33378C}" srcOrd="0" destOrd="0" parTransId="{D2BF5022-105F-450A-88A3-62AC2DA080F2}" sibTransId="{0C3BA5E2-C6DD-4DD4-BD03-D303D595C80B}"/>
    <dgm:cxn modelId="{0A337053-BBCC-49F8-BD2B-DF49EF22E073}" type="presOf" srcId="{C0DD9683-6DA6-4DF2-94C6-C32F2FD51B3A}" destId="{E07FE902-07CE-49CC-BDF1-BA249D407DC2}" srcOrd="0" destOrd="0" presId="urn:microsoft.com/office/officeart/2005/8/layout/list1"/>
    <dgm:cxn modelId="{D8769557-54A2-4C0E-9419-D85A532CF71F}" type="presOf" srcId="{C0DD9683-6DA6-4DF2-94C6-C32F2FD51B3A}" destId="{70BCFC23-44B7-4852-8807-C37CA63C7447}" srcOrd="1" destOrd="0" presId="urn:microsoft.com/office/officeart/2005/8/layout/list1"/>
    <dgm:cxn modelId="{86BFDD5A-2A12-4350-AAD9-1365DEF44CD0}" srcId="{4B5BB01A-DA89-4E0D-9A42-B51F8D33378C}" destId="{08412335-7131-47FE-A39E-328C6006BDD9}" srcOrd="2" destOrd="0" parTransId="{F2D3BB66-8F4B-413A-B2B6-CC1DA38B5FE3}" sibTransId="{FEDFC026-961A-4CAF-9F51-95896F392E80}"/>
    <dgm:cxn modelId="{6DF99166-E4B7-44F4-9FA1-94434EF2DBF7}" type="presOf" srcId="{ECA85809-028E-44CD-9152-36A013D5C62F}" destId="{6957E750-7348-4A0E-BB70-852782873950}" srcOrd="0" destOrd="1" presId="urn:microsoft.com/office/officeart/2005/8/layout/list1"/>
    <dgm:cxn modelId="{484C5971-8B30-4187-B824-2A5D90F788DA}" srcId="{C0DD9683-6DA6-4DF2-94C6-C32F2FD51B3A}" destId="{C4F8BFFA-DC83-4427-8F07-77F1DC13E6DD}" srcOrd="0" destOrd="0" parTransId="{6829C8F9-6212-4D2E-800F-8CA7614C3316}" sibTransId="{7D4EB9F4-1307-4B66-9B99-834EFD1AD398}"/>
    <dgm:cxn modelId="{244EE182-9271-4C45-862A-293AFE822CC4}" type="presOf" srcId="{3CD8095B-4350-4651-B073-72B3EB868105}" destId="{B96842DD-5814-4FB3-BE7D-12CCCB09F8F5}" srcOrd="0" destOrd="0" presId="urn:microsoft.com/office/officeart/2005/8/layout/list1"/>
    <dgm:cxn modelId="{0BD8DA8B-9D00-4D1F-B38E-92E449D4BE4D}" type="presOf" srcId="{08412335-7131-47FE-A39E-328C6006BDD9}" destId="{6957E750-7348-4A0E-BB70-852782873950}" srcOrd="0" destOrd="2" presId="urn:microsoft.com/office/officeart/2005/8/layout/list1"/>
    <dgm:cxn modelId="{7E6CF6D0-4E65-4A53-9D6B-32A0EE990F49}" type="presOf" srcId="{4B5BB01A-DA89-4E0D-9A42-B51F8D33378C}" destId="{57F4CE48-2C8C-4461-90DE-63195A831A01}" srcOrd="0" destOrd="0" presId="urn:microsoft.com/office/officeart/2005/8/layout/list1"/>
    <dgm:cxn modelId="{7C8534D7-2CFD-482C-BDBB-0155DFC7B1C2}" type="presOf" srcId="{4B5BB01A-DA89-4E0D-9A42-B51F8D33378C}" destId="{D5CA962E-ACEC-4E37-812A-B0729921F23C}" srcOrd="1" destOrd="0" presId="urn:microsoft.com/office/officeart/2005/8/layout/list1"/>
    <dgm:cxn modelId="{519B0ED9-6271-4E5B-9391-E3529373CC89}" srcId="{4B5BB01A-DA89-4E0D-9A42-B51F8D33378C}" destId="{ECA85809-028E-44CD-9152-36A013D5C62F}" srcOrd="1" destOrd="0" parTransId="{70AB8BF5-E6E2-401F-8C75-A9BDE5FCA8E5}" sibTransId="{4A201846-9723-44D8-8D02-224A6914DCAC}"/>
    <dgm:cxn modelId="{E5749DF9-E785-4B4C-805B-C7FFF05DA24A}" srcId="{C0DD9683-6DA6-4DF2-94C6-C32F2FD51B3A}" destId="{56D9AFB2-5BA1-4A4D-8606-71A538E2EAEF}" srcOrd="1" destOrd="0" parTransId="{B711F74B-EB16-46DF-998E-23EC4FE7AB36}" sibTransId="{6860722B-E239-4E5C-B028-EF464881C926}"/>
    <dgm:cxn modelId="{887C2E70-681B-409D-931F-897F76983F98}" type="presParOf" srcId="{B96842DD-5814-4FB3-BE7D-12CCCB09F8F5}" destId="{19566CD4-C127-42AE-94BD-A9380139C20F}" srcOrd="0" destOrd="0" presId="urn:microsoft.com/office/officeart/2005/8/layout/list1"/>
    <dgm:cxn modelId="{1979AACA-0852-4143-AE1B-59CD7881DED9}" type="presParOf" srcId="{19566CD4-C127-42AE-94BD-A9380139C20F}" destId="{57F4CE48-2C8C-4461-90DE-63195A831A01}" srcOrd="0" destOrd="0" presId="urn:microsoft.com/office/officeart/2005/8/layout/list1"/>
    <dgm:cxn modelId="{FDE8E929-B614-4FE2-988D-EDCFBD4A985E}" type="presParOf" srcId="{19566CD4-C127-42AE-94BD-A9380139C20F}" destId="{D5CA962E-ACEC-4E37-812A-B0729921F23C}" srcOrd="1" destOrd="0" presId="urn:microsoft.com/office/officeart/2005/8/layout/list1"/>
    <dgm:cxn modelId="{70B809FF-50FB-4C97-9695-BBAC3A28D316}" type="presParOf" srcId="{B96842DD-5814-4FB3-BE7D-12CCCB09F8F5}" destId="{CD3E3696-27CC-4BD8-AAA8-A49BAFA4E16B}" srcOrd="1" destOrd="0" presId="urn:microsoft.com/office/officeart/2005/8/layout/list1"/>
    <dgm:cxn modelId="{A8FC814A-450C-4CEB-B143-C8011B8D7302}" type="presParOf" srcId="{B96842DD-5814-4FB3-BE7D-12CCCB09F8F5}" destId="{6957E750-7348-4A0E-BB70-852782873950}" srcOrd="2" destOrd="0" presId="urn:microsoft.com/office/officeart/2005/8/layout/list1"/>
    <dgm:cxn modelId="{C8BB0712-6497-49E8-B3D6-FA714EF751C1}" type="presParOf" srcId="{B96842DD-5814-4FB3-BE7D-12CCCB09F8F5}" destId="{0CC6C59B-1571-4DEC-88A5-5E0659FA6B1B}" srcOrd="3" destOrd="0" presId="urn:microsoft.com/office/officeart/2005/8/layout/list1"/>
    <dgm:cxn modelId="{2A5A1C36-D647-478F-A0BD-850266FDE4B5}" type="presParOf" srcId="{B96842DD-5814-4FB3-BE7D-12CCCB09F8F5}" destId="{BB1CDA39-E4A5-4768-ABB5-32CF23AF2AD0}" srcOrd="4" destOrd="0" presId="urn:microsoft.com/office/officeart/2005/8/layout/list1"/>
    <dgm:cxn modelId="{B4AA1046-C965-4B66-B958-80019F1AB8CD}" type="presParOf" srcId="{BB1CDA39-E4A5-4768-ABB5-32CF23AF2AD0}" destId="{E07FE902-07CE-49CC-BDF1-BA249D407DC2}" srcOrd="0" destOrd="0" presId="urn:microsoft.com/office/officeart/2005/8/layout/list1"/>
    <dgm:cxn modelId="{05242751-04E0-45C7-9555-D035390941E2}" type="presParOf" srcId="{BB1CDA39-E4A5-4768-ABB5-32CF23AF2AD0}" destId="{70BCFC23-44B7-4852-8807-C37CA63C7447}" srcOrd="1" destOrd="0" presId="urn:microsoft.com/office/officeart/2005/8/layout/list1"/>
    <dgm:cxn modelId="{89C0A46F-B644-46C2-B245-9747CDC59E33}" type="presParOf" srcId="{B96842DD-5814-4FB3-BE7D-12CCCB09F8F5}" destId="{037C2EC8-A601-4938-A379-52F922F9E1C4}" srcOrd="5" destOrd="0" presId="urn:microsoft.com/office/officeart/2005/8/layout/list1"/>
    <dgm:cxn modelId="{2EC59508-B887-4F4E-955C-2E44E5E9E575}" type="presParOf" srcId="{B96842DD-5814-4FB3-BE7D-12CCCB09F8F5}" destId="{22F695EB-15EB-4B62-9473-2BBA2C70B3E6}"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F070C-7C1A-4896-8B2A-209680045319}">
      <dsp:nvSpPr>
        <dsp:cNvPr id="0" name=""/>
        <dsp:cNvSpPr/>
      </dsp:nvSpPr>
      <dsp:spPr>
        <a:xfrm>
          <a:off x="1212569" y="947455"/>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96B1D-6920-46C7-9292-BADF3D1FFCDB}">
      <dsp:nvSpPr>
        <dsp:cNvPr id="0" name=""/>
        <dsp:cNvSpPr/>
      </dsp:nvSpPr>
      <dsp:spPr>
        <a:xfrm>
          <a:off x="417971" y="2616382"/>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Objective: This presentation aims to provide insights into the timeliness of deliveries within our logistics operations, identify potential delays, and predict future occurrences to improve service reliability.</a:t>
          </a:r>
        </a:p>
      </dsp:txBody>
      <dsp:txXfrm>
        <a:off x="417971" y="2616382"/>
        <a:ext cx="2889450" cy="787500"/>
      </dsp:txXfrm>
    </dsp:sp>
    <dsp:sp modelId="{C2B5E90A-560D-420A-9412-8C60FF1681E5}">
      <dsp:nvSpPr>
        <dsp:cNvPr id="0" name=""/>
        <dsp:cNvSpPr/>
      </dsp:nvSpPr>
      <dsp:spPr>
        <a:xfrm>
          <a:off x="4607673" y="947455"/>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FFD8E-4C7A-4213-B1FD-5CC52DEEDBFC}">
      <dsp:nvSpPr>
        <dsp:cNvPr id="0" name=""/>
        <dsp:cNvSpPr/>
      </dsp:nvSpPr>
      <dsp:spPr>
        <a:xfrm>
          <a:off x="3813074" y="2616382"/>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Scope: Analysis covers data from GPS tracking, shipment bookings, and prospective booking predictions.</a:t>
          </a:r>
        </a:p>
      </dsp:txBody>
      <dsp:txXfrm>
        <a:off x="3813074" y="2616382"/>
        <a:ext cx="2889450" cy="787500"/>
      </dsp:txXfrm>
    </dsp:sp>
    <dsp:sp modelId="{7190899C-8778-4491-864C-741F8BE3ACB6}">
      <dsp:nvSpPr>
        <dsp:cNvPr id="0" name=""/>
        <dsp:cNvSpPr/>
      </dsp:nvSpPr>
      <dsp:spPr>
        <a:xfrm>
          <a:off x="8002777" y="947455"/>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A23ED5-2954-4EAC-82A4-D0F3A576407E}">
      <dsp:nvSpPr>
        <dsp:cNvPr id="0" name=""/>
        <dsp:cNvSpPr/>
      </dsp:nvSpPr>
      <dsp:spPr>
        <a:xfrm>
          <a:off x="7208178" y="2616382"/>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Approach: Utilizing advanced data analytics techniques including data merging, datetime parsing, and predictive modeling.</a:t>
          </a:r>
        </a:p>
      </dsp:txBody>
      <dsp:txXfrm>
        <a:off x="7208178" y="2616382"/>
        <a:ext cx="28894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7E750-7348-4A0E-BB70-852782873950}">
      <dsp:nvSpPr>
        <dsp:cNvPr id="0" name=""/>
        <dsp:cNvSpPr/>
      </dsp:nvSpPr>
      <dsp:spPr>
        <a:xfrm>
          <a:off x="0" y="410994"/>
          <a:ext cx="10515600" cy="206482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GPS Data: Tracks real-time vehicle locations.</a:t>
          </a:r>
        </a:p>
        <a:p>
          <a:pPr marL="228600" lvl="1" indent="-228600" algn="l" defTabSz="1022350">
            <a:lnSpc>
              <a:spcPct val="90000"/>
            </a:lnSpc>
            <a:spcBef>
              <a:spcPct val="0"/>
            </a:spcBef>
            <a:spcAft>
              <a:spcPct val="15000"/>
            </a:spcAft>
            <a:buChar char="•"/>
          </a:pPr>
          <a:r>
            <a:rPr lang="en-US" sz="2300" kern="1200"/>
            <a:t>Shipment Bookings: Records details about each shipment.</a:t>
          </a:r>
        </a:p>
        <a:p>
          <a:pPr marL="228600" lvl="1" indent="-228600" algn="l" defTabSz="1022350">
            <a:lnSpc>
              <a:spcPct val="90000"/>
            </a:lnSpc>
            <a:spcBef>
              <a:spcPct val="0"/>
            </a:spcBef>
            <a:spcAft>
              <a:spcPct val="15000"/>
            </a:spcAft>
            <a:buChar char="•"/>
          </a:pPr>
          <a:r>
            <a:rPr lang="en-US" sz="2300" kern="1200"/>
            <a:t>New Bookings: Contains future bookings to analyze prospective delays.</a:t>
          </a:r>
        </a:p>
      </dsp:txBody>
      <dsp:txXfrm>
        <a:off x="0" y="410994"/>
        <a:ext cx="10515600" cy="2064824"/>
      </dsp:txXfrm>
    </dsp:sp>
    <dsp:sp modelId="{D5CA962E-ACEC-4E37-812A-B0729921F23C}">
      <dsp:nvSpPr>
        <dsp:cNvPr id="0" name=""/>
        <dsp:cNvSpPr/>
      </dsp:nvSpPr>
      <dsp:spPr>
        <a:xfrm>
          <a:off x="525780" y="71514"/>
          <a:ext cx="7360920"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Data Sources:</a:t>
          </a:r>
        </a:p>
      </dsp:txBody>
      <dsp:txXfrm>
        <a:off x="558924" y="104658"/>
        <a:ext cx="7294632" cy="612672"/>
      </dsp:txXfrm>
    </dsp:sp>
    <dsp:sp modelId="{22F695EB-15EB-4B62-9473-2BBA2C70B3E6}">
      <dsp:nvSpPr>
        <dsp:cNvPr id="0" name=""/>
        <dsp:cNvSpPr/>
      </dsp:nvSpPr>
      <dsp:spPr>
        <a:xfrm>
          <a:off x="0" y="2939499"/>
          <a:ext cx="10515600" cy="1340325"/>
        </a:xfrm>
        <a:prstGeom prst="rect">
          <a:avLst/>
        </a:prstGeom>
        <a:solidFill>
          <a:schemeClr val="lt1">
            <a:alpha val="90000"/>
            <a:hueOff val="0"/>
            <a:satOff val="0"/>
            <a:lumOff val="0"/>
            <a:alphaOff val="0"/>
          </a:schemeClr>
        </a:soli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Parsing datetime fields with timezone awareness.</a:t>
          </a:r>
        </a:p>
        <a:p>
          <a:pPr marL="228600" lvl="1" indent="-228600" algn="l" defTabSz="1022350">
            <a:lnSpc>
              <a:spcPct val="90000"/>
            </a:lnSpc>
            <a:spcBef>
              <a:spcPct val="0"/>
            </a:spcBef>
            <a:spcAft>
              <a:spcPct val="15000"/>
            </a:spcAft>
            <a:buChar char="•"/>
          </a:pPr>
          <a:r>
            <a:rPr lang="en-US" sz="2300" kern="1200"/>
            <a:t>Merging GPS and bookings data for comprehensive analysis.</a:t>
          </a:r>
        </a:p>
      </dsp:txBody>
      <dsp:txXfrm>
        <a:off x="0" y="2939499"/>
        <a:ext cx="10515600" cy="1340325"/>
      </dsp:txXfrm>
    </dsp:sp>
    <dsp:sp modelId="{70BCFC23-44B7-4852-8807-C37CA63C7447}">
      <dsp:nvSpPr>
        <dsp:cNvPr id="0" name=""/>
        <dsp:cNvSpPr/>
      </dsp:nvSpPr>
      <dsp:spPr>
        <a:xfrm>
          <a:off x="525780" y="2600019"/>
          <a:ext cx="7360920" cy="67896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Preprocessing Steps:</a:t>
          </a:r>
        </a:p>
      </dsp:txBody>
      <dsp:txXfrm>
        <a:off x="558924" y="2633163"/>
        <a:ext cx="7294632" cy="61267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BD699-BF8F-4C18-9206-9C602C0C2F7F}" type="datetimeFigureOut">
              <a:rPr lang="en-PK" smtClean="0"/>
              <a:t>5/23/24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5B69E-CDAC-4D87-8184-A456E9723695}" type="slidenum">
              <a:rPr lang="en-PK" smtClean="0"/>
              <a:t>‹#›</a:t>
            </a:fld>
            <a:endParaRPr lang="en-PK"/>
          </a:p>
        </p:txBody>
      </p:sp>
    </p:spTree>
    <p:extLst>
      <p:ext uri="{BB962C8B-B14F-4D97-AF65-F5344CB8AC3E}">
        <p14:creationId xmlns:p14="http://schemas.microsoft.com/office/powerpoint/2010/main" val="167328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goal of this presentation is to deep dig into how our deliveries perform against scheduled times, identify patterns of delays, and explore predictive models to anticipate future delays.</a:t>
            </a:r>
          </a:p>
          <a:p>
            <a:pPr algn="l">
              <a:buFont typeface="Arial" panose="020B0604020202020204" pitchFamily="34" charset="0"/>
              <a:buChar char="•"/>
            </a:pPr>
            <a:r>
              <a:rPr lang="en-US" b="0" i="0" dirty="0">
                <a:solidFill>
                  <a:srgbClr val="0D0D0D"/>
                </a:solidFill>
                <a:effectLst/>
                <a:highlight>
                  <a:srgbClr val="FFFFFF"/>
                </a:highlight>
                <a:latin typeface="Söhne"/>
              </a:rPr>
              <a:t>This will help us not only to improve our service reliability but also to enhance our operational decision-making process.</a:t>
            </a:r>
          </a:p>
          <a:p>
            <a:endParaRPr lang="en-PK" dirty="0"/>
          </a:p>
        </p:txBody>
      </p:sp>
      <p:sp>
        <p:nvSpPr>
          <p:cNvPr id="4" name="Slide Number Placeholder 3"/>
          <p:cNvSpPr>
            <a:spLocks noGrp="1"/>
          </p:cNvSpPr>
          <p:nvPr>
            <p:ph type="sldNum" sz="quarter" idx="5"/>
          </p:nvPr>
        </p:nvSpPr>
        <p:spPr/>
        <p:txBody>
          <a:bodyPr/>
          <a:lstStyle/>
          <a:p>
            <a:fld id="{2E95B69E-CDAC-4D87-8184-A456E9723695}" type="slidenum">
              <a:rPr lang="en-PK" smtClean="0"/>
              <a:t>2</a:t>
            </a:fld>
            <a:endParaRPr lang="en-PK"/>
          </a:p>
        </p:txBody>
      </p:sp>
    </p:spTree>
    <p:extLst>
      <p:ext uri="{BB962C8B-B14F-4D97-AF65-F5344CB8AC3E}">
        <p14:creationId xmlns:p14="http://schemas.microsoft.com/office/powerpoint/2010/main" val="70203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We sourced our data from three main streams: real-time GPS tracking data, historical shipment bookings, and future shipment bookings.</a:t>
            </a:r>
          </a:p>
          <a:p>
            <a:pPr algn="l">
              <a:buFont typeface="Arial" panose="020B0604020202020204" pitchFamily="34" charset="0"/>
              <a:buChar char="•"/>
            </a:pPr>
            <a:r>
              <a:rPr lang="en-US" b="0" i="0" dirty="0">
                <a:solidFill>
                  <a:srgbClr val="0D0D0D"/>
                </a:solidFill>
                <a:effectLst/>
                <a:highlight>
                  <a:srgbClr val="FFFFFF"/>
                </a:highlight>
                <a:latin typeface="Söhne"/>
              </a:rPr>
              <a:t>Special attention was given to accurate datetime parsing to align data across different time zones, ensuring our analysis is as precise as possible.</a:t>
            </a:r>
          </a:p>
          <a:p>
            <a:endParaRPr lang="en-PK" dirty="0"/>
          </a:p>
        </p:txBody>
      </p:sp>
      <p:sp>
        <p:nvSpPr>
          <p:cNvPr id="4" name="Slide Number Placeholder 3"/>
          <p:cNvSpPr>
            <a:spLocks noGrp="1"/>
          </p:cNvSpPr>
          <p:nvPr>
            <p:ph type="sldNum" sz="quarter" idx="5"/>
          </p:nvPr>
        </p:nvSpPr>
        <p:spPr/>
        <p:txBody>
          <a:bodyPr/>
          <a:lstStyle/>
          <a:p>
            <a:fld id="{2E95B69E-CDAC-4D87-8184-A456E9723695}" type="slidenum">
              <a:rPr lang="en-PK" smtClean="0"/>
              <a:t>3</a:t>
            </a:fld>
            <a:endParaRPr lang="en-PK"/>
          </a:p>
        </p:txBody>
      </p:sp>
    </p:spTree>
    <p:extLst>
      <p:ext uri="{BB962C8B-B14F-4D97-AF65-F5344CB8AC3E}">
        <p14:creationId xmlns:p14="http://schemas.microsoft.com/office/powerpoint/2010/main" val="100887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We found that 75.20% of our deliveries were on time, which is a testament to our efficient logistics management.</a:t>
            </a:r>
          </a:p>
          <a:p>
            <a:pPr algn="l">
              <a:buFont typeface="Arial" panose="020B0604020202020204" pitchFamily="34" charset="0"/>
              <a:buChar char="•"/>
            </a:pPr>
            <a:r>
              <a:rPr lang="en-US" b="0" i="0" dirty="0">
                <a:solidFill>
                  <a:srgbClr val="0D0D0D"/>
                </a:solidFill>
                <a:effectLst/>
                <a:highlight>
                  <a:srgbClr val="FFFFFF"/>
                </a:highlight>
                <a:latin typeface="Söhne"/>
              </a:rPr>
              <a:t>However, understanding the 24.80% that weren't on time is crucial for us to identify any underlying issues and address them effectively.</a:t>
            </a:r>
          </a:p>
          <a:p>
            <a:endParaRPr lang="en-PK" dirty="0"/>
          </a:p>
        </p:txBody>
      </p:sp>
      <p:sp>
        <p:nvSpPr>
          <p:cNvPr id="4" name="Slide Number Placeholder 3"/>
          <p:cNvSpPr>
            <a:spLocks noGrp="1"/>
          </p:cNvSpPr>
          <p:nvPr>
            <p:ph type="sldNum" sz="quarter" idx="5"/>
          </p:nvPr>
        </p:nvSpPr>
        <p:spPr/>
        <p:txBody>
          <a:bodyPr/>
          <a:lstStyle/>
          <a:p>
            <a:fld id="{2E95B69E-CDAC-4D87-8184-A456E9723695}" type="slidenum">
              <a:rPr lang="en-PK" smtClean="0"/>
              <a:t>4</a:t>
            </a:fld>
            <a:endParaRPr lang="en-PK"/>
          </a:p>
        </p:txBody>
      </p:sp>
    </p:spTree>
    <p:extLst>
      <p:ext uri="{BB962C8B-B14F-4D97-AF65-F5344CB8AC3E}">
        <p14:creationId xmlns:p14="http://schemas.microsoft.com/office/powerpoint/2010/main" val="120115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By closely monitoring shipments that exceeded their delivery windows, we can pinpoint inefficiencies and potential problems within specific routes or times.</a:t>
            </a:r>
          </a:p>
          <a:p>
            <a:pPr algn="l">
              <a:buFont typeface="Arial" panose="020B0604020202020204" pitchFamily="34" charset="0"/>
              <a:buChar char="•"/>
            </a:pPr>
            <a:r>
              <a:rPr lang="en-US" b="0" i="0" dirty="0">
                <a:solidFill>
                  <a:srgbClr val="0D0D0D"/>
                </a:solidFill>
                <a:effectLst/>
                <a:highlight>
                  <a:srgbClr val="FFFFFF"/>
                </a:highlight>
                <a:latin typeface="Söhne"/>
              </a:rPr>
              <a:t>Note the periods with no recorded delays, which likely reflect the effectiveness of recent operational improvements.</a:t>
            </a:r>
          </a:p>
          <a:p>
            <a:endParaRPr lang="en-PK" dirty="0"/>
          </a:p>
        </p:txBody>
      </p:sp>
      <p:sp>
        <p:nvSpPr>
          <p:cNvPr id="4" name="Slide Number Placeholder 3"/>
          <p:cNvSpPr>
            <a:spLocks noGrp="1"/>
          </p:cNvSpPr>
          <p:nvPr>
            <p:ph type="sldNum" sz="quarter" idx="5"/>
          </p:nvPr>
        </p:nvSpPr>
        <p:spPr/>
        <p:txBody>
          <a:bodyPr/>
          <a:lstStyle/>
          <a:p>
            <a:fld id="{2E95B69E-CDAC-4D87-8184-A456E9723695}" type="slidenum">
              <a:rPr lang="en-PK" smtClean="0"/>
              <a:t>5</a:t>
            </a:fld>
            <a:endParaRPr lang="en-PK"/>
          </a:p>
        </p:txBody>
      </p:sp>
    </p:spTree>
    <p:extLst>
      <p:ext uri="{BB962C8B-B14F-4D97-AF65-F5344CB8AC3E}">
        <p14:creationId xmlns:p14="http://schemas.microsoft.com/office/powerpoint/2010/main" val="57667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E95B69E-CDAC-4D87-8184-A456E9723695}" type="slidenum">
              <a:rPr lang="en-PK" smtClean="0"/>
              <a:t>6</a:t>
            </a:fld>
            <a:endParaRPr lang="en-PK"/>
          </a:p>
        </p:txBody>
      </p:sp>
    </p:spTree>
    <p:extLst>
      <p:ext uri="{BB962C8B-B14F-4D97-AF65-F5344CB8AC3E}">
        <p14:creationId xmlns:p14="http://schemas.microsoft.com/office/powerpoint/2010/main" val="233739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'Hour of Day' turned out to be the most significant predictor. This suggests that there are critical hours during the day where our operations could be optimized to prevent delays.</a:t>
            </a:r>
          </a:p>
          <a:p>
            <a:pPr algn="l">
              <a:buFont typeface="Arial" panose="020B0604020202020204" pitchFamily="34" charset="0"/>
              <a:buChar char="•"/>
            </a:pPr>
            <a:r>
              <a:rPr lang="en-US" b="0" i="0" dirty="0">
                <a:solidFill>
                  <a:srgbClr val="0D0D0D"/>
                </a:solidFill>
                <a:effectLst/>
                <a:highlight>
                  <a:srgbClr val="FFFFFF"/>
                </a:highlight>
                <a:latin typeface="Söhne"/>
              </a:rPr>
              <a:t>Different vehicle sizes impact delivery times differently, highlighting the need for tailored strategies depending on the vehicle type involved.</a:t>
            </a:r>
          </a:p>
          <a:p>
            <a:endParaRPr lang="en-PK" dirty="0"/>
          </a:p>
        </p:txBody>
      </p:sp>
      <p:sp>
        <p:nvSpPr>
          <p:cNvPr id="4" name="Slide Number Placeholder 3"/>
          <p:cNvSpPr>
            <a:spLocks noGrp="1"/>
          </p:cNvSpPr>
          <p:nvPr>
            <p:ph type="sldNum" sz="quarter" idx="5"/>
          </p:nvPr>
        </p:nvSpPr>
        <p:spPr/>
        <p:txBody>
          <a:bodyPr/>
          <a:lstStyle/>
          <a:p>
            <a:fld id="{2E95B69E-CDAC-4D87-8184-A456E9723695}" type="slidenum">
              <a:rPr lang="en-PK" smtClean="0"/>
              <a:t>7</a:t>
            </a:fld>
            <a:endParaRPr lang="en-PK"/>
          </a:p>
        </p:txBody>
      </p:sp>
    </p:spTree>
    <p:extLst>
      <p:ext uri="{BB962C8B-B14F-4D97-AF65-F5344CB8AC3E}">
        <p14:creationId xmlns:p14="http://schemas.microsoft.com/office/powerpoint/2010/main" val="175303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Let’s discuss the three key visual tools that helped us understand our predictive model’s performance:</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ROC Curve</a:t>
            </a:r>
            <a:r>
              <a:rPr lang="en-US" b="0" i="0" dirty="0">
                <a:solidFill>
                  <a:srgbClr val="0D0D0D"/>
                </a:solidFill>
                <a:effectLst/>
                <a:highlight>
                  <a:srgbClr val="FFFFFF"/>
                </a:highlight>
                <a:latin typeface="Söhne"/>
              </a:rPr>
              <a:t>: The area under the curve (AUC) is 0.62, indicating a fair model. The ROC curve illustrates the true positive rate against the false positive rate, showing the trade-off between sensitivity and specificity as the threshold varies.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Confusion Matrix</a:t>
            </a:r>
            <a:r>
              <a:rPr lang="en-US" b="0" i="0" dirty="0">
                <a:solidFill>
                  <a:srgbClr val="0D0D0D"/>
                </a:solidFill>
                <a:effectLst/>
                <a:highlight>
                  <a:srgbClr val="FFFFFF"/>
                </a:highlight>
                <a:latin typeface="Söhne"/>
              </a:rPr>
              <a:t>: Here, we see the breakdown of true positives, true negatives, false positives, and false negatives. It shows us not just the errors but the types of errors the model is making. For instance, 365 true negatives and 150 false negatives suggest our model is conservative, missing out on predicting some true delay cases.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Precision-Recall Curve</a:t>
            </a:r>
            <a:r>
              <a:rPr lang="en-US" b="0" i="0" dirty="0">
                <a:solidFill>
                  <a:srgbClr val="0D0D0D"/>
                </a:solidFill>
                <a:effectLst/>
                <a:highlight>
                  <a:srgbClr val="FFFFFF"/>
                </a:highlight>
                <a:latin typeface="Söhne"/>
              </a:rPr>
              <a:t>: This curve is especially useful given the imbalanced nature of our data. It focuses on the success of prediction in the positive class. The curve drops, indicating that while our model starts with high precision, it struggles to maintain recall, suggesting a trade-off point that we might want to adjust depending on our operational priorities.</a:t>
            </a:r>
          </a:p>
          <a:p>
            <a:endParaRPr lang="en-PK" dirty="0"/>
          </a:p>
        </p:txBody>
      </p:sp>
      <p:sp>
        <p:nvSpPr>
          <p:cNvPr id="4" name="Slide Number Placeholder 3"/>
          <p:cNvSpPr>
            <a:spLocks noGrp="1"/>
          </p:cNvSpPr>
          <p:nvPr>
            <p:ph type="sldNum" sz="quarter" idx="5"/>
          </p:nvPr>
        </p:nvSpPr>
        <p:spPr/>
        <p:txBody>
          <a:bodyPr/>
          <a:lstStyle/>
          <a:p>
            <a:fld id="{2E95B69E-CDAC-4D87-8184-A456E9723695}" type="slidenum">
              <a:rPr lang="en-PK" smtClean="0"/>
              <a:t>8</a:t>
            </a:fld>
            <a:endParaRPr lang="en-PK"/>
          </a:p>
        </p:txBody>
      </p:sp>
    </p:spTree>
    <p:extLst>
      <p:ext uri="{BB962C8B-B14F-4D97-AF65-F5344CB8AC3E}">
        <p14:creationId xmlns:p14="http://schemas.microsoft.com/office/powerpoint/2010/main" val="2138319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2E95B69E-CDAC-4D87-8184-A456E9723695}" type="slidenum">
              <a:rPr lang="en-PK" smtClean="0"/>
              <a:t>9</a:t>
            </a:fld>
            <a:endParaRPr lang="en-PK"/>
          </a:p>
        </p:txBody>
      </p:sp>
    </p:spTree>
    <p:extLst>
      <p:ext uri="{BB962C8B-B14F-4D97-AF65-F5344CB8AC3E}">
        <p14:creationId xmlns:p14="http://schemas.microsoft.com/office/powerpoint/2010/main" val="231177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3E47-EE69-CD78-DE2B-11605B8F6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5912645-C868-3F7F-63E7-612CFF685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7116B7E-F570-27C9-500D-7592842F15BC}"/>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5" name="Footer Placeholder 4">
            <a:extLst>
              <a:ext uri="{FF2B5EF4-FFF2-40B4-BE49-F238E27FC236}">
                <a16:creationId xmlns:a16="http://schemas.microsoft.com/office/drawing/2014/main" id="{1919DBAA-C0F4-3EEF-6AF0-E77C074C6C7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84ED40E-C272-F5B4-BF6B-5B2050CD8BF8}"/>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163651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96CE-EF84-F804-2E19-669598EDF9A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E320227-8E8F-748B-7356-67DA3EFED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8C0E4B-68E5-88D1-34E5-E96CA0BB50DA}"/>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5" name="Footer Placeholder 4">
            <a:extLst>
              <a:ext uri="{FF2B5EF4-FFF2-40B4-BE49-F238E27FC236}">
                <a16:creationId xmlns:a16="http://schemas.microsoft.com/office/drawing/2014/main" id="{AEB675F1-C413-5C00-ADE2-F8CC83D398B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B1DF1BE-7DE3-6D49-D9B5-BBF6E984CD88}"/>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13046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C7546-8A94-F246-3CDE-464856C94D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ACF9C1F-832D-95EC-A95F-C94B887E18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9CBE8B4-C8E5-0F4B-DBAE-1996AF49A2BE}"/>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5" name="Footer Placeholder 4">
            <a:extLst>
              <a:ext uri="{FF2B5EF4-FFF2-40B4-BE49-F238E27FC236}">
                <a16:creationId xmlns:a16="http://schemas.microsoft.com/office/drawing/2014/main" id="{3D8A6228-61D4-3BFA-A0CD-F232D879902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AA85585-A73F-B5D6-B547-4DA41A112061}"/>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170316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0F17-F2AE-D122-A22F-92FE45553D0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1466B12-322D-0BFA-4C2B-CFD6496F9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5AF97BC-5DC2-E4E1-0953-0813EB17F0A7}"/>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5" name="Footer Placeholder 4">
            <a:extLst>
              <a:ext uri="{FF2B5EF4-FFF2-40B4-BE49-F238E27FC236}">
                <a16:creationId xmlns:a16="http://schemas.microsoft.com/office/drawing/2014/main" id="{510E1586-F1FF-07CC-B15F-81D73F8BA78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B9B7ABA-72DB-3B42-DC69-33DBA351E423}"/>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359028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664D-A675-B6AD-0290-8EA54EC83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1BDE738-38FB-00B2-9E09-F336BD5506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017AC-3102-EC4C-624A-9A6EA8277538}"/>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5" name="Footer Placeholder 4">
            <a:extLst>
              <a:ext uri="{FF2B5EF4-FFF2-40B4-BE49-F238E27FC236}">
                <a16:creationId xmlns:a16="http://schemas.microsoft.com/office/drawing/2014/main" id="{C8AE9461-8F0A-7692-CCC5-7AC8F6FEE75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F08DA42-44BB-94FE-3DBF-C33A55CD2F0A}"/>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392192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0DB9-9413-AD08-6E31-BF35F668D7F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D1B6DEB-49A2-2BF4-C81E-C59FF23C5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F88EAA6B-AE4B-2155-B8F0-022858417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BB81DA7-07EB-199B-AFB9-7569D2EC6FAB}"/>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6" name="Footer Placeholder 5">
            <a:extLst>
              <a:ext uri="{FF2B5EF4-FFF2-40B4-BE49-F238E27FC236}">
                <a16:creationId xmlns:a16="http://schemas.microsoft.com/office/drawing/2014/main" id="{CA600328-C316-473A-523B-EC5C0961CC6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A67BA01-7055-B990-A372-A2C866272540}"/>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231698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F0A3-28A2-F58E-D882-140A87282D8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76D9448-9154-AD86-A071-024F570446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40C56-04A6-AEA9-4990-DCF577D0DF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9E85A92-E640-3010-08E8-F264E881B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96DC7-C7AA-A523-588E-0997FCC79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2F7EC561-6D0D-5737-C9A7-ECE047AFD89F}"/>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8" name="Footer Placeholder 7">
            <a:extLst>
              <a:ext uri="{FF2B5EF4-FFF2-40B4-BE49-F238E27FC236}">
                <a16:creationId xmlns:a16="http://schemas.microsoft.com/office/drawing/2014/main" id="{476DA67E-1975-573F-16E9-C794B3A3436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81A2A42-131F-A924-7E8C-E5CCB56EF532}"/>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15461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D4FE-B052-5025-BA18-2E6171BF33B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FC3146D-D6F0-3F24-F4E6-2625A80F93A8}"/>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4" name="Footer Placeholder 3">
            <a:extLst>
              <a:ext uri="{FF2B5EF4-FFF2-40B4-BE49-F238E27FC236}">
                <a16:creationId xmlns:a16="http://schemas.microsoft.com/office/drawing/2014/main" id="{007B5D18-87A3-A0D0-5F41-FA6821230B7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6195682-2924-62AA-CA57-6EF337070C21}"/>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360029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3F520-3047-3E5F-F57F-F0CE105E6F82}"/>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3" name="Footer Placeholder 2">
            <a:extLst>
              <a:ext uri="{FF2B5EF4-FFF2-40B4-BE49-F238E27FC236}">
                <a16:creationId xmlns:a16="http://schemas.microsoft.com/office/drawing/2014/main" id="{05258359-B764-F5F9-4730-9443784BF4F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9B4D3C8-DFF7-BEA7-44D4-A3E4B98B89F6}"/>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229152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4C4-3D53-44B7-3F40-C3F3D8C24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F18B2A3-B088-9097-AE48-AC99AB04FA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F23DB7F-C5C5-E0C0-B523-DC2CCD997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C3066-C27A-4CAE-732D-46A3B524AF11}"/>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6" name="Footer Placeholder 5">
            <a:extLst>
              <a:ext uri="{FF2B5EF4-FFF2-40B4-BE49-F238E27FC236}">
                <a16:creationId xmlns:a16="http://schemas.microsoft.com/office/drawing/2014/main" id="{394A8011-B44A-EF81-8483-C654266F834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0C62A58-51FD-373B-1D90-4741FFC3CA6A}"/>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394560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075E-5E12-5162-1439-42F4F30F3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60F15E7-1B36-0F82-2934-3B557E0CF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0E344D02-FFB6-B6D1-08DD-33B5FC565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8A4B0-AFDF-4093-B93F-7AA6190724E3}"/>
              </a:ext>
            </a:extLst>
          </p:cNvPr>
          <p:cNvSpPr>
            <a:spLocks noGrp="1"/>
          </p:cNvSpPr>
          <p:nvPr>
            <p:ph type="dt" sz="half" idx="10"/>
          </p:nvPr>
        </p:nvSpPr>
        <p:spPr/>
        <p:txBody>
          <a:bodyPr/>
          <a:lstStyle/>
          <a:p>
            <a:fld id="{6AA9AA66-BD0A-4F55-9952-2640BBF73414}" type="datetimeFigureOut">
              <a:rPr lang="en-PK" smtClean="0"/>
              <a:t>5/23/24</a:t>
            </a:fld>
            <a:endParaRPr lang="en-PK"/>
          </a:p>
        </p:txBody>
      </p:sp>
      <p:sp>
        <p:nvSpPr>
          <p:cNvPr id="6" name="Footer Placeholder 5">
            <a:extLst>
              <a:ext uri="{FF2B5EF4-FFF2-40B4-BE49-F238E27FC236}">
                <a16:creationId xmlns:a16="http://schemas.microsoft.com/office/drawing/2014/main" id="{3212DE8B-A5B4-88B3-F539-F29FFD653A6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D090F31-040B-CD54-5455-E102BC40D392}"/>
              </a:ext>
            </a:extLst>
          </p:cNvPr>
          <p:cNvSpPr>
            <a:spLocks noGrp="1"/>
          </p:cNvSpPr>
          <p:nvPr>
            <p:ph type="sldNum" sz="quarter" idx="12"/>
          </p:nvPr>
        </p:nvSpPr>
        <p:spPr/>
        <p:txBody>
          <a:bodyPr/>
          <a:lstStyle/>
          <a:p>
            <a:fld id="{F60C4A77-4D6B-4D60-9295-636D164FB80A}" type="slidenum">
              <a:rPr lang="en-PK" smtClean="0"/>
              <a:t>‹#›</a:t>
            </a:fld>
            <a:endParaRPr lang="en-PK"/>
          </a:p>
        </p:txBody>
      </p:sp>
    </p:spTree>
    <p:extLst>
      <p:ext uri="{BB962C8B-B14F-4D97-AF65-F5344CB8AC3E}">
        <p14:creationId xmlns:p14="http://schemas.microsoft.com/office/powerpoint/2010/main" val="233703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0000C0-A525-963D-FABC-3557DF069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1790052-889E-6D96-BB49-6D0E4B58F3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626D891-50DF-4F51-C5A1-1B6C59408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A9AA66-BD0A-4F55-9952-2640BBF73414}" type="datetimeFigureOut">
              <a:rPr lang="en-PK" smtClean="0"/>
              <a:t>5/23/24</a:t>
            </a:fld>
            <a:endParaRPr lang="en-PK"/>
          </a:p>
        </p:txBody>
      </p:sp>
      <p:sp>
        <p:nvSpPr>
          <p:cNvPr id="5" name="Footer Placeholder 4">
            <a:extLst>
              <a:ext uri="{FF2B5EF4-FFF2-40B4-BE49-F238E27FC236}">
                <a16:creationId xmlns:a16="http://schemas.microsoft.com/office/drawing/2014/main" id="{0428D789-3408-079A-B3AB-15625B6B1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2D4B35EE-C16A-CDD9-E00D-0978A52E1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0C4A77-4D6B-4D60-9295-636D164FB80A}" type="slidenum">
              <a:rPr lang="en-PK" smtClean="0"/>
              <a:t>‹#›</a:t>
            </a:fld>
            <a:endParaRPr lang="en-PK"/>
          </a:p>
        </p:txBody>
      </p:sp>
    </p:spTree>
    <p:extLst>
      <p:ext uri="{BB962C8B-B14F-4D97-AF65-F5344CB8AC3E}">
        <p14:creationId xmlns:p14="http://schemas.microsoft.com/office/powerpoint/2010/main" val="175714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7" name="Picture 16" descr="Boxes and roller conveyor">
            <a:extLst>
              <a:ext uri="{FF2B5EF4-FFF2-40B4-BE49-F238E27FC236}">
                <a16:creationId xmlns:a16="http://schemas.microsoft.com/office/drawing/2014/main" id="{C1F74428-D159-323A-F099-D991AB1A8EF7}"/>
              </a:ext>
            </a:extLst>
          </p:cNvPr>
          <p:cNvPicPr>
            <a:picLocks noChangeAspect="1"/>
          </p:cNvPicPr>
          <p:nvPr/>
        </p:nvPicPr>
        <p:blipFill rotWithShape="1">
          <a:blip r:embed="rId2">
            <a:alphaModFix amt="60000"/>
          </a:blip>
          <a:srcRect t="5286" b="19715"/>
          <a:stretch/>
        </p:blipFill>
        <p:spPr>
          <a:xfrm>
            <a:off x="-1" y="10"/>
            <a:ext cx="12192001" cy="6857990"/>
          </a:xfrm>
          <a:prstGeom prst="rect">
            <a:avLst/>
          </a:prstGeom>
        </p:spPr>
      </p:pic>
      <p:sp>
        <p:nvSpPr>
          <p:cNvPr id="2" name="Title 1">
            <a:extLst>
              <a:ext uri="{FF2B5EF4-FFF2-40B4-BE49-F238E27FC236}">
                <a16:creationId xmlns:a16="http://schemas.microsoft.com/office/drawing/2014/main" id="{26BA95FC-D5E9-5E0D-CA09-A054975996E3}"/>
              </a:ext>
            </a:extLst>
          </p:cNvPr>
          <p:cNvSpPr>
            <a:spLocks noGrp="1"/>
          </p:cNvSpPr>
          <p:nvPr>
            <p:ph type="ctrTitle"/>
          </p:nvPr>
        </p:nvSpPr>
        <p:spPr>
          <a:xfrm>
            <a:off x="841248" y="600427"/>
            <a:ext cx="9875520" cy="3299902"/>
          </a:xfrm>
        </p:spPr>
        <p:txBody>
          <a:bodyPr>
            <a:normAutofit/>
          </a:bodyPr>
          <a:lstStyle/>
          <a:p>
            <a:pPr algn="l"/>
            <a:r>
              <a:rPr lang="en-US" sz="7600">
                <a:solidFill>
                  <a:srgbClr val="FFFFFF"/>
                </a:solidFill>
              </a:rPr>
              <a:t>Analysis of Delivery Timeliness and Prediction of Delays</a:t>
            </a:r>
            <a:endParaRPr lang="en-PK" sz="7600">
              <a:solidFill>
                <a:srgbClr val="FFFFFF"/>
              </a:solidFill>
            </a:endParaRPr>
          </a:p>
        </p:txBody>
      </p:sp>
      <p:sp>
        <p:nvSpPr>
          <p:cNvPr id="3" name="Subtitle 2">
            <a:extLst>
              <a:ext uri="{FF2B5EF4-FFF2-40B4-BE49-F238E27FC236}">
                <a16:creationId xmlns:a16="http://schemas.microsoft.com/office/drawing/2014/main" id="{E05AAFD4-CF82-C146-9495-CE6867D78097}"/>
              </a:ext>
            </a:extLst>
          </p:cNvPr>
          <p:cNvSpPr>
            <a:spLocks noGrp="1"/>
          </p:cNvSpPr>
          <p:nvPr>
            <p:ph type="subTitle" idx="1"/>
          </p:nvPr>
        </p:nvSpPr>
        <p:spPr>
          <a:xfrm>
            <a:off x="859536" y="4072045"/>
            <a:ext cx="9875520" cy="1414355"/>
          </a:xfrm>
        </p:spPr>
        <p:txBody>
          <a:bodyPr>
            <a:normAutofit/>
          </a:bodyPr>
          <a:lstStyle/>
          <a:p>
            <a:pPr algn="l"/>
            <a:r>
              <a:rPr lang="en-US" dirty="0">
                <a:solidFill>
                  <a:srgbClr val="FFFFFF"/>
                </a:solidFill>
              </a:rPr>
              <a:t>A Comprehensive Data-Driven Approach to Enhancing Logistic Operations</a:t>
            </a:r>
          </a:p>
          <a:p>
            <a:pPr algn="l"/>
            <a:r>
              <a:rPr lang="en-US" dirty="0">
                <a:solidFill>
                  <a:srgbClr val="FFFFFF"/>
                </a:solidFill>
              </a:rPr>
              <a:t>Name: Leeroy Njiva</a:t>
            </a:r>
          </a:p>
          <a:p>
            <a:pPr algn="l"/>
            <a:r>
              <a:rPr lang="en-US" dirty="0">
                <a:solidFill>
                  <a:srgbClr val="FFFFFF"/>
                </a:solidFill>
              </a:rPr>
              <a:t> </a:t>
            </a:r>
            <a:endParaRPr lang="en-PK">
              <a:solidFill>
                <a:srgbClr val="FFFFFF"/>
              </a:solidFill>
            </a:endParaRPr>
          </a:p>
        </p:txBody>
      </p:sp>
    </p:spTree>
    <p:extLst>
      <p:ext uri="{BB962C8B-B14F-4D97-AF65-F5344CB8AC3E}">
        <p14:creationId xmlns:p14="http://schemas.microsoft.com/office/powerpoint/2010/main" val="362346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B57BCD8-ED1F-7350-3CAF-C6E4C497AAAB}"/>
              </a:ext>
            </a:extLst>
          </p:cNvPr>
          <p:cNvPicPr>
            <a:picLocks noChangeAspect="1"/>
          </p:cNvPicPr>
          <p:nvPr/>
        </p:nvPicPr>
        <p:blipFill rotWithShape="1">
          <a:blip r:embed="rId3">
            <a:alphaModFix amt="35000"/>
          </a:blip>
          <a:srcRect t="6565" b="9165"/>
          <a:stretch/>
        </p:blipFill>
        <p:spPr>
          <a:xfrm>
            <a:off x="20" y="10"/>
            <a:ext cx="12191980" cy="6857990"/>
          </a:xfrm>
          <a:prstGeom prst="rect">
            <a:avLst/>
          </a:prstGeom>
        </p:spPr>
      </p:pic>
      <p:sp>
        <p:nvSpPr>
          <p:cNvPr id="2" name="Title 1">
            <a:extLst>
              <a:ext uri="{FF2B5EF4-FFF2-40B4-BE49-F238E27FC236}">
                <a16:creationId xmlns:a16="http://schemas.microsoft.com/office/drawing/2014/main" id="{8E6D0B11-D5DB-9439-78A6-AF6D4AE70442}"/>
              </a:ext>
            </a:extLst>
          </p:cNvPr>
          <p:cNvSpPr>
            <a:spLocks noGrp="1"/>
          </p:cNvSpPr>
          <p:nvPr>
            <p:ph type="title"/>
          </p:nvPr>
        </p:nvSpPr>
        <p:spPr>
          <a:xfrm>
            <a:off x="838200" y="365125"/>
            <a:ext cx="10515600" cy="1325563"/>
          </a:xfrm>
        </p:spPr>
        <p:txBody>
          <a:bodyPr>
            <a:normAutofit/>
          </a:bodyPr>
          <a:lstStyle/>
          <a:p>
            <a:r>
              <a:rPr lang="en-US">
                <a:solidFill>
                  <a:srgbClr val="FFFFFF"/>
                </a:solidFill>
              </a:rPr>
              <a:t>Introduction</a:t>
            </a:r>
            <a:endParaRPr lang="en-PK">
              <a:solidFill>
                <a:srgbClr val="FFFFFF"/>
              </a:solidFill>
            </a:endParaRPr>
          </a:p>
        </p:txBody>
      </p:sp>
      <p:graphicFrame>
        <p:nvGraphicFramePr>
          <p:cNvPr id="5" name="Content Placeholder 2">
            <a:extLst>
              <a:ext uri="{FF2B5EF4-FFF2-40B4-BE49-F238E27FC236}">
                <a16:creationId xmlns:a16="http://schemas.microsoft.com/office/drawing/2014/main" id="{0BB58EF0-8237-E7FB-B319-E59AF1E3D2A9}"/>
              </a:ext>
            </a:extLst>
          </p:cNvPr>
          <p:cNvGraphicFramePr>
            <a:graphicFrameLocks noGrp="1"/>
          </p:cNvGraphicFramePr>
          <p:nvPr>
            <p:ph idx="1"/>
            <p:extLst>
              <p:ext uri="{D42A27DB-BD31-4B8C-83A1-F6EECF244321}">
                <p14:modId xmlns:p14="http://schemas.microsoft.com/office/powerpoint/2010/main" val="21498800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76770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E6D6C4F-5FE8-30DF-5386-790586B836AC}"/>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C543D8-6385-7815-06C1-15B68B2C571A}"/>
              </a:ext>
            </a:extLst>
          </p:cNvPr>
          <p:cNvSpPr>
            <a:spLocks noGrp="1"/>
          </p:cNvSpPr>
          <p:nvPr>
            <p:ph type="title"/>
          </p:nvPr>
        </p:nvSpPr>
        <p:spPr>
          <a:xfrm>
            <a:off x="838200" y="365125"/>
            <a:ext cx="10515600" cy="1325563"/>
          </a:xfrm>
        </p:spPr>
        <p:txBody>
          <a:bodyPr>
            <a:normAutofit/>
          </a:bodyPr>
          <a:lstStyle/>
          <a:p>
            <a:r>
              <a:rPr lang="en-US">
                <a:solidFill>
                  <a:srgbClr val="FFFFFF"/>
                </a:solidFill>
              </a:rPr>
              <a:t>Data Overview</a:t>
            </a:r>
            <a:endParaRPr lang="en-PK">
              <a:solidFill>
                <a:srgbClr val="FFFFFF"/>
              </a:solidFill>
            </a:endParaRPr>
          </a:p>
        </p:txBody>
      </p:sp>
      <p:graphicFrame>
        <p:nvGraphicFramePr>
          <p:cNvPr id="5" name="Content Placeholder 2">
            <a:extLst>
              <a:ext uri="{FF2B5EF4-FFF2-40B4-BE49-F238E27FC236}">
                <a16:creationId xmlns:a16="http://schemas.microsoft.com/office/drawing/2014/main" id="{6668E77E-FDF0-C674-9DD1-6069A9B4B4B6}"/>
              </a:ext>
            </a:extLst>
          </p:cNvPr>
          <p:cNvGraphicFramePr>
            <a:graphicFrameLocks noGrp="1"/>
          </p:cNvGraphicFramePr>
          <p:nvPr>
            <p:ph idx="1"/>
            <p:extLst>
              <p:ext uri="{D42A27DB-BD31-4B8C-83A1-F6EECF244321}">
                <p14:modId xmlns:p14="http://schemas.microsoft.com/office/powerpoint/2010/main" val="3325468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85231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67A9A-5426-1AD6-3332-1CCB1CD625CB}"/>
              </a:ext>
            </a:extLst>
          </p:cNvPr>
          <p:cNvSpPr>
            <a:spLocks noGrp="1"/>
          </p:cNvSpPr>
          <p:nvPr>
            <p:ph type="title"/>
          </p:nvPr>
        </p:nvSpPr>
        <p:spPr>
          <a:xfrm>
            <a:off x="761803" y="350196"/>
            <a:ext cx="4646904" cy="1624520"/>
          </a:xfrm>
        </p:spPr>
        <p:txBody>
          <a:bodyPr anchor="ctr">
            <a:normAutofit/>
          </a:bodyPr>
          <a:lstStyle/>
          <a:p>
            <a:r>
              <a:rPr lang="en-US" sz="4000"/>
              <a:t>Analysis of On-Time Deliveries</a:t>
            </a:r>
            <a:endParaRPr lang="en-PK" sz="4000"/>
          </a:p>
        </p:txBody>
      </p:sp>
      <p:sp>
        <p:nvSpPr>
          <p:cNvPr id="3" name="Content Placeholder 2">
            <a:extLst>
              <a:ext uri="{FF2B5EF4-FFF2-40B4-BE49-F238E27FC236}">
                <a16:creationId xmlns:a16="http://schemas.microsoft.com/office/drawing/2014/main" id="{06E4E49E-2B9E-08AB-84BE-399A4A7A9BCB}"/>
              </a:ext>
            </a:extLst>
          </p:cNvPr>
          <p:cNvSpPr>
            <a:spLocks noGrp="1"/>
          </p:cNvSpPr>
          <p:nvPr>
            <p:ph idx="1"/>
          </p:nvPr>
        </p:nvSpPr>
        <p:spPr>
          <a:xfrm>
            <a:off x="761802" y="2743200"/>
            <a:ext cx="4646905" cy="3613149"/>
          </a:xfrm>
        </p:spPr>
        <p:txBody>
          <a:bodyPr anchor="ctr">
            <a:normAutofit/>
          </a:bodyPr>
          <a:lstStyle/>
          <a:p>
            <a:r>
              <a:rPr lang="en-US" sz="1700"/>
              <a:t>Key Findings:</a:t>
            </a:r>
          </a:p>
          <a:p>
            <a:r>
              <a:rPr lang="en-US" sz="1700"/>
              <a:t>"75.20% of deliveries met the on-time delivery threshold."</a:t>
            </a:r>
          </a:p>
          <a:p>
            <a:r>
              <a:rPr lang="en-US" sz="1700"/>
              <a:t>Visualization: [Include a bar graph of on-time delivery percentage]</a:t>
            </a:r>
          </a:p>
          <a:p>
            <a:r>
              <a:rPr lang="en-US" sz="1700"/>
              <a:t>Discussion:</a:t>
            </a:r>
          </a:p>
          <a:p>
            <a:r>
              <a:rPr lang="en-US" sz="1700"/>
              <a:t>The high percentage of on-time deliveries indicates effective logistics operations for most shipments.</a:t>
            </a:r>
          </a:p>
          <a:p>
            <a:r>
              <a:rPr lang="en-US" sz="1700"/>
              <a:t>Factors influencing timeliness include vehicle type, route chosen, and external conditions such as traffic.</a:t>
            </a:r>
            <a:endParaRPr lang="en-PK" sz="1700"/>
          </a:p>
        </p:txBody>
      </p:sp>
      <p:pic>
        <p:nvPicPr>
          <p:cNvPr id="5" name="Picture 4" descr="Calendar on table">
            <a:extLst>
              <a:ext uri="{FF2B5EF4-FFF2-40B4-BE49-F238E27FC236}">
                <a16:creationId xmlns:a16="http://schemas.microsoft.com/office/drawing/2014/main" id="{AF4D46E4-4EFA-4236-B6A7-2B4430451C8B}"/>
              </a:ext>
            </a:extLst>
          </p:cNvPr>
          <p:cNvPicPr>
            <a:picLocks noChangeAspect="1"/>
          </p:cNvPicPr>
          <p:nvPr/>
        </p:nvPicPr>
        <p:blipFill rotWithShape="1">
          <a:blip r:embed="rId3"/>
          <a:srcRect l="3216" r="37383" b="-2"/>
          <a:stretch/>
        </p:blipFill>
        <p:spPr>
          <a:xfrm>
            <a:off x="6096000" y="1"/>
            <a:ext cx="6102825" cy="6858000"/>
          </a:xfrm>
          <a:prstGeom prst="rect">
            <a:avLst/>
          </a:prstGeom>
        </p:spPr>
      </p:pic>
    </p:spTree>
    <p:extLst>
      <p:ext uri="{BB962C8B-B14F-4D97-AF65-F5344CB8AC3E}">
        <p14:creationId xmlns:p14="http://schemas.microsoft.com/office/powerpoint/2010/main" val="125716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ABB1D20-8268-7536-2B38-768D968D2F81}"/>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Potential Delays Identification</a:t>
            </a:r>
            <a:endParaRPr lang="en-PK" sz="3800">
              <a:solidFill>
                <a:schemeClr val="bg1"/>
              </a:solidFill>
            </a:endParaRPr>
          </a:p>
        </p:txBody>
      </p:sp>
      <p:cxnSp>
        <p:nvCxnSpPr>
          <p:cNvPr id="40" name="Straight Connector 3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D12735-82AF-7E66-804F-F1C4FF7DDD4F}"/>
              </a:ext>
            </a:extLst>
          </p:cNvPr>
          <p:cNvSpPr>
            <a:spLocks noGrp="1"/>
          </p:cNvSpPr>
          <p:nvPr>
            <p:ph idx="1"/>
          </p:nvPr>
        </p:nvSpPr>
        <p:spPr>
          <a:xfrm>
            <a:off x="897769" y="1909192"/>
            <a:ext cx="4586513" cy="3647710"/>
          </a:xfrm>
        </p:spPr>
        <p:txBody>
          <a:bodyPr>
            <a:normAutofit/>
          </a:bodyPr>
          <a:lstStyle/>
          <a:p>
            <a:r>
              <a:rPr lang="en-US" sz="1900">
                <a:solidFill>
                  <a:schemeClr val="bg1"/>
                </a:solidFill>
              </a:rPr>
              <a:t>Overview of Findings:</a:t>
            </a:r>
          </a:p>
          <a:p>
            <a:r>
              <a:rPr lang="en-US" sz="1900">
                <a:solidFill>
                  <a:schemeClr val="bg1"/>
                </a:solidFill>
              </a:rPr>
              <a:t>Several potential delays were identified, where shipments exceeded their scheduled delivery windows.</a:t>
            </a:r>
          </a:p>
          <a:p>
            <a:r>
              <a:rPr lang="en-US" sz="1900">
                <a:solidFill>
                  <a:schemeClr val="bg1"/>
                </a:solidFill>
              </a:rPr>
              <a:t>Data Snippet:</a:t>
            </a:r>
          </a:p>
          <a:p>
            <a:endParaRPr lang="en-US" sz="1900">
              <a:solidFill>
                <a:schemeClr val="bg1"/>
              </a:solidFill>
            </a:endParaRPr>
          </a:p>
          <a:p>
            <a:r>
              <a:rPr lang="en-US" sz="1900">
                <a:solidFill>
                  <a:schemeClr val="bg1"/>
                </a:solidFill>
              </a:rPr>
              <a:t>Note:</a:t>
            </a:r>
          </a:p>
          <a:p>
            <a:r>
              <a:rPr lang="en-US" sz="1900">
                <a:solidFill>
                  <a:schemeClr val="bg1"/>
                </a:solidFill>
              </a:rPr>
              <a:t>"No potential delays were detected within certain periods, indicating effective adjustments and responses to logistic challenges."</a:t>
            </a:r>
            <a:endParaRPr lang="en-PK" sz="1900">
              <a:solidFill>
                <a:schemeClr val="bg1"/>
              </a:solidFill>
            </a:endParaRPr>
          </a:p>
        </p:txBody>
      </p:sp>
      <p:cxnSp>
        <p:nvCxnSpPr>
          <p:cNvPr id="42" name="Straight Connector 4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B2053405-EFBF-B560-E160-E1EBA5E3FA01}"/>
              </a:ext>
            </a:extLst>
          </p:cNvPr>
          <p:cNvPicPr>
            <a:picLocks noChangeAspect="1"/>
          </p:cNvPicPr>
          <p:nvPr/>
        </p:nvPicPr>
        <p:blipFill>
          <a:blip r:embed="rId3"/>
          <a:stretch>
            <a:fillRect/>
          </a:stretch>
        </p:blipFill>
        <p:spPr>
          <a:xfrm>
            <a:off x="6525453" y="1130052"/>
            <a:ext cx="5666547" cy="4597895"/>
          </a:xfrm>
          <a:prstGeom prst="rect">
            <a:avLst/>
          </a:prstGeom>
        </p:spPr>
      </p:pic>
    </p:spTree>
    <p:extLst>
      <p:ext uri="{BB962C8B-B14F-4D97-AF65-F5344CB8AC3E}">
        <p14:creationId xmlns:p14="http://schemas.microsoft.com/office/powerpoint/2010/main" val="187665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Light bulb on yellow background with sketched light beams and cord">
            <a:extLst>
              <a:ext uri="{FF2B5EF4-FFF2-40B4-BE49-F238E27FC236}">
                <a16:creationId xmlns:a16="http://schemas.microsoft.com/office/drawing/2014/main" id="{CA529E5C-EAF9-37E4-08F0-9E6F848B5E57}"/>
              </a:ext>
            </a:extLst>
          </p:cNvPr>
          <p:cNvPicPr>
            <a:picLocks noChangeAspect="1"/>
          </p:cNvPicPr>
          <p:nvPr/>
        </p:nvPicPr>
        <p:blipFill rotWithShape="1">
          <a:blip r:embed="rId3">
            <a:alphaModFix amt="40000"/>
          </a:blip>
          <a:srcRect t="8537"/>
          <a:stretch/>
        </p:blipFill>
        <p:spPr>
          <a:xfrm>
            <a:off x="20" y="10"/>
            <a:ext cx="12191979" cy="6857990"/>
          </a:xfrm>
          <a:prstGeom prst="rect">
            <a:avLst/>
          </a:prstGeom>
        </p:spPr>
      </p:pic>
      <p:sp>
        <p:nvSpPr>
          <p:cNvPr id="2" name="Title 1">
            <a:extLst>
              <a:ext uri="{FF2B5EF4-FFF2-40B4-BE49-F238E27FC236}">
                <a16:creationId xmlns:a16="http://schemas.microsoft.com/office/drawing/2014/main" id="{1BB777A5-3CFA-E2C9-1129-48F53B14A2BB}"/>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Predicting Future Delays for Shipments</a:t>
            </a:r>
            <a:endParaRPr lang="en-PK" sz="5000">
              <a:solidFill>
                <a:schemeClr val="bg1"/>
              </a:solidFill>
            </a:endParaRP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49AE01-12B2-D700-0776-17CDC10E2C7D}"/>
              </a:ext>
            </a:extLst>
          </p:cNvPr>
          <p:cNvSpPr>
            <a:spLocks noGrp="1"/>
          </p:cNvSpPr>
          <p:nvPr>
            <p:ph idx="1"/>
          </p:nvPr>
        </p:nvSpPr>
        <p:spPr>
          <a:xfrm>
            <a:off x="841248" y="3502152"/>
            <a:ext cx="10506456" cy="2670048"/>
          </a:xfrm>
        </p:spPr>
        <p:txBody>
          <a:bodyPr>
            <a:normAutofit/>
          </a:bodyPr>
          <a:lstStyle/>
          <a:p>
            <a:r>
              <a:rPr lang="en-US" sz="1700" dirty="0">
                <a:solidFill>
                  <a:schemeClr val="bg1"/>
                </a:solidFill>
              </a:rPr>
              <a:t>Model Performance</a:t>
            </a:r>
          </a:p>
          <a:p>
            <a:pPr lvl="1"/>
            <a:r>
              <a:rPr lang="en-US" sz="1700" dirty="0">
                <a:solidFill>
                  <a:schemeClr val="bg1"/>
                </a:solidFill>
              </a:rPr>
              <a:t>Model Accuracy: 0.497 (Best Model)</a:t>
            </a:r>
          </a:p>
          <a:p>
            <a:pPr lvl="1"/>
            <a:r>
              <a:rPr lang="en-US" sz="1700" dirty="0">
                <a:solidFill>
                  <a:schemeClr val="bg1"/>
                </a:solidFill>
              </a:rPr>
              <a:t>Best Parameters: Learning Rate: 0.1, Max Depth: 4, Estimators: 200</a:t>
            </a:r>
          </a:p>
          <a:p>
            <a:r>
              <a:rPr lang="en-US" sz="1700" dirty="0">
                <a:solidFill>
                  <a:schemeClr val="bg1"/>
                </a:solidFill>
              </a:rPr>
              <a:t>Classification Report:</a:t>
            </a:r>
          </a:p>
          <a:p>
            <a:pPr lvl="1"/>
            <a:r>
              <a:rPr lang="en-US" sz="1700" dirty="0">
                <a:solidFill>
                  <a:schemeClr val="bg1"/>
                </a:solidFill>
              </a:rPr>
              <a:t>Precision, Recall, F1-Score for each class demonstrating moderate predictive accuracy.</a:t>
            </a:r>
          </a:p>
          <a:p>
            <a:r>
              <a:rPr lang="en-US" sz="1700" dirty="0">
                <a:solidFill>
                  <a:schemeClr val="bg1"/>
                </a:solidFill>
              </a:rPr>
              <a:t>Discussion:</a:t>
            </a:r>
          </a:p>
          <a:p>
            <a:r>
              <a:rPr lang="en-US" sz="1700" dirty="0">
                <a:solidFill>
                  <a:schemeClr val="bg1"/>
                </a:solidFill>
              </a:rPr>
              <a:t>The model provides a foundational approach to predict delays but indicates potential for further tuning and enhancement.</a:t>
            </a:r>
            <a:endParaRPr lang="en-PK" sz="1700" dirty="0">
              <a:solidFill>
                <a:schemeClr val="bg1"/>
              </a:solidFill>
            </a:endParaRPr>
          </a:p>
        </p:txBody>
      </p:sp>
    </p:spTree>
    <p:extLst>
      <p:ext uri="{BB962C8B-B14F-4D97-AF65-F5344CB8AC3E}">
        <p14:creationId xmlns:p14="http://schemas.microsoft.com/office/powerpoint/2010/main" val="106914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AEF9531-083F-13AA-700D-1FDFC50BE0E2}"/>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Feature Importance</a:t>
            </a:r>
            <a:endParaRPr lang="en-PK" sz="3800">
              <a:solidFill>
                <a:schemeClr val="bg1"/>
              </a:solidFill>
            </a:endParaRP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39636B-2DA4-7ED8-6E6F-E3214769A69A}"/>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Explanation:</a:t>
            </a:r>
          </a:p>
          <a:p>
            <a:pPr lvl="1"/>
            <a:r>
              <a:rPr lang="en-US" sz="1600">
                <a:solidFill>
                  <a:schemeClr val="bg1"/>
                </a:solidFill>
              </a:rPr>
              <a:t>"Hour of the Day is significantly impactful, suggesting specific times where logistical challenges are heightened."</a:t>
            </a:r>
          </a:p>
          <a:p>
            <a:pPr lvl="1"/>
            <a:r>
              <a:rPr lang="en-US" sz="1600">
                <a:solidFill>
                  <a:schemeClr val="bg1"/>
                </a:solidFill>
              </a:rPr>
              <a:t>"Vehicle size affects delay likelihood, with larger vehicles like Tractor Units showing different patterns compared to smaller vans."</a:t>
            </a:r>
          </a:p>
          <a:p>
            <a:endParaRPr lang="en-PK" sz="2000" dirty="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8FC2F32-B81D-285D-DAB0-20DAADE85E5D}"/>
              </a:ext>
            </a:extLst>
          </p:cNvPr>
          <p:cNvPicPr>
            <a:picLocks noChangeAspect="1"/>
          </p:cNvPicPr>
          <p:nvPr/>
        </p:nvPicPr>
        <p:blipFill>
          <a:blip r:embed="rId3"/>
          <a:stretch>
            <a:fillRect/>
          </a:stretch>
        </p:blipFill>
        <p:spPr>
          <a:xfrm>
            <a:off x="6525453" y="1976948"/>
            <a:ext cx="5666547" cy="2904104"/>
          </a:xfrm>
          <a:prstGeom prst="rect">
            <a:avLst/>
          </a:prstGeom>
        </p:spPr>
      </p:pic>
    </p:spTree>
    <p:extLst>
      <p:ext uri="{BB962C8B-B14F-4D97-AF65-F5344CB8AC3E}">
        <p14:creationId xmlns:p14="http://schemas.microsoft.com/office/powerpoint/2010/main" val="14892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7" name="Straight Connector 1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AC0B6-342F-35EF-A7FD-DB1BE3E62FB5}"/>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5200"/>
              <a:t>Model Evaluation Graphs</a:t>
            </a:r>
          </a:p>
        </p:txBody>
      </p:sp>
      <p:pic>
        <p:nvPicPr>
          <p:cNvPr id="9" name="Picture 8">
            <a:extLst>
              <a:ext uri="{FF2B5EF4-FFF2-40B4-BE49-F238E27FC236}">
                <a16:creationId xmlns:a16="http://schemas.microsoft.com/office/drawing/2014/main" id="{8AEC9FB9-50E2-A462-608B-2559C47711B2}"/>
              </a:ext>
            </a:extLst>
          </p:cNvPr>
          <p:cNvPicPr>
            <a:picLocks noChangeAspect="1"/>
          </p:cNvPicPr>
          <p:nvPr/>
        </p:nvPicPr>
        <p:blipFill>
          <a:blip r:embed="rId3"/>
          <a:stretch>
            <a:fillRect/>
          </a:stretch>
        </p:blipFill>
        <p:spPr>
          <a:xfrm>
            <a:off x="904492" y="905309"/>
            <a:ext cx="3292790" cy="2477824"/>
          </a:xfrm>
          <a:prstGeom prst="rect">
            <a:avLst/>
          </a:prstGeom>
        </p:spPr>
      </p:pic>
      <p:pic>
        <p:nvPicPr>
          <p:cNvPr id="7" name="Picture 6">
            <a:extLst>
              <a:ext uri="{FF2B5EF4-FFF2-40B4-BE49-F238E27FC236}">
                <a16:creationId xmlns:a16="http://schemas.microsoft.com/office/drawing/2014/main" id="{77AE8AEE-E4F3-C797-60F2-B306E0C3D6AF}"/>
              </a:ext>
            </a:extLst>
          </p:cNvPr>
          <p:cNvPicPr>
            <a:picLocks noChangeAspect="1"/>
          </p:cNvPicPr>
          <p:nvPr/>
        </p:nvPicPr>
        <p:blipFill>
          <a:blip r:embed="rId4"/>
          <a:stretch>
            <a:fillRect/>
          </a:stretch>
        </p:blipFill>
        <p:spPr>
          <a:xfrm>
            <a:off x="4457293" y="925889"/>
            <a:ext cx="3292790" cy="2436664"/>
          </a:xfrm>
          <a:prstGeom prst="rect">
            <a:avLst/>
          </a:prstGeom>
        </p:spPr>
      </p:pic>
      <p:pic>
        <p:nvPicPr>
          <p:cNvPr id="5" name="Content Placeholder 4">
            <a:extLst>
              <a:ext uri="{FF2B5EF4-FFF2-40B4-BE49-F238E27FC236}">
                <a16:creationId xmlns:a16="http://schemas.microsoft.com/office/drawing/2014/main" id="{C857087D-F877-2AA9-C54D-D58D82368198}"/>
              </a:ext>
            </a:extLst>
          </p:cNvPr>
          <p:cNvPicPr>
            <a:picLocks noGrp="1" noChangeAspect="1"/>
          </p:cNvPicPr>
          <p:nvPr>
            <p:ph idx="1"/>
          </p:nvPr>
        </p:nvPicPr>
        <p:blipFill>
          <a:blip r:embed="rId5"/>
          <a:stretch>
            <a:fillRect/>
          </a:stretch>
        </p:blipFill>
        <p:spPr>
          <a:xfrm>
            <a:off x="8015984" y="1053484"/>
            <a:ext cx="3292790" cy="2181473"/>
          </a:xfrm>
          <a:prstGeom prst="rect">
            <a:avLst/>
          </a:prstGeom>
        </p:spPr>
      </p:pic>
    </p:spTree>
    <p:extLst>
      <p:ext uri="{BB962C8B-B14F-4D97-AF65-F5344CB8AC3E}">
        <p14:creationId xmlns:p14="http://schemas.microsoft.com/office/powerpoint/2010/main" val="241859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0E99A-9F63-5C60-8905-C68F18081DD8}"/>
              </a:ext>
            </a:extLst>
          </p:cNvPr>
          <p:cNvSpPr>
            <a:spLocks noGrp="1"/>
          </p:cNvSpPr>
          <p:nvPr>
            <p:ph type="title"/>
          </p:nvPr>
        </p:nvSpPr>
        <p:spPr>
          <a:xfrm>
            <a:off x="808638" y="386930"/>
            <a:ext cx="9236700" cy="1188950"/>
          </a:xfrm>
        </p:spPr>
        <p:txBody>
          <a:bodyPr anchor="b">
            <a:normAutofit/>
          </a:bodyPr>
          <a:lstStyle/>
          <a:p>
            <a:r>
              <a:rPr lang="en-US" sz="5400"/>
              <a:t>Conclusion</a:t>
            </a:r>
            <a:endParaRPr lang="en-PK"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1498B9-A7DA-1A48-652C-8E8880C00EBF}"/>
              </a:ext>
            </a:extLst>
          </p:cNvPr>
          <p:cNvSpPr>
            <a:spLocks noGrp="1"/>
          </p:cNvSpPr>
          <p:nvPr>
            <p:ph idx="1"/>
          </p:nvPr>
        </p:nvSpPr>
        <p:spPr>
          <a:xfrm>
            <a:off x="793660" y="2599509"/>
            <a:ext cx="10143668" cy="3435531"/>
          </a:xfrm>
        </p:spPr>
        <p:txBody>
          <a:bodyPr anchor="ctr">
            <a:normAutofit/>
          </a:bodyPr>
          <a:lstStyle/>
          <a:p>
            <a:r>
              <a:rPr lang="en-US" sz="2000" dirty="0"/>
              <a:t>Summary:</a:t>
            </a:r>
          </a:p>
          <a:p>
            <a:pPr lvl="1"/>
            <a:r>
              <a:rPr lang="en-US" sz="1600" dirty="0"/>
              <a:t>Our analysis demonstrates a strong capacity for on-time deliveries with specific areas identified for improvement in delay prediction.</a:t>
            </a:r>
          </a:p>
          <a:p>
            <a:r>
              <a:rPr lang="en-US" sz="2000" dirty="0"/>
              <a:t>Implications:</a:t>
            </a:r>
          </a:p>
          <a:p>
            <a:pPr lvl="1"/>
            <a:r>
              <a:rPr lang="en-US" sz="1600" dirty="0"/>
              <a:t>Enhanced predictive capabilities can help allocate resources more effectively during critical periods.</a:t>
            </a:r>
          </a:p>
          <a:p>
            <a:r>
              <a:rPr lang="en-US" sz="2000" dirty="0"/>
              <a:t>Recommendations:</a:t>
            </a:r>
          </a:p>
          <a:p>
            <a:pPr lvl="1"/>
            <a:r>
              <a:rPr lang="en-US" sz="1600" dirty="0"/>
              <a:t>Continued refinement of predictive models.</a:t>
            </a:r>
          </a:p>
          <a:p>
            <a:pPr lvl="1"/>
            <a:r>
              <a:rPr lang="en-US" sz="1600" dirty="0"/>
              <a:t>Increased data collection on external factors affecting delivery times.</a:t>
            </a:r>
            <a:endParaRPr lang="en-PK" sz="1600" dirty="0"/>
          </a:p>
        </p:txBody>
      </p:sp>
    </p:spTree>
    <p:extLst>
      <p:ext uri="{BB962C8B-B14F-4D97-AF65-F5344CB8AC3E}">
        <p14:creationId xmlns:p14="http://schemas.microsoft.com/office/powerpoint/2010/main" val="4279987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856</Words>
  <Application>Microsoft Macintosh PowerPoint</Application>
  <PresentationFormat>Widescreen</PresentationFormat>
  <Paragraphs>73</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Söhne</vt:lpstr>
      <vt:lpstr>Office Theme</vt:lpstr>
      <vt:lpstr>Analysis of Delivery Timeliness and Prediction of Delays</vt:lpstr>
      <vt:lpstr>Introduction</vt:lpstr>
      <vt:lpstr>Data Overview</vt:lpstr>
      <vt:lpstr>Analysis of On-Time Deliveries</vt:lpstr>
      <vt:lpstr>Potential Delays Identification</vt:lpstr>
      <vt:lpstr>Predicting Future Delays for Shipments</vt:lpstr>
      <vt:lpstr>Feature Importance</vt:lpstr>
      <vt:lpstr>Model Evaluation Graphs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Delivery Timeliness and Prediction of Delays</dc:title>
  <dc:creator>Saif Ullah</dc:creator>
  <cp:lastModifiedBy>Leeroy Njiva (MSc Computer Science FT)</cp:lastModifiedBy>
  <cp:revision>7</cp:revision>
  <dcterms:created xsi:type="dcterms:W3CDTF">2024-05-18T06:13:41Z</dcterms:created>
  <dcterms:modified xsi:type="dcterms:W3CDTF">2024-05-23T10:55:27Z</dcterms:modified>
</cp:coreProperties>
</file>