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58" r:id="rId4"/>
    <p:sldId id="274" r:id="rId5"/>
    <p:sldId id="277" r:id="rId6"/>
    <p:sldId id="284" r:id="rId7"/>
    <p:sldId id="285" r:id="rId8"/>
    <p:sldId id="279" r:id="rId9"/>
    <p:sldId id="280" r:id="rId10"/>
    <p:sldId id="287" r:id="rId11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07988" indent="49213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223963" indent="147638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364" autoAdjust="0"/>
  </p:normalViewPr>
  <p:slideViewPr>
    <p:cSldViewPr>
      <p:cViewPr>
        <p:scale>
          <a:sx n="100" d="100"/>
          <a:sy n="100" d="100"/>
        </p:scale>
        <p:origin x="-516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26264-DE0D-4556-905E-6759DF99DE62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E9FEF-9FD6-42A7-95E6-F753C146C7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6A458-61CF-4228-B614-B7AA9D4FCE99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D6B9-47DF-47A1-B4A5-CA0ACD5E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2114" y="288131"/>
            <a:ext cx="2879725" cy="614481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288131"/>
            <a:ext cx="8489950" cy="614481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10EE-AF33-4E35-B523-9B0E62641954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0A1ED-81FD-4C9D-B338-1283A89E3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4E860-3F34-44DE-B731-2BCD4B414390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2843-C001-4267-BF50-4B1A26E26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0549F-8A4D-40C1-8A1A-368FA9367084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75E3-0889-4557-8D82-FB8BBD0AE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32836-D3B5-4AED-BCA8-8311072E02AE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E2818-62A9-429B-ADC1-C0D7DFC7A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4" y="1679972"/>
            <a:ext cx="5684837" cy="47529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7000" y="1679972"/>
            <a:ext cx="5684838" cy="47529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04CF2-B52F-4C6F-852D-5A8928CE1ADF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C3A3-11AB-4B91-A3EF-5F6F9EADAB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8B74-DF9D-4F69-A0CC-451F84A7E2FA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5899-8BBC-4E58-A871-54C4DF603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EA0B-78E2-4652-BDC5-7941EAB48CA0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780B2-295A-4E60-AC65-19610A11F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86700-1142-42E5-9657-68DC586A6073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81B-C2B2-409D-A7A6-4756FAE13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57C0-6A95-4D8D-BFAF-17712C7A45E2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98388-59FF-4491-B365-213AD747B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8179" indent="0">
              <a:buNone/>
              <a:defRPr sz="2500"/>
            </a:lvl2pPr>
            <a:lvl3pPr marL="816358" indent="0">
              <a:buNone/>
              <a:defRPr sz="2200"/>
            </a:lvl3pPr>
            <a:lvl4pPr marL="1224537" indent="0">
              <a:buNone/>
              <a:defRPr sz="1800"/>
            </a:lvl4pPr>
            <a:lvl5pPr marL="1632716" indent="0">
              <a:buNone/>
              <a:defRPr sz="1800"/>
            </a:lvl5pPr>
            <a:lvl6pPr marL="2040895" indent="0">
              <a:buNone/>
              <a:defRPr sz="1800"/>
            </a:lvl6pPr>
            <a:lvl7pPr marL="2449074" indent="0">
              <a:buNone/>
              <a:defRPr sz="1800"/>
            </a:lvl7pPr>
            <a:lvl8pPr marL="2857253" indent="0">
              <a:buNone/>
              <a:defRPr sz="1800"/>
            </a:lvl8pPr>
            <a:lvl9pPr marL="3265432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80B9-B791-4637-8254-2AA89FA150A2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9F740-843A-4C9C-B1CF-B1DE739E3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6" tIns="40818" rIns="81636" bIns="408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6" tIns="40818" rIns="81636" bIns="40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l" defTabSz="81635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C3143-B908-468A-A70F-2B13E626E9F6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ctr" defTabSz="81635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r" defTabSz="81635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B42F14-6BFA-490C-919E-55892159DF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985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64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43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22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9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8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7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6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5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74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53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32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779662"/>
            <a:ext cx="8229600" cy="857250"/>
          </a:xfrm>
        </p:spPr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外滩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号电梯方案说明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7571184" cy="565175"/>
          </a:xfrm>
        </p:spPr>
        <p:txBody>
          <a:bodyPr/>
          <a:lstStyle/>
          <a:p>
            <a:pPr algn="l"/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项目报价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771550"/>
          <a:ext cx="7704856" cy="4176466"/>
        </p:xfrm>
        <a:graphic>
          <a:graphicData uri="http://schemas.openxmlformats.org/drawingml/2006/table">
            <a:tbl>
              <a:tblPr/>
              <a:tblGrid>
                <a:gridCol w="447399"/>
                <a:gridCol w="1118498"/>
                <a:gridCol w="2027877"/>
                <a:gridCol w="2222414"/>
                <a:gridCol w="521966"/>
                <a:gridCol w="671099"/>
                <a:gridCol w="695603"/>
              </a:tblGrid>
              <a:tr h="381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latin typeface="宋体"/>
                          <a:ea typeface="微软雅黑"/>
                          <a:cs typeface="宋体"/>
                        </a:rPr>
                        <a:t>序号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latin typeface="宋体"/>
                          <a:ea typeface="微软雅黑"/>
                          <a:cs typeface="宋体"/>
                        </a:rPr>
                        <a:t>内容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latin typeface="宋体"/>
                          <a:ea typeface="微软雅黑"/>
                          <a:cs typeface="宋体"/>
                        </a:rPr>
                        <a:t>明细说明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latin typeface="宋体"/>
                          <a:ea typeface="微软雅黑"/>
                          <a:cs typeface="宋体"/>
                        </a:rPr>
                        <a:t>数量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latin typeface="宋体"/>
                          <a:ea typeface="微软雅黑"/>
                          <a:cs typeface="宋体"/>
                        </a:rPr>
                        <a:t>单价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latin typeface="宋体"/>
                          <a:ea typeface="微软雅黑"/>
                          <a:cs typeface="宋体"/>
                        </a:rPr>
                        <a:t>总价（元）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</a:tr>
              <a:tr h="381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latin typeface="宋体"/>
                          <a:ea typeface="微软雅黑"/>
                          <a:cs typeface="宋体"/>
                        </a:rPr>
                        <a:t>1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latin typeface="Calibri"/>
                          <a:ea typeface="微软雅黑"/>
                          <a:cs typeface="宋体"/>
                        </a:rPr>
                        <a:t>显示器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Times New Roman"/>
                        </a:rPr>
                        <a:t>22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寸创维液晶显示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0">
                        <a:latin typeface="微软雅黑"/>
                        <a:ea typeface="微软雅黑"/>
                        <a:cs typeface="宋体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3500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35000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2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latin typeface="Calibri"/>
                          <a:ea typeface="微软雅黑"/>
                          <a:cs typeface="宋体"/>
                        </a:rPr>
                        <a:t>服务器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研华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Times New Roman"/>
                        </a:rPr>
                        <a:t> 2U 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高密度服务器机箱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Times New Roman"/>
                        </a:rPr>
                        <a:t> HPC-7280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，兼容于各式外型 架构，并采用备援供电设计、热插入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Times New Roman"/>
                        </a:rPr>
                        <a:t> SATA/SAS 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硬盘和冷 却风扇，以供应全天候不停顿的运作。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25000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25000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3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Calibri"/>
                          <a:ea typeface="微软雅黑"/>
                          <a:cs typeface="宋体"/>
                        </a:rPr>
                        <a:t>分屏器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科唯奇 工程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Times New Roman"/>
                        </a:rPr>
                        <a:t>DVI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分配器 一分二 一进二出 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</a:t>
                      </a:r>
                      <a:r>
                        <a:rPr lang="zh-CN" sz="1000" kern="0">
                          <a:latin typeface="Calibri"/>
                          <a:ea typeface="微软雅黑"/>
                          <a:cs typeface="宋体"/>
                        </a:rPr>
                        <a:t>台 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1000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1000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7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4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Calibri"/>
                          <a:ea typeface="微软雅黑"/>
                          <a:cs typeface="宋体"/>
                        </a:rPr>
                        <a:t>程序开发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组织结构程序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</a:t>
                      </a:r>
                      <a:r>
                        <a:rPr lang="zh-CN" sz="1000" kern="0">
                          <a:latin typeface="Calibri"/>
                          <a:ea typeface="微软雅黑"/>
                          <a:cs typeface="宋体"/>
                        </a:rPr>
                        <a:t>项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70000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70000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功能能模块程序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1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接口开发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2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5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Calibri"/>
                          <a:ea typeface="微软雅黑"/>
                          <a:cs typeface="宋体"/>
                        </a:rPr>
                        <a:t>界面设计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Calibri"/>
                          <a:ea typeface="微软雅黑"/>
                          <a:cs typeface="Times New Roman"/>
                        </a:rPr>
                        <a:t>电梯指针</a:t>
                      </a:r>
                      <a:r>
                        <a:rPr lang="en-US" sz="1000" kern="100" dirty="0">
                          <a:latin typeface="Calibri"/>
                          <a:ea typeface="微软雅黑"/>
                          <a:cs typeface="Times New Roman"/>
                        </a:rPr>
                        <a:t>UI</a:t>
                      </a:r>
                      <a:r>
                        <a:rPr lang="zh-CN" sz="1000" kern="100" dirty="0">
                          <a:latin typeface="Calibri"/>
                          <a:ea typeface="微软雅黑"/>
                          <a:cs typeface="Times New Roman"/>
                        </a:rPr>
                        <a:t>设计</a:t>
                      </a: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</a:t>
                      </a:r>
                      <a:r>
                        <a:rPr lang="zh-CN" sz="1000" kern="0">
                          <a:latin typeface="Calibri"/>
                          <a:ea typeface="微软雅黑"/>
                          <a:cs typeface="宋体"/>
                        </a:rPr>
                        <a:t>套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5000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5000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6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Calibri"/>
                          <a:ea typeface="微软雅黑"/>
                          <a:cs typeface="宋体"/>
                        </a:rPr>
                        <a:t>系统集成整合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宋体"/>
                        </a:rPr>
                        <a:t>软硬件系统集成、施工、安装等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</a:t>
                      </a:r>
                      <a:r>
                        <a:rPr lang="zh-CN" sz="1000" kern="0">
                          <a:latin typeface="Calibri"/>
                          <a:ea typeface="微软雅黑"/>
                          <a:cs typeface="宋体"/>
                        </a:rPr>
                        <a:t>项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30000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30000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7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Calibri"/>
                          <a:ea typeface="微软雅黑"/>
                          <a:cs typeface="宋体"/>
                        </a:rPr>
                        <a:t>测试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功能测试、接口测试、可用性测试，兼容性等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5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1</a:t>
                      </a:r>
                      <a:r>
                        <a:rPr lang="zh-CN" sz="1000" kern="0">
                          <a:latin typeface="Calibri"/>
                          <a:ea typeface="微软雅黑"/>
                          <a:cs typeface="宋体"/>
                        </a:rPr>
                        <a:t>项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微软雅黑"/>
                          <a:ea typeface="微软雅黑"/>
                          <a:cs typeface="宋体"/>
                        </a:rPr>
                        <a:t>20000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20000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小计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186000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5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latin typeface="宋体"/>
                          <a:ea typeface="微软雅黑"/>
                          <a:cs typeface="宋体"/>
                        </a:rPr>
                        <a:t>8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Calibri"/>
                          <a:ea typeface="微软雅黑"/>
                          <a:cs typeface="宋体"/>
                        </a:rPr>
                        <a:t>税费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Times New Roman"/>
                        </a:rPr>
                        <a:t>小计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Times New Roman"/>
                        </a:rPr>
                        <a:t>*10%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18600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77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宋体"/>
                          <a:ea typeface="微软雅黑"/>
                          <a:cs typeface="宋体"/>
                        </a:rPr>
                        <a:t>合计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微软雅黑"/>
                          <a:ea typeface="微软雅黑"/>
                          <a:cs typeface="宋体"/>
                        </a:rPr>
                        <a:t>204600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3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0">
                          <a:latin typeface="宋体"/>
                          <a:ea typeface="微软雅黑"/>
                          <a:cs typeface="宋体"/>
                        </a:rPr>
                        <a:t>周期</a:t>
                      </a:r>
                      <a:endParaRPr lang="zh-CN" sz="1000" kern="10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latin typeface="Calibri"/>
                          <a:ea typeface="微软雅黑"/>
                          <a:cs typeface="宋体"/>
                        </a:rPr>
                        <a:t>开发周期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宋体"/>
                        </a:rPr>
                        <a:t>2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宋体"/>
                        </a:rPr>
                        <a:t>个月，硬件系统质保</a:t>
                      </a:r>
                      <a:r>
                        <a:rPr lang="en-US" sz="1000" kern="0" dirty="0">
                          <a:latin typeface="Calibri"/>
                          <a:ea typeface="微软雅黑"/>
                          <a:cs typeface="宋体"/>
                        </a:rPr>
                        <a:t>1</a:t>
                      </a:r>
                      <a:r>
                        <a:rPr lang="zh-CN" sz="1000" kern="0" dirty="0">
                          <a:latin typeface="Calibri"/>
                          <a:ea typeface="微软雅黑"/>
                          <a:cs typeface="宋体"/>
                        </a:rPr>
                        <a:t>年。</a:t>
                      </a:r>
                      <a:endParaRPr lang="zh-CN" sz="1000" kern="100" dirty="0"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28191" marR="281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467544" y="627534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一、项目表现方式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/>
              <a:t>接入电梯信号实现电梯上升下降通过指针转动方式显示。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539552" y="915566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635646"/>
            <a:ext cx="5040560" cy="3232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642938" y="357188"/>
            <a:ext cx="4357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二、实现方式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611560" y="1059582"/>
            <a:ext cx="77152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电梯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信号同步：</a:t>
            </a:r>
            <a:endParaRPr lang="en-US" altLang="zh-CN" sz="1600" b="1" dirty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交互说明</a:t>
            </a: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600" b="1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服务器从电梯主控设备上获取电梯运行的相关数据，然后同步到显示屏上，让电梯外的人可以看到电梯上下的画面效果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电梯信号实现方式：</a:t>
            </a:r>
            <a:endParaRPr lang="en-US" altLang="zh-CN" sz="1600" b="1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电梯两种通信协议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、无缘单节点  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485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通信协议，以串口通信的方式接入，软件开发技术选用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.Net WPF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技术。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915566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互动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原理：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电梯信号同步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814388"/>
            <a:ext cx="827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Part1</a:t>
            </a:r>
            <a:endParaRPr lang="zh-CN" altLang="en-US" sz="2000" i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9338" y="1995488"/>
            <a:ext cx="3352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电梯信号同步：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服务器与电梯主控设备连线，并接收电梯运行相关信息（主要是上升，下降与楼层信息等）。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6390" name="Picture 2" descr="C:\Users\Kevin_Yin\Desktop\外滩5号电梯\电梯\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95488"/>
            <a:ext cx="390207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显示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系统：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电梯间显示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814388"/>
            <a:ext cx="827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Part2</a:t>
            </a:r>
            <a:endParaRPr lang="zh-CN" altLang="en-US" sz="2000" i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13" name="TextBox 25"/>
          <p:cNvSpPr txBox="1">
            <a:spLocks noChangeArrowheads="1"/>
          </p:cNvSpPr>
          <p:nvPr/>
        </p:nvSpPr>
        <p:spPr bwMode="auto">
          <a:xfrm>
            <a:off x="4859338" y="1995488"/>
            <a:ext cx="33528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1859C"/>
                </a:solidFill>
                <a:latin typeface="华文细黑" pitchFamily="2" charset="-122"/>
                <a:ea typeface="华文细黑" pitchFamily="2" charset="-122"/>
              </a:rPr>
              <a:t>电梯间显示系统：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电梯间显示系统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采用创维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22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寸标准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显示器作为楼层显示载体。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显示内容通过服务器输出得数字内容得到，采用仿古表针的设计。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设备连线，采用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DVI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分配器来连接每层电梯间的显示设备。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7414" name="Picture 9" descr="MAGICI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851025"/>
            <a:ext cx="288131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1882775" cy="349250"/>
          </a:xfrm>
        </p:spPr>
        <p:txBody>
          <a:bodyPr/>
          <a:lstStyle/>
          <a:p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显示系统：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699542"/>
            <a:ext cx="8229600" cy="38946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200" dirty="0" smtClean="0"/>
              <a:t>产品型号</a:t>
            </a:r>
            <a:r>
              <a:rPr lang="en-US" altLang="zh-CN" sz="1200" dirty="0" smtClean="0"/>
              <a:t>	M22LP-W                  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分辨率</a:t>
            </a:r>
            <a:r>
              <a:rPr lang="en-US" altLang="zh-CN" sz="1200" dirty="0" smtClean="0"/>
              <a:t>	1920</a:t>
            </a:r>
            <a:r>
              <a:rPr lang="zh-CN" altLang="zh-CN" sz="1200" dirty="0" smtClean="0"/>
              <a:t>×</a:t>
            </a:r>
            <a:r>
              <a:rPr lang="en-US" altLang="zh-CN" sz="1200" dirty="0" smtClean="0"/>
              <a:t>1080 WUXGA 8bit</a:t>
            </a:r>
            <a:endParaRPr lang="zh-CN" altLang="zh-CN" sz="1200" dirty="0" smtClean="0"/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液晶面板</a:t>
            </a:r>
            <a:r>
              <a:rPr lang="en-US" altLang="zh-CN" sz="1200" dirty="0" smtClean="0"/>
              <a:t>-</a:t>
            </a:r>
            <a:r>
              <a:rPr lang="zh-CN" altLang="zh-CN" sz="1200" dirty="0" smtClean="0"/>
              <a:t>屏幕</a:t>
            </a:r>
            <a:r>
              <a:rPr lang="en-US" altLang="zh-CN" sz="1200" dirty="0" smtClean="0"/>
              <a:t>	LED TFT-LCD</a:t>
            </a:r>
            <a:r>
              <a:rPr lang="zh-CN" altLang="zh-CN" sz="1200" dirty="0" smtClean="0"/>
              <a:t>有</a:t>
            </a:r>
            <a:r>
              <a:rPr lang="en-US" altLang="zh-CN" sz="1200" dirty="0" smtClean="0"/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效显示范围</a:t>
            </a:r>
            <a:r>
              <a:rPr lang="en-US" altLang="zh-CN" sz="1200" dirty="0" smtClean="0"/>
              <a:t>	476.64(H)</a:t>
            </a:r>
            <a:r>
              <a:rPr lang="zh-CN" altLang="zh-CN" sz="1200" dirty="0" smtClean="0"/>
              <a:t>×</a:t>
            </a:r>
            <a:r>
              <a:rPr lang="en-US" altLang="zh-CN" sz="1200" dirty="0" smtClean="0"/>
              <a:t>268.1MM</a:t>
            </a:r>
            <a:endParaRPr lang="zh-CN" altLang="zh-CN" sz="1200" dirty="0" smtClean="0"/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亮度</a:t>
            </a:r>
            <a:r>
              <a:rPr lang="en-US" altLang="zh-CN" sz="1200" dirty="0" smtClean="0"/>
              <a:t>	300cd/m</a:t>
            </a:r>
            <a:r>
              <a:rPr lang="zh-CN" altLang="zh-CN" sz="1200" dirty="0" smtClean="0"/>
              <a:t>²</a:t>
            </a:r>
            <a:r>
              <a:rPr lang="en-US" altLang="zh-CN" sz="1200" dirty="0" smtClean="0"/>
              <a:t>    </a:t>
            </a:r>
            <a:r>
              <a:rPr lang="zh-CN" altLang="zh-CN" sz="1200" dirty="0" smtClean="0"/>
              <a:t>对比度</a:t>
            </a:r>
            <a:r>
              <a:rPr lang="en-US" altLang="zh-CN" sz="1200" dirty="0" smtClean="0"/>
              <a:t>	1000:1    </a:t>
            </a:r>
            <a:r>
              <a:rPr lang="zh-CN" altLang="zh-CN" sz="1200" dirty="0" smtClean="0"/>
              <a:t>响应时间</a:t>
            </a:r>
            <a:r>
              <a:rPr lang="en-US" altLang="zh-CN" sz="1200" dirty="0" smtClean="0"/>
              <a:t>	5ms   </a:t>
            </a:r>
            <a:r>
              <a:rPr lang="zh-CN" altLang="zh-CN" sz="1200" dirty="0" smtClean="0"/>
              <a:t>可视角度</a:t>
            </a:r>
            <a:r>
              <a:rPr lang="en-US" altLang="zh-CN" sz="1200" dirty="0" smtClean="0"/>
              <a:t>	160</a:t>
            </a:r>
            <a:r>
              <a:rPr lang="zh-CN" altLang="zh-CN" sz="1200" dirty="0" smtClean="0"/>
              <a:t>°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PC</a:t>
            </a:r>
            <a:r>
              <a:rPr lang="zh-CN" altLang="zh-CN" sz="1200" dirty="0" smtClean="0"/>
              <a:t>信号</a:t>
            </a:r>
            <a:r>
              <a:rPr lang="en-US" altLang="zh-CN" sz="1200" dirty="0" smtClean="0"/>
              <a:t>RGB</a:t>
            </a:r>
            <a:r>
              <a:rPr lang="zh-CN" altLang="zh-CN" sz="1200" dirty="0" smtClean="0"/>
              <a:t>输入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行频</a:t>
            </a:r>
            <a:r>
              <a:rPr lang="en-US" altLang="zh-CN" sz="1200" dirty="0" smtClean="0"/>
              <a:t>	64-83KHz</a:t>
            </a:r>
            <a:endParaRPr lang="zh-CN" altLang="zh-CN" sz="1200" dirty="0" smtClean="0"/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电源</a:t>
            </a:r>
            <a:r>
              <a:rPr lang="en-US" altLang="zh-CN" sz="1200" dirty="0" smtClean="0"/>
              <a:t>	AC100</a:t>
            </a:r>
            <a:r>
              <a:rPr lang="zh-CN" altLang="zh-CN" sz="1200" dirty="0" smtClean="0"/>
              <a:t>～</a:t>
            </a:r>
            <a:r>
              <a:rPr lang="en-US" altLang="zh-CN" sz="1200" dirty="0" smtClean="0"/>
              <a:t>240V,50/60Hz           </a:t>
            </a:r>
            <a:r>
              <a:rPr lang="zh-CN" altLang="zh-CN" sz="1200" dirty="0" smtClean="0"/>
              <a:t>最大功耗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≤</a:t>
            </a:r>
            <a:r>
              <a:rPr lang="en-US" altLang="zh-CN" sz="1200" dirty="0" smtClean="0"/>
              <a:t>28W</a:t>
            </a:r>
            <a:endParaRPr lang="zh-CN" altLang="zh-CN" sz="1200" dirty="0" smtClean="0"/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存储环境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温度</a:t>
            </a:r>
            <a:r>
              <a:rPr lang="en-US" altLang="zh-CN" sz="1200" dirty="0" smtClean="0"/>
              <a:t>	-25</a:t>
            </a:r>
            <a:r>
              <a:rPr lang="zh-CN" altLang="zh-CN" sz="1200" dirty="0" smtClean="0"/>
              <a:t>℃～</a:t>
            </a:r>
            <a:r>
              <a:rPr lang="en-US" altLang="zh-CN" sz="1200" dirty="0" smtClean="0"/>
              <a:t>60</a:t>
            </a:r>
            <a:r>
              <a:rPr lang="zh-CN" altLang="zh-CN" sz="1200" dirty="0" smtClean="0"/>
              <a:t>℃</a:t>
            </a:r>
            <a:r>
              <a:rPr lang="en-US" altLang="zh-CN" sz="1200" dirty="0" smtClean="0"/>
              <a:t>       </a:t>
            </a:r>
            <a:r>
              <a:rPr lang="zh-CN" altLang="zh-CN" sz="1200" dirty="0" smtClean="0"/>
              <a:t>相对湿度</a:t>
            </a:r>
            <a:r>
              <a:rPr lang="en-US" altLang="zh-CN" sz="1200" dirty="0" smtClean="0"/>
              <a:t>	5</a:t>
            </a:r>
            <a:r>
              <a:rPr lang="zh-CN" altLang="zh-CN" sz="1200" dirty="0" smtClean="0"/>
              <a:t>％～</a:t>
            </a:r>
            <a:r>
              <a:rPr lang="en-US" altLang="zh-CN" sz="1200" dirty="0" smtClean="0"/>
              <a:t>90</a:t>
            </a:r>
            <a:r>
              <a:rPr lang="zh-CN" altLang="zh-CN" sz="1200" dirty="0" smtClean="0"/>
              <a:t>％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安装方式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标配挂架</a:t>
            </a:r>
            <a:r>
              <a:rPr lang="en-US" altLang="zh-CN" sz="1200" dirty="0" smtClean="0"/>
              <a:t>                  </a:t>
            </a:r>
            <a:r>
              <a:rPr lang="zh-CN" altLang="zh-CN" sz="1200" dirty="0" smtClean="0"/>
              <a:t>操作方式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智能按键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外形尺寸</a:t>
            </a:r>
            <a:r>
              <a:rPr lang="en-US" altLang="zh-CN" sz="1200" dirty="0" smtClean="0"/>
              <a:t>	</a:t>
            </a:r>
            <a:r>
              <a:rPr lang="zh-CN" altLang="zh-CN" sz="1200" dirty="0" smtClean="0"/>
              <a:t>机身尺寸</a:t>
            </a:r>
            <a:r>
              <a:rPr lang="en-US" altLang="zh-CN" sz="1200" dirty="0" smtClean="0"/>
              <a:t>	W520.0</a:t>
            </a:r>
            <a:r>
              <a:rPr lang="zh-CN" altLang="zh-CN" sz="1200" dirty="0" smtClean="0"/>
              <a:t>×</a:t>
            </a:r>
            <a:r>
              <a:rPr lang="en-US" altLang="zh-CN" sz="1200" dirty="0" smtClean="0"/>
              <a:t>D49</a:t>
            </a:r>
            <a:r>
              <a:rPr lang="zh-CN" altLang="zh-CN" sz="1200" dirty="0" smtClean="0"/>
              <a:t>×</a:t>
            </a:r>
            <a:r>
              <a:rPr lang="en-US" altLang="zh-CN" sz="1200" dirty="0" smtClean="0"/>
              <a:t>H326.0 mm</a:t>
            </a:r>
            <a:endParaRPr lang="zh-CN" altLang="zh-CN" sz="1200" dirty="0" smtClean="0"/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带挂架尺寸</a:t>
            </a:r>
            <a:r>
              <a:rPr lang="en-US" altLang="zh-CN" sz="1200" dirty="0" smtClean="0"/>
              <a:t>	W520.0</a:t>
            </a:r>
            <a:r>
              <a:rPr lang="zh-CN" altLang="zh-CN" sz="1200" dirty="0" smtClean="0"/>
              <a:t>×</a:t>
            </a:r>
            <a:r>
              <a:rPr lang="en-US" altLang="zh-CN" sz="1200" dirty="0" smtClean="0"/>
              <a:t>D68.5</a:t>
            </a:r>
            <a:r>
              <a:rPr lang="zh-CN" altLang="zh-CN" sz="1200" dirty="0" smtClean="0"/>
              <a:t>×</a:t>
            </a:r>
            <a:r>
              <a:rPr lang="en-US" altLang="zh-CN" sz="1200" dirty="0" smtClean="0"/>
              <a:t>H326.0 mm</a:t>
            </a:r>
            <a:endParaRPr lang="zh-CN" altLang="zh-CN" sz="1200" dirty="0" smtClean="0"/>
          </a:p>
          <a:p>
            <a:pPr>
              <a:lnSpc>
                <a:spcPct val="150000"/>
              </a:lnSpc>
            </a:pPr>
            <a:r>
              <a:rPr lang="zh-CN" altLang="zh-CN" sz="1200" dirty="0" smtClean="0"/>
              <a:t>重量</a:t>
            </a:r>
            <a:r>
              <a:rPr lang="en-US" altLang="zh-CN" sz="1200" dirty="0" smtClean="0"/>
              <a:t>	3.3kg</a:t>
            </a:r>
            <a:endParaRPr lang="zh-CN" altLang="zh-CN" sz="1200" dirty="0" smtClean="0"/>
          </a:p>
          <a:p>
            <a:pPr>
              <a:lnSpc>
                <a:spcPct val="90000"/>
              </a:lnSpc>
            </a:pPr>
            <a:endParaRPr lang="zh-CN" altLang="en-US" sz="12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11560" y="699542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2890838" cy="420688"/>
          </a:xfrm>
        </p:spPr>
        <p:txBody>
          <a:bodyPr/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4.22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寸显示器尺寸图</a:t>
            </a:r>
          </a:p>
        </p:txBody>
      </p:sp>
      <p:pic>
        <p:nvPicPr>
          <p:cNvPr id="7" name="图片 6" descr="显示器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15566"/>
            <a:ext cx="3934569" cy="3394809"/>
          </a:xfrm>
          <a:prstGeom prst="rect">
            <a:avLst/>
          </a:prstGeom>
        </p:spPr>
      </p:pic>
      <p:pic>
        <p:nvPicPr>
          <p:cNvPr id="8" name="图片 7" descr="显示器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6006" y="915566"/>
            <a:ext cx="4647994" cy="338437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11560" y="77155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5.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系统安装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系统安装方案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9338" y="1995488"/>
            <a:ext cx="3352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电梯主控计算机安装：</a:t>
            </a: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电梯主控计算机安装在电梯的主控机房，所有控制线通过电梯井连接到每个显示终端和控制设备机。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4932363" y="3148013"/>
            <a:ext cx="3352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电梯楼层控制器安装：</a:t>
            </a: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电梯楼层控制器安装在电梯吊厢的上面，与主控计算机通过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232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信号线连接，线路安装在电梯井内。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1511" name="Picture 2" descr="C:\Users\Kevin_Yin\Desktop\外滩5号电梯\电梯\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066925"/>
            <a:ext cx="390207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627534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显示软件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1560" y="1347614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112" y="1924050"/>
            <a:ext cx="64081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楼层显示信息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软件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电梯间的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显示场景为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定制产品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，按照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业主的构想来完成显示内容的设计。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476</Words>
  <Application>Microsoft Office PowerPoint</Application>
  <PresentationFormat>全屏显示(16:9)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外滩5号电梯方案说明</vt:lpstr>
      <vt:lpstr>一、项目表现方式</vt:lpstr>
      <vt:lpstr>幻灯片 3</vt:lpstr>
      <vt:lpstr>幻灯片 4</vt:lpstr>
      <vt:lpstr>幻灯片 5</vt:lpstr>
      <vt:lpstr>3.显示系统：</vt:lpstr>
      <vt:lpstr>4.22寸显示器尺寸图</vt:lpstr>
      <vt:lpstr>幻灯片 8</vt:lpstr>
      <vt:lpstr>幻灯片 9</vt:lpstr>
      <vt:lpstr>项目报价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yugang</cp:lastModifiedBy>
  <cp:revision>109</cp:revision>
  <dcterms:created xsi:type="dcterms:W3CDTF">2013-05-10T06:36:07Z</dcterms:created>
  <dcterms:modified xsi:type="dcterms:W3CDTF">2013-07-24T03:38:57Z</dcterms:modified>
</cp:coreProperties>
</file>