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77" r:id="rId5"/>
    <p:sldId id="284" r:id="rId6"/>
    <p:sldId id="285" r:id="rId7"/>
    <p:sldId id="279" r:id="rId8"/>
    <p:sldId id="280" r:id="rId9"/>
    <p:sldId id="275" r:id="rId10"/>
  </p:sldIdLst>
  <p:sldSz cx="9144000" cy="5143500" type="screen16x9"/>
  <p:notesSz cx="6858000" cy="9144000"/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07988" indent="49213" algn="l" defTabSz="815975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223963" indent="147638" algn="l" defTabSz="815975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5364" autoAdjust="0"/>
  </p:normalViewPr>
  <p:slideViewPr>
    <p:cSldViewPr>
      <p:cViewPr>
        <p:scale>
          <a:sx n="100" d="100"/>
          <a:sy n="100" d="100"/>
        </p:scale>
        <p:origin x="-1944" y="-11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26264-DE0D-4556-905E-6759DF99DE62}" type="datetimeFigureOut">
              <a:rPr lang="zh-CN" altLang="en-US"/>
              <a:pPr>
                <a:defRPr/>
              </a:pPr>
              <a:t>2013-6-26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E9FEF-9FD6-42A7-95E6-F753C146C7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6A458-61CF-4228-B614-B7AA9D4FCE99}" type="datetimeFigureOut">
              <a:rPr lang="zh-CN" altLang="en-US"/>
              <a:pPr>
                <a:defRPr/>
              </a:pPr>
              <a:t>2013-6-26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D6B9-47DF-47A1-B4A5-CA0ACD5E5B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82114" y="288131"/>
            <a:ext cx="2879725" cy="614481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3" y="288131"/>
            <a:ext cx="8489950" cy="614481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B10EE-AF33-4E35-B523-9B0E62641954}" type="datetimeFigureOut">
              <a:rPr lang="zh-CN" altLang="en-US"/>
              <a:pPr>
                <a:defRPr/>
              </a:pPr>
              <a:t>2013-6-26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0A1ED-81FD-4C9D-B338-1283A89E33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00150"/>
            <a:ext cx="8229600" cy="33940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4E860-3F34-44DE-B731-2BCD4B414390}" type="datetimeFigureOut">
              <a:rPr lang="zh-CN" altLang="en-US"/>
              <a:pPr>
                <a:defRPr/>
              </a:pPr>
              <a:t>2013-6-26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62843-C001-4267-BF50-4B1A26E26A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0549F-8A4D-40C1-8A1A-368FA9367084}" type="datetimeFigureOut">
              <a:rPr lang="zh-CN" altLang="en-US"/>
              <a:pPr>
                <a:defRPr/>
              </a:pPr>
              <a:t>2013-6-26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675E3-0889-4557-8D82-FB8BBD0AE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8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0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2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4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32836-D3B5-4AED-BCA8-8311072E02AE}" type="datetimeFigureOut">
              <a:rPr lang="zh-CN" altLang="en-US"/>
              <a:pPr>
                <a:defRPr/>
              </a:pPr>
              <a:t>2013-6-26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E2818-62A9-429B-ADC1-C0D7DFC7AF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9764" y="1679972"/>
            <a:ext cx="5684837" cy="475297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7000" y="1679972"/>
            <a:ext cx="5684838" cy="475297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04CF2-B52F-4C6F-852D-5A8928CE1ADF}" type="datetimeFigureOut">
              <a:rPr lang="zh-CN" altLang="en-US"/>
              <a:pPr>
                <a:defRPr/>
              </a:pPr>
              <a:t>2013-6-26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BC3A3-11AB-4B91-A3EF-5F6F9EADAB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179" indent="0">
              <a:buNone/>
              <a:defRPr sz="1800" b="1"/>
            </a:lvl2pPr>
            <a:lvl3pPr marL="816358" indent="0">
              <a:buNone/>
              <a:defRPr sz="1600" b="1"/>
            </a:lvl3pPr>
            <a:lvl4pPr marL="1224537" indent="0">
              <a:buNone/>
              <a:defRPr sz="1400" b="1"/>
            </a:lvl4pPr>
            <a:lvl5pPr marL="1632716" indent="0">
              <a:buNone/>
              <a:defRPr sz="1400" b="1"/>
            </a:lvl5pPr>
            <a:lvl6pPr marL="2040895" indent="0">
              <a:buNone/>
              <a:defRPr sz="1400" b="1"/>
            </a:lvl6pPr>
            <a:lvl7pPr marL="2449074" indent="0">
              <a:buNone/>
              <a:defRPr sz="1400" b="1"/>
            </a:lvl7pPr>
            <a:lvl8pPr marL="2857253" indent="0">
              <a:buNone/>
              <a:defRPr sz="1400" b="1"/>
            </a:lvl8pPr>
            <a:lvl9pPr marL="3265432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179" indent="0">
              <a:buNone/>
              <a:defRPr sz="1800" b="1"/>
            </a:lvl2pPr>
            <a:lvl3pPr marL="816358" indent="0">
              <a:buNone/>
              <a:defRPr sz="1600" b="1"/>
            </a:lvl3pPr>
            <a:lvl4pPr marL="1224537" indent="0">
              <a:buNone/>
              <a:defRPr sz="1400" b="1"/>
            </a:lvl4pPr>
            <a:lvl5pPr marL="1632716" indent="0">
              <a:buNone/>
              <a:defRPr sz="1400" b="1"/>
            </a:lvl5pPr>
            <a:lvl6pPr marL="2040895" indent="0">
              <a:buNone/>
              <a:defRPr sz="1400" b="1"/>
            </a:lvl6pPr>
            <a:lvl7pPr marL="2449074" indent="0">
              <a:buNone/>
              <a:defRPr sz="1400" b="1"/>
            </a:lvl7pPr>
            <a:lvl8pPr marL="2857253" indent="0">
              <a:buNone/>
              <a:defRPr sz="1400" b="1"/>
            </a:lvl8pPr>
            <a:lvl9pPr marL="3265432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8B74-DF9D-4F69-A0CC-451F84A7E2FA}" type="datetimeFigureOut">
              <a:rPr lang="zh-CN" altLang="en-US"/>
              <a:pPr>
                <a:defRPr/>
              </a:pPr>
              <a:t>2013-6-26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35899-8BBC-4E58-A871-54C4DF6038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6EA0B-78E2-4652-BDC5-7941EAB48CA0}" type="datetimeFigureOut">
              <a:rPr lang="zh-CN" altLang="en-US"/>
              <a:pPr>
                <a:defRPr/>
              </a:pPr>
              <a:t>2013-6-26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780B2-295A-4E60-AC65-19610A11F1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86700-1142-42E5-9657-68DC586A6073}" type="datetimeFigureOut">
              <a:rPr lang="zh-CN" altLang="en-US"/>
              <a:pPr>
                <a:defRPr/>
              </a:pPr>
              <a:t>2013-6-26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1581B-C2B2-409D-A7A6-4756FAE13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08179" indent="0">
              <a:buNone/>
              <a:defRPr sz="1100"/>
            </a:lvl2pPr>
            <a:lvl3pPr marL="816358" indent="0">
              <a:buNone/>
              <a:defRPr sz="900"/>
            </a:lvl3pPr>
            <a:lvl4pPr marL="1224537" indent="0">
              <a:buNone/>
              <a:defRPr sz="800"/>
            </a:lvl4pPr>
            <a:lvl5pPr marL="1632716" indent="0">
              <a:buNone/>
              <a:defRPr sz="800"/>
            </a:lvl5pPr>
            <a:lvl6pPr marL="2040895" indent="0">
              <a:buNone/>
              <a:defRPr sz="800"/>
            </a:lvl6pPr>
            <a:lvl7pPr marL="2449074" indent="0">
              <a:buNone/>
              <a:defRPr sz="800"/>
            </a:lvl7pPr>
            <a:lvl8pPr marL="2857253" indent="0">
              <a:buNone/>
              <a:defRPr sz="800"/>
            </a:lvl8pPr>
            <a:lvl9pPr marL="32654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857C0-6A95-4D8D-BFAF-17712C7A45E2}" type="datetimeFigureOut">
              <a:rPr lang="zh-CN" altLang="en-US"/>
              <a:pPr>
                <a:defRPr/>
              </a:pPr>
              <a:t>2013-6-26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98388-59FF-4491-B365-213AD747B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08179" indent="0">
              <a:buNone/>
              <a:defRPr sz="2500"/>
            </a:lvl2pPr>
            <a:lvl3pPr marL="816358" indent="0">
              <a:buNone/>
              <a:defRPr sz="2200"/>
            </a:lvl3pPr>
            <a:lvl4pPr marL="1224537" indent="0">
              <a:buNone/>
              <a:defRPr sz="1800"/>
            </a:lvl4pPr>
            <a:lvl5pPr marL="1632716" indent="0">
              <a:buNone/>
              <a:defRPr sz="1800"/>
            </a:lvl5pPr>
            <a:lvl6pPr marL="2040895" indent="0">
              <a:buNone/>
              <a:defRPr sz="1800"/>
            </a:lvl6pPr>
            <a:lvl7pPr marL="2449074" indent="0">
              <a:buNone/>
              <a:defRPr sz="1800"/>
            </a:lvl7pPr>
            <a:lvl8pPr marL="2857253" indent="0">
              <a:buNone/>
              <a:defRPr sz="1800"/>
            </a:lvl8pPr>
            <a:lvl9pPr marL="3265432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08179" indent="0">
              <a:buNone/>
              <a:defRPr sz="1100"/>
            </a:lvl2pPr>
            <a:lvl3pPr marL="816358" indent="0">
              <a:buNone/>
              <a:defRPr sz="900"/>
            </a:lvl3pPr>
            <a:lvl4pPr marL="1224537" indent="0">
              <a:buNone/>
              <a:defRPr sz="800"/>
            </a:lvl4pPr>
            <a:lvl5pPr marL="1632716" indent="0">
              <a:buNone/>
              <a:defRPr sz="800"/>
            </a:lvl5pPr>
            <a:lvl6pPr marL="2040895" indent="0">
              <a:buNone/>
              <a:defRPr sz="800"/>
            </a:lvl6pPr>
            <a:lvl7pPr marL="2449074" indent="0">
              <a:buNone/>
              <a:defRPr sz="800"/>
            </a:lvl7pPr>
            <a:lvl8pPr marL="2857253" indent="0">
              <a:buNone/>
              <a:defRPr sz="800"/>
            </a:lvl8pPr>
            <a:lvl9pPr marL="32654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080B9-B791-4637-8254-2AA89FA150A2}" type="datetimeFigureOut">
              <a:rPr lang="zh-CN" altLang="en-US"/>
              <a:pPr>
                <a:defRPr/>
              </a:pPr>
              <a:t>2013-6-26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9F740-843A-4C9C-B1CF-B1DE739E3D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6" tIns="40818" rIns="81636" bIns="408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6" tIns="40818" rIns="81636" bIns="40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81636" tIns="40818" rIns="81636" bIns="40818" rtlCol="0" anchor="ctr"/>
          <a:lstStyle>
            <a:lvl1pPr algn="l" defTabSz="816358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EC3143-B908-468A-A70F-2B13E626E9F6}" type="datetimeFigureOut">
              <a:rPr lang="zh-CN" altLang="en-US"/>
              <a:pPr>
                <a:defRPr/>
              </a:pPr>
              <a:t>2013-6-26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81636" tIns="40818" rIns="81636" bIns="40818" rtlCol="0" anchor="ctr"/>
          <a:lstStyle>
            <a:lvl1pPr algn="ctr" defTabSz="816358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81636" tIns="40818" rIns="81636" bIns="40818" rtlCol="0" anchor="ctr"/>
          <a:lstStyle>
            <a:lvl1pPr algn="r" defTabSz="816358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B42F14-6BFA-490C-919E-55892159DF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6738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985" indent="-204090" algn="l" defTabSz="8163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64" indent="-204090" algn="l" defTabSz="8163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43" indent="-204090" algn="l" defTabSz="8163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22" indent="-204090" algn="l" defTabSz="8163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9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8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7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6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5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74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53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32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4"/>
          <p:cNvSpPr txBox="1">
            <a:spLocks noChangeArrowheads="1"/>
          </p:cNvSpPr>
          <p:nvPr/>
        </p:nvSpPr>
        <p:spPr bwMode="auto">
          <a:xfrm>
            <a:off x="1071563" y="1143000"/>
            <a:ext cx="4357687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楼层显示说明</a:t>
            </a:r>
            <a:endParaRPr lang="en-US" altLang="zh-CN" sz="2400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                                    电梯信号同步</a:t>
            </a:r>
            <a:endParaRPr lang="zh-CN" altLang="en-US" sz="160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4"/>
          <p:cNvSpPr txBox="1">
            <a:spLocks noChangeArrowheads="1"/>
          </p:cNvSpPr>
          <p:nvPr/>
        </p:nvSpPr>
        <p:spPr bwMode="auto">
          <a:xfrm>
            <a:off x="642938" y="357188"/>
            <a:ext cx="4357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互动原理：</a:t>
            </a:r>
            <a:endParaRPr lang="en-US" altLang="zh-CN" sz="24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642938" y="785813"/>
            <a:ext cx="771525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电梯信号同步：</a:t>
            </a:r>
            <a:endParaRPr lang="en-US" altLang="zh-CN" sz="1600" b="1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1600" b="1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latin typeface="华文细黑" pitchFamily="2" charset="-122"/>
                <a:ea typeface="华文细黑" pitchFamily="2" charset="-122"/>
              </a:rPr>
              <a:t>交互说明：</a:t>
            </a:r>
            <a:endParaRPr lang="en-US" altLang="zh-CN" sz="1600" b="1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1600">
                <a:latin typeface="华文细黑" pitchFamily="2" charset="-122"/>
                <a:ea typeface="华文细黑" pitchFamily="2" charset="-122"/>
              </a:rPr>
              <a:t>服务器从电梯主控设备上获取电梯运行的相关数据，然后同步到显示屏上，让电梯外的人可以看到电梯上下的画面效果。</a:t>
            </a:r>
            <a:endParaRPr lang="en-US" altLang="zh-CN" sz="160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4"/>
          <p:cNvSpPr txBox="1">
            <a:spLocks noChangeArrowheads="1"/>
          </p:cNvSpPr>
          <p:nvPr/>
        </p:nvSpPr>
        <p:spPr bwMode="auto">
          <a:xfrm>
            <a:off x="642938" y="220663"/>
            <a:ext cx="7072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互动原理：</a:t>
            </a:r>
            <a:endParaRPr lang="en-US" altLang="zh-CN" sz="20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063" y="776288"/>
            <a:ext cx="1633537" cy="4286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电梯信号同步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2938" y="1498600"/>
            <a:ext cx="7858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5813" y="814388"/>
            <a:ext cx="827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i="1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Part1</a:t>
            </a:r>
            <a:endParaRPr lang="zh-CN" altLang="en-US" sz="2000" i="1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59338" y="1995488"/>
            <a:ext cx="33528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华文细黑" pitchFamily="2" charset="-122"/>
                <a:ea typeface="华文细黑" pitchFamily="2" charset="-122"/>
              </a:rPr>
              <a:t>电梯信号同步：</a:t>
            </a:r>
            <a:endParaRPr lang="en-US" altLang="zh-CN" sz="1400" dirty="0">
              <a:solidFill>
                <a:schemeClr val="accent5">
                  <a:lumMod val="75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服务器与电梯主控设备连线，并接收电梯运行相关信息（主要是上升，下降与楼层信息等）。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6390" name="Picture 2" descr="C:\Users\Kevin_Yin\Desktop\外滩5号电梯\电梯\p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995488"/>
            <a:ext cx="3902075" cy="21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4"/>
          <p:cNvSpPr txBox="1">
            <a:spLocks noChangeArrowheads="1"/>
          </p:cNvSpPr>
          <p:nvPr/>
        </p:nvSpPr>
        <p:spPr bwMode="auto">
          <a:xfrm>
            <a:off x="642938" y="220663"/>
            <a:ext cx="7072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显示系统：</a:t>
            </a:r>
            <a:endParaRPr lang="en-US" altLang="zh-CN" sz="20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063" y="776288"/>
            <a:ext cx="1633537" cy="4286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电梯间显示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2938" y="1498600"/>
            <a:ext cx="7858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5813" y="814388"/>
            <a:ext cx="827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i="1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Part2</a:t>
            </a:r>
            <a:endParaRPr lang="zh-CN" altLang="en-US" sz="2000" i="1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13" name="TextBox 25"/>
          <p:cNvSpPr txBox="1">
            <a:spLocks noChangeArrowheads="1"/>
          </p:cNvSpPr>
          <p:nvPr/>
        </p:nvSpPr>
        <p:spPr bwMode="auto">
          <a:xfrm>
            <a:off x="4859338" y="1995488"/>
            <a:ext cx="33528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31859C"/>
                </a:solidFill>
                <a:latin typeface="华文细黑" pitchFamily="2" charset="-122"/>
                <a:ea typeface="华文细黑" pitchFamily="2" charset="-122"/>
              </a:rPr>
              <a:t>电梯间显示系统：</a:t>
            </a:r>
          </a:p>
          <a:p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电梯间显示系统采用</a:t>
            </a:r>
            <a:r>
              <a:rPr lang="en-US" altLang="zh-CN" sz="1400">
                <a:latin typeface="华文细黑" pitchFamily="2" charset="-122"/>
                <a:ea typeface="华文细黑" pitchFamily="2" charset="-122"/>
              </a:rPr>
              <a:t>40</a:t>
            </a: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寸标准显示器作为楼层显示载体。</a:t>
            </a:r>
            <a:endParaRPr lang="en-US" altLang="zh-CN" sz="140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显示内容通过服务器输出得数字内容得到，采用仿古表针的设计。</a:t>
            </a:r>
            <a:endParaRPr lang="en-US" altLang="zh-CN" sz="140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设备连线，采用</a:t>
            </a:r>
            <a:r>
              <a:rPr lang="en-US" altLang="zh-CN" sz="1400">
                <a:latin typeface="华文细黑" pitchFamily="2" charset="-122"/>
                <a:ea typeface="华文细黑" pitchFamily="2" charset="-122"/>
              </a:rPr>
              <a:t>DVI</a:t>
            </a: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分配器来连接每层电梯间的显示设备。</a:t>
            </a:r>
            <a:endParaRPr lang="en-US" altLang="zh-CN" sz="140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7414" name="Picture 9" descr="MAGICI~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851025"/>
            <a:ext cx="2881312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1882775" cy="349250"/>
          </a:xfrm>
        </p:spPr>
        <p:txBody>
          <a:bodyPr/>
          <a:lstStyle/>
          <a:p>
            <a:r>
              <a:rPr lang="zh-CN" altLang="en-US" sz="2000" b="1" smtClean="0"/>
              <a:t>显示系统：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sz="1000" smtClean="0"/>
          </a:p>
          <a:p>
            <a:pPr>
              <a:lnSpc>
                <a:spcPct val="90000"/>
              </a:lnSpc>
            </a:pPr>
            <a:r>
              <a:rPr lang="zh-CN" altLang="en-US" sz="1400" smtClean="0"/>
              <a:t>表</a:t>
            </a:r>
            <a:r>
              <a:rPr lang="en-US" altLang="zh-CN" sz="1400" smtClean="0"/>
              <a:t>1</a:t>
            </a:r>
            <a:r>
              <a:rPr lang="zh-CN" altLang="en-US" sz="1400" smtClean="0"/>
              <a:t>：主要技术参数</a:t>
            </a:r>
          </a:p>
          <a:p>
            <a:pPr>
              <a:lnSpc>
                <a:spcPct val="90000"/>
              </a:lnSpc>
            </a:pPr>
            <a:r>
              <a:rPr lang="zh-CN" altLang="en-US" sz="1200" smtClean="0"/>
              <a:t>产品型号</a:t>
            </a:r>
            <a:r>
              <a:rPr lang="en-US" altLang="zh-CN" sz="1200" smtClean="0"/>
              <a:t>SU1403-0001</a:t>
            </a:r>
            <a:r>
              <a:rPr lang="zh-CN" altLang="en-US" sz="1200" smtClean="0"/>
              <a:t>面板类型</a:t>
            </a:r>
            <a:r>
              <a:rPr lang="en-US" altLang="zh-CN" sz="1200" smtClean="0"/>
              <a:t>40“ Full HD Panel</a:t>
            </a:r>
            <a:r>
              <a:rPr lang="zh-CN" altLang="en-US" sz="1200" smtClean="0"/>
              <a:t>物理分辨率</a:t>
            </a:r>
            <a:r>
              <a:rPr lang="en-US" altLang="zh-CN" sz="1200" smtClean="0"/>
              <a:t>(pixel)1366</a:t>
            </a:r>
            <a:r>
              <a:rPr lang="zh-CN" altLang="en-US" sz="1200" smtClean="0"/>
              <a:t>（</a:t>
            </a:r>
            <a:r>
              <a:rPr lang="en-US" altLang="zh-CN" sz="1200" smtClean="0"/>
              <a:t>H</a:t>
            </a:r>
            <a:r>
              <a:rPr lang="zh-CN" altLang="en-US" sz="1200" smtClean="0"/>
              <a:t>）</a:t>
            </a:r>
            <a:r>
              <a:rPr lang="en-US" altLang="zh-CN" sz="1200" smtClean="0"/>
              <a:t>× 768</a:t>
            </a:r>
            <a:r>
              <a:rPr lang="zh-CN" altLang="en-US" sz="1200" smtClean="0"/>
              <a:t>（</a:t>
            </a:r>
            <a:r>
              <a:rPr lang="en-US" altLang="zh-CN" sz="1200" smtClean="0"/>
              <a:t>V</a:t>
            </a:r>
            <a:r>
              <a:rPr lang="zh-CN" altLang="en-US" sz="1200" smtClean="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1200" smtClean="0"/>
              <a:t>像素点距</a:t>
            </a:r>
            <a:r>
              <a:rPr lang="en-US" altLang="zh-CN" sz="1200" smtClean="0"/>
              <a:t>(mm)0.46125</a:t>
            </a:r>
            <a:r>
              <a:rPr lang="zh-CN" altLang="en-US" sz="1200" smtClean="0"/>
              <a:t>（</a:t>
            </a:r>
            <a:r>
              <a:rPr lang="en-US" altLang="zh-CN" sz="1200" smtClean="0"/>
              <a:t>H</a:t>
            </a:r>
            <a:r>
              <a:rPr lang="zh-CN" altLang="en-US" sz="1200" smtClean="0"/>
              <a:t>） </a:t>
            </a:r>
            <a:r>
              <a:rPr lang="en-US" altLang="zh-CN" sz="1200" smtClean="0"/>
              <a:t>× 0.46125</a:t>
            </a:r>
            <a:r>
              <a:rPr lang="zh-CN" altLang="en-US" sz="1200" smtClean="0"/>
              <a:t>（</a:t>
            </a:r>
            <a:r>
              <a:rPr lang="en-US" altLang="zh-CN" sz="1200" smtClean="0"/>
              <a:t>V</a:t>
            </a:r>
            <a:r>
              <a:rPr lang="zh-CN" altLang="en-US" sz="1200" smtClean="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1200" smtClean="0"/>
              <a:t>屏幕比例</a:t>
            </a:r>
            <a:r>
              <a:rPr lang="en-US" altLang="zh-CN" sz="1200" smtClean="0"/>
              <a:t>16</a:t>
            </a:r>
            <a:r>
              <a:rPr lang="en-US" altLang="zh-CN" sz="1200" b="1" smtClean="0"/>
              <a:t>:</a:t>
            </a:r>
            <a:r>
              <a:rPr lang="en-US" altLang="zh-CN" sz="1200" smtClean="0"/>
              <a:t>9</a:t>
            </a:r>
          </a:p>
          <a:p>
            <a:pPr>
              <a:lnSpc>
                <a:spcPct val="90000"/>
              </a:lnSpc>
            </a:pPr>
            <a:r>
              <a:rPr lang="zh-CN" altLang="en-US" sz="1200" smtClean="0"/>
              <a:t>响应时间</a:t>
            </a:r>
            <a:r>
              <a:rPr lang="en-US" altLang="zh-CN" sz="1200" smtClean="0"/>
              <a:t>(ms)8</a:t>
            </a:r>
          </a:p>
          <a:p>
            <a:pPr>
              <a:lnSpc>
                <a:spcPct val="90000"/>
              </a:lnSpc>
            </a:pPr>
            <a:r>
              <a:rPr lang="zh-CN" altLang="en-US" sz="1200" smtClean="0"/>
              <a:t>亮度</a:t>
            </a:r>
            <a:r>
              <a:rPr lang="en-US" altLang="zh-CN" sz="1200" smtClean="0"/>
              <a:t>(cd/m2)700</a:t>
            </a:r>
            <a:r>
              <a:rPr lang="zh-CN" altLang="en-US" sz="1200" smtClean="0"/>
              <a:t>对比度</a:t>
            </a:r>
            <a:r>
              <a:rPr lang="en-US" altLang="zh-CN" sz="1200" smtClean="0"/>
              <a:t>3000:1</a:t>
            </a:r>
            <a:r>
              <a:rPr lang="zh-CN" altLang="en-US" sz="1200" smtClean="0"/>
              <a:t>可视角度</a:t>
            </a:r>
            <a:r>
              <a:rPr lang="en-US" altLang="zh-CN" sz="1200" smtClean="0"/>
              <a:t>178°</a:t>
            </a:r>
            <a:r>
              <a:rPr lang="zh-CN" altLang="en-US" sz="1200" smtClean="0"/>
              <a:t>（</a:t>
            </a:r>
            <a:r>
              <a:rPr lang="en-US" altLang="zh-CN" sz="1200" smtClean="0"/>
              <a:t>H</a:t>
            </a:r>
            <a:r>
              <a:rPr lang="zh-CN" altLang="en-US" sz="1200" smtClean="0"/>
              <a:t>）</a:t>
            </a:r>
            <a:r>
              <a:rPr lang="en-US" altLang="zh-CN" sz="1200" smtClean="0"/>
              <a:t>/178°</a:t>
            </a:r>
            <a:r>
              <a:rPr lang="zh-CN" altLang="en-US" sz="1200" smtClean="0"/>
              <a:t>（</a:t>
            </a:r>
            <a:r>
              <a:rPr lang="en-US" altLang="zh-CN" sz="1200" smtClean="0"/>
              <a:t>V</a:t>
            </a:r>
            <a:r>
              <a:rPr lang="zh-CN" altLang="en-US" sz="1200" smtClean="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1200" smtClean="0"/>
              <a:t>显示色彩</a:t>
            </a:r>
            <a:r>
              <a:rPr lang="en-US" altLang="zh-CN" sz="1200" smtClean="0"/>
              <a:t>8bit</a:t>
            </a:r>
            <a:r>
              <a:rPr lang="zh-CN" altLang="en-US" sz="1200" smtClean="0"/>
              <a:t>～</a:t>
            </a:r>
            <a:r>
              <a:rPr lang="en-US" altLang="zh-CN" sz="1200" smtClean="0"/>
              <a:t>16.7M</a:t>
            </a:r>
          </a:p>
          <a:p>
            <a:pPr>
              <a:lnSpc>
                <a:spcPct val="90000"/>
              </a:lnSpc>
            </a:pPr>
            <a:r>
              <a:rPr lang="zh-CN" altLang="en-US" sz="1200" smtClean="0"/>
              <a:t>重量（</a:t>
            </a:r>
            <a:r>
              <a:rPr lang="en-US" altLang="zh-CN" sz="1200" smtClean="0"/>
              <a:t>kg</a:t>
            </a:r>
            <a:r>
              <a:rPr lang="zh-CN" altLang="en-US" sz="1200" smtClean="0"/>
              <a:t>）</a:t>
            </a:r>
            <a:r>
              <a:rPr lang="en-US" altLang="zh-CN" sz="1200" smtClean="0"/>
              <a:t>20</a:t>
            </a:r>
          </a:p>
          <a:p>
            <a:pPr>
              <a:lnSpc>
                <a:spcPct val="90000"/>
              </a:lnSpc>
            </a:pPr>
            <a:r>
              <a:rPr lang="zh-CN" altLang="en-US" sz="1200" smtClean="0"/>
              <a:t>智能散热系统智能温控风扇、风扇自检功能、节约能耗、减小噪音、降低整机温度，提高整机可靠性；环保背光系统低耗电设计，节约能耗、减少液晶屏发热、提高整机可靠性；</a:t>
            </a:r>
            <a:br>
              <a:rPr lang="zh-CN" altLang="en-US" sz="1200" smtClean="0"/>
            </a:br>
            <a:endParaRPr lang="zh-CN" altLang="en-US" sz="1200" smtClean="0"/>
          </a:p>
          <a:p>
            <a:pPr>
              <a:lnSpc>
                <a:spcPct val="90000"/>
              </a:lnSpc>
            </a:pPr>
            <a:r>
              <a:rPr lang="en-US" altLang="zh-CN" sz="1200" smtClean="0"/>
              <a:t>100</a:t>
            </a:r>
            <a:r>
              <a:rPr lang="zh-CN" altLang="en-US" sz="1200" smtClean="0"/>
              <a:t>～</a:t>
            </a:r>
            <a:r>
              <a:rPr lang="en-US" altLang="zh-CN" sz="1200" smtClean="0"/>
              <a:t>240V AC</a:t>
            </a:r>
            <a:r>
              <a:rPr lang="zh-CN" altLang="en-US" sz="1200" smtClean="0"/>
              <a:t>功耗（</a:t>
            </a:r>
            <a:r>
              <a:rPr lang="en-US" altLang="zh-CN" sz="1200" smtClean="0"/>
              <a:t>W</a:t>
            </a:r>
            <a:r>
              <a:rPr lang="zh-CN" altLang="en-US" sz="1200" smtClean="0"/>
              <a:t>）</a:t>
            </a:r>
            <a:r>
              <a:rPr lang="en-US" altLang="zh-CN" sz="1200" smtClean="0"/>
              <a:t>180</a:t>
            </a:r>
          </a:p>
          <a:p>
            <a:pPr>
              <a:lnSpc>
                <a:spcPct val="90000"/>
              </a:lnSpc>
            </a:pPr>
            <a:r>
              <a:rPr lang="zh-CN" altLang="en-US" sz="1200" smtClean="0"/>
              <a:t>显示外型尺寸（</a:t>
            </a:r>
            <a:r>
              <a:rPr lang="en-US" altLang="zh-CN" sz="1200" smtClean="0"/>
              <a:t>mm</a:t>
            </a:r>
            <a:r>
              <a:rPr lang="zh-CN" altLang="en-US" sz="1200" smtClean="0"/>
              <a:t>）</a:t>
            </a:r>
            <a:r>
              <a:rPr lang="en-US" altLang="zh-CN" sz="1200" smtClean="0"/>
              <a:t>911.7</a:t>
            </a:r>
            <a:r>
              <a:rPr lang="zh-CN" altLang="en-US" sz="1200" smtClean="0"/>
              <a:t>（</a:t>
            </a:r>
            <a:r>
              <a:rPr lang="en-US" altLang="zh-CN" sz="1200" smtClean="0"/>
              <a:t>W</a:t>
            </a:r>
            <a:r>
              <a:rPr lang="zh-CN" altLang="en-US" sz="1200" smtClean="0"/>
              <a:t>）</a:t>
            </a:r>
            <a:r>
              <a:rPr lang="en-US" altLang="zh-CN" sz="1200" smtClean="0"/>
              <a:t>× 524.2</a:t>
            </a:r>
            <a:r>
              <a:rPr lang="zh-CN" altLang="en-US" sz="1200" smtClean="0"/>
              <a:t>（</a:t>
            </a:r>
            <a:r>
              <a:rPr lang="en-US" altLang="zh-CN" sz="1200" smtClean="0"/>
              <a:t>H</a:t>
            </a:r>
            <a:r>
              <a:rPr lang="zh-CN" altLang="en-US" sz="1200" smtClean="0"/>
              <a:t>）</a:t>
            </a:r>
            <a:r>
              <a:rPr lang="en-US" altLang="zh-CN" sz="1200" smtClean="0"/>
              <a:t>× 133.60</a:t>
            </a:r>
            <a:r>
              <a:rPr lang="zh-CN" altLang="en-US" sz="1200" smtClean="0"/>
              <a:t>（</a:t>
            </a:r>
            <a:r>
              <a:rPr lang="en-US" altLang="zh-CN" sz="1200" smtClean="0"/>
              <a:t>T</a:t>
            </a:r>
            <a:r>
              <a:rPr lang="zh-CN" altLang="en-US" sz="1200" smtClean="0"/>
              <a:t>）显示区域尺寸（</a:t>
            </a:r>
            <a:r>
              <a:rPr lang="en-US" altLang="zh-CN" sz="1200" smtClean="0"/>
              <a:t>mm</a:t>
            </a:r>
            <a:r>
              <a:rPr lang="zh-CN" altLang="en-US" sz="1200" smtClean="0"/>
              <a:t>）</a:t>
            </a:r>
            <a:r>
              <a:rPr lang="en-US" altLang="zh-CN" sz="1200" smtClean="0"/>
              <a:t>885.6</a:t>
            </a:r>
            <a:r>
              <a:rPr lang="zh-CN" altLang="en-US" sz="1200" smtClean="0"/>
              <a:t>（</a:t>
            </a:r>
            <a:r>
              <a:rPr lang="en-US" altLang="zh-CN" sz="1200" smtClean="0"/>
              <a:t>H</a:t>
            </a:r>
            <a:r>
              <a:rPr lang="zh-CN" altLang="en-US" sz="1200" smtClean="0"/>
              <a:t>）</a:t>
            </a:r>
            <a:r>
              <a:rPr lang="en-US" altLang="zh-CN" sz="1200" smtClean="0"/>
              <a:t>× 498.15</a:t>
            </a:r>
            <a:r>
              <a:rPr lang="zh-CN" altLang="en-US" sz="1200" smtClean="0"/>
              <a:t>（</a:t>
            </a:r>
            <a:r>
              <a:rPr lang="en-US" altLang="zh-CN" sz="1200" smtClean="0"/>
              <a:t>V</a:t>
            </a:r>
            <a:r>
              <a:rPr lang="zh-CN" altLang="en-US" sz="1200" smtClean="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1200" smtClean="0"/>
              <a:t>安装方式自带安装孔位</a:t>
            </a:r>
          </a:p>
          <a:p>
            <a:pPr>
              <a:lnSpc>
                <a:spcPct val="90000"/>
              </a:lnSpc>
            </a:pPr>
            <a:r>
              <a:rPr lang="zh-CN" altLang="en-US" sz="1200" smtClean="0"/>
              <a:t>存储温度</a:t>
            </a:r>
            <a:r>
              <a:rPr lang="en-US" altLang="zh-CN" sz="1200" smtClean="0"/>
              <a:t>-20ºC</a:t>
            </a:r>
            <a:r>
              <a:rPr lang="zh-CN" altLang="en-US" sz="1200" smtClean="0"/>
              <a:t>～</a:t>
            </a:r>
            <a:r>
              <a:rPr lang="en-US" altLang="zh-CN" sz="1200" smtClean="0"/>
              <a:t>60ºC</a:t>
            </a:r>
            <a:r>
              <a:rPr lang="zh-CN" altLang="en-US" sz="1200" smtClean="0"/>
              <a:t>工作温度</a:t>
            </a:r>
            <a:r>
              <a:rPr lang="en-US" altLang="zh-CN" sz="1200" smtClean="0"/>
              <a:t>0ºC</a:t>
            </a:r>
            <a:r>
              <a:rPr lang="zh-CN" altLang="en-US" sz="1200" smtClean="0"/>
              <a:t>～</a:t>
            </a:r>
            <a:r>
              <a:rPr lang="en-US" altLang="zh-CN" sz="1200" smtClean="0"/>
              <a:t>50ºC</a:t>
            </a:r>
            <a:r>
              <a:rPr lang="zh-CN" altLang="en-US" sz="1200" smtClean="0"/>
              <a:t>工作湿度</a:t>
            </a:r>
            <a:r>
              <a:rPr lang="en-US" altLang="zh-CN" sz="1200" smtClean="0"/>
              <a:t>10%</a:t>
            </a:r>
            <a:r>
              <a:rPr lang="zh-CN" altLang="en-US" sz="1200" smtClean="0"/>
              <a:t>～</a:t>
            </a:r>
            <a:r>
              <a:rPr lang="en-US" altLang="zh-CN" sz="1200" smtClean="0"/>
              <a:t>90%</a:t>
            </a:r>
            <a:r>
              <a:rPr lang="zh-CN" altLang="en-US" sz="1200" smtClean="0"/>
              <a:t>外壳材质金属外壳，防静电、防磁场、防强电场干扰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2890838" cy="420688"/>
          </a:xfrm>
        </p:spPr>
        <p:txBody>
          <a:bodyPr/>
          <a:lstStyle/>
          <a:p>
            <a:r>
              <a:rPr lang="en-US" altLang="zh-CN" sz="1200" smtClean="0"/>
              <a:t>40</a:t>
            </a:r>
            <a:r>
              <a:rPr lang="zh-CN" altLang="en-US" sz="1200" smtClean="0"/>
              <a:t>寸显示器尺寸没有包含壁挂结构钢管（</a:t>
            </a:r>
            <a:r>
              <a:rPr lang="en-US" altLang="zh-CN" sz="1200" smtClean="0"/>
              <a:t>40mm</a:t>
            </a:r>
            <a:r>
              <a:rPr lang="zh-CN" altLang="en-US" sz="1200" smtClean="0"/>
              <a:t>）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smtClean="0"/>
              <a:t>面板结构图</a:t>
            </a:r>
            <a:r>
              <a:rPr lang="zh-CN" altLang="en-US" smtClean="0"/>
              <a:t> </a:t>
            </a:r>
          </a:p>
          <a:p>
            <a:endParaRPr lang="zh-CN" altLang="en-US" smtClean="0"/>
          </a:p>
        </p:txBody>
      </p:sp>
      <p:pic>
        <p:nvPicPr>
          <p:cNvPr id="19459" name="Picture 4" descr="b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995488"/>
            <a:ext cx="18002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5" descr="bottom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3924300" y="268288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 descr="sid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2284413"/>
            <a:ext cx="1871662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4"/>
          <p:cNvSpPr txBox="1">
            <a:spLocks noChangeArrowheads="1"/>
          </p:cNvSpPr>
          <p:nvPr/>
        </p:nvSpPr>
        <p:spPr bwMode="auto">
          <a:xfrm>
            <a:off x="642938" y="220663"/>
            <a:ext cx="7072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系统安装：</a:t>
            </a:r>
            <a:endParaRPr lang="en-US" altLang="zh-CN" sz="20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063" y="776288"/>
            <a:ext cx="1633537" cy="4286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系统安装方案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2938" y="1498600"/>
            <a:ext cx="7858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5813" y="814388"/>
            <a:ext cx="827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i="1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Part</a:t>
            </a:r>
            <a:r>
              <a:rPr lang="zh-CN" altLang="zh-CN" sz="2000" i="1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2000" i="1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59338" y="1995488"/>
            <a:ext cx="33528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华文细黑" pitchFamily="2" charset="-122"/>
                <a:ea typeface="华文细黑" pitchFamily="2" charset="-122"/>
              </a:rPr>
              <a:t>电梯主控计算机安装：</a:t>
            </a:r>
          </a:p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电梯主控计算机安装在电梯的主控机房，所有控制线通过电梯井连接到每个显示终端和控制设备机。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4932363" y="3148013"/>
            <a:ext cx="33528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华文细黑" pitchFamily="2" charset="-122"/>
                <a:ea typeface="华文细黑" pitchFamily="2" charset="-122"/>
              </a:rPr>
              <a:t>电梯楼层控制器安装：</a:t>
            </a:r>
          </a:p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电梯楼层控制器安装在电梯吊厢的上面，与主控计算机通过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232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信号线连接，线路安装在电梯井内。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21511" name="Picture 2" descr="C:\Users\Kevin_Yin\Desktop\外滩5号电梯\电梯\p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066925"/>
            <a:ext cx="390207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4"/>
          <p:cNvSpPr txBox="1">
            <a:spLocks noChangeArrowheads="1"/>
          </p:cNvSpPr>
          <p:nvPr/>
        </p:nvSpPr>
        <p:spPr bwMode="auto">
          <a:xfrm>
            <a:off x="642938" y="220663"/>
            <a:ext cx="7072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系统安装：</a:t>
            </a:r>
            <a:endParaRPr lang="en-US" altLang="zh-CN" sz="20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063" y="776288"/>
            <a:ext cx="1633537" cy="4286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华文细黑" pitchFamily="2" charset="-122"/>
                <a:ea typeface="华文细黑" pitchFamily="2" charset="-122"/>
              </a:rPr>
              <a:t>显示软件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42938" y="1498600"/>
            <a:ext cx="7858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5813" y="814388"/>
            <a:ext cx="827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i="1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Part</a:t>
            </a:r>
            <a:r>
              <a:rPr lang="zh-CN" altLang="zh-CN" sz="2000" i="1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2000" i="1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0113" y="1924050"/>
            <a:ext cx="3351212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华文细黑" pitchFamily="2" charset="-122"/>
                <a:ea typeface="华文细黑" pitchFamily="2" charset="-122"/>
              </a:rPr>
              <a:t>楼层显示信息软件</a:t>
            </a:r>
          </a:p>
          <a:p>
            <a:pPr defTabSz="8163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电梯间的显示软件为定制产品，我们可以按照业主的构想来完成显示内容的设计。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kumimoji="1" lang="zh-CN" altLang="en-US" smtClean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kumimoji="1" lang="zh-CN" altLang="en-US" sz="1000" smtClean="0"/>
          </a:p>
        </p:txBody>
      </p:sp>
      <p:pic>
        <p:nvPicPr>
          <p:cNvPr id="23555" name="Picture 21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276350"/>
            <a:ext cx="4897437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644</Words>
  <Application>Microsoft Macintosh PowerPoint</Application>
  <PresentationFormat>全屏显示(16:9)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宋体</vt:lpstr>
      <vt:lpstr>Calibri</vt:lpstr>
      <vt:lpstr>华文细黑</vt:lpstr>
      <vt:lpstr>Office 主题</vt:lpstr>
      <vt:lpstr>幻灯片 1</vt:lpstr>
      <vt:lpstr>幻灯片 2</vt:lpstr>
      <vt:lpstr>幻灯片 3</vt:lpstr>
      <vt:lpstr>幻灯片 4</vt:lpstr>
      <vt:lpstr>显示系统：</vt:lpstr>
      <vt:lpstr>40寸显示器尺寸没有包含壁挂结构钢管（40mm）</vt:lpstr>
      <vt:lpstr>幻灯片 7</vt:lpstr>
      <vt:lpstr>幻灯片 8</vt:lpstr>
      <vt:lpstr>幻灯片 9</vt:lpstr>
    </vt:vector>
  </TitlesOfParts>
  <Company>Users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微软用户</cp:lastModifiedBy>
  <cp:revision>97</cp:revision>
  <dcterms:created xsi:type="dcterms:W3CDTF">2013-05-10T06:36:07Z</dcterms:created>
  <dcterms:modified xsi:type="dcterms:W3CDTF">2013-06-26T14:10:23Z</dcterms:modified>
</cp:coreProperties>
</file>