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1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1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1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9522423" cy="2677648"/>
          </a:xfrm>
        </p:spPr>
        <p:txBody>
          <a:bodyPr anchor="ctr"/>
          <a:lstStyle/>
          <a:p>
            <a:r>
              <a:rPr lang="en-US" altLang="zh-CN" sz="4000" dirty="0">
                <a:solidFill>
                  <a:schemeClr val="bg1"/>
                </a:solidFill>
              </a:rPr>
              <a:t>Maximum-Flow Problem 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Yao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zhao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Dinic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603500"/>
            <a:ext cx="10153512" cy="3416300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F</a:t>
            </a:r>
            <a:r>
              <a:rPr kumimoji="1" lang="en-GB" altLang="zh-CN" dirty="0" err="1">
                <a:solidFill>
                  <a:schemeClr val="tx1"/>
                </a:solidFill>
              </a:rPr>
              <a:t>urther</a:t>
            </a:r>
            <a:r>
              <a:rPr kumimoji="1" lang="en-GB" altLang="zh-CN" dirty="0">
                <a:solidFill>
                  <a:schemeClr val="tx1"/>
                </a:solidFill>
              </a:rPr>
              <a:t> optimized Edmonds-Karp algorithm</a:t>
            </a:r>
            <a:endParaRPr kumimoji="1" lang="en-GB" altLang="zh-CN" dirty="0">
              <a:solidFill>
                <a:schemeClr val="tx1"/>
              </a:solidFill>
            </a:endParaRPr>
          </a:p>
          <a:p>
            <a:r>
              <a:rPr kumimoji="1" lang="en-US" altLang="zh-CN" dirty="0">
                <a:solidFill>
                  <a:schemeClr val="tx1"/>
                </a:solidFill>
              </a:rPr>
              <a:t>DFS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is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used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find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GB" altLang="zh-CN" dirty="0"/>
              <a:t>augmented path</a:t>
            </a:r>
            <a:r>
              <a:rPr kumimoji="1" lang="en-US" altLang="zh-CN" dirty="0"/>
              <a:t>s</a:t>
            </a:r>
            <a:r>
              <a:rPr kumimoji="1" lang="en-GB" altLang="zh-CN" dirty="0"/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(</a:t>
            </a:r>
            <a:r>
              <a:rPr kumimoji="1" lang="en-GB" altLang="zh-CN" dirty="0">
                <a:solidFill>
                  <a:schemeClr val="tx1"/>
                </a:solidFill>
              </a:rPr>
              <a:t> In a hierarchical network, DFS </a:t>
            </a:r>
            <a:r>
              <a:rPr kumimoji="1" lang="en-US" altLang="zh-CN" dirty="0">
                <a:solidFill>
                  <a:schemeClr val="tx1"/>
                </a:solidFill>
              </a:rPr>
              <a:t>always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find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GB" altLang="zh-CN" dirty="0">
                <a:solidFill>
                  <a:schemeClr val="tx1"/>
                </a:solidFill>
              </a:rPr>
              <a:t>shortest </a:t>
            </a:r>
            <a:r>
              <a:rPr kumimoji="1" lang="en-US" altLang="zh-CN" dirty="0">
                <a:solidFill>
                  <a:schemeClr val="tx1"/>
                </a:solidFill>
              </a:rPr>
              <a:t>path</a:t>
            </a:r>
            <a:r>
              <a:rPr kumimoji="1" lang="en-GB" altLang="zh-CN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直线连接符 71"/>
          <p:cNvCxnSpPr/>
          <p:nvPr/>
        </p:nvCxnSpPr>
        <p:spPr>
          <a:xfrm>
            <a:off x="8137821" y="2600960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/>
          <p:cNvCxnSpPr/>
          <p:nvPr/>
        </p:nvCxnSpPr>
        <p:spPr>
          <a:xfrm>
            <a:off x="9005330" y="2584078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85765" y="309682"/>
            <a:ext cx="8761413" cy="708025"/>
          </a:xfrm>
        </p:spPr>
        <p:txBody>
          <a:bodyPr/>
          <a:lstStyle/>
          <a:p>
            <a:r>
              <a:rPr kumimoji="1" lang="en-US" altLang="zh-CN" dirty="0" err="1">
                <a:solidFill>
                  <a:schemeClr val="tx1"/>
                </a:solidFill>
              </a:rPr>
              <a:t>Dinic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process(1)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907298" y="3684687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911343" y="2861791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804849" y="2882145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911343" y="4642846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795407" y="3770329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8766950" y="4600435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0423775" y="3896409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4" idx="7"/>
            <a:endCxn id="5" idx="2"/>
          </p:cNvCxnSpPr>
          <p:nvPr/>
        </p:nvCxnSpPr>
        <p:spPr>
          <a:xfrm flipV="1">
            <a:off x="7265659" y="3081924"/>
            <a:ext cx="645684" cy="66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6" idx="4"/>
            <a:endCxn id="8" idx="0"/>
          </p:cNvCxnSpPr>
          <p:nvPr/>
        </p:nvCxnSpPr>
        <p:spPr>
          <a:xfrm flipH="1">
            <a:off x="9005330" y="3322411"/>
            <a:ext cx="9442" cy="44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8" idx="6"/>
            <a:endCxn id="10" idx="1"/>
          </p:cNvCxnSpPr>
          <p:nvPr/>
        </p:nvCxnSpPr>
        <p:spPr>
          <a:xfrm flipV="1">
            <a:off x="9215253" y="3960884"/>
            <a:ext cx="1270007" cy="2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9" idx="6"/>
            <a:endCxn id="10" idx="3"/>
          </p:cNvCxnSpPr>
          <p:nvPr/>
        </p:nvCxnSpPr>
        <p:spPr>
          <a:xfrm flipV="1">
            <a:off x="9186796" y="4272200"/>
            <a:ext cx="1298464" cy="54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5"/>
            <a:endCxn id="7" idx="2"/>
          </p:cNvCxnSpPr>
          <p:nvPr/>
        </p:nvCxnSpPr>
        <p:spPr>
          <a:xfrm>
            <a:off x="7265659" y="4060478"/>
            <a:ext cx="645684" cy="80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6" idx="2"/>
          </p:cNvCxnSpPr>
          <p:nvPr/>
        </p:nvCxnSpPr>
        <p:spPr>
          <a:xfrm>
            <a:off x="8349937" y="3090383"/>
            <a:ext cx="454912" cy="1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7" idx="5"/>
            <a:endCxn id="9" idx="3"/>
          </p:cNvCxnSpPr>
          <p:nvPr/>
        </p:nvCxnSpPr>
        <p:spPr>
          <a:xfrm flipV="1">
            <a:off x="8269704" y="4976226"/>
            <a:ext cx="558731" cy="4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7" idx="7"/>
            <a:endCxn id="8" idx="2"/>
          </p:cNvCxnSpPr>
          <p:nvPr/>
        </p:nvCxnSpPr>
        <p:spPr>
          <a:xfrm flipV="1">
            <a:off x="8269704" y="3990462"/>
            <a:ext cx="525703" cy="7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386410" y="44512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349937" y="50541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684042" y="45502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012561" y="3418150"/>
            <a:ext cx="62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9518645" y="36911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8154754" y="40446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349937" y="271949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195723" y="3148030"/>
            <a:ext cx="51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675841" y="3684687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1679886" y="2861791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2573392" y="2882145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2272553" y="4785356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3525620" y="3083555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3735543" y="4451236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4626286" y="3591552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52" name="直线箭头连接符 51"/>
          <p:cNvCxnSpPr>
            <a:stCxn id="45" idx="7"/>
            <a:endCxn id="46" idx="2"/>
          </p:cNvCxnSpPr>
          <p:nvPr/>
        </p:nvCxnSpPr>
        <p:spPr>
          <a:xfrm flipV="1">
            <a:off x="1034202" y="3081924"/>
            <a:ext cx="645684" cy="66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47" idx="6"/>
            <a:endCxn id="49" idx="1"/>
          </p:cNvCxnSpPr>
          <p:nvPr/>
        </p:nvCxnSpPr>
        <p:spPr>
          <a:xfrm>
            <a:off x="2993238" y="3102278"/>
            <a:ext cx="593867" cy="4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49" idx="6"/>
            <a:endCxn id="51" idx="1"/>
          </p:cNvCxnSpPr>
          <p:nvPr/>
        </p:nvCxnSpPr>
        <p:spPr>
          <a:xfrm>
            <a:off x="3945466" y="3303688"/>
            <a:ext cx="742305" cy="35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50" idx="6"/>
            <a:endCxn id="51" idx="3"/>
          </p:cNvCxnSpPr>
          <p:nvPr/>
        </p:nvCxnSpPr>
        <p:spPr>
          <a:xfrm flipV="1">
            <a:off x="4155389" y="3967343"/>
            <a:ext cx="532382" cy="70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45" idx="5"/>
            <a:endCxn id="48" idx="2"/>
          </p:cNvCxnSpPr>
          <p:nvPr/>
        </p:nvCxnSpPr>
        <p:spPr>
          <a:xfrm>
            <a:off x="1034202" y="4060478"/>
            <a:ext cx="1238351" cy="94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endCxn id="47" idx="2"/>
          </p:cNvCxnSpPr>
          <p:nvPr/>
        </p:nvCxnSpPr>
        <p:spPr>
          <a:xfrm>
            <a:off x="2118480" y="3090383"/>
            <a:ext cx="454912" cy="1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48" idx="6"/>
            <a:endCxn id="50" idx="3"/>
          </p:cNvCxnSpPr>
          <p:nvPr/>
        </p:nvCxnSpPr>
        <p:spPr>
          <a:xfrm flipV="1">
            <a:off x="2692399" y="4827027"/>
            <a:ext cx="1104629" cy="17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endCxn id="49" idx="2"/>
          </p:cNvCxnSpPr>
          <p:nvPr/>
        </p:nvCxnSpPr>
        <p:spPr>
          <a:xfrm flipV="1">
            <a:off x="2482476" y="3303688"/>
            <a:ext cx="1043144" cy="152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154953" y="44512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2993238" y="500548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4419599" y="44512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2573392" y="39673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4155389" y="314803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3014538" y="286179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2118480" y="271949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964266" y="3148030"/>
            <a:ext cx="51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68" name="右箭头 67"/>
          <p:cNvSpPr/>
          <p:nvPr/>
        </p:nvSpPr>
        <p:spPr>
          <a:xfrm>
            <a:off x="5367866" y="3787482"/>
            <a:ext cx="880533" cy="423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885765" y="1721073"/>
            <a:ext cx="1119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Initial</a:t>
            </a:r>
            <a:r>
              <a:rPr lang="zh-CN" altLang="en-US" dirty="0"/>
              <a:t> </a:t>
            </a:r>
            <a:r>
              <a:rPr lang="en-US" altLang="zh-CN" dirty="0"/>
              <a:t>residual graph </a:t>
            </a:r>
            <a:endParaRPr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construct</a:t>
            </a:r>
            <a:r>
              <a:rPr kumimoji="1" lang="zh-CN" altLang="en-US" dirty="0"/>
              <a:t> </a:t>
            </a:r>
            <a:r>
              <a:rPr lang="en-US" altLang="zh-CN" dirty="0"/>
              <a:t>residual graph</a:t>
            </a:r>
            <a:r>
              <a:rPr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lang="en-US" altLang="zh-CN" dirty="0"/>
              <a:t>hierarchical network</a:t>
            </a:r>
            <a:r>
              <a:rPr kumimoji="1" lang="zh-CN" altLang="en-US" dirty="0"/>
              <a:t>，</a:t>
            </a:r>
            <a:r>
              <a:rPr kumimoji="1" lang="en-GB" altLang="zh-CN" dirty="0"/>
              <a:t> If the sink is not in the hierarchical network, </a:t>
            </a:r>
            <a:r>
              <a:rPr kumimoji="1" lang="en-US" altLang="zh-CN" dirty="0"/>
              <a:t>stop;</a:t>
            </a:r>
            <a:r>
              <a:rPr kumimoji="1" lang="zh-CN" altLang="en-US" dirty="0"/>
              <a:t> </a:t>
            </a:r>
            <a:r>
              <a:rPr kumimoji="1" lang="en-GB" altLang="zh-CN" dirty="0"/>
              <a:t>Otherwise, proceed to step 2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cxnSp>
        <p:nvCxnSpPr>
          <p:cNvPr id="71" name="直线连接符 70"/>
          <p:cNvCxnSpPr/>
          <p:nvPr/>
        </p:nvCxnSpPr>
        <p:spPr>
          <a:xfrm>
            <a:off x="7027332" y="2600960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/>
          <p:cNvCxnSpPr/>
          <p:nvPr/>
        </p:nvCxnSpPr>
        <p:spPr>
          <a:xfrm>
            <a:off x="10647864" y="2584078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6907298" y="5423436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zh-CN" altLang="en-US" dirty="0"/>
              <a:t>               </a:t>
            </a:r>
            <a:r>
              <a:rPr kumimoji="1" lang="en-US" altLang="zh-CN" dirty="0"/>
              <a:t>1</a:t>
            </a:r>
            <a:r>
              <a:rPr kumimoji="1" lang="zh-CN" altLang="en-US" dirty="0"/>
              <a:t>           </a:t>
            </a:r>
            <a:r>
              <a:rPr kumimoji="1" lang="en-US" altLang="zh-CN" dirty="0"/>
              <a:t>2</a:t>
            </a:r>
            <a:r>
              <a:rPr kumimoji="1" lang="zh-CN" altLang="en-US" dirty="0"/>
              <a:t>                       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直线连接符 55"/>
          <p:cNvCxnSpPr/>
          <p:nvPr/>
        </p:nvCxnSpPr>
        <p:spPr>
          <a:xfrm>
            <a:off x="6858520" y="2347742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/>
          <p:cNvCxnSpPr/>
          <p:nvPr/>
        </p:nvCxnSpPr>
        <p:spPr>
          <a:xfrm>
            <a:off x="7969009" y="2347742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/>
          <p:cNvCxnSpPr/>
          <p:nvPr/>
        </p:nvCxnSpPr>
        <p:spPr>
          <a:xfrm>
            <a:off x="8836518" y="2330860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/>
          <p:cNvCxnSpPr/>
          <p:nvPr/>
        </p:nvCxnSpPr>
        <p:spPr>
          <a:xfrm>
            <a:off x="10479052" y="2330860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830261" y="2347742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1940750" y="2347742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2808259" y="2330860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4450793" y="2330860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710227" y="3431469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714272" y="2608573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607778" y="2628927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714272" y="4389628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598336" y="3517111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569879" y="4347217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226704" y="3643191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4" idx="7"/>
            <a:endCxn id="5" idx="2"/>
          </p:cNvCxnSpPr>
          <p:nvPr/>
        </p:nvCxnSpPr>
        <p:spPr>
          <a:xfrm flipV="1">
            <a:off x="1068588" y="2828706"/>
            <a:ext cx="645684" cy="66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6" idx="4"/>
            <a:endCxn id="8" idx="0"/>
          </p:cNvCxnSpPr>
          <p:nvPr/>
        </p:nvCxnSpPr>
        <p:spPr>
          <a:xfrm flipH="1">
            <a:off x="2808259" y="3069193"/>
            <a:ext cx="9442" cy="44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8" idx="6"/>
            <a:endCxn id="10" idx="1"/>
          </p:cNvCxnSpPr>
          <p:nvPr/>
        </p:nvCxnSpPr>
        <p:spPr>
          <a:xfrm flipV="1">
            <a:off x="3018182" y="3707666"/>
            <a:ext cx="1270007" cy="2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9" idx="6"/>
            <a:endCxn id="10" idx="3"/>
          </p:cNvCxnSpPr>
          <p:nvPr/>
        </p:nvCxnSpPr>
        <p:spPr>
          <a:xfrm flipV="1">
            <a:off x="2989725" y="4018982"/>
            <a:ext cx="1298464" cy="54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5"/>
            <a:endCxn id="7" idx="2"/>
          </p:cNvCxnSpPr>
          <p:nvPr/>
        </p:nvCxnSpPr>
        <p:spPr>
          <a:xfrm>
            <a:off x="1068588" y="3807260"/>
            <a:ext cx="645684" cy="802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6" idx="2"/>
          </p:cNvCxnSpPr>
          <p:nvPr/>
        </p:nvCxnSpPr>
        <p:spPr>
          <a:xfrm>
            <a:off x="2152866" y="2837165"/>
            <a:ext cx="454912" cy="1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7" idx="5"/>
            <a:endCxn id="9" idx="3"/>
          </p:cNvCxnSpPr>
          <p:nvPr/>
        </p:nvCxnSpPr>
        <p:spPr>
          <a:xfrm flipV="1">
            <a:off x="2072633" y="4723008"/>
            <a:ext cx="558731" cy="4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7" idx="7"/>
            <a:endCxn id="8" idx="2"/>
          </p:cNvCxnSpPr>
          <p:nvPr/>
        </p:nvCxnSpPr>
        <p:spPr>
          <a:xfrm flipV="1">
            <a:off x="2072633" y="3737244"/>
            <a:ext cx="525703" cy="7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189339" y="41980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152866" y="4800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486971" y="42970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815490" y="3164932"/>
            <a:ext cx="62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321574" y="34379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957683" y="37913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152866" y="24662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998652" y="2894812"/>
            <a:ext cx="51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710227" y="5170218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zh-CN" altLang="en-US" dirty="0"/>
              <a:t>               </a:t>
            </a:r>
            <a:r>
              <a:rPr kumimoji="1" lang="en-US" altLang="zh-CN" dirty="0"/>
              <a:t>1</a:t>
            </a:r>
            <a:r>
              <a:rPr kumimoji="1" lang="zh-CN" altLang="en-US" dirty="0"/>
              <a:t>           </a:t>
            </a:r>
            <a:r>
              <a:rPr kumimoji="1" lang="en-US" altLang="zh-CN" dirty="0"/>
              <a:t>2</a:t>
            </a:r>
            <a:r>
              <a:rPr kumimoji="1" lang="zh-CN" altLang="en-US" dirty="0"/>
              <a:t>                       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2" name="右箭头 31"/>
          <p:cNvSpPr/>
          <p:nvPr/>
        </p:nvSpPr>
        <p:spPr>
          <a:xfrm>
            <a:off x="4894254" y="3164932"/>
            <a:ext cx="1219200" cy="542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738486" y="3431469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7742531" y="2608573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8636037" y="2628927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7742531" y="4389628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8626595" y="3517111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8598138" y="4347217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10254963" y="3643191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40" name="直线箭头连接符 39"/>
          <p:cNvCxnSpPr>
            <a:stCxn id="33" idx="7"/>
            <a:endCxn id="34" idx="2"/>
          </p:cNvCxnSpPr>
          <p:nvPr/>
        </p:nvCxnSpPr>
        <p:spPr>
          <a:xfrm flipV="1">
            <a:off x="7096847" y="2828706"/>
            <a:ext cx="645684" cy="66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35" idx="4"/>
            <a:endCxn id="37" idx="0"/>
          </p:cNvCxnSpPr>
          <p:nvPr/>
        </p:nvCxnSpPr>
        <p:spPr>
          <a:xfrm flipH="1">
            <a:off x="8836518" y="3069193"/>
            <a:ext cx="9442" cy="44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stCxn id="37" idx="6"/>
            <a:endCxn id="39" idx="1"/>
          </p:cNvCxnSpPr>
          <p:nvPr/>
        </p:nvCxnSpPr>
        <p:spPr>
          <a:xfrm flipV="1">
            <a:off x="9046441" y="3707666"/>
            <a:ext cx="1270007" cy="2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38" idx="6"/>
            <a:endCxn id="39" idx="3"/>
          </p:cNvCxnSpPr>
          <p:nvPr/>
        </p:nvCxnSpPr>
        <p:spPr>
          <a:xfrm flipV="1">
            <a:off x="9017984" y="4018982"/>
            <a:ext cx="1298464" cy="54836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33" idx="5"/>
            <a:endCxn id="36" idx="2"/>
          </p:cNvCxnSpPr>
          <p:nvPr/>
        </p:nvCxnSpPr>
        <p:spPr>
          <a:xfrm>
            <a:off x="7096847" y="3807260"/>
            <a:ext cx="645684" cy="80250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endCxn id="35" idx="2"/>
          </p:cNvCxnSpPr>
          <p:nvPr/>
        </p:nvCxnSpPr>
        <p:spPr>
          <a:xfrm>
            <a:off x="8181125" y="2837165"/>
            <a:ext cx="454912" cy="1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/>
          <p:cNvCxnSpPr>
            <a:stCxn id="36" idx="5"/>
            <a:endCxn id="38" idx="3"/>
          </p:cNvCxnSpPr>
          <p:nvPr/>
        </p:nvCxnSpPr>
        <p:spPr>
          <a:xfrm flipV="1">
            <a:off x="8100892" y="4723008"/>
            <a:ext cx="558731" cy="4241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36" idx="7"/>
            <a:endCxn id="37" idx="2"/>
          </p:cNvCxnSpPr>
          <p:nvPr/>
        </p:nvCxnSpPr>
        <p:spPr>
          <a:xfrm flipV="1">
            <a:off x="8100892" y="3737244"/>
            <a:ext cx="525703" cy="7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217598" y="41980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8181125" y="48008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9515230" y="429705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8843749" y="3164932"/>
            <a:ext cx="62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9349833" y="34379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7985942" y="37913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8181125" y="24662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7026911" y="2894812"/>
            <a:ext cx="51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6738486" y="5170218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zh-CN" altLang="en-US" dirty="0"/>
              <a:t>               </a:t>
            </a:r>
            <a:r>
              <a:rPr kumimoji="1" lang="en-US" altLang="zh-CN" dirty="0"/>
              <a:t>1</a:t>
            </a:r>
            <a:r>
              <a:rPr kumimoji="1" lang="zh-CN" altLang="en-US" dirty="0"/>
              <a:t>           </a:t>
            </a:r>
            <a:r>
              <a:rPr kumimoji="1" lang="en-US" altLang="zh-CN" dirty="0"/>
              <a:t>2</a:t>
            </a:r>
            <a:r>
              <a:rPr kumimoji="1" lang="zh-CN" altLang="en-US" dirty="0"/>
              <a:t>                       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986141" y="1486655"/>
            <a:ext cx="10479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GB" altLang="zh-CN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GB" altLang="zh-CN" dirty="0"/>
              <a:t>DFS </a:t>
            </a:r>
            <a:r>
              <a:rPr kumimoji="1" lang="en-US" altLang="zh-CN" dirty="0"/>
              <a:t>algorithm,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proceed</a:t>
            </a:r>
            <a:r>
              <a:rPr kumimoji="1" lang="en-GB" altLang="zh-CN" dirty="0"/>
              <a:t> from the vertex of layer </a:t>
            </a:r>
            <a:r>
              <a:rPr kumimoji="1" lang="en-US" altLang="zh-CN" dirty="0" err="1"/>
              <a:t>i</a:t>
            </a:r>
            <a:r>
              <a:rPr kumimoji="1" lang="en-GB" altLang="zh-CN" dirty="0"/>
              <a:t> to the vertex of layer </a:t>
            </a:r>
            <a:r>
              <a:rPr kumimoji="1" lang="en-US" altLang="zh-CN" dirty="0" err="1"/>
              <a:t>i</a:t>
            </a:r>
            <a:r>
              <a:rPr kumimoji="1" lang="en-GB" altLang="zh-CN" dirty="0"/>
              <a:t> +1,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reach</a:t>
            </a:r>
            <a:r>
              <a:rPr kumimoji="1" lang="en-GB" altLang="zh-CN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t,</a:t>
            </a:r>
            <a:r>
              <a:rPr kumimoji="1" lang="zh-CN" altLang="en-US" dirty="0"/>
              <a:t> </a:t>
            </a:r>
            <a:r>
              <a:rPr kumimoji="1" lang="en-GB" altLang="zh-CN" dirty="0"/>
              <a:t> </a:t>
            </a:r>
            <a:r>
              <a:rPr kumimoji="1" lang="en-US" altLang="zh-CN" dirty="0"/>
              <a:t>means</a:t>
            </a:r>
            <a:r>
              <a:rPr kumimoji="1" lang="en-GB" altLang="zh-CN" dirty="0"/>
              <a:t> find an augmented path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t,</a:t>
            </a:r>
            <a:r>
              <a:rPr kumimoji="1" lang="en-GB" altLang="zh-CN" dirty="0"/>
              <a:t> Go back to step </a:t>
            </a:r>
            <a:r>
              <a:rPr kumimoji="1" lang="en-US" altLang="zh-CN" dirty="0"/>
              <a:t>1</a:t>
            </a:r>
            <a:r>
              <a:rPr kumimoji="1" lang="en-GB" altLang="zh-CN" dirty="0"/>
              <a:t>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P.11</a:t>
            </a:r>
            <a:r>
              <a:rPr kumimoji="1" lang="zh-CN" altLang="en-US" dirty="0"/>
              <a:t>）</a:t>
            </a:r>
            <a:endParaRPr kumimoji="1" lang="zh-CN" altLang="en-US" dirty="0"/>
          </a:p>
        </p:txBody>
      </p:sp>
      <p:sp>
        <p:nvSpPr>
          <p:cNvPr id="63" name="标题 1"/>
          <p:cNvSpPr txBox="1"/>
          <p:nvPr/>
        </p:nvSpPr>
        <p:spPr bwMode="gray">
          <a:xfrm>
            <a:off x="885765" y="309682"/>
            <a:ext cx="8761413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dirty="0" err="1">
                <a:solidFill>
                  <a:schemeClr val="tx1"/>
                </a:solidFill>
              </a:rPr>
              <a:t>Dinic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process(2)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线连接符 26"/>
          <p:cNvCxnSpPr/>
          <p:nvPr/>
        </p:nvCxnSpPr>
        <p:spPr>
          <a:xfrm>
            <a:off x="1134533" y="2556934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2245022" y="2556934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3112531" y="2540052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4755065" y="2540052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/>
          <p:cNvCxnSpPr/>
          <p:nvPr/>
        </p:nvCxnSpPr>
        <p:spPr>
          <a:xfrm>
            <a:off x="6479401" y="2534920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/>
          <p:cNvCxnSpPr/>
          <p:nvPr/>
        </p:nvCxnSpPr>
        <p:spPr>
          <a:xfrm>
            <a:off x="7589890" y="2534920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/>
          <p:cNvCxnSpPr/>
          <p:nvPr/>
        </p:nvCxnSpPr>
        <p:spPr>
          <a:xfrm>
            <a:off x="8457399" y="2518038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/>
          <p:cNvCxnSpPr/>
          <p:nvPr/>
        </p:nvCxnSpPr>
        <p:spPr>
          <a:xfrm>
            <a:off x="10099933" y="2518038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1014499" y="3640661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018544" y="2817765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912050" y="2838119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018544" y="4598820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902608" y="3726303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2874151" y="4556409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530976" y="3852383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4" idx="7"/>
            <a:endCxn id="5" idx="2"/>
          </p:cNvCxnSpPr>
          <p:nvPr/>
        </p:nvCxnSpPr>
        <p:spPr>
          <a:xfrm flipV="1">
            <a:off x="1372860" y="3037898"/>
            <a:ext cx="645684" cy="66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6" idx="4"/>
            <a:endCxn id="8" idx="0"/>
          </p:cNvCxnSpPr>
          <p:nvPr/>
        </p:nvCxnSpPr>
        <p:spPr>
          <a:xfrm flipH="1">
            <a:off x="3112531" y="3278385"/>
            <a:ext cx="9442" cy="44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8" idx="6"/>
            <a:endCxn id="10" idx="1"/>
          </p:cNvCxnSpPr>
          <p:nvPr/>
        </p:nvCxnSpPr>
        <p:spPr>
          <a:xfrm flipV="1">
            <a:off x="3322454" y="3916858"/>
            <a:ext cx="1270007" cy="29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9" idx="6"/>
            <a:endCxn id="10" idx="3"/>
          </p:cNvCxnSpPr>
          <p:nvPr/>
        </p:nvCxnSpPr>
        <p:spPr>
          <a:xfrm flipV="1">
            <a:off x="3293997" y="4228174"/>
            <a:ext cx="1298464" cy="548368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5"/>
            <a:endCxn id="7" idx="2"/>
          </p:cNvCxnSpPr>
          <p:nvPr/>
        </p:nvCxnSpPr>
        <p:spPr>
          <a:xfrm>
            <a:off x="1372860" y="4016452"/>
            <a:ext cx="645684" cy="80250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6" idx="2"/>
          </p:cNvCxnSpPr>
          <p:nvPr/>
        </p:nvCxnSpPr>
        <p:spPr>
          <a:xfrm>
            <a:off x="2457138" y="3046357"/>
            <a:ext cx="454912" cy="1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7" idx="5"/>
            <a:endCxn id="9" idx="3"/>
          </p:cNvCxnSpPr>
          <p:nvPr/>
        </p:nvCxnSpPr>
        <p:spPr>
          <a:xfrm flipV="1">
            <a:off x="2376905" y="4932200"/>
            <a:ext cx="558731" cy="42411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7" idx="7"/>
            <a:endCxn id="8" idx="2"/>
          </p:cNvCxnSpPr>
          <p:nvPr/>
        </p:nvCxnSpPr>
        <p:spPr>
          <a:xfrm flipV="1">
            <a:off x="2376905" y="3946436"/>
            <a:ext cx="525703" cy="7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493611" y="440721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457138" y="50100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791243" y="4506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119762" y="3374124"/>
            <a:ext cx="62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625846" y="36471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261955" y="400058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457138" y="26754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302924" y="3104004"/>
            <a:ext cx="51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014499" y="5379410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zh-CN" altLang="en-US" dirty="0"/>
              <a:t>               </a:t>
            </a:r>
            <a:r>
              <a:rPr kumimoji="1" lang="en-US" altLang="zh-CN" dirty="0"/>
              <a:t>1</a:t>
            </a:r>
            <a:r>
              <a:rPr kumimoji="1" lang="zh-CN" altLang="en-US" dirty="0"/>
              <a:t>           </a:t>
            </a:r>
            <a:r>
              <a:rPr kumimoji="1" lang="en-US" altLang="zh-CN" dirty="0"/>
              <a:t>2</a:t>
            </a:r>
            <a:r>
              <a:rPr kumimoji="1" lang="zh-CN" altLang="en-US" dirty="0"/>
              <a:t>                       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33" name="直线箭头连接符 32"/>
          <p:cNvCxnSpPr/>
          <p:nvPr/>
        </p:nvCxnSpPr>
        <p:spPr>
          <a:xfrm flipH="1">
            <a:off x="3471333" y="4663295"/>
            <a:ext cx="1283732" cy="51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>
            <a:stCxn id="31" idx="0"/>
          </p:cNvCxnSpPr>
          <p:nvPr/>
        </p:nvCxnSpPr>
        <p:spPr>
          <a:xfrm flipH="1">
            <a:off x="2376905" y="5379410"/>
            <a:ext cx="589411" cy="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/>
          <p:nvPr/>
        </p:nvCxnSpPr>
        <p:spPr>
          <a:xfrm flipH="1" flipV="1">
            <a:off x="1117601" y="4248252"/>
            <a:ext cx="696405" cy="93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endCxn id="7" idx="4"/>
          </p:cNvCxnSpPr>
          <p:nvPr/>
        </p:nvCxnSpPr>
        <p:spPr>
          <a:xfrm flipH="1" flipV="1">
            <a:off x="2228467" y="5039086"/>
            <a:ext cx="226480" cy="1340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24427" y="6422732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DFS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update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GB" altLang="zh-CN" dirty="0"/>
              <a:t>capacity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edge.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sp>
        <p:nvSpPr>
          <p:cNvPr id="45" name="椭圆 44"/>
          <p:cNvSpPr/>
          <p:nvPr/>
        </p:nvSpPr>
        <p:spPr>
          <a:xfrm>
            <a:off x="6359367" y="3618647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7363412" y="2795751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8256918" y="2816105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7363412" y="4576806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8247476" y="3704289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0" name="椭圆 49"/>
          <p:cNvSpPr/>
          <p:nvPr/>
        </p:nvSpPr>
        <p:spPr>
          <a:xfrm>
            <a:off x="8219019" y="4534395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9875844" y="3830369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52" name="直线箭头连接符 51"/>
          <p:cNvCxnSpPr>
            <a:stCxn id="45" idx="7"/>
            <a:endCxn id="46" idx="2"/>
          </p:cNvCxnSpPr>
          <p:nvPr/>
        </p:nvCxnSpPr>
        <p:spPr>
          <a:xfrm flipV="1">
            <a:off x="6717728" y="3015884"/>
            <a:ext cx="645684" cy="66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47" idx="4"/>
            <a:endCxn id="49" idx="0"/>
          </p:cNvCxnSpPr>
          <p:nvPr/>
        </p:nvCxnSpPr>
        <p:spPr>
          <a:xfrm flipH="1">
            <a:off x="8457399" y="3256371"/>
            <a:ext cx="9442" cy="44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49" idx="6"/>
            <a:endCxn id="51" idx="1"/>
          </p:cNvCxnSpPr>
          <p:nvPr/>
        </p:nvCxnSpPr>
        <p:spPr>
          <a:xfrm flipV="1">
            <a:off x="8667322" y="3894844"/>
            <a:ext cx="1270007" cy="29578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50" idx="6"/>
            <a:endCxn id="51" idx="3"/>
          </p:cNvCxnSpPr>
          <p:nvPr/>
        </p:nvCxnSpPr>
        <p:spPr>
          <a:xfrm flipV="1">
            <a:off x="8638865" y="4206160"/>
            <a:ext cx="1298464" cy="548368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stCxn id="45" idx="5"/>
            <a:endCxn id="48" idx="2"/>
          </p:cNvCxnSpPr>
          <p:nvPr/>
        </p:nvCxnSpPr>
        <p:spPr>
          <a:xfrm>
            <a:off x="6717728" y="3994438"/>
            <a:ext cx="645684" cy="80250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endCxn id="47" idx="2"/>
          </p:cNvCxnSpPr>
          <p:nvPr/>
        </p:nvCxnSpPr>
        <p:spPr>
          <a:xfrm>
            <a:off x="7802006" y="3024343"/>
            <a:ext cx="454912" cy="1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/>
          <p:cNvCxnSpPr>
            <a:stCxn id="48" idx="5"/>
            <a:endCxn id="50" idx="3"/>
          </p:cNvCxnSpPr>
          <p:nvPr/>
        </p:nvCxnSpPr>
        <p:spPr>
          <a:xfrm flipV="1">
            <a:off x="7721773" y="4910186"/>
            <a:ext cx="558731" cy="42411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>
            <a:stCxn id="48" idx="7"/>
            <a:endCxn id="49" idx="2"/>
          </p:cNvCxnSpPr>
          <p:nvPr/>
        </p:nvCxnSpPr>
        <p:spPr>
          <a:xfrm flipV="1">
            <a:off x="7721773" y="3924422"/>
            <a:ext cx="525703" cy="71685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6838479" y="43851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7802006" y="4988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9136111" y="4484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8464630" y="3352110"/>
            <a:ext cx="62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8970714" y="36251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7606823" y="39785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7802006" y="26534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6647792" y="3081990"/>
            <a:ext cx="51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359367" y="5357396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zh-CN" altLang="en-US" dirty="0"/>
              <a:t>               </a:t>
            </a:r>
            <a:r>
              <a:rPr kumimoji="1" lang="en-US" altLang="zh-CN" dirty="0"/>
              <a:t>1</a:t>
            </a:r>
            <a:r>
              <a:rPr kumimoji="1" lang="zh-CN" altLang="en-US" dirty="0"/>
              <a:t>           </a:t>
            </a:r>
            <a:r>
              <a:rPr kumimoji="1" lang="en-US" altLang="zh-CN" dirty="0"/>
              <a:t>2</a:t>
            </a:r>
            <a:r>
              <a:rPr kumimoji="1" lang="zh-CN" altLang="en-US" dirty="0"/>
              <a:t>                       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73" name="直线箭头连接符 72"/>
          <p:cNvCxnSpPr/>
          <p:nvPr/>
        </p:nvCxnSpPr>
        <p:spPr>
          <a:xfrm flipH="1">
            <a:off x="8816201" y="4641281"/>
            <a:ext cx="1283732" cy="51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72" idx="0"/>
          </p:cNvCxnSpPr>
          <p:nvPr/>
        </p:nvCxnSpPr>
        <p:spPr>
          <a:xfrm flipH="1">
            <a:off x="7721773" y="5357396"/>
            <a:ext cx="589411" cy="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/>
          <p:cNvCxnSpPr/>
          <p:nvPr/>
        </p:nvCxnSpPr>
        <p:spPr>
          <a:xfrm flipH="1" flipV="1">
            <a:off x="6462469" y="4226238"/>
            <a:ext cx="696405" cy="93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6779213" y="6096000"/>
            <a:ext cx="406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</a:t>
            </a:r>
            <a:r>
              <a:rPr kumimoji="1" lang="zh-CN" altLang="en-US" dirty="0"/>
              <a:t> </a:t>
            </a:r>
            <a:r>
              <a:rPr kumimoji="1" lang="en-US" altLang="zh-CN" dirty="0"/>
              <a:t>1.</a:t>
            </a:r>
            <a:endParaRPr kumimoji="1"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689071" y="1382946"/>
            <a:ext cx="1081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、</a:t>
            </a:r>
            <a:r>
              <a:rPr kumimoji="1" lang="en-US" altLang="zh-CN" dirty="0"/>
              <a:t>Go</a:t>
            </a:r>
            <a:r>
              <a:rPr kumimoji="1" lang="en-GB" altLang="zh-CN" dirty="0"/>
              <a:t> back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en-GB" altLang="zh-CN" dirty="0"/>
              <a:t> update the capacity value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GB" altLang="zh-CN" dirty="0"/>
              <a:t>to layer I, and you find that you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layer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reach</a:t>
            </a:r>
            <a:r>
              <a:rPr kumimoji="1" lang="en-GB" altLang="zh-CN" dirty="0"/>
              <a:t> t, you find an</a:t>
            </a:r>
            <a:r>
              <a:rPr kumimoji="1" lang="en-US" altLang="zh-CN" dirty="0"/>
              <a:t>other</a:t>
            </a:r>
            <a:r>
              <a:rPr kumimoji="1" lang="en-GB" altLang="zh-CN" dirty="0"/>
              <a:t> augmented path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79" name="标题 1"/>
          <p:cNvSpPr txBox="1"/>
          <p:nvPr/>
        </p:nvSpPr>
        <p:spPr bwMode="gray">
          <a:xfrm>
            <a:off x="885765" y="309682"/>
            <a:ext cx="8761413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dirty="0" err="1">
                <a:solidFill>
                  <a:schemeClr val="tx1"/>
                </a:solidFill>
              </a:rPr>
              <a:t>Dinic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process(3)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线连接符 59"/>
          <p:cNvCxnSpPr/>
          <p:nvPr/>
        </p:nvCxnSpPr>
        <p:spPr>
          <a:xfrm>
            <a:off x="7265850" y="2601022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/>
          <p:cNvCxnSpPr/>
          <p:nvPr/>
        </p:nvCxnSpPr>
        <p:spPr>
          <a:xfrm>
            <a:off x="8376339" y="2601022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/>
          <p:cNvCxnSpPr/>
          <p:nvPr/>
        </p:nvCxnSpPr>
        <p:spPr>
          <a:xfrm>
            <a:off x="9243848" y="2584140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/>
          <p:cNvCxnSpPr/>
          <p:nvPr/>
        </p:nvCxnSpPr>
        <p:spPr>
          <a:xfrm>
            <a:off x="10886382" y="2584140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/>
          <p:nvPr/>
        </p:nvCxnSpPr>
        <p:spPr>
          <a:xfrm>
            <a:off x="1467135" y="2695789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/>
          <p:cNvCxnSpPr/>
          <p:nvPr/>
        </p:nvCxnSpPr>
        <p:spPr>
          <a:xfrm>
            <a:off x="2577624" y="2695789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/>
          <p:nvPr/>
        </p:nvCxnSpPr>
        <p:spPr>
          <a:xfrm>
            <a:off x="3445133" y="2678907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5087667" y="2678907"/>
            <a:ext cx="0" cy="26246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1347101" y="3779516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351146" y="2956620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244652" y="2976974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351146" y="4737675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35210" y="3865158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206753" y="4695264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863578" y="3991238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4" idx="7"/>
            <a:endCxn id="5" idx="2"/>
          </p:cNvCxnSpPr>
          <p:nvPr/>
        </p:nvCxnSpPr>
        <p:spPr>
          <a:xfrm flipV="1">
            <a:off x="1705462" y="3176753"/>
            <a:ext cx="645684" cy="66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6" idx="4"/>
            <a:endCxn id="8" idx="0"/>
          </p:cNvCxnSpPr>
          <p:nvPr/>
        </p:nvCxnSpPr>
        <p:spPr>
          <a:xfrm flipH="1">
            <a:off x="3445133" y="3417240"/>
            <a:ext cx="9442" cy="44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8" idx="6"/>
            <a:endCxn id="10" idx="1"/>
          </p:cNvCxnSpPr>
          <p:nvPr/>
        </p:nvCxnSpPr>
        <p:spPr>
          <a:xfrm flipV="1">
            <a:off x="3655056" y="4055713"/>
            <a:ext cx="1270007" cy="29578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9" idx="6"/>
            <a:endCxn id="10" idx="3"/>
          </p:cNvCxnSpPr>
          <p:nvPr/>
        </p:nvCxnSpPr>
        <p:spPr>
          <a:xfrm flipV="1">
            <a:off x="3626599" y="4367029"/>
            <a:ext cx="1298464" cy="548368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5"/>
            <a:endCxn id="7" idx="2"/>
          </p:cNvCxnSpPr>
          <p:nvPr/>
        </p:nvCxnSpPr>
        <p:spPr>
          <a:xfrm>
            <a:off x="1705462" y="4155307"/>
            <a:ext cx="645684" cy="802501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6" idx="2"/>
          </p:cNvCxnSpPr>
          <p:nvPr/>
        </p:nvCxnSpPr>
        <p:spPr>
          <a:xfrm>
            <a:off x="2789740" y="3185212"/>
            <a:ext cx="454912" cy="1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7" idx="5"/>
            <a:endCxn id="9" idx="3"/>
          </p:cNvCxnSpPr>
          <p:nvPr/>
        </p:nvCxnSpPr>
        <p:spPr>
          <a:xfrm flipV="1">
            <a:off x="2709507" y="5071055"/>
            <a:ext cx="558731" cy="42411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stCxn id="7" idx="7"/>
            <a:endCxn id="8" idx="2"/>
          </p:cNvCxnSpPr>
          <p:nvPr/>
        </p:nvCxnSpPr>
        <p:spPr>
          <a:xfrm flipV="1">
            <a:off x="2709507" y="4085291"/>
            <a:ext cx="525703" cy="71685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826213" y="45460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789740" y="51489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123845" y="46450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452364" y="3512979"/>
            <a:ext cx="62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958448" y="37859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2594557" y="41394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789740" y="28143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635526" y="3242859"/>
            <a:ext cx="51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347101" y="5518265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zh-CN" altLang="en-US" dirty="0"/>
              <a:t>               </a:t>
            </a:r>
            <a:r>
              <a:rPr kumimoji="1" lang="en-US" altLang="zh-CN" dirty="0"/>
              <a:t>1</a:t>
            </a:r>
            <a:r>
              <a:rPr kumimoji="1" lang="zh-CN" altLang="en-US" dirty="0"/>
              <a:t>           </a:t>
            </a:r>
            <a:r>
              <a:rPr kumimoji="1" lang="en-US" altLang="zh-CN" dirty="0"/>
              <a:t>2</a:t>
            </a:r>
            <a:r>
              <a:rPr kumimoji="1" lang="zh-CN" altLang="en-US" dirty="0"/>
              <a:t>                       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32" name="直线箭头连接符 31"/>
          <p:cNvCxnSpPr/>
          <p:nvPr/>
        </p:nvCxnSpPr>
        <p:spPr>
          <a:xfrm flipH="1">
            <a:off x="3803935" y="4802150"/>
            <a:ext cx="1283732" cy="51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/>
          <p:cNvCxnSpPr>
            <a:stCxn id="31" idx="0"/>
          </p:cNvCxnSpPr>
          <p:nvPr/>
        </p:nvCxnSpPr>
        <p:spPr>
          <a:xfrm flipH="1">
            <a:off x="2709507" y="5518265"/>
            <a:ext cx="589411" cy="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 flipV="1">
            <a:off x="1450203" y="4387107"/>
            <a:ext cx="696405" cy="93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38568" y="6271752"/>
            <a:ext cx="445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lang="en-US" altLang="zh-CN" dirty="0"/>
              <a:t>hierarchical network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36" name="右箭头 35"/>
          <p:cNvSpPr/>
          <p:nvPr/>
        </p:nvSpPr>
        <p:spPr>
          <a:xfrm>
            <a:off x="5689600" y="4055713"/>
            <a:ext cx="1066800" cy="490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145816" y="3684749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8149861" y="2861853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9043367" y="2882207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11615815" y="3824542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44" name="直线箭头连接符 43"/>
          <p:cNvCxnSpPr>
            <a:stCxn id="37" idx="7"/>
            <a:endCxn id="38" idx="2"/>
          </p:cNvCxnSpPr>
          <p:nvPr/>
        </p:nvCxnSpPr>
        <p:spPr>
          <a:xfrm flipV="1">
            <a:off x="7504177" y="3081986"/>
            <a:ext cx="645684" cy="66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39" idx="6"/>
            <a:endCxn id="68" idx="1"/>
          </p:cNvCxnSpPr>
          <p:nvPr/>
        </p:nvCxnSpPr>
        <p:spPr>
          <a:xfrm>
            <a:off x="9463213" y="3102340"/>
            <a:ext cx="1264993" cy="487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endCxn id="39" idx="2"/>
          </p:cNvCxnSpPr>
          <p:nvPr/>
        </p:nvCxnSpPr>
        <p:spPr>
          <a:xfrm>
            <a:off x="8588455" y="3090445"/>
            <a:ext cx="454912" cy="1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9910875" y="3028202"/>
            <a:ext cx="62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8588455" y="271955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7434241" y="3148092"/>
            <a:ext cx="51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7145816" y="5423498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r>
              <a:rPr kumimoji="1" lang="zh-CN" altLang="en-US" dirty="0"/>
              <a:t>               </a:t>
            </a:r>
            <a:r>
              <a:rPr kumimoji="1" lang="en-US" altLang="zh-CN" dirty="0"/>
              <a:t>1</a:t>
            </a:r>
            <a:r>
              <a:rPr kumimoji="1" lang="zh-CN" altLang="en-US" dirty="0"/>
              <a:t>           </a:t>
            </a:r>
            <a:r>
              <a:rPr kumimoji="1" lang="en-US" altLang="zh-CN" dirty="0"/>
              <a:t>2</a:t>
            </a:r>
            <a:r>
              <a:rPr kumimoji="1" lang="zh-CN" altLang="en-US" dirty="0"/>
              <a:t>                       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10666721" y="3525536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2" name="任意形状 71"/>
          <p:cNvSpPr/>
          <p:nvPr/>
        </p:nvSpPr>
        <p:spPr>
          <a:xfrm>
            <a:off x="11142133" y="3474720"/>
            <a:ext cx="355600" cy="863600"/>
          </a:xfrm>
          <a:custGeom>
            <a:avLst/>
            <a:gdLst>
              <a:gd name="connsiteX0" fmla="*/ 203200 w 355600"/>
              <a:gd name="connsiteY0" fmla="*/ 135467 h 863600"/>
              <a:gd name="connsiteX1" fmla="*/ 169334 w 355600"/>
              <a:gd name="connsiteY1" fmla="*/ 592667 h 863600"/>
              <a:gd name="connsiteX2" fmla="*/ 135467 w 355600"/>
              <a:gd name="connsiteY2" fmla="*/ 745067 h 863600"/>
              <a:gd name="connsiteX3" fmla="*/ 67734 w 355600"/>
              <a:gd name="connsiteY3" fmla="*/ 863600 h 863600"/>
              <a:gd name="connsiteX4" fmla="*/ 16934 w 355600"/>
              <a:gd name="connsiteY4" fmla="*/ 711200 h 863600"/>
              <a:gd name="connsiteX5" fmla="*/ 0 w 355600"/>
              <a:gd name="connsiteY5" fmla="*/ 660400 h 863600"/>
              <a:gd name="connsiteX6" fmla="*/ 50800 w 355600"/>
              <a:gd name="connsiteY6" fmla="*/ 457200 h 863600"/>
              <a:gd name="connsiteX7" fmla="*/ 118534 w 355600"/>
              <a:gd name="connsiteY7" fmla="*/ 355600 h 863600"/>
              <a:gd name="connsiteX8" fmla="*/ 152400 w 355600"/>
              <a:gd name="connsiteY8" fmla="*/ 304800 h 863600"/>
              <a:gd name="connsiteX9" fmla="*/ 186267 w 355600"/>
              <a:gd name="connsiteY9" fmla="*/ 254000 h 863600"/>
              <a:gd name="connsiteX10" fmla="*/ 237067 w 355600"/>
              <a:gd name="connsiteY10" fmla="*/ 152400 h 863600"/>
              <a:gd name="connsiteX11" fmla="*/ 254000 w 355600"/>
              <a:gd name="connsiteY11" fmla="*/ 101600 h 863600"/>
              <a:gd name="connsiteX12" fmla="*/ 355600 w 355600"/>
              <a:gd name="connsiteY12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5600" h="863600">
                <a:moveTo>
                  <a:pt x="203200" y="135467"/>
                </a:moveTo>
                <a:cubicBezTo>
                  <a:pt x="190934" y="380794"/>
                  <a:pt x="199900" y="409275"/>
                  <a:pt x="169334" y="592667"/>
                </a:cubicBezTo>
                <a:cubicBezTo>
                  <a:pt x="166117" y="611970"/>
                  <a:pt x="144598" y="720718"/>
                  <a:pt x="135467" y="745067"/>
                </a:cubicBezTo>
                <a:cubicBezTo>
                  <a:pt x="117054" y="794169"/>
                  <a:pt x="95805" y="821493"/>
                  <a:pt x="67734" y="863600"/>
                </a:cubicBezTo>
                <a:lnTo>
                  <a:pt x="16934" y="711200"/>
                </a:lnTo>
                <a:lnTo>
                  <a:pt x="0" y="660400"/>
                </a:lnTo>
                <a:cubicBezTo>
                  <a:pt x="8464" y="609619"/>
                  <a:pt x="20986" y="501920"/>
                  <a:pt x="50800" y="457200"/>
                </a:cubicBezTo>
                <a:lnTo>
                  <a:pt x="118534" y="355600"/>
                </a:lnTo>
                <a:lnTo>
                  <a:pt x="152400" y="304800"/>
                </a:lnTo>
                <a:lnTo>
                  <a:pt x="186267" y="254000"/>
                </a:lnTo>
                <a:cubicBezTo>
                  <a:pt x="228828" y="126313"/>
                  <a:pt x="171416" y="283703"/>
                  <a:pt x="237067" y="152400"/>
                </a:cubicBezTo>
                <a:cubicBezTo>
                  <a:pt x="245049" y="136435"/>
                  <a:pt x="243042" y="115689"/>
                  <a:pt x="254000" y="101600"/>
                </a:cubicBezTo>
                <a:cubicBezTo>
                  <a:pt x="283404" y="63794"/>
                  <a:pt x="355600" y="0"/>
                  <a:pt x="3556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7145816" y="6133253"/>
            <a:ext cx="4601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sink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doesn’t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hierarchical network,</a:t>
            </a:r>
            <a:r>
              <a:rPr lang="zh-CN" altLang="en-US" dirty="0"/>
              <a:t> </a:t>
            </a:r>
            <a:r>
              <a:rPr lang="en-US" altLang="zh-CN" dirty="0"/>
              <a:t>stop.</a:t>
            </a:r>
            <a:endParaRPr kumimoji="1"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933564" y="1489134"/>
            <a:ext cx="1081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r>
              <a:rPr kumimoji="1" lang="zh-CN" altLang="en-US" dirty="0"/>
              <a:t>、</a:t>
            </a:r>
            <a:r>
              <a:rPr kumimoji="1" lang="en-GB" altLang="zh-CN" dirty="0"/>
              <a:t> Step back, update the capacity value, and if no new augmented path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en-GB" altLang="zh-CN" dirty="0"/>
              <a:t> found until step back to point s, the DFS </a:t>
            </a:r>
            <a:r>
              <a:rPr kumimoji="1" lang="en-US" altLang="zh-CN" dirty="0"/>
              <a:t>process</a:t>
            </a:r>
            <a:r>
              <a:rPr kumimoji="1" lang="en-GB" altLang="zh-CN" dirty="0"/>
              <a:t> ends. Go back to step </a:t>
            </a:r>
            <a:r>
              <a:rPr kumimoji="1" lang="en-US" altLang="zh-CN" dirty="0"/>
              <a:t>2</a:t>
            </a:r>
            <a:r>
              <a:rPr kumimoji="1" lang="en-GB" altLang="zh-CN" dirty="0"/>
              <a:t> </a:t>
            </a:r>
            <a:r>
              <a:rPr kumimoji="1" lang="en-US" altLang="zh-CN" dirty="0"/>
              <a:t>(P.12).</a:t>
            </a:r>
            <a:endParaRPr kumimoji="1" lang="zh-CN" altLang="en-US" dirty="0"/>
          </a:p>
        </p:txBody>
      </p:sp>
      <p:sp>
        <p:nvSpPr>
          <p:cNvPr id="56" name="标题 1"/>
          <p:cNvSpPr txBox="1"/>
          <p:nvPr/>
        </p:nvSpPr>
        <p:spPr bwMode="gray">
          <a:xfrm>
            <a:off x="885765" y="309682"/>
            <a:ext cx="8761413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dirty="0" err="1">
                <a:solidFill>
                  <a:schemeClr val="tx1"/>
                </a:solidFill>
              </a:rPr>
              <a:t>Dinic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process(4)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97601" y="2285854"/>
            <a:ext cx="7605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can‘t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t,</a:t>
            </a:r>
            <a:r>
              <a:rPr kumimoji="1" lang="zh-CN" altLang="en-US" dirty="0"/>
              <a:t> </a:t>
            </a:r>
            <a:r>
              <a:rPr kumimoji="1" lang="en-US" altLang="zh-CN" dirty="0"/>
              <a:t>go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(P.11),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stop.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Project Selection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 txBox="1"/>
              <p:nvPr/>
            </p:nvSpPr>
            <p:spPr>
              <a:xfrm>
                <a:off x="1154954" y="2603500"/>
                <a:ext cx="8825659" cy="34163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Given a set of projects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and prerequisites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dirty="0"/>
                  <a:t>, choose a feasible subset of projects to maximize revenue.</a:t>
                </a:r>
                <a:endParaRPr lang="en-US" altLang="zh-CN" dirty="0"/>
              </a:p>
              <a:p>
                <a:r>
                  <a:rPr lang="en-US" altLang="zh-CN" dirty="0"/>
                  <a:t>Detailly, each project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has a revenue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and a prerequisite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denotes that if you want to select project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, you must have selected project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. </a:t>
                </a:r>
                <a:endParaRPr lang="en-US" altLang="zh-CN" dirty="0"/>
              </a:p>
              <a:p>
                <a:r>
                  <a:rPr lang="en-US" altLang="zh-CN" dirty="0"/>
                  <a:t>The projects won't form a cycle or self-cycle itself. You can also take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project </a:t>
                </a:r>
                <a:r>
                  <a:rPr lang="en-US" altLang="zh-CN" dirty="0"/>
                  <a:t>totally.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54" y="2603500"/>
                <a:ext cx="8825659" cy="3416300"/>
              </a:xfrm>
              <a:prstGeom prst="rect">
                <a:avLst/>
              </a:prstGeom>
              <a:blipFill rotWithShape="1">
                <a:blip r:embed="rId1"/>
                <a:stretch>
                  <a:fillRect l="-6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9886" y="715908"/>
            <a:ext cx="2876396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</a:rPr>
              <a:t>Sample Input</a:t>
            </a:r>
            <a:endParaRPr lang="zh-CN" alt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621" y="1550035"/>
            <a:ext cx="3068246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4 4</a:t>
            </a:r>
            <a:endParaRPr lang="en-US" altLang="zh-CN" sz="2400" dirty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3 -2 1 1</a:t>
            </a:r>
            <a:endParaRPr lang="en-US" altLang="zh-CN" sz="2400" dirty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1 2</a:t>
            </a:r>
            <a:endParaRPr lang="en-US" altLang="zh-CN" sz="2400" dirty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1 3</a:t>
            </a:r>
            <a:endParaRPr lang="en-US" altLang="zh-CN" sz="2400" dirty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2 4</a:t>
            </a:r>
            <a:endParaRPr lang="en-US" altLang="zh-CN" sz="2400" dirty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3 4</a:t>
            </a:r>
            <a:endParaRPr lang="en-US" altLang="zh-CN" sz="2400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6889" y="1643380"/>
            <a:ext cx="985151" cy="49212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502041" y="1889442"/>
            <a:ext cx="134940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773591" y="1695141"/>
                <a:ext cx="776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b="1" dirty="0"/>
                  <a:t> </a:t>
                </a:r>
                <a:endParaRPr lang="en-US" altLang="zh-CN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591" y="1695141"/>
                <a:ext cx="776175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70" t="-88" r="-16838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516890" y="2279793"/>
            <a:ext cx="1844572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9" idx="3"/>
          </p:cNvCxnSpPr>
          <p:nvPr/>
        </p:nvCxnSpPr>
        <p:spPr>
          <a:xfrm>
            <a:off x="2361462" y="2464459"/>
            <a:ext cx="776175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137637" y="2279793"/>
                <a:ext cx="3068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revenue</m:t>
                      </m:r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m:rPr>
                          <m:nor/>
                        </m:rPr>
                        <a:rPr lang="zh-CN" alt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project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37" y="2279793"/>
                <a:ext cx="306824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" t="-39" r="1" b="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642621" y="2809370"/>
            <a:ext cx="790253" cy="21108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4" idx="3"/>
          </p:cNvCxnSpPr>
          <p:nvPr/>
        </p:nvCxnSpPr>
        <p:spPr>
          <a:xfrm>
            <a:off x="1432874" y="3864778"/>
            <a:ext cx="65045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2015643" y="3680111"/>
                <a:ext cx="3068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dirty="0"/>
                  <a:t> prerequisites</a:t>
                </a:r>
                <a:endParaRPr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43" y="3680111"/>
                <a:ext cx="306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" t="-77" r="3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/>
          <p:cNvSpPr/>
          <p:nvPr/>
        </p:nvSpPr>
        <p:spPr>
          <a:xfrm>
            <a:off x="6668148" y="3371413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643368" y="3371413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7643368" y="2136973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6705502" y="2136973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668148" y="3938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643368" y="3938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705502" y="183556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-2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696838" y="18430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32" name="直线箭头连接符 17"/>
          <p:cNvCxnSpPr>
            <a:stCxn id="24" idx="4"/>
            <a:endCxn id="23" idx="0"/>
          </p:cNvCxnSpPr>
          <p:nvPr/>
        </p:nvCxnSpPr>
        <p:spPr>
          <a:xfrm>
            <a:off x="7853291" y="2577239"/>
            <a:ext cx="0" cy="79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19"/>
          <p:cNvCxnSpPr>
            <a:stCxn id="24" idx="2"/>
            <a:endCxn id="25" idx="6"/>
          </p:cNvCxnSpPr>
          <p:nvPr/>
        </p:nvCxnSpPr>
        <p:spPr>
          <a:xfrm flipH="1">
            <a:off x="7125348" y="2357106"/>
            <a:ext cx="518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21"/>
          <p:cNvCxnSpPr>
            <a:stCxn id="23" idx="2"/>
            <a:endCxn id="20" idx="6"/>
          </p:cNvCxnSpPr>
          <p:nvPr/>
        </p:nvCxnSpPr>
        <p:spPr>
          <a:xfrm flipH="1">
            <a:off x="7087994" y="3591546"/>
            <a:ext cx="555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17"/>
          <p:cNvCxnSpPr>
            <a:stCxn id="25" idx="4"/>
            <a:endCxn id="20" idx="0"/>
          </p:cNvCxnSpPr>
          <p:nvPr/>
        </p:nvCxnSpPr>
        <p:spPr>
          <a:xfrm flipH="1">
            <a:off x="6878071" y="2577239"/>
            <a:ext cx="37354" cy="79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9449147" y="5393068"/>
            <a:ext cx="223369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</a:rPr>
              <a:t>Out</a:t>
            </a: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</a:rPr>
              <a:t>put</a:t>
            </a:r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altLang="zh-CN" sz="32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zh-CN" altLang="en-US" sz="3200" dirty="0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8724649" y="1952625"/>
          <a:ext cx="282473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365"/>
                <a:gridCol w="14123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 subset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revenue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{}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{1}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{1,2}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{1,3}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b="1" i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{1,2,3}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{1,2,3,4}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椭圆 44"/>
          <p:cNvSpPr/>
          <p:nvPr/>
        </p:nvSpPr>
        <p:spPr>
          <a:xfrm>
            <a:off x="10069158" y="3680111"/>
            <a:ext cx="441063" cy="46158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/>
          <p:cNvCxnSpPr>
            <a:stCxn id="45" idx="3"/>
          </p:cNvCxnSpPr>
          <p:nvPr/>
        </p:nvCxnSpPr>
        <p:spPr>
          <a:xfrm flipH="1">
            <a:off x="9886278" y="4074097"/>
            <a:ext cx="247472" cy="147684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0426049" y="3627013"/>
            <a:ext cx="1325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maximum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85765" y="1604694"/>
            <a:ext cx="8824913" cy="3416300"/>
          </a:xfrm>
        </p:spPr>
        <p:txBody>
          <a:bodyPr/>
          <a:lstStyle/>
          <a:p>
            <a:r>
              <a:rPr kumimoji="1" lang="en-GB" altLang="zh-CN" dirty="0"/>
              <a:t>The critical point is </a:t>
            </a:r>
            <a:r>
              <a:rPr kumimoji="1" lang="en-US" altLang="zh-CN" dirty="0"/>
              <a:t>constructing a graph and converting it to a familiar question for you.</a:t>
            </a:r>
            <a:endParaRPr kumimoji="1" lang="zh-CN" altLang="en-US" dirty="0"/>
          </a:p>
        </p:txBody>
      </p:sp>
      <p:sp>
        <p:nvSpPr>
          <p:cNvPr id="4" name="标题 1"/>
          <p:cNvSpPr txBox="1"/>
          <p:nvPr/>
        </p:nvSpPr>
        <p:spPr bwMode="gray">
          <a:xfrm>
            <a:off x="885766" y="309682"/>
            <a:ext cx="3629674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sz="2400" b="1" dirty="0">
                <a:solidFill>
                  <a:schemeClr val="tx1"/>
                </a:solidFill>
              </a:rPr>
              <a:t>Analysis</a:t>
            </a:r>
            <a:endParaRPr kumimoji="1" lang="en-US" altLang="zh-CN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885765" y="1084100"/>
                <a:ext cx="8824913" cy="1783758"/>
              </a:xfrm>
            </p:spPr>
            <p:txBody>
              <a:bodyPr>
                <a:normAutofit fontScale="92500"/>
              </a:bodyPr>
              <a:lstStyle/>
              <a:p>
                <a:r>
                  <a:rPr kumimoji="1" lang="en-GB" altLang="zh-CN" dirty="0"/>
                  <a:t>Create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en-GB" altLang="zh-CN" dirty="0"/>
                  <a:t> vertices to represent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en-GB" altLang="zh-CN" dirty="0"/>
                  <a:t> items; add the source point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GB" altLang="zh-CN" dirty="0"/>
                  <a:t> and the sink point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GB" altLang="zh-CN" dirty="0"/>
                  <a:t>.</a:t>
                </a:r>
                <a:endParaRPr kumimoji="1" lang="en-GB" altLang="zh-CN" dirty="0"/>
              </a:p>
              <a:p>
                <a:r>
                  <a:rPr kumimoji="1" lang="en-GB" altLang="zh-CN" dirty="0"/>
                  <a:t>If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GB" altLang="zh-CN" dirty="0"/>
                  <a:t> is positive, </a:t>
                </a:r>
                <a:r>
                  <a:rPr kumimoji="1" lang="en-US" altLang="zh-CN" dirty="0"/>
                  <a:t>add</a:t>
                </a:r>
                <a:r>
                  <a:rPr kumimoji="1" lang="zh-CN" altLang="en-US" dirty="0"/>
                  <a:t> </a:t>
                </a:r>
                <a:r>
                  <a:rPr kumimoji="1" lang="en-GB" altLang="zh-CN" dirty="0"/>
                  <a:t>an edge </a:t>
                </a:r>
                <a:r>
                  <a:rPr kumimoji="1" lang="en-US" altLang="zh-CN" dirty="0"/>
                  <a:t>(weight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)</a:t>
                </a:r>
                <a:r>
                  <a:rPr kumimoji="1" lang="en-GB" altLang="zh-CN" dirty="0"/>
                  <a:t> from </a:t>
                </a:r>
                <a:r>
                  <a:rPr kumimoji="1" lang="en-US" altLang="zh-CN" dirty="0"/>
                  <a:t>the </a:t>
                </a:r>
                <a:r>
                  <a:rPr kumimoji="1" lang="en-GB" altLang="zh-CN" dirty="0"/>
                  <a:t>source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GB" altLang="zh-CN" dirty="0"/>
                  <a:t> to </a:t>
                </a:r>
                <a:r>
                  <a:rPr kumimoji="1" lang="en-US" altLang="zh-CN" dirty="0"/>
                  <a:t>the </a:t>
                </a:r>
                <a:r>
                  <a:rPr kumimoji="1" lang="en-GB" altLang="zh-CN" dirty="0"/>
                  <a:t>vertex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GB" altLang="zh-CN" dirty="0"/>
                  <a:t>;</a:t>
                </a:r>
                <a:endParaRPr kumimoji="1" lang="en-GB" altLang="zh-CN" dirty="0"/>
              </a:p>
              <a:p>
                <a:r>
                  <a:rPr kumimoji="1" lang="en-GB" altLang="zh-CN" dirty="0"/>
                  <a:t>If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GB" altLang="zh-CN" dirty="0"/>
                  <a:t> is </a:t>
                </a:r>
                <a:r>
                  <a:rPr kumimoji="1" lang="en-US" altLang="zh-CN" dirty="0"/>
                  <a:t>negative</a:t>
                </a:r>
                <a:r>
                  <a:rPr kumimoji="1" lang="en-GB" altLang="zh-CN" dirty="0"/>
                  <a:t>, </a:t>
                </a:r>
                <a:r>
                  <a:rPr kumimoji="1" lang="en-US" altLang="zh-CN" dirty="0"/>
                  <a:t>add</a:t>
                </a:r>
                <a:r>
                  <a:rPr kumimoji="1" lang="zh-CN" altLang="en-US" dirty="0"/>
                  <a:t> </a:t>
                </a:r>
                <a:r>
                  <a:rPr kumimoji="1" lang="en-GB" altLang="zh-CN" dirty="0"/>
                  <a:t>an edge </a:t>
                </a:r>
                <a:r>
                  <a:rPr kumimoji="1" lang="en-US" altLang="zh-CN" dirty="0"/>
                  <a:t>(weight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)</a:t>
                </a:r>
                <a:r>
                  <a:rPr kumimoji="1" lang="en-GB" altLang="zh-CN" dirty="0"/>
                  <a:t> from </a:t>
                </a:r>
                <a:r>
                  <a:rPr kumimoji="1" lang="en-US" altLang="zh-CN" dirty="0"/>
                  <a:t>the </a:t>
                </a:r>
                <a:r>
                  <a:rPr kumimoji="1" lang="en-GB" altLang="zh-CN" dirty="0"/>
                  <a:t>vertex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GB" altLang="zh-CN" dirty="0"/>
                  <a:t>to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sink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;</a:t>
                </a:r>
                <a:endParaRPr kumimoji="1" lang="en-US" altLang="zh-CN" dirty="0"/>
              </a:p>
              <a:p>
                <a:r>
                  <a:rPr lang="en-US" altLang="zh-CN" dirty="0"/>
                  <a:t>Each prerequisite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, add an edge () from the </a:t>
                </a:r>
                <a:r>
                  <a:rPr kumimoji="1" lang="en-GB" altLang="zh-CN" dirty="0"/>
                  <a:t>vertex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GB" altLang="zh-CN" dirty="0"/>
                  <a:t>to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sink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kumimoji="1" lang="en-US" altLang="zh-CN" dirty="0"/>
                  <a:t>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885765" y="1084100"/>
                <a:ext cx="8824913" cy="1783758"/>
              </a:xfrm>
              <a:blipFill rotWithShape="1">
                <a:blip r:embed="rId1"/>
                <a:stretch>
                  <a:fillRect l="-7" t="-9" r="3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右箭头 77"/>
          <p:cNvSpPr/>
          <p:nvPr/>
        </p:nvSpPr>
        <p:spPr>
          <a:xfrm>
            <a:off x="6507491" y="5155035"/>
            <a:ext cx="763687" cy="3482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标题 1"/>
              <p:cNvSpPr txBox="1"/>
              <p:nvPr/>
            </p:nvSpPr>
            <p:spPr bwMode="gray">
              <a:xfrm>
                <a:off x="885765" y="309682"/>
                <a:ext cx="8761413" cy="7080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b="0" i="0" kern="1200">
                    <a:solidFill>
                      <a:schemeClr val="bg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kumimoji="1" lang="en-GB" altLang="zh-CN" sz="2400" b="1" dirty="0">
                    <a:solidFill>
                      <a:schemeClr val="tx1"/>
                    </a:solidFill>
                  </a:rPr>
                  <a:t>How to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</a:rPr>
                  <a:t>construct a new graph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kumimoji="1"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’</m:t>
                    </m:r>
                  </m:oMath>
                </a14:m>
                <a:endParaRPr kumimoji="1" lang="en-US" altLang="zh-CN" sz="2400" b="1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5" name="标题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85765" y="309682"/>
                <a:ext cx="8761413" cy="708025"/>
              </a:xfrm>
              <a:prstGeom prst="rect">
                <a:avLst/>
              </a:prstGeom>
              <a:blipFill rotWithShape="1">
                <a:blip r:embed="rId2"/>
                <a:stretch>
                  <a:fillRect l="-7" t="-62" r="3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272239" y="2905097"/>
            <a:ext cx="3068246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4 4</a:t>
            </a:r>
            <a:endParaRPr lang="en-US" altLang="zh-CN" sz="2400" dirty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3 -2 1 1</a:t>
            </a:r>
            <a:endParaRPr lang="en-US" altLang="zh-CN" sz="2400" dirty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1 2</a:t>
            </a:r>
            <a:endParaRPr lang="en-US" altLang="zh-CN" sz="2400" dirty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1 3</a:t>
            </a:r>
            <a:endParaRPr lang="en-US" altLang="zh-CN" sz="2400" dirty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2 4</a:t>
            </a:r>
            <a:endParaRPr lang="en-US" altLang="zh-CN" sz="2400" dirty="0"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Courier New" panose="02070309020205020404" pitchFamily="49" charset="0"/>
              </a:rPr>
              <a:t>3 4</a:t>
            </a:r>
            <a:endParaRPr lang="en-US" altLang="zh-CN" sz="2400" b="0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46507" y="2998442"/>
            <a:ext cx="985151" cy="49212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1131659" y="3244504"/>
            <a:ext cx="134940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2403209" y="3050203"/>
                <a:ext cx="7761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b="1" dirty="0"/>
                  <a:t> </a:t>
                </a:r>
                <a:endParaRPr lang="en-US" altLang="zh-CN" b="1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209" y="3050203"/>
                <a:ext cx="77617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8" t="-81" r="-16861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146508" y="3634855"/>
            <a:ext cx="1844572" cy="369332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stCxn id="49" idx="3"/>
          </p:cNvCxnSpPr>
          <p:nvPr/>
        </p:nvCxnSpPr>
        <p:spPr>
          <a:xfrm>
            <a:off x="1991080" y="3819521"/>
            <a:ext cx="776175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2767255" y="3634855"/>
                <a:ext cx="3068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revenue</m:t>
                      </m:r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m:rPr>
                          <m:nor/>
                        </m:rPr>
                        <a:rPr lang="zh-CN" alt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>
                          <a:latin typeface="Cambria Math" panose="02040503050406030204" pitchFamily="18" charset="0"/>
                        </a:rPr>
                        <m:t>project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255" y="3634855"/>
                <a:ext cx="306824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8" t="-31" r="16" b="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>
            <a:off x="272239" y="4164432"/>
            <a:ext cx="790253" cy="211081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52" idx="3"/>
          </p:cNvCxnSpPr>
          <p:nvPr/>
        </p:nvCxnSpPr>
        <p:spPr>
          <a:xfrm>
            <a:off x="1062492" y="5219840"/>
            <a:ext cx="65045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1645261" y="5035173"/>
                <a:ext cx="3068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dirty="0"/>
                  <a:t> prerequisites</a:t>
                </a:r>
                <a:endParaRPr lang="en-US" altLang="zh-CN" dirty="0"/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261" y="5035173"/>
                <a:ext cx="306824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0" t="-70" r="18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椭圆 55"/>
          <p:cNvSpPr/>
          <p:nvPr/>
        </p:nvSpPr>
        <p:spPr>
          <a:xfrm>
            <a:off x="4741207" y="5662120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7" name="椭圆 56"/>
          <p:cNvSpPr/>
          <p:nvPr/>
        </p:nvSpPr>
        <p:spPr>
          <a:xfrm>
            <a:off x="5716427" y="5662120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8" name="椭圆 57"/>
          <p:cNvSpPr/>
          <p:nvPr/>
        </p:nvSpPr>
        <p:spPr>
          <a:xfrm>
            <a:off x="5742194" y="4454669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59" name="椭圆 58"/>
          <p:cNvSpPr/>
          <p:nvPr/>
        </p:nvSpPr>
        <p:spPr>
          <a:xfrm>
            <a:off x="4778561" y="4427680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4741207" y="6229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5716427" y="62293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4778561" y="412627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-2</a:t>
            </a:r>
            <a:endParaRPr kumimoji="1"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5787280" y="41360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67" name="直线箭头连接符 17"/>
          <p:cNvCxnSpPr>
            <a:stCxn id="58" idx="4"/>
            <a:endCxn id="57" idx="0"/>
          </p:cNvCxnSpPr>
          <p:nvPr/>
        </p:nvCxnSpPr>
        <p:spPr>
          <a:xfrm flipH="1">
            <a:off x="5926350" y="4894935"/>
            <a:ext cx="25767" cy="76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19"/>
          <p:cNvCxnSpPr>
            <a:stCxn id="58" idx="2"/>
            <a:endCxn id="59" idx="6"/>
          </p:cNvCxnSpPr>
          <p:nvPr/>
        </p:nvCxnSpPr>
        <p:spPr>
          <a:xfrm flipH="1" flipV="1">
            <a:off x="5198407" y="4647813"/>
            <a:ext cx="543787" cy="2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21"/>
          <p:cNvCxnSpPr>
            <a:stCxn id="57" idx="2"/>
            <a:endCxn id="56" idx="6"/>
          </p:cNvCxnSpPr>
          <p:nvPr/>
        </p:nvCxnSpPr>
        <p:spPr>
          <a:xfrm flipH="1">
            <a:off x="5161053" y="5882253"/>
            <a:ext cx="555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17"/>
          <p:cNvCxnSpPr>
            <a:stCxn id="59" idx="4"/>
            <a:endCxn id="56" idx="0"/>
          </p:cNvCxnSpPr>
          <p:nvPr/>
        </p:nvCxnSpPr>
        <p:spPr>
          <a:xfrm flipH="1">
            <a:off x="4951130" y="4867946"/>
            <a:ext cx="37354" cy="79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8573289" y="6041774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8573289" y="4934902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8537425" y="3738603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9728477" y="4934902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7765504" y="59937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8045687" y="46246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0" name="文本框 89"/>
          <p:cNvSpPr txBox="1"/>
          <p:nvPr/>
        </p:nvSpPr>
        <p:spPr>
          <a:xfrm>
            <a:off x="10263892" y="4490136"/>
            <a:ext cx="3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7713882" y="39514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92" name="直线箭头连接符 17"/>
          <p:cNvCxnSpPr>
            <a:stCxn id="86" idx="4"/>
            <a:endCxn id="85" idx="0"/>
          </p:cNvCxnSpPr>
          <p:nvPr/>
        </p:nvCxnSpPr>
        <p:spPr>
          <a:xfrm>
            <a:off x="8747348" y="4178869"/>
            <a:ext cx="35864" cy="75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19"/>
          <p:cNvCxnSpPr>
            <a:stCxn id="86" idx="6"/>
            <a:endCxn id="87" idx="1"/>
          </p:cNvCxnSpPr>
          <p:nvPr/>
        </p:nvCxnSpPr>
        <p:spPr>
          <a:xfrm>
            <a:off x="8957271" y="3958736"/>
            <a:ext cx="832691" cy="104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21"/>
          <p:cNvCxnSpPr>
            <a:stCxn id="85" idx="4"/>
            <a:endCxn id="84" idx="0"/>
          </p:cNvCxnSpPr>
          <p:nvPr/>
        </p:nvCxnSpPr>
        <p:spPr>
          <a:xfrm>
            <a:off x="8783212" y="5375168"/>
            <a:ext cx="0" cy="66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17"/>
          <p:cNvCxnSpPr>
            <a:stCxn id="87" idx="3"/>
            <a:endCxn id="84" idx="6"/>
          </p:cNvCxnSpPr>
          <p:nvPr/>
        </p:nvCxnSpPr>
        <p:spPr>
          <a:xfrm flipH="1">
            <a:off x="8993135" y="5310693"/>
            <a:ext cx="796827" cy="95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7406706" y="5029456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97" name="椭圆 96"/>
          <p:cNvSpPr/>
          <p:nvPr/>
        </p:nvSpPr>
        <p:spPr>
          <a:xfrm>
            <a:off x="10670672" y="4894935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98" name="曲线连接符 46"/>
          <p:cNvCxnSpPr>
            <a:stCxn id="87" idx="6"/>
            <a:endCxn id="97" idx="2"/>
          </p:cNvCxnSpPr>
          <p:nvPr/>
        </p:nvCxnSpPr>
        <p:spPr>
          <a:xfrm flipV="1">
            <a:off x="10148323" y="5115068"/>
            <a:ext cx="522349" cy="399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曲线连接符 65"/>
          <p:cNvCxnSpPr>
            <a:stCxn id="96" idx="0"/>
            <a:endCxn id="86" idx="2"/>
          </p:cNvCxnSpPr>
          <p:nvPr/>
        </p:nvCxnSpPr>
        <p:spPr>
          <a:xfrm rot="5400000" flipH="1" flipV="1">
            <a:off x="7541667" y="4033698"/>
            <a:ext cx="1070720" cy="9207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线连接符 62"/>
          <p:cNvCxnSpPr>
            <a:stCxn id="96" idx="4"/>
            <a:endCxn id="84" idx="2"/>
          </p:cNvCxnSpPr>
          <p:nvPr/>
        </p:nvCxnSpPr>
        <p:spPr>
          <a:xfrm rot="16200000" flipH="1">
            <a:off x="7698867" y="5387484"/>
            <a:ext cx="792185" cy="9566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曲线连接符 62"/>
          <p:cNvCxnSpPr>
            <a:stCxn id="96" idx="6"/>
            <a:endCxn id="85" idx="2"/>
          </p:cNvCxnSpPr>
          <p:nvPr/>
        </p:nvCxnSpPr>
        <p:spPr>
          <a:xfrm flipV="1">
            <a:off x="7826552" y="5155035"/>
            <a:ext cx="746737" cy="945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9206527" y="407923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∞</a:t>
            </a:r>
            <a:endParaRPr kumimoji="1"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8459886" y="5447852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∞</a:t>
            </a:r>
            <a:endParaRPr kumimoji="1"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8480370" y="430547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∞</a:t>
            </a:r>
            <a:endParaRPr kumimoji="1" lang="zh-CN" altLang="en-US" dirty="0"/>
          </a:p>
        </p:txBody>
      </p:sp>
      <p:sp>
        <p:nvSpPr>
          <p:cNvPr id="115" name="文本框 114"/>
          <p:cNvSpPr txBox="1"/>
          <p:nvPr/>
        </p:nvSpPr>
        <p:spPr>
          <a:xfrm>
            <a:off x="9203058" y="5404505"/>
            <a:ext cx="73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∞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文本框 116"/>
              <p:cNvSpPr txBox="1"/>
              <p:nvPr/>
            </p:nvSpPr>
            <p:spPr>
              <a:xfrm>
                <a:off x="9203887" y="6509285"/>
                <a:ext cx="4948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zh-CN" b="1" i="1" dirty="0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17" name="文本框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887" y="6509285"/>
                <a:ext cx="49480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40" t="-145" r="68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本框 117"/>
              <p:cNvSpPr txBox="1"/>
              <p:nvPr/>
            </p:nvSpPr>
            <p:spPr>
              <a:xfrm>
                <a:off x="5191338" y="6472982"/>
                <a:ext cx="4948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zh-CN" b="1" i="1" dirty="0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18" name="文本框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338" y="6472982"/>
                <a:ext cx="49480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3" t="-116" r="71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940120" y="1163065"/>
                <a:ext cx="9863138" cy="1302184"/>
              </a:xfrm>
            </p:spPr>
            <p:txBody>
              <a:bodyPr>
                <a:noAutofit/>
              </a:bodyPr>
              <a:lstStyle/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convert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GB" altLang="zh-CN" dirty="0"/>
                  <a:t>minimum cut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GB" altLang="zh-CN" dirty="0"/>
                  <a:t>of the network </a:t>
                </a:r>
                <a14:m>
                  <m:oMath xmlns:m="http://schemas.openxmlformats.org/officeDocument/2006/math">
                    <m:r>
                      <a:rPr kumimoji="1" lang="en-GB" altLang="zh-CN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kumimoji="1" lang="en-US" altLang="zh-CN" dirty="0"/>
                  <a:t>.</a:t>
                </a:r>
                <a:endParaRPr kumimoji="1" lang="en-US" altLang="zh-CN" dirty="0"/>
              </a:p>
              <a:p>
                <a:r>
                  <a:rPr kumimoji="1" lang="en-US" altLang="zh-CN" dirty="0"/>
                  <a:t>Assumes 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en-GB" altLang="zh-CN" dirty="0"/>
                  <a:t> minimum cut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vertices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’,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’), 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’− {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kumimoji="1" lang="en-GB" altLang="zh-CN" dirty="0"/>
                  <a:t>is the optimal project set</a:t>
                </a:r>
                <a:r>
                  <a:rPr kumimoji="1" lang="en-US" altLang="zh-CN" dirty="0"/>
                  <a:t>.</a:t>
                </a:r>
                <a:endParaRPr kumimoji="1" lang="en-US" altLang="zh-CN" dirty="0"/>
              </a:p>
              <a:p>
                <a:r>
                  <a:rPr kumimoji="1" lang="en-US" altLang="zh-CN" dirty="0"/>
                  <a:t>Assume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GB" altLang="zh-CN" dirty="0"/>
                  <a:t>minimum cut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while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GB" altLang="zh-CN" dirty="0"/>
                  <a:t>maximum </a:t>
                </a:r>
                <a:r>
                  <a:rPr lang="en-US" altLang="zh-CN" dirty="0"/>
                  <a:t>revenue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en-GB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zh-CN" altLang="en-US" dirty="0"/>
                  <a:t>。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40120" y="1163065"/>
                <a:ext cx="9863138" cy="1302184"/>
              </a:xfrm>
              <a:blipFill rotWithShape="1">
                <a:blip r:embed="rId1"/>
                <a:stretch>
                  <a:fillRect l="-3" t="-29" b="-11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7132331" y="3366936"/>
                <a:ext cx="45649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𝑡ℎ𝑒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GB" altLang="zh-CN" i="1" dirty="0">
                          <a:latin typeface="Cambria Math" panose="02040503050406030204" pitchFamily="18" charset="0"/>
                        </a:rPr>
                        <m:t>𝑚𝑖𝑛𝑖𝑚𝑢𝑚</m:t>
                      </m:r>
                      <m:r>
                        <a:rPr kumimoji="1" lang="en-GB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GB" altLang="zh-CN" i="1" dirty="0">
                          <a:latin typeface="Cambria Math" panose="02040503050406030204" pitchFamily="18" charset="0"/>
                        </a:rPr>
                        <m:t>𝑐𝑢𝑡</m:t>
                      </m:r>
                      <m:r>
                        <a:rPr kumimoji="1" lang="en-GB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GB" altLang="zh-CN" i="1" dirty="0" smtClean="0"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𝑟𝑒𝑣𝑒𝑛𝑢𝑒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–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31" y="3366936"/>
                <a:ext cx="4564911" cy="1200329"/>
              </a:xfrm>
              <a:prstGeom prst="rect">
                <a:avLst/>
              </a:prstGeom>
              <a:blipFill rotWithShape="1">
                <a:blip r:embed="rId2"/>
                <a:stretch>
                  <a:fillRect t="-14" r="12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6517102" y="5117431"/>
                <a:ext cx="3645877" cy="63998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GB" altLang="zh-CN" i="1" dirty="0">
                          <a:latin typeface="Cambria Math" panose="02040503050406030204" pitchFamily="18" charset="0"/>
                        </a:rPr>
                        <m:t>𝑡ℎ𝑒</m:t>
                      </m:r>
                      <m:r>
                        <a:rPr kumimoji="1" lang="en-GB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GB" altLang="zh-CN" i="1" dirty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kumimoji="1" lang="en-GB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GB" altLang="zh-CN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GB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𝑠𝑒𝑙𝑒𝑐𝑡𝑒𝑑</m:t>
                      </m:r>
                      <m:r>
                        <a:rPr kumimoji="1" lang="en-GB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GB" altLang="zh-CN" i="1" dirty="0">
                          <a:latin typeface="Cambria Math" panose="02040503050406030204" pitchFamily="18" charset="0"/>
                        </a:rPr>
                        <m:t>𝑝𝑟𝑜𝑗𝑒𝑐𝑡𝑠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𝑡ℎ𝑒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𝑎𝑏𝑎𝑛𝑑𝑜𝑛𝑒𝑑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𝑝𝑟𝑜𝑗𝑒𝑐𝑡𝑠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102" y="5117431"/>
                <a:ext cx="3645877" cy="639983"/>
              </a:xfrm>
              <a:prstGeom prst="rect">
                <a:avLst/>
              </a:prstGeom>
              <a:blipFill rotWithShape="1">
                <a:blip r:embed="rId3"/>
                <a:stretch>
                  <a:fillRect l="-142" t="-788" r="-2897" b="-71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6558717" y="2683487"/>
                <a:ext cx="4564911" cy="36933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𝑡ℎ𝑒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𝑟𝑒𝑣𝑒𝑛𝑢𝑒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𝑝𝑟𝑜𝑗𝑒𝑐𝑡𝑠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717" y="2683487"/>
                <a:ext cx="456491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07" t="-1369" r="-104" b="-127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/>
          <p:cNvCxnSpPr>
            <a:stCxn id="40" idx="2"/>
          </p:cNvCxnSpPr>
          <p:nvPr/>
        </p:nvCxnSpPr>
        <p:spPr>
          <a:xfrm flipH="1">
            <a:off x="7899662" y="3052819"/>
            <a:ext cx="941511" cy="37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 flipV="1">
            <a:off x="7005711" y="4203149"/>
            <a:ext cx="584337" cy="91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标题 1"/>
          <p:cNvSpPr txBox="1"/>
          <p:nvPr/>
        </p:nvSpPr>
        <p:spPr bwMode="gray">
          <a:xfrm>
            <a:off x="885766" y="309682"/>
            <a:ext cx="3629674" cy="708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sz="2400" b="1" dirty="0">
                <a:solidFill>
                  <a:schemeClr val="tx1"/>
                </a:solidFill>
              </a:rPr>
              <a:t>Analysis</a:t>
            </a:r>
            <a:endParaRPr kumimoji="1" lang="en-US" altLang="zh-CN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/>
              <p:cNvSpPr txBox="1"/>
              <p:nvPr/>
            </p:nvSpPr>
            <p:spPr>
              <a:xfrm>
                <a:off x="2096535" y="5786046"/>
                <a:ext cx="4948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zh-CN" b="1" i="1" dirty="0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535" y="5786046"/>
                <a:ext cx="49480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1" t="-152" r="109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椭圆 65"/>
          <p:cNvSpPr/>
          <p:nvPr/>
        </p:nvSpPr>
        <p:spPr>
          <a:xfrm>
            <a:off x="2106703" y="5099093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2106703" y="3992221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2070839" y="2795922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9" name="椭圆 68"/>
          <p:cNvSpPr/>
          <p:nvPr/>
        </p:nvSpPr>
        <p:spPr>
          <a:xfrm>
            <a:off x="3261891" y="3992221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1298918" y="50510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1579101" y="36819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3797306" y="3547455"/>
            <a:ext cx="3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1247296" y="30087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74" name="直线箭头连接符 17"/>
          <p:cNvCxnSpPr>
            <a:stCxn id="68" idx="4"/>
            <a:endCxn id="67" idx="0"/>
          </p:cNvCxnSpPr>
          <p:nvPr/>
        </p:nvCxnSpPr>
        <p:spPr>
          <a:xfrm>
            <a:off x="2280762" y="3236188"/>
            <a:ext cx="35864" cy="75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19"/>
          <p:cNvCxnSpPr>
            <a:stCxn id="68" idx="6"/>
            <a:endCxn id="69" idx="1"/>
          </p:cNvCxnSpPr>
          <p:nvPr/>
        </p:nvCxnSpPr>
        <p:spPr>
          <a:xfrm>
            <a:off x="2490685" y="3016055"/>
            <a:ext cx="832691" cy="104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21"/>
          <p:cNvCxnSpPr>
            <a:stCxn id="67" idx="4"/>
            <a:endCxn id="66" idx="0"/>
          </p:cNvCxnSpPr>
          <p:nvPr/>
        </p:nvCxnSpPr>
        <p:spPr>
          <a:xfrm>
            <a:off x="2316626" y="4432487"/>
            <a:ext cx="0" cy="66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17"/>
          <p:cNvCxnSpPr>
            <a:stCxn id="69" idx="3"/>
            <a:endCxn id="66" idx="6"/>
          </p:cNvCxnSpPr>
          <p:nvPr/>
        </p:nvCxnSpPr>
        <p:spPr>
          <a:xfrm flipH="1">
            <a:off x="2526549" y="4368012"/>
            <a:ext cx="796827" cy="95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940120" y="4086775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4204086" y="3952254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80" name="曲线连接符 46"/>
          <p:cNvCxnSpPr>
            <a:stCxn id="69" idx="6"/>
            <a:endCxn id="79" idx="2"/>
          </p:cNvCxnSpPr>
          <p:nvPr/>
        </p:nvCxnSpPr>
        <p:spPr>
          <a:xfrm flipV="1">
            <a:off x="3681737" y="4172387"/>
            <a:ext cx="522349" cy="399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65"/>
          <p:cNvCxnSpPr>
            <a:stCxn id="78" idx="0"/>
            <a:endCxn id="68" idx="2"/>
          </p:cNvCxnSpPr>
          <p:nvPr/>
        </p:nvCxnSpPr>
        <p:spPr>
          <a:xfrm rot="5400000" flipH="1" flipV="1">
            <a:off x="1075081" y="3091017"/>
            <a:ext cx="1070720" cy="9207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62"/>
          <p:cNvCxnSpPr>
            <a:stCxn id="78" idx="4"/>
            <a:endCxn id="66" idx="2"/>
          </p:cNvCxnSpPr>
          <p:nvPr/>
        </p:nvCxnSpPr>
        <p:spPr>
          <a:xfrm rot="16200000" flipH="1">
            <a:off x="1232281" y="4444803"/>
            <a:ext cx="792185" cy="9566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曲线连接符 62"/>
          <p:cNvCxnSpPr>
            <a:stCxn id="78" idx="6"/>
            <a:endCxn id="67" idx="2"/>
          </p:cNvCxnSpPr>
          <p:nvPr/>
        </p:nvCxnSpPr>
        <p:spPr>
          <a:xfrm flipV="1">
            <a:off x="1359966" y="4212354"/>
            <a:ext cx="746737" cy="945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2739941" y="313655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∞</a:t>
            </a:r>
            <a:endParaRPr kumimoji="1"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1993300" y="450517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∞</a:t>
            </a:r>
            <a:endParaRPr kumimoji="1"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2013784" y="336278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∞</a:t>
            </a:r>
            <a:endParaRPr kumimoji="1"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2736472" y="4461824"/>
            <a:ext cx="73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∞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6" name="Group 15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78420" y="1370143"/>
            <a:ext cx="6391270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3600" dirty="0">
                <a:solidFill>
                  <a:schemeClr val="tx1"/>
                </a:solidFill>
              </a:rPr>
              <a:t>Ford-Fulkerson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Algorithm</a:t>
            </a:r>
            <a:br>
              <a:rPr kumimoji="1" lang="en-US" altLang="zh-CN" sz="3600" dirty="0">
                <a:solidFill>
                  <a:schemeClr val="tx1"/>
                </a:solidFill>
              </a:rPr>
            </a:br>
            <a:br>
              <a:rPr kumimoji="1" lang="en-US" altLang="zh-CN" sz="3600" dirty="0">
                <a:solidFill>
                  <a:schemeClr val="tx1"/>
                </a:solidFill>
              </a:rPr>
            </a:br>
            <a:r>
              <a:rPr kumimoji="1" lang="en-US" altLang="zh-CN" sz="3600" dirty="0">
                <a:solidFill>
                  <a:schemeClr val="tx1"/>
                </a:solidFill>
              </a:rPr>
              <a:t>Edmonds-Karp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Algorithm</a:t>
            </a:r>
            <a:br>
              <a:rPr kumimoji="1" lang="en-US" altLang="zh-CN" sz="3600" dirty="0">
                <a:solidFill>
                  <a:schemeClr val="tx1"/>
                </a:solidFill>
              </a:rPr>
            </a:br>
            <a:br>
              <a:rPr kumimoji="1" lang="en-US" altLang="zh-CN" sz="3600" dirty="0">
                <a:solidFill>
                  <a:schemeClr val="tx1"/>
                </a:solidFill>
              </a:rPr>
            </a:br>
            <a:r>
              <a:rPr kumimoji="1" lang="en-US" altLang="zh-CN" sz="3600" dirty="0" err="1">
                <a:solidFill>
                  <a:schemeClr val="tx1"/>
                </a:solidFill>
              </a:rPr>
              <a:t>Dinic</a:t>
            </a:r>
            <a:r>
              <a:rPr kumimoji="1" lang="en-US" altLang="zh-CN" sz="3600" dirty="0">
                <a:solidFill>
                  <a:schemeClr val="tx1"/>
                </a:solidFill>
              </a:rPr>
              <a:t> Algorithm</a:t>
            </a:r>
            <a:br>
              <a:rPr kumimoji="1" lang="en-US" altLang="zh-CN" sz="3600" dirty="0">
                <a:solidFill>
                  <a:schemeClr val="tx1"/>
                </a:solidFill>
              </a:rPr>
            </a:br>
            <a:br>
              <a:rPr kumimoji="1" lang="en-US" altLang="zh-CN" sz="3600" dirty="0">
                <a:solidFill>
                  <a:schemeClr val="tx1"/>
                </a:solidFill>
              </a:rPr>
            </a:br>
            <a:r>
              <a:rPr kumimoji="1" lang="en-US" altLang="zh-CN" sz="3600" dirty="0">
                <a:solidFill>
                  <a:schemeClr val="tx1"/>
                </a:solidFill>
              </a:rPr>
              <a:t>Example</a:t>
            </a:r>
            <a:endParaRPr kumimoji="1" lang="en-US" altLang="zh-CN" sz="3600" dirty="0">
              <a:solidFill>
                <a:schemeClr val="tx1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262538" y="1651497"/>
            <a:ext cx="2913091" cy="4157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sz="4400" dirty="0"/>
              <a:t>outline</a:t>
            </a:r>
            <a:endParaRPr kumimoji="1" lang="en-US" altLang="zh-CN" sz="4400" dirty="0"/>
          </a:p>
        </p:txBody>
      </p:sp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5766" y="406551"/>
            <a:ext cx="93954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tx1"/>
                </a:solidFill>
                <a:latin typeface="+mj-lt"/>
                <a:cs typeface="+mj-lt"/>
              </a:rPr>
              <a:t>How</a:t>
            </a:r>
            <a:r>
              <a:rPr kumimoji="1" lang="zh-CN" altLang="en-US" sz="2400" b="1" dirty="0">
                <a:solidFill>
                  <a:schemeClr val="tx1"/>
                </a:solidFill>
                <a:latin typeface="+mj-lt"/>
                <a:cs typeface="+mj-lt"/>
              </a:rPr>
              <a:t> </a:t>
            </a:r>
            <a:r>
              <a:rPr kumimoji="1" lang="en-US" altLang="zh-CN" sz="2400" b="1" dirty="0">
                <a:solidFill>
                  <a:schemeClr val="tx1"/>
                </a:solidFill>
                <a:latin typeface="+mj-lt"/>
                <a:cs typeface="+mj-lt"/>
              </a:rPr>
              <a:t>to</a:t>
            </a:r>
            <a:r>
              <a:rPr kumimoji="1" lang="zh-CN" altLang="en-US" sz="2400" b="1" dirty="0">
                <a:solidFill>
                  <a:schemeClr val="tx1"/>
                </a:solidFill>
                <a:latin typeface="+mj-lt"/>
                <a:cs typeface="+mj-lt"/>
              </a:rPr>
              <a:t> </a:t>
            </a:r>
            <a:r>
              <a:rPr kumimoji="1" lang="en-US" altLang="zh-CN" sz="2400" b="1" dirty="0">
                <a:solidFill>
                  <a:schemeClr val="tx1"/>
                </a:solidFill>
                <a:latin typeface="+mj-lt"/>
                <a:cs typeface="+mj-lt"/>
              </a:rPr>
              <a:t>output</a:t>
            </a:r>
            <a:r>
              <a:rPr kumimoji="1" lang="zh-CN" altLang="en-US" sz="2400" b="1" dirty="0">
                <a:solidFill>
                  <a:schemeClr val="tx1"/>
                </a:solidFill>
                <a:latin typeface="+mj-lt"/>
                <a:cs typeface="+mj-lt"/>
              </a:rPr>
              <a:t> </a:t>
            </a:r>
            <a:r>
              <a:rPr kumimoji="1" lang="en-US" altLang="zh-CN" sz="2400" b="1" dirty="0">
                <a:solidFill>
                  <a:schemeClr val="tx1"/>
                </a:solidFill>
                <a:latin typeface="+mj-lt"/>
                <a:cs typeface="+mj-lt"/>
              </a:rPr>
              <a:t>the subset of projects to maximize revenue?</a:t>
            </a:r>
            <a:r>
              <a:rPr kumimoji="1" lang="zh-CN" altLang="en-US" sz="2400" b="1" dirty="0">
                <a:solidFill>
                  <a:schemeClr val="tx1"/>
                </a:solidFill>
                <a:latin typeface="+mj-lt"/>
                <a:cs typeface="+mj-lt"/>
              </a:rPr>
              <a:t> </a:t>
            </a:r>
            <a:endParaRPr kumimoji="1" lang="zh-CN" altLang="en-US" sz="2400" b="1" dirty="0">
              <a:solidFill>
                <a:schemeClr val="tx1"/>
              </a:solidFill>
              <a:latin typeface="+mj-lt"/>
              <a:cs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5766" y="1577879"/>
            <a:ext cx="8538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u="none" strike="noStrike" dirty="0">
                <a:solidFill>
                  <a:srgbClr val="101214"/>
                </a:solidFill>
                <a:effectLst/>
                <a:ea typeface="PingFang SC" panose="020B0400000000000000" pitchFamily="34" charset="-122"/>
              </a:rPr>
              <a:t>After calculating the maximum flow, the residual graph maybe</a:t>
            </a:r>
            <a:r>
              <a:rPr lang="zh-CN" altLang="en-US" b="0" i="0" u="none" strike="noStrike" dirty="0">
                <a:solidFill>
                  <a:srgbClr val="101214"/>
                </a:solidFill>
                <a:effectLst/>
                <a:ea typeface="PingFang SC" panose="020B0400000000000000" pitchFamily="34" charset="-122"/>
              </a:rPr>
              <a:t> </a:t>
            </a:r>
            <a:r>
              <a:rPr lang="en-US" altLang="zh-CN" b="0" i="0" u="none" strike="noStrike" dirty="0">
                <a:solidFill>
                  <a:srgbClr val="101214"/>
                </a:solidFill>
                <a:effectLst/>
                <a:ea typeface="PingFang SC" panose="020B0400000000000000" pitchFamily="34" charset="-122"/>
              </a:rPr>
              <a:t>looks like the following</a:t>
            </a:r>
            <a:r>
              <a:rPr lang="en-US" altLang="zh-CN" dirty="0">
                <a:solidFill>
                  <a:srgbClr val="101214"/>
                </a:solidFill>
                <a:ea typeface="PingFang SC" panose="020B0400000000000000" pitchFamily="34" charset="-122"/>
              </a:rPr>
              <a:t>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096535" y="5786046"/>
                <a:ext cx="4948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zh-CN" b="1" i="1" dirty="0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535" y="5786046"/>
                <a:ext cx="494803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81" t="-152" r="109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/>
          <p:cNvSpPr/>
          <p:nvPr/>
        </p:nvSpPr>
        <p:spPr>
          <a:xfrm>
            <a:off x="2106703" y="5099093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106703" y="3992221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2070839" y="2795922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261891" y="3992221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98918" y="50510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579101" y="36819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780703" y="4218094"/>
            <a:ext cx="3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114179" y="29518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4" name="直线箭头连接符 17"/>
          <p:cNvCxnSpPr>
            <a:stCxn id="8" idx="4"/>
            <a:endCxn id="7" idx="0"/>
          </p:cNvCxnSpPr>
          <p:nvPr/>
        </p:nvCxnSpPr>
        <p:spPr>
          <a:xfrm>
            <a:off x="2280762" y="3236188"/>
            <a:ext cx="35864" cy="75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9"/>
          <p:cNvCxnSpPr>
            <a:stCxn id="8" idx="5"/>
            <a:endCxn id="9" idx="1"/>
          </p:cNvCxnSpPr>
          <p:nvPr/>
        </p:nvCxnSpPr>
        <p:spPr>
          <a:xfrm>
            <a:off x="2429200" y="3171713"/>
            <a:ext cx="894176" cy="88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21"/>
          <p:cNvCxnSpPr>
            <a:stCxn id="7" idx="4"/>
            <a:endCxn id="6" idx="0"/>
          </p:cNvCxnSpPr>
          <p:nvPr/>
        </p:nvCxnSpPr>
        <p:spPr>
          <a:xfrm>
            <a:off x="2316626" y="4432487"/>
            <a:ext cx="0" cy="66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7"/>
          <p:cNvCxnSpPr>
            <a:stCxn id="9" idx="3"/>
            <a:endCxn id="6" idx="6"/>
          </p:cNvCxnSpPr>
          <p:nvPr/>
        </p:nvCxnSpPr>
        <p:spPr>
          <a:xfrm flipH="1">
            <a:off x="2526549" y="4368012"/>
            <a:ext cx="796827" cy="95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940120" y="4086775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4204086" y="3952254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20" name="曲线连接符 46"/>
          <p:cNvCxnSpPr>
            <a:stCxn id="9" idx="6"/>
            <a:endCxn id="19" idx="2"/>
          </p:cNvCxnSpPr>
          <p:nvPr/>
        </p:nvCxnSpPr>
        <p:spPr>
          <a:xfrm flipV="1">
            <a:off x="3681737" y="4172387"/>
            <a:ext cx="522349" cy="399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65"/>
          <p:cNvCxnSpPr>
            <a:stCxn id="18" idx="0"/>
            <a:endCxn id="8" idx="2"/>
          </p:cNvCxnSpPr>
          <p:nvPr/>
        </p:nvCxnSpPr>
        <p:spPr>
          <a:xfrm rot="5400000" flipH="1" flipV="1">
            <a:off x="1075081" y="3091017"/>
            <a:ext cx="1070720" cy="9207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62"/>
          <p:cNvCxnSpPr>
            <a:stCxn id="18" idx="4"/>
            <a:endCxn id="6" idx="2"/>
          </p:cNvCxnSpPr>
          <p:nvPr/>
        </p:nvCxnSpPr>
        <p:spPr>
          <a:xfrm rot="16200000" flipH="1">
            <a:off x="1232281" y="4444803"/>
            <a:ext cx="792185" cy="9566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62"/>
          <p:cNvCxnSpPr>
            <a:stCxn id="18" idx="6"/>
            <a:endCxn id="7" idx="2"/>
          </p:cNvCxnSpPr>
          <p:nvPr/>
        </p:nvCxnSpPr>
        <p:spPr>
          <a:xfrm flipV="1">
            <a:off x="1359966" y="4212354"/>
            <a:ext cx="746737" cy="945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490685" y="3289586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∞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1993300" y="450517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∞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013784" y="3362789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∞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736472" y="4461824"/>
            <a:ext cx="73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∞</a:t>
            </a:r>
            <a:endParaRPr kumimoji="1" lang="zh-CN" altLang="en-US" dirty="0"/>
          </a:p>
        </p:txBody>
      </p:sp>
      <p:cxnSp>
        <p:nvCxnSpPr>
          <p:cNvPr id="28" name="曲线连接符 65"/>
          <p:cNvCxnSpPr/>
          <p:nvPr/>
        </p:nvCxnSpPr>
        <p:spPr>
          <a:xfrm rot="5400000" flipH="1" flipV="1">
            <a:off x="994434" y="2999920"/>
            <a:ext cx="1070720" cy="920796"/>
          </a:xfrm>
          <a:prstGeom prst="curved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369354" y="3235289"/>
            <a:ext cx="3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30" name="直线箭头连接符 19"/>
          <p:cNvCxnSpPr>
            <a:stCxn id="9" idx="0"/>
            <a:endCxn id="8" idx="6"/>
          </p:cNvCxnSpPr>
          <p:nvPr/>
        </p:nvCxnSpPr>
        <p:spPr>
          <a:xfrm flipH="1" flipV="1">
            <a:off x="2490685" y="3016055"/>
            <a:ext cx="981129" cy="9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867499" y="31825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37" name="曲线连接符 46"/>
          <p:cNvCxnSpPr/>
          <p:nvPr/>
        </p:nvCxnSpPr>
        <p:spPr>
          <a:xfrm rot="10800000" flipV="1">
            <a:off x="3681737" y="4051305"/>
            <a:ext cx="534620" cy="354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769963" y="3717443"/>
            <a:ext cx="3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2658484" y="2338303"/>
            <a:ext cx="20831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Initial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flags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of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all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node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to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0</a:t>
            </a:r>
            <a:endParaRPr kumimoji="1" lang="en-US" altLang="zh-CN" b="1" dirty="0"/>
          </a:p>
        </p:txBody>
      </p:sp>
      <p:sp>
        <p:nvSpPr>
          <p:cNvPr id="46" name="矩形 45"/>
          <p:cNvSpPr/>
          <p:nvPr/>
        </p:nvSpPr>
        <p:spPr>
          <a:xfrm>
            <a:off x="2106703" y="2373192"/>
            <a:ext cx="3048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2353683" y="3592125"/>
            <a:ext cx="3048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705436" y="5416714"/>
            <a:ext cx="3048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327794" y="4526299"/>
            <a:ext cx="3048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9198380" y="5776843"/>
                <a:ext cx="4948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GB" altLang="zh-CN" b="1" i="1" dirty="0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380" y="5776843"/>
                <a:ext cx="494803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82" t="-67" r="110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椭圆 50"/>
          <p:cNvSpPr/>
          <p:nvPr/>
        </p:nvSpPr>
        <p:spPr>
          <a:xfrm>
            <a:off x="9208548" y="5089890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9208548" y="3983018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9172684" y="2786719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10363736" y="3983018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5" name="文本框 54"/>
          <p:cNvSpPr txBox="1"/>
          <p:nvPr/>
        </p:nvSpPr>
        <p:spPr>
          <a:xfrm>
            <a:off x="8400763" y="50418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8680946" y="3672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10882548" y="4208891"/>
            <a:ext cx="3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8216024" y="29426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59" name="直线箭头连接符 17"/>
          <p:cNvCxnSpPr>
            <a:stCxn id="53" idx="4"/>
            <a:endCxn id="52" idx="0"/>
          </p:cNvCxnSpPr>
          <p:nvPr/>
        </p:nvCxnSpPr>
        <p:spPr>
          <a:xfrm>
            <a:off x="9382607" y="3226985"/>
            <a:ext cx="35864" cy="75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19"/>
          <p:cNvCxnSpPr>
            <a:stCxn id="53" idx="5"/>
            <a:endCxn id="54" idx="1"/>
          </p:cNvCxnSpPr>
          <p:nvPr/>
        </p:nvCxnSpPr>
        <p:spPr>
          <a:xfrm>
            <a:off x="9531045" y="3162510"/>
            <a:ext cx="894176" cy="88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21"/>
          <p:cNvCxnSpPr>
            <a:stCxn id="52" idx="4"/>
            <a:endCxn id="51" idx="0"/>
          </p:cNvCxnSpPr>
          <p:nvPr/>
        </p:nvCxnSpPr>
        <p:spPr>
          <a:xfrm>
            <a:off x="9418471" y="4423284"/>
            <a:ext cx="0" cy="66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17"/>
          <p:cNvCxnSpPr>
            <a:stCxn id="54" idx="3"/>
            <a:endCxn id="51" idx="6"/>
          </p:cNvCxnSpPr>
          <p:nvPr/>
        </p:nvCxnSpPr>
        <p:spPr>
          <a:xfrm flipH="1">
            <a:off x="9628394" y="4358809"/>
            <a:ext cx="796827" cy="95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8041965" y="4077572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64" name="椭圆 63"/>
          <p:cNvSpPr/>
          <p:nvPr/>
        </p:nvSpPr>
        <p:spPr>
          <a:xfrm>
            <a:off x="11305931" y="3943051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65" name="曲线连接符 46"/>
          <p:cNvCxnSpPr>
            <a:stCxn id="54" idx="6"/>
            <a:endCxn id="64" idx="2"/>
          </p:cNvCxnSpPr>
          <p:nvPr/>
        </p:nvCxnSpPr>
        <p:spPr>
          <a:xfrm flipV="1">
            <a:off x="10783582" y="4163184"/>
            <a:ext cx="522349" cy="399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63" idx="0"/>
            <a:endCxn id="53" idx="2"/>
          </p:cNvCxnSpPr>
          <p:nvPr/>
        </p:nvCxnSpPr>
        <p:spPr>
          <a:xfrm rot="5400000" flipH="1" flipV="1">
            <a:off x="8176926" y="3081814"/>
            <a:ext cx="1070720" cy="9207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曲线连接符 62"/>
          <p:cNvCxnSpPr>
            <a:stCxn id="63" idx="4"/>
            <a:endCxn id="51" idx="2"/>
          </p:cNvCxnSpPr>
          <p:nvPr/>
        </p:nvCxnSpPr>
        <p:spPr>
          <a:xfrm rot="16200000" flipH="1">
            <a:off x="8334126" y="4435600"/>
            <a:ext cx="792185" cy="956660"/>
          </a:xfrm>
          <a:prstGeom prst="curved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2"/>
          <p:cNvCxnSpPr>
            <a:stCxn id="63" idx="6"/>
            <a:endCxn id="52" idx="2"/>
          </p:cNvCxnSpPr>
          <p:nvPr/>
        </p:nvCxnSpPr>
        <p:spPr>
          <a:xfrm flipV="1">
            <a:off x="8461811" y="4203151"/>
            <a:ext cx="746737" cy="94554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9592530" y="328038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∞</a:t>
            </a:r>
            <a:endParaRPr kumimoji="1"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9095145" y="44959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∞</a:t>
            </a:r>
            <a:endParaRPr kumimoji="1"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9115629" y="3353586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∞</a:t>
            </a:r>
            <a:endParaRPr kumimoji="1"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9838317" y="4452621"/>
            <a:ext cx="73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∞</a:t>
            </a:r>
            <a:endParaRPr kumimoji="1" lang="zh-CN" altLang="en-US" dirty="0"/>
          </a:p>
        </p:txBody>
      </p:sp>
      <p:cxnSp>
        <p:nvCxnSpPr>
          <p:cNvPr id="73" name="曲线连接符 65"/>
          <p:cNvCxnSpPr/>
          <p:nvPr/>
        </p:nvCxnSpPr>
        <p:spPr>
          <a:xfrm rot="5400000" flipH="1" flipV="1">
            <a:off x="8096279" y="2990717"/>
            <a:ext cx="1070720" cy="920796"/>
          </a:xfrm>
          <a:prstGeom prst="curved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8471199" y="3226086"/>
            <a:ext cx="3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75" name="直线箭头连接符 19"/>
          <p:cNvCxnSpPr>
            <a:stCxn id="54" idx="0"/>
            <a:endCxn id="53" idx="6"/>
          </p:cNvCxnSpPr>
          <p:nvPr/>
        </p:nvCxnSpPr>
        <p:spPr>
          <a:xfrm flipH="1" flipV="1">
            <a:off x="9592530" y="3006852"/>
            <a:ext cx="981129" cy="9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969344" y="31733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77" name="曲线连接符 46"/>
          <p:cNvCxnSpPr/>
          <p:nvPr/>
        </p:nvCxnSpPr>
        <p:spPr>
          <a:xfrm rot="10800000" flipV="1">
            <a:off x="10783582" y="4042102"/>
            <a:ext cx="534620" cy="354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0871808" y="3708240"/>
            <a:ext cx="3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9208548" y="2363989"/>
            <a:ext cx="3048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9455528" y="3582922"/>
            <a:ext cx="3048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8807281" y="5407511"/>
            <a:ext cx="3048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0429639" y="4517096"/>
            <a:ext cx="304801" cy="3693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83" name="箭头: 右 82"/>
          <p:cNvSpPr/>
          <p:nvPr/>
        </p:nvSpPr>
        <p:spPr>
          <a:xfrm>
            <a:off x="4848320" y="4069040"/>
            <a:ext cx="2952980" cy="1464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4999882" y="4450916"/>
            <a:ext cx="2863654" cy="120032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Start DFS from the node s, if a node can be reachable ,change the flag from 0 to 1.</a:t>
            </a:r>
            <a:endParaRPr lang="en-US" altLang="zh-CN" dirty="0"/>
          </a:p>
        </p:txBody>
      </p:sp>
      <p:sp>
        <p:nvSpPr>
          <p:cNvPr id="87" name="文本框 86"/>
          <p:cNvSpPr txBox="1"/>
          <p:nvPr/>
        </p:nvSpPr>
        <p:spPr>
          <a:xfrm>
            <a:off x="8071726" y="6027003"/>
            <a:ext cx="36016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The optional subset of projects: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{3,1}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Ford-Fulkerson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Review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279" y="2382755"/>
            <a:ext cx="5866721" cy="2889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074" y="3827380"/>
            <a:ext cx="5981647" cy="29290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733" y="0"/>
            <a:ext cx="115485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327512" cy="706964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Edmonds-Karp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(Shortest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augmenting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path)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4954" y="2603500"/>
            <a:ext cx="5981647" cy="82550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Always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shortest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augmenting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endParaRPr kumimoji="1" lang="en-US" altLang="zh-CN" dirty="0"/>
          </a:p>
          <a:p>
            <a:r>
              <a:rPr kumimoji="1" lang="en-US" altLang="zh-CN" dirty="0"/>
              <a:t>Complexity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O(|V||E|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1074" y="3827380"/>
            <a:ext cx="5981647" cy="29290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矩形 5"/>
          <p:cNvSpPr/>
          <p:nvPr/>
        </p:nvSpPr>
        <p:spPr>
          <a:xfrm>
            <a:off x="7298267" y="4978400"/>
            <a:ext cx="4047066" cy="35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/>
          <p:cNvCxnSpPr>
            <a:stCxn id="6" idx="1"/>
          </p:cNvCxnSpPr>
          <p:nvPr/>
        </p:nvCxnSpPr>
        <p:spPr>
          <a:xfrm flipH="1" flipV="1">
            <a:off x="4946755" y="4978400"/>
            <a:ext cx="2351512" cy="17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582805" y="4609068"/>
            <a:ext cx="41755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BFS(G</a:t>
            </a:r>
            <a:r>
              <a:rPr kumimoji="1"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kumimoji="1"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kumimoji="1" lang="zh-CN" altLang="en-US" dirty="0">
                <a:latin typeface="Cambria Math" panose="02040503050406030204" pitchFamily="18" charset="0"/>
              </a:rPr>
              <a:t> </a:t>
            </a:r>
            <a:r>
              <a:rPr kumimoji="1"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kumimoji="1" lang="zh-CN" altLang="en-US" dirty="0">
                <a:latin typeface="Cambria Math" panose="02040503050406030204" pitchFamily="18" charset="0"/>
              </a:rPr>
              <a:t> </a:t>
            </a:r>
            <a:r>
              <a:rPr kumimoji="1"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can</a:t>
            </a:r>
            <a:r>
              <a:rPr kumimoji="1" lang="zh-CN" altLang="en-US" dirty="0">
                <a:latin typeface="Cambria Math" panose="02040503050406030204" pitchFamily="18" charset="0"/>
              </a:rPr>
              <a:t> </a:t>
            </a:r>
            <a:r>
              <a:rPr kumimoji="1"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find</a:t>
            </a:r>
            <a:r>
              <a:rPr kumimoji="1" lang="zh-CN" altLang="en-US" dirty="0">
                <a:latin typeface="Cambria Math" panose="02040503050406030204" pitchFamily="18" charset="0"/>
              </a:rPr>
              <a:t> </a:t>
            </a:r>
            <a:r>
              <a:rPr kumimoji="1"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kumimoji="1" lang="zh-CN" altLang="en-US" dirty="0">
                <a:latin typeface="Cambria Math" panose="02040503050406030204" pitchFamily="18" charset="0"/>
              </a:rPr>
              <a:t> </a:t>
            </a:r>
            <a:r>
              <a:rPr kumimoji="1"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path</a:t>
            </a:r>
            <a:r>
              <a:rPr kumimoji="1" lang="zh-CN" altLang="en-US" dirty="0">
                <a:latin typeface="Cambria Math" panose="02040503050406030204" pitchFamily="18" charset="0"/>
              </a:rPr>
              <a:t> </a:t>
            </a:r>
            <a:r>
              <a:rPr kumimoji="1"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kumimoji="1" lang="zh-CN" altLang="en-US" dirty="0">
                <a:latin typeface="Cambria Math" panose="02040503050406030204" pitchFamily="18" charset="0"/>
              </a:rPr>
              <a:t> </a:t>
            </a:r>
            <a:r>
              <a:rPr kumimoji="1"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from</a:t>
            </a:r>
            <a:r>
              <a:rPr kumimoji="1" lang="zh-CN" altLang="en-US" dirty="0">
                <a:latin typeface="Cambria Math" panose="02040503050406030204" pitchFamily="18" charset="0"/>
              </a:rPr>
              <a:t> </a:t>
            </a:r>
            <a:r>
              <a:rPr kumimoji="1"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kumimoji="1" lang="zh-CN" altLang="en-US" dirty="0">
                <a:latin typeface="Cambria Math" panose="02040503050406030204" pitchFamily="18" charset="0"/>
              </a:rPr>
              <a:t> </a:t>
            </a:r>
            <a:r>
              <a:rPr kumimoji="1"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to</a:t>
            </a:r>
            <a:r>
              <a:rPr kumimoji="1" lang="zh-CN" altLang="en-US" dirty="0">
                <a:latin typeface="Cambria Math" panose="02040503050406030204" pitchFamily="18" charset="0"/>
              </a:rPr>
              <a:t> </a:t>
            </a:r>
            <a:r>
              <a:rPr kumimoji="1"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kumimoji="1" lang="zh-CN" altLang="en-US" dirty="0">
                <a:latin typeface="Cambria Math" panose="02040503050406030204" pitchFamily="18" charset="0"/>
              </a:rPr>
              <a:t> </a:t>
            </a:r>
            <a:endParaRPr kumimoji="1" lang="zh-CN" altLang="en-US" dirty="0">
              <a:latin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42" y="1103877"/>
            <a:ext cx="10799979" cy="706964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Edmonds-Karp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process(1)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675842" y="4233327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679887" y="3410431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573393" y="3430785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272554" y="5333996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525621" y="3632195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735544" y="4999876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626287" y="4140192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4" idx="7"/>
            <a:endCxn id="5" idx="2"/>
          </p:cNvCxnSpPr>
          <p:nvPr/>
        </p:nvCxnSpPr>
        <p:spPr>
          <a:xfrm flipV="1">
            <a:off x="1034203" y="3630564"/>
            <a:ext cx="645684" cy="66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6" idx="6"/>
            <a:endCxn id="8" idx="1"/>
          </p:cNvCxnSpPr>
          <p:nvPr/>
        </p:nvCxnSpPr>
        <p:spPr>
          <a:xfrm>
            <a:off x="2993239" y="3650918"/>
            <a:ext cx="593867" cy="4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8" idx="6"/>
            <a:endCxn id="10" idx="1"/>
          </p:cNvCxnSpPr>
          <p:nvPr/>
        </p:nvCxnSpPr>
        <p:spPr>
          <a:xfrm>
            <a:off x="3945467" y="3852328"/>
            <a:ext cx="742305" cy="35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9" idx="6"/>
            <a:endCxn id="10" idx="3"/>
          </p:cNvCxnSpPr>
          <p:nvPr/>
        </p:nvCxnSpPr>
        <p:spPr>
          <a:xfrm flipV="1">
            <a:off x="4155390" y="4515983"/>
            <a:ext cx="532382" cy="70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4" idx="5"/>
            <a:endCxn id="7" idx="2"/>
          </p:cNvCxnSpPr>
          <p:nvPr/>
        </p:nvCxnSpPr>
        <p:spPr>
          <a:xfrm>
            <a:off x="1034203" y="4609118"/>
            <a:ext cx="1238351" cy="94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endCxn id="6" idx="2"/>
          </p:cNvCxnSpPr>
          <p:nvPr/>
        </p:nvCxnSpPr>
        <p:spPr>
          <a:xfrm>
            <a:off x="2118481" y="3639023"/>
            <a:ext cx="454912" cy="1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7" idx="6"/>
            <a:endCxn id="9" idx="3"/>
          </p:cNvCxnSpPr>
          <p:nvPr/>
        </p:nvCxnSpPr>
        <p:spPr>
          <a:xfrm flipV="1">
            <a:off x="2692400" y="5375667"/>
            <a:ext cx="1104629" cy="17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endCxn id="8" idx="2"/>
          </p:cNvCxnSpPr>
          <p:nvPr/>
        </p:nvCxnSpPr>
        <p:spPr>
          <a:xfrm flipV="1">
            <a:off x="2482477" y="3852328"/>
            <a:ext cx="1043144" cy="152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154954" y="4999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2993239" y="555412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419600" y="4999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573393" y="451598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155390" y="36966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3014539" y="341043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2118481" y="32681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964267" y="3696670"/>
            <a:ext cx="51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6142839" y="4013194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7146884" y="3190298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8040390" y="3210652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7739551" y="5113863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8992618" y="3412062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9202541" y="4779743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10093284" y="3920059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49" name="直线箭头连接符 48"/>
          <p:cNvCxnSpPr>
            <a:stCxn id="42" idx="7"/>
            <a:endCxn id="43" idx="2"/>
          </p:cNvCxnSpPr>
          <p:nvPr/>
        </p:nvCxnSpPr>
        <p:spPr>
          <a:xfrm flipV="1">
            <a:off x="6501200" y="3410431"/>
            <a:ext cx="645684" cy="66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44" idx="6"/>
            <a:endCxn id="46" idx="1"/>
          </p:cNvCxnSpPr>
          <p:nvPr/>
        </p:nvCxnSpPr>
        <p:spPr>
          <a:xfrm>
            <a:off x="8460236" y="3430785"/>
            <a:ext cx="593867" cy="4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46" idx="6"/>
            <a:endCxn id="48" idx="1"/>
          </p:cNvCxnSpPr>
          <p:nvPr/>
        </p:nvCxnSpPr>
        <p:spPr>
          <a:xfrm>
            <a:off x="9412464" y="3632195"/>
            <a:ext cx="742305" cy="35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/>
          <p:cNvCxnSpPr>
            <a:stCxn id="47" idx="6"/>
            <a:endCxn id="48" idx="3"/>
          </p:cNvCxnSpPr>
          <p:nvPr/>
        </p:nvCxnSpPr>
        <p:spPr>
          <a:xfrm flipV="1">
            <a:off x="9622387" y="4295850"/>
            <a:ext cx="532382" cy="70402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42" idx="5"/>
            <a:endCxn id="45" idx="2"/>
          </p:cNvCxnSpPr>
          <p:nvPr/>
        </p:nvCxnSpPr>
        <p:spPr>
          <a:xfrm>
            <a:off x="6501200" y="4388985"/>
            <a:ext cx="1238351" cy="94501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endCxn id="44" idx="2"/>
          </p:cNvCxnSpPr>
          <p:nvPr/>
        </p:nvCxnSpPr>
        <p:spPr>
          <a:xfrm>
            <a:off x="7585478" y="3418890"/>
            <a:ext cx="454912" cy="1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/>
          <p:cNvCxnSpPr>
            <a:stCxn id="45" idx="6"/>
            <a:endCxn id="47" idx="3"/>
          </p:cNvCxnSpPr>
          <p:nvPr/>
        </p:nvCxnSpPr>
        <p:spPr>
          <a:xfrm flipV="1">
            <a:off x="8159397" y="5155534"/>
            <a:ext cx="1104629" cy="17846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endCxn id="46" idx="2"/>
          </p:cNvCxnSpPr>
          <p:nvPr/>
        </p:nvCxnSpPr>
        <p:spPr>
          <a:xfrm flipV="1">
            <a:off x="7949474" y="3632195"/>
            <a:ext cx="1043144" cy="152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621951" y="47797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8460236" y="53339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886597" y="47797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8040390" y="429585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9622387" y="347653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8481536" y="319029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7585478" y="3048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6431264" y="3476537"/>
            <a:ext cx="51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86099" y="2456864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BFS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Edmonds-Karp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process(2)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316839" y="3811630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320884" y="2988734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214390" y="3009088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913551" y="4912299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166618" y="3210498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376541" y="4578179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267284" y="3718495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4" idx="7"/>
            <a:endCxn id="5" idx="2"/>
          </p:cNvCxnSpPr>
          <p:nvPr/>
        </p:nvCxnSpPr>
        <p:spPr>
          <a:xfrm flipV="1">
            <a:off x="1675200" y="3208867"/>
            <a:ext cx="645684" cy="66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6" idx="6"/>
            <a:endCxn id="8" idx="1"/>
          </p:cNvCxnSpPr>
          <p:nvPr/>
        </p:nvCxnSpPr>
        <p:spPr>
          <a:xfrm>
            <a:off x="3634236" y="3229221"/>
            <a:ext cx="593867" cy="4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8" idx="6"/>
            <a:endCxn id="10" idx="1"/>
          </p:cNvCxnSpPr>
          <p:nvPr/>
        </p:nvCxnSpPr>
        <p:spPr>
          <a:xfrm>
            <a:off x="4586464" y="3430631"/>
            <a:ext cx="742305" cy="35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4" idx="5"/>
            <a:endCxn id="7" idx="2"/>
          </p:cNvCxnSpPr>
          <p:nvPr/>
        </p:nvCxnSpPr>
        <p:spPr>
          <a:xfrm>
            <a:off x="1675200" y="4187421"/>
            <a:ext cx="1238351" cy="945011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6" idx="2"/>
          </p:cNvCxnSpPr>
          <p:nvPr/>
        </p:nvCxnSpPr>
        <p:spPr>
          <a:xfrm>
            <a:off x="2759478" y="3217326"/>
            <a:ext cx="454912" cy="1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>
            <a:endCxn id="8" idx="2"/>
          </p:cNvCxnSpPr>
          <p:nvPr/>
        </p:nvCxnSpPr>
        <p:spPr>
          <a:xfrm flipV="1">
            <a:off x="3123474" y="3430631"/>
            <a:ext cx="1043144" cy="152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795951" y="45781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634236" y="513243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060597" y="45781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214390" y="409428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796387" y="32749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3655536" y="298873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759478" y="28464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605264" y="3274973"/>
            <a:ext cx="51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cxnSp>
        <p:nvCxnSpPr>
          <p:cNvPr id="27" name="直线箭头连接符 26"/>
          <p:cNvCxnSpPr>
            <a:endCxn id="9" idx="7"/>
          </p:cNvCxnSpPr>
          <p:nvPr/>
        </p:nvCxnSpPr>
        <p:spPr>
          <a:xfrm flipH="1">
            <a:off x="4734902" y="4160391"/>
            <a:ext cx="623926" cy="48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9" idx="2"/>
          </p:cNvCxnSpPr>
          <p:nvPr/>
        </p:nvCxnSpPr>
        <p:spPr>
          <a:xfrm flipH="1">
            <a:off x="3312377" y="4798312"/>
            <a:ext cx="1064164" cy="32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6811416" y="3721918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7815461" y="2899022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8708967" y="2919376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8408128" y="4822587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9661195" y="3120786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9871118" y="4488467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10761861" y="3628783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38" name="直线箭头连接符 37"/>
          <p:cNvCxnSpPr>
            <a:stCxn id="31" idx="7"/>
            <a:endCxn id="32" idx="2"/>
          </p:cNvCxnSpPr>
          <p:nvPr/>
        </p:nvCxnSpPr>
        <p:spPr>
          <a:xfrm flipV="1">
            <a:off x="7169777" y="3119155"/>
            <a:ext cx="645684" cy="66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>
            <a:stCxn id="33" idx="6"/>
            <a:endCxn id="35" idx="1"/>
          </p:cNvCxnSpPr>
          <p:nvPr/>
        </p:nvCxnSpPr>
        <p:spPr>
          <a:xfrm>
            <a:off x="9128813" y="3139509"/>
            <a:ext cx="593867" cy="4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>
            <a:stCxn id="35" idx="6"/>
            <a:endCxn id="37" idx="1"/>
          </p:cNvCxnSpPr>
          <p:nvPr/>
        </p:nvCxnSpPr>
        <p:spPr>
          <a:xfrm>
            <a:off x="10081041" y="3340919"/>
            <a:ext cx="742305" cy="352339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31" idx="5"/>
            <a:endCxn id="34" idx="2"/>
          </p:cNvCxnSpPr>
          <p:nvPr/>
        </p:nvCxnSpPr>
        <p:spPr>
          <a:xfrm>
            <a:off x="7169777" y="4097709"/>
            <a:ext cx="1238351" cy="94501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/>
          <p:cNvCxnSpPr>
            <a:endCxn id="33" idx="2"/>
          </p:cNvCxnSpPr>
          <p:nvPr/>
        </p:nvCxnSpPr>
        <p:spPr>
          <a:xfrm>
            <a:off x="8254055" y="3127614"/>
            <a:ext cx="454912" cy="1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34" idx="7"/>
            <a:endCxn id="35" idx="2"/>
          </p:cNvCxnSpPr>
          <p:nvPr/>
        </p:nvCxnSpPr>
        <p:spPr>
          <a:xfrm flipV="1">
            <a:off x="8766489" y="3340919"/>
            <a:ext cx="894706" cy="154614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290528" y="44884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9128813" y="5042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10555174" y="44884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8708967" y="40045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10290964" y="318526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9150113" y="28990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8254055" y="27567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7099841" y="3185261"/>
            <a:ext cx="51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cxnSp>
        <p:nvCxnSpPr>
          <p:cNvPr id="52" name="直线箭头连接符 51"/>
          <p:cNvCxnSpPr>
            <a:endCxn id="36" idx="7"/>
          </p:cNvCxnSpPr>
          <p:nvPr/>
        </p:nvCxnSpPr>
        <p:spPr>
          <a:xfrm flipH="1">
            <a:off x="10229479" y="4070679"/>
            <a:ext cx="623926" cy="48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36" idx="2"/>
          </p:cNvCxnSpPr>
          <p:nvPr/>
        </p:nvCxnSpPr>
        <p:spPr>
          <a:xfrm flipH="1">
            <a:off x="8806954" y="4708600"/>
            <a:ext cx="1064164" cy="32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endCxn id="4" idx="6"/>
          </p:cNvCxnSpPr>
          <p:nvPr/>
        </p:nvCxnSpPr>
        <p:spPr>
          <a:xfrm flipH="1" flipV="1">
            <a:off x="1736685" y="4031763"/>
            <a:ext cx="1176866" cy="88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2098129" y="403219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913213" y="2360715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BFS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  <a:endParaRPr lang="zh-CN" altLang="en-US" dirty="0"/>
          </a:p>
        </p:txBody>
      </p:sp>
      <p:cxnSp>
        <p:nvCxnSpPr>
          <p:cNvPr id="56" name="直线箭头连接符 55"/>
          <p:cNvCxnSpPr>
            <a:stCxn id="34" idx="1"/>
          </p:cNvCxnSpPr>
          <p:nvPr/>
        </p:nvCxnSpPr>
        <p:spPr>
          <a:xfrm flipH="1" flipV="1">
            <a:off x="7223493" y="3959750"/>
            <a:ext cx="1246120" cy="92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7584937" y="39601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Edmonds-Karp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process(3)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6811416" y="3721918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815461" y="2899022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708967" y="2919376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8408128" y="4822587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9661195" y="3120786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9871118" y="4488467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0761861" y="3628783"/>
            <a:ext cx="419846" cy="440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4" idx="7"/>
            <a:endCxn id="5" idx="2"/>
          </p:cNvCxnSpPr>
          <p:nvPr/>
        </p:nvCxnSpPr>
        <p:spPr>
          <a:xfrm flipV="1">
            <a:off x="7169777" y="3119155"/>
            <a:ext cx="645684" cy="66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6" idx="6"/>
            <a:endCxn id="8" idx="1"/>
          </p:cNvCxnSpPr>
          <p:nvPr/>
        </p:nvCxnSpPr>
        <p:spPr>
          <a:xfrm>
            <a:off x="9128813" y="3139509"/>
            <a:ext cx="593867" cy="4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10" idx="1"/>
            <a:endCxn id="8" idx="6"/>
          </p:cNvCxnSpPr>
          <p:nvPr/>
        </p:nvCxnSpPr>
        <p:spPr>
          <a:xfrm flipH="1" flipV="1">
            <a:off x="10081041" y="3340919"/>
            <a:ext cx="742305" cy="352339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7" idx="1"/>
            <a:endCxn id="4" idx="5"/>
          </p:cNvCxnSpPr>
          <p:nvPr/>
        </p:nvCxnSpPr>
        <p:spPr>
          <a:xfrm flipH="1" flipV="1">
            <a:off x="7169777" y="4097709"/>
            <a:ext cx="1299836" cy="789353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6" idx="2"/>
          </p:cNvCxnSpPr>
          <p:nvPr/>
        </p:nvCxnSpPr>
        <p:spPr>
          <a:xfrm>
            <a:off x="8254055" y="3127614"/>
            <a:ext cx="454912" cy="1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8" idx="3"/>
            <a:endCxn id="7" idx="7"/>
          </p:cNvCxnSpPr>
          <p:nvPr/>
        </p:nvCxnSpPr>
        <p:spPr>
          <a:xfrm flipH="1">
            <a:off x="8766489" y="3496577"/>
            <a:ext cx="956191" cy="1390485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290528" y="44884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30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128813" y="5042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555174" y="448846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20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708967" y="40045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0320715" y="29308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150113" y="28990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254055" y="27567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099841" y="3185261"/>
            <a:ext cx="51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cxnSp>
        <p:nvCxnSpPr>
          <p:cNvPr id="25" name="直线箭头连接符 24"/>
          <p:cNvCxnSpPr>
            <a:endCxn id="9" idx="7"/>
          </p:cNvCxnSpPr>
          <p:nvPr/>
        </p:nvCxnSpPr>
        <p:spPr>
          <a:xfrm flipH="1">
            <a:off x="10229479" y="4070679"/>
            <a:ext cx="623926" cy="48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9" idx="2"/>
          </p:cNvCxnSpPr>
          <p:nvPr/>
        </p:nvCxnSpPr>
        <p:spPr>
          <a:xfrm flipH="1">
            <a:off x="8806954" y="4708600"/>
            <a:ext cx="1064164" cy="32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354667" y="308368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Stop</a:t>
            </a:r>
            <a:endParaRPr kumimoji="1" lang="en-US" altLang="zh-CN" dirty="0"/>
          </a:p>
          <a:p>
            <a:r>
              <a:rPr kumimoji="1" lang="en-US" altLang="zh-CN" dirty="0"/>
              <a:t>Max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2913" y="3244334"/>
            <a:ext cx="5700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GB" altLang="zh-CN" dirty="0"/>
              <a:t>Every time BFS starts from s to t -- a waste of time?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4303</Words>
  <Application>WPS 演示</Application>
  <PresentationFormat>宽屏</PresentationFormat>
  <Paragraphs>743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Wingdings 3</vt:lpstr>
      <vt:lpstr>Symbol</vt:lpstr>
      <vt:lpstr>Arial</vt:lpstr>
      <vt:lpstr>Cambria Math</vt:lpstr>
      <vt:lpstr>Century Gothic</vt:lpstr>
      <vt:lpstr>微软雅黑</vt:lpstr>
      <vt:lpstr>Arial Unicode MS</vt:lpstr>
      <vt:lpstr>Calibri</vt:lpstr>
      <vt:lpstr>Courier New</vt:lpstr>
      <vt:lpstr>PingFang SC</vt:lpstr>
      <vt:lpstr>MS Mincho</vt:lpstr>
      <vt:lpstr>Segoe Print</vt:lpstr>
      <vt:lpstr>离子会议室</vt:lpstr>
      <vt:lpstr>Maximum-Flow Problem </vt:lpstr>
      <vt:lpstr>Ford-Fulkerson Algorithm  Edmonds-Karp Algorithm  Dinic Algorithm</vt:lpstr>
      <vt:lpstr>Ford-Fulkerson Review</vt:lpstr>
      <vt:lpstr>PowerPoint 演示文稿</vt:lpstr>
      <vt:lpstr>Edmonds-Karp (Shortest augmenting path)</vt:lpstr>
      <vt:lpstr>Edmonds-Karp process(1)</vt:lpstr>
      <vt:lpstr>Edmonds-Karp process(2)</vt:lpstr>
      <vt:lpstr>Edmonds-Karp process(3)</vt:lpstr>
      <vt:lpstr>PowerPoint 演示文稿</vt:lpstr>
      <vt:lpstr>Dinic</vt:lpstr>
      <vt:lpstr>Dinic process(1)</vt:lpstr>
      <vt:lpstr>PowerPoint 演示文稿</vt:lpstr>
      <vt:lpstr>PowerPoint 演示文稿</vt:lpstr>
      <vt:lpstr>PowerPoint 演示文稿</vt:lpstr>
      <vt:lpstr>Lab11 B: Project Selection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网络流</dc:title>
  <dc:creator>yezi</dc:creator>
  <cp:lastModifiedBy>yao</cp:lastModifiedBy>
  <cp:revision>99</cp:revision>
  <cp:lastPrinted>2020-05-28T01:17:00Z</cp:lastPrinted>
  <dcterms:created xsi:type="dcterms:W3CDTF">2019-05-22T14:22:00Z</dcterms:created>
  <dcterms:modified xsi:type="dcterms:W3CDTF">2025-05-22T08:31:49Z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6952E917F307441386461C4CADC27C71_12</vt:lpwstr>
  </property>
  <property fmtid="{D5CDD505-2E9C-101B-9397-08002B2CF9AE}" pid="3" name="KSOProductBuildVer">
    <vt:lpwstr>2052-12.1.0.21171</vt:lpwstr>
  </property>
</Properties>
</file>