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69" r:id="rId4"/>
    <p:sldId id="306" r:id="rId6"/>
    <p:sldId id="307" r:id="rId7"/>
    <p:sldId id="310" r:id="rId8"/>
    <p:sldId id="308" r:id="rId9"/>
    <p:sldId id="309" r:id="rId10"/>
    <p:sldId id="311" r:id="rId11"/>
    <p:sldId id="312" r:id="rId12"/>
    <p:sldId id="313" r:id="rId13"/>
    <p:sldId id="291" r:id="rId14"/>
    <p:sldId id="302" r:id="rId15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  <a:srgbClr val="EECEC8"/>
    <a:srgbClr val="F3E7EA"/>
    <a:srgbClr val="7F7F7F"/>
    <a:srgbClr val="E4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9"/>
    <p:restoredTop sz="95884"/>
  </p:normalViewPr>
  <p:slideViewPr>
    <p:cSldViewPr snapToGrid="0" snapToObjects="1">
      <p:cViewPr varScale="1">
        <p:scale>
          <a:sx n="110" d="100"/>
          <a:sy n="11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49A88-3623-E740-A81D-203533892F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DC3C-E253-9245-B214-3D6A401C0F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Lab4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13: 1----&gt;6, must visit the path (3 6)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95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14: 1----&gt;6, </a:t>
            </a:r>
            <a:r>
              <a:rPr lang="en-US" altLang="zh-CN">
                <a:sym typeface="+mn-ea"/>
              </a:rPr>
              <a:t>must visit the path (4 5) 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13 </a:t>
            </a:r>
            <a:endParaRPr lang="en-US" altLang="zh-CN" dirty="0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79750" y="4077335"/>
            <a:ext cx="3112770" cy="1889760"/>
            <a:chOff x="4814" y="1616"/>
            <a:chExt cx="4902" cy="2976"/>
          </a:xfrm>
        </p:grpSpPr>
        <p:sp>
          <p:nvSpPr>
            <p:cNvPr id="16" name="椭圆 15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1" name="直线箭头连接符 40"/>
            <p:cNvCxnSpPr>
              <a:endCxn id="19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线箭头连接符 47"/>
            <p:cNvCxnSpPr>
              <a:stCxn id="16" idx="6"/>
              <a:endCxn id="17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50"/>
            <p:cNvCxnSpPr>
              <a:stCxn id="17" idx="6"/>
              <a:endCxn id="18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3"/>
            <p:cNvCxnSpPr>
              <a:stCxn id="17" idx="4"/>
              <a:endCxn id="20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4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4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50" name="直线箭头连接符 40"/>
            <p:cNvCxnSpPr>
              <a:stCxn id="18" idx="3"/>
              <a:endCxn id="20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0446" cy="706964"/>
          </a:xfrm>
        </p:spPr>
        <p:txBody>
          <a:bodyPr/>
          <a:lstStyle/>
          <a:p>
            <a:r>
              <a:rPr lang="en-US" altLang="zh-CN" sz="2800" b="1" dirty="0"/>
              <a:t>Lab4.B:Optimized Delivery Network for Campus Express Stations 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The campus of SUSTECH has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express stations, labeled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 serves as the </a:t>
                </a:r>
                <a:r>
                  <a:rPr lang="en-US" altLang="zh-CN" b="1" dirty="0"/>
                  <a:t>Central Hub</a:t>
                </a:r>
                <a:r>
                  <a:rPr lang="en-US" altLang="zh-CN" dirty="0"/>
                  <a:t>. There are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existing </a:t>
                </a:r>
                <a:r>
                  <a:rPr lang="en-US" altLang="zh-CN" b="1" dirty="0"/>
                  <a:t>one-way delivery roads</a:t>
                </a:r>
                <a:r>
                  <a:rPr lang="en-US" altLang="zh-CN" dirty="0"/>
                  <a:t>, each consuming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 kWh per month.  It is guaranteed that all stations are reachable from the </a:t>
                </a:r>
                <a:r>
                  <a:rPr lang="en-US" altLang="zh-CN" b="1" dirty="0"/>
                  <a:t>Central Hub</a:t>
                </a:r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The university president has identified inefficiencies in the </a:t>
                </a:r>
                <a:r>
                  <a:rPr lang="en-US" altLang="zh-CN" b="1" dirty="0"/>
                  <a:t>campus delivery roads</a:t>
                </a:r>
                <a:r>
                  <a:rPr lang="en-US" altLang="zh-CN" dirty="0"/>
                  <a:t>, resulting in high electric vehicle maintenance costs. </a:t>
                </a:r>
                <a:endParaRPr lang="en-US" altLang="zh-CN" dirty="0"/>
              </a:p>
              <a:p>
                <a:r>
                  <a:rPr lang="en-US" altLang="zh-CN" dirty="0"/>
                  <a:t>He has tasked you with optimizing the delivery network under the </a:t>
                </a:r>
                <a:r>
                  <a:rPr lang="en-US" altLang="zh-CN" b="1" dirty="0"/>
                  <a:t>following constraints</a:t>
                </a:r>
                <a:r>
                  <a:rPr lang="en-US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Retain exactly $n-1$ roads</a:t>
                </a:r>
                <a:r>
                  <a:rPr lang="en-US" altLang="zh-CN" dirty="0"/>
                  <a:t>.  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Ensure the shortest delivery time from the Central Hub to each station remains unchanged</a:t>
                </a:r>
                <a:r>
                  <a:rPr lang="en-US" altLang="zh-CN" dirty="0"/>
                  <a:t>.  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Minimize total monthly electricity consumption</a:t>
                </a:r>
                <a:r>
                  <a:rPr lang="en-US" altLang="zh-CN" dirty="0"/>
                  <a:t>.  </a:t>
                </a:r>
                <a:endParaRPr lang="en-US" altLang="zh-CN" dirty="0"/>
              </a:p>
              <a:p>
                <a:pPr marL="342900" lvl="1" indent="-342900" algn="l"/>
                <a:r>
                  <a:rPr lang="en-US" altLang="zh-CN" sz="1800" b="1" dirty="0">
                    <a:solidFill>
                      <a:srgbClr val="FF0000"/>
                    </a:solidFill>
                  </a:rPr>
                  <a:t>Note: There may be self-loops or multiple edges.</a:t>
                </a:r>
                <a:endParaRPr lang="en-US" altLang="zh-CN" sz="1800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sz="1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  <a:blipFill rotWithShape="1">
                <a:blip r:embed="rId1"/>
                <a:stretch>
                  <a:fillRect l="-3" t="-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7416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5 10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1 2 5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2 3 6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1 4 4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3 5 4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3 4 5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1 5 5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1 2 5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2 3 6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3 4 6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4 5 4</a:t>
            </a:r>
            <a:endParaRPr kumimoji="1" lang="en-US" altLang="zh-CN" b="1" dirty="0"/>
          </a:p>
        </p:txBody>
      </p:sp>
      <p:sp>
        <p:nvSpPr>
          <p:cNvPr id="31" name="椭圆 30"/>
          <p:cNvSpPr/>
          <p:nvPr/>
        </p:nvSpPr>
        <p:spPr>
          <a:xfrm>
            <a:off x="2770265" y="167782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020359" y="167738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281418" y="167782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496164" y="321341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637165" y="321404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41" name="直线箭头连接符 40"/>
          <p:cNvCxnSpPr>
            <a:stCxn id="31" idx="4"/>
            <a:endCxn id="34" idx="1"/>
          </p:cNvCxnSpPr>
          <p:nvPr/>
        </p:nvCxnSpPr>
        <p:spPr>
          <a:xfrm>
            <a:off x="2967844" y="2069897"/>
            <a:ext cx="586105" cy="12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47"/>
          <p:cNvCxnSpPr>
            <a:stCxn id="31" idx="7"/>
            <a:endCxn id="32" idx="1"/>
          </p:cNvCxnSpPr>
          <p:nvPr/>
        </p:nvCxnSpPr>
        <p:spPr>
          <a:xfrm flipV="1">
            <a:off x="3107501" y="1735133"/>
            <a:ext cx="97028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50"/>
          <p:cNvCxnSpPr>
            <a:stCxn id="32" idx="7"/>
            <a:endCxn id="33" idx="1"/>
          </p:cNvCxnSpPr>
          <p:nvPr/>
        </p:nvCxnSpPr>
        <p:spPr>
          <a:xfrm>
            <a:off x="4357588" y="1735048"/>
            <a:ext cx="98171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53"/>
          <p:cNvCxnSpPr>
            <a:endCxn id="35" idx="1"/>
          </p:cNvCxnSpPr>
          <p:nvPr/>
        </p:nvCxnSpPr>
        <p:spPr>
          <a:xfrm>
            <a:off x="3165598" y="2012587"/>
            <a:ext cx="1529715" cy="125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56"/>
          <p:cNvCxnSpPr>
            <a:stCxn id="32" idx="5"/>
          </p:cNvCxnSpPr>
          <p:nvPr/>
        </p:nvCxnSpPr>
        <p:spPr>
          <a:xfrm>
            <a:off x="4357588" y="2012380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62"/>
          <p:cNvCxnSpPr>
            <a:stCxn id="33" idx="4"/>
            <a:endCxn id="35" idx="7"/>
          </p:cNvCxnSpPr>
          <p:nvPr/>
        </p:nvCxnSpPr>
        <p:spPr>
          <a:xfrm flipH="1">
            <a:off x="4974307" y="2070413"/>
            <a:ext cx="504190" cy="120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47"/>
          <p:cNvCxnSpPr>
            <a:stCxn id="31" idx="5"/>
            <a:endCxn id="32" idx="3"/>
          </p:cNvCxnSpPr>
          <p:nvPr/>
        </p:nvCxnSpPr>
        <p:spPr>
          <a:xfrm flipV="1">
            <a:off x="3107501" y="2012628"/>
            <a:ext cx="97028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53"/>
          <p:cNvCxnSpPr>
            <a:endCxn id="34" idx="7"/>
          </p:cNvCxnSpPr>
          <p:nvPr/>
        </p:nvCxnSpPr>
        <p:spPr>
          <a:xfrm flipH="1">
            <a:off x="3833618" y="2012587"/>
            <a:ext cx="1505585" cy="125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53"/>
          <p:cNvCxnSpPr>
            <a:endCxn id="34" idx="6"/>
          </p:cNvCxnSpPr>
          <p:nvPr/>
        </p:nvCxnSpPr>
        <p:spPr>
          <a:xfrm flipH="1">
            <a:off x="3891403" y="2070372"/>
            <a:ext cx="1587500" cy="1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53"/>
          <p:cNvCxnSpPr>
            <a:endCxn id="35" idx="2"/>
          </p:cNvCxnSpPr>
          <p:nvPr/>
        </p:nvCxnSpPr>
        <p:spPr>
          <a:xfrm>
            <a:off x="3891403" y="3410222"/>
            <a:ext cx="74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406775" y="136652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419475" y="174498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4631055" y="13563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4643755" y="173482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4391025" y="22707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3226435" y="243205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5216525" y="246761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4129405" y="335788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3752215" y="22834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4575175" y="26263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9433954" y="5610959"/>
            <a:ext cx="1844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endParaRPr kumimoji="1" lang="en-US" altLang="zh-CN" dirty="0"/>
          </a:p>
          <a:p>
            <a:r>
              <a:rPr kumimoji="1" lang="en-US" altLang="zh-CN" b="1" dirty="0"/>
              <a:t>20</a:t>
            </a:r>
            <a:endParaRPr kumimoji="1" lang="en-US" altLang="zh-CN" b="1" dirty="0"/>
          </a:p>
        </p:txBody>
      </p:sp>
      <p:sp>
        <p:nvSpPr>
          <p:cNvPr id="77" name="椭圆 76"/>
          <p:cNvSpPr/>
          <p:nvPr/>
        </p:nvSpPr>
        <p:spPr>
          <a:xfrm>
            <a:off x="7446405" y="16219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8696499" y="162150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9957558" y="16219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8172304" y="315753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9313305" y="315816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82" name="直线箭头连接符 40"/>
          <p:cNvCxnSpPr>
            <a:stCxn id="77" idx="4"/>
            <a:endCxn id="80" idx="1"/>
          </p:cNvCxnSpPr>
          <p:nvPr/>
        </p:nvCxnSpPr>
        <p:spPr>
          <a:xfrm>
            <a:off x="7643984" y="2014017"/>
            <a:ext cx="586105" cy="12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47"/>
          <p:cNvCxnSpPr>
            <a:stCxn id="77" idx="7"/>
            <a:endCxn id="78" idx="1"/>
          </p:cNvCxnSpPr>
          <p:nvPr/>
        </p:nvCxnSpPr>
        <p:spPr>
          <a:xfrm>
            <a:off x="7783641" y="1679888"/>
            <a:ext cx="97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50"/>
          <p:cNvCxnSpPr>
            <a:stCxn id="78" idx="7"/>
            <a:endCxn id="79" idx="1"/>
          </p:cNvCxnSpPr>
          <p:nvPr/>
        </p:nvCxnSpPr>
        <p:spPr>
          <a:xfrm>
            <a:off x="9033728" y="1679803"/>
            <a:ext cx="98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53"/>
          <p:cNvCxnSpPr>
            <a:endCxn id="81" idx="1"/>
          </p:cNvCxnSpPr>
          <p:nvPr/>
        </p:nvCxnSpPr>
        <p:spPr>
          <a:xfrm>
            <a:off x="7841738" y="1956707"/>
            <a:ext cx="1529715" cy="125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082915" y="131064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9307195" y="130048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7902575" y="237617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428355" y="222758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2" name="右箭头 101"/>
          <p:cNvSpPr/>
          <p:nvPr/>
        </p:nvSpPr>
        <p:spPr>
          <a:xfrm>
            <a:off x="6071870" y="237617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65" y="973455"/>
            <a:ext cx="9253220" cy="706755"/>
          </a:xfrm>
        </p:spPr>
        <p:txBody>
          <a:bodyPr/>
          <a:lstStyle/>
          <a:p>
            <a:r>
              <a:rPr lang="en-US" altLang="zh-CN" sz="2800" b="1" dirty="0"/>
              <a:t>Lab4.A: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Optimized Photography Route in Campus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</p:spPr>
            <p:txBody>
              <a:bodyPr>
                <a:normAutofit lnSpcReduction="20000"/>
              </a:bodyPr>
              <a:lstStyle/>
              <a:p>
                <a:r>
                  <a:rPr lang="en-US" altLang="zh-CN" dirty="0"/>
                  <a:t>There are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scenic spots on campus of SUSTECH and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bidirectional paths connecting them. It is guaranteed that all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scenic spots are connected.  </a:t>
                </a:r>
                <a:endParaRPr lang="en-US" altLang="zh-CN" dirty="0"/>
              </a:p>
              <a:p>
                <a:r>
                  <a:rPr lang="en-US" altLang="zh-CN" dirty="0"/>
                  <a:t>Xiaoqi, a passionate photographer, wants to take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consecutive days of photography walks across campus. Each day, he starts at </a:t>
                </a:r>
                <a:r>
                  <a:rPr lang="en-US" altLang="zh-CN" b="1" dirty="0"/>
                  <a:t>scenic spot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 and ends at </a:t>
                </a:r>
                <a:r>
                  <a:rPr lang="en-US" altLang="zh-CN" b="1" dirty="0"/>
                  <a:t>scenic spot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. His schedule follows these constraints: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On the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-th day (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), he must take a photo at </a:t>
                </a:r>
                <a:r>
                  <a:rPr lang="en-US" altLang="zh-CN" b="1" dirty="0"/>
                  <a:t>scenic spot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. 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On the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dirty="0"/>
                  <a:t>-th day (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), he must take a photo on the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dirty="0"/>
                  <a:t>-th path. 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Since these daily walks are exhausting, Xiaoqi asks for your help in planning his routes to minimize the total walking distance over all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days.  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  <a:blipFill rotWithShape="1">
                <a:blip r:embed="rId1"/>
                <a:stretch>
                  <a:fillRect l="-3" t="-50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80962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6 8 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1 2 3 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2 3 4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1 4 5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2 5 8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5 6 2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3 5 7 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3 6 1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4 5 6</a:t>
            </a:r>
            <a:endParaRPr kumimoji="1" lang="en-US" altLang="zh-CN" b="1" dirty="0"/>
          </a:p>
        </p:txBody>
      </p:sp>
      <p:sp>
        <p:nvSpPr>
          <p:cNvPr id="77" name="椭圆 76"/>
          <p:cNvSpPr/>
          <p:nvPr/>
        </p:nvSpPr>
        <p:spPr>
          <a:xfrm>
            <a:off x="3057285" y="11647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341669" y="116430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568438" y="11647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3056744" y="252380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4343160" y="251300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82" name="直线箭头连接符 40"/>
          <p:cNvCxnSpPr>
            <a:endCxn id="80" idx="0"/>
          </p:cNvCxnSpPr>
          <p:nvPr/>
        </p:nvCxnSpPr>
        <p:spPr>
          <a:xfrm flipH="1">
            <a:off x="3254229" y="1557452"/>
            <a:ext cx="635" cy="9658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线箭头连接符 47"/>
          <p:cNvCxnSpPr>
            <a:stCxn id="77" idx="6"/>
            <a:endCxn id="78" idx="2"/>
          </p:cNvCxnSpPr>
          <p:nvPr/>
        </p:nvCxnSpPr>
        <p:spPr>
          <a:xfrm>
            <a:off x="3452306" y="1361118"/>
            <a:ext cx="889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线箭头连接符 50"/>
          <p:cNvCxnSpPr>
            <a:stCxn id="78" idx="6"/>
            <a:endCxn id="79" idx="2"/>
          </p:cNvCxnSpPr>
          <p:nvPr/>
        </p:nvCxnSpPr>
        <p:spPr>
          <a:xfrm>
            <a:off x="4736683" y="1361033"/>
            <a:ext cx="8318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线箭头连接符 53"/>
          <p:cNvCxnSpPr>
            <a:stCxn id="78" idx="4"/>
            <a:endCxn id="81" idx="0"/>
          </p:cNvCxnSpPr>
          <p:nvPr/>
        </p:nvCxnSpPr>
        <p:spPr>
          <a:xfrm>
            <a:off x="4539103" y="1557292"/>
            <a:ext cx="1905" cy="9556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693795" y="104775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4918075" y="10261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3214370" y="17811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4538980" y="17811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 flipH="1">
            <a:off x="5629275" y="2523490"/>
            <a:ext cx="396000" cy="392430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" name="直线箭头连接符 50"/>
          <p:cNvCxnSpPr/>
          <p:nvPr/>
        </p:nvCxnSpPr>
        <p:spPr>
          <a:xfrm>
            <a:off x="4736683" y="2719298"/>
            <a:ext cx="8318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18075" y="239585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" name="直线箭头连接符 40"/>
          <p:cNvCxnSpPr/>
          <p:nvPr/>
        </p:nvCxnSpPr>
        <p:spPr>
          <a:xfrm flipH="1">
            <a:off x="5792959" y="1570152"/>
            <a:ext cx="635" cy="9658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753100" y="17938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9" name="直线箭头连接符 47"/>
          <p:cNvCxnSpPr/>
          <p:nvPr/>
        </p:nvCxnSpPr>
        <p:spPr>
          <a:xfrm>
            <a:off x="3453576" y="2699698"/>
            <a:ext cx="889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5065" y="236347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1" name="直线箭头连接符 40"/>
          <p:cNvCxnSpPr>
            <a:stCxn id="79" idx="3"/>
            <a:endCxn id="81" idx="7"/>
          </p:cNvCxnSpPr>
          <p:nvPr/>
        </p:nvCxnSpPr>
        <p:spPr>
          <a:xfrm flipH="1">
            <a:off x="4680439" y="1499667"/>
            <a:ext cx="945515" cy="10706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71440" y="19208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9905124" y="2086709"/>
            <a:ext cx="184404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endParaRPr kumimoji="1" lang="en-US" altLang="zh-CN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16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13</a:t>
            </a:r>
            <a:endParaRPr kumimoji="1" lang="en-US" altLang="zh-C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1: 1----&gt;6, must visit 1 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2: 1----&gt;6, must visit 2 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3107055" y="4094480"/>
            <a:ext cx="3112770" cy="1889760"/>
            <a:chOff x="4814" y="1616"/>
            <a:chExt cx="4902" cy="2976"/>
          </a:xfrm>
        </p:grpSpPr>
        <p:sp>
          <p:nvSpPr>
            <p:cNvPr id="17" name="椭圆 1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2" name="直线箭头连接符 40"/>
            <p:cNvCxnSpPr>
              <a:endCxn id="2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47"/>
            <p:cNvCxnSpPr>
              <a:stCxn id="17" idx="6"/>
              <a:endCxn id="1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0"/>
            <p:cNvCxnSpPr>
              <a:stCxn id="18" idx="6"/>
              <a:endCxn id="1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线箭头连接符 53"/>
            <p:cNvCxnSpPr>
              <a:stCxn id="18" idx="4"/>
              <a:endCxn id="2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3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3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7" name="直线箭头连接符 40"/>
            <p:cNvCxnSpPr>
              <a:stCxn id="19" idx="3"/>
              <a:endCxn id="2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3: 1----&gt;6, must visit 3 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4: 1----&gt;6, must visit 4 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3107055" y="4094480"/>
            <a:ext cx="3112770" cy="1889760"/>
            <a:chOff x="4814" y="1616"/>
            <a:chExt cx="4902" cy="2976"/>
          </a:xfrm>
        </p:grpSpPr>
        <p:sp>
          <p:nvSpPr>
            <p:cNvPr id="17" name="椭圆 1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2" name="直线箭头连接符 40"/>
            <p:cNvCxnSpPr>
              <a:endCxn id="2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47"/>
            <p:cNvCxnSpPr>
              <a:stCxn id="17" idx="6"/>
              <a:endCxn id="1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0"/>
            <p:cNvCxnSpPr>
              <a:stCxn id="18" idx="6"/>
              <a:endCxn id="1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线箭头连接符 53"/>
            <p:cNvCxnSpPr>
              <a:stCxn id="18" idx="4"/>
              <a:endCxn id="2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3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3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7" name="直线箭头连接符 40"/>
            <p:cNvCxnSpPr>
              <a:stCxn id="19" idx="3"/>
              <a:endCxn id="2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13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5: 1----&gt;6, must visit 5 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056890" y="410972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12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6: 1----&gt;6, must visit 6 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</a:t>
            </a:r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40" name="椭圆 39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45" name="直线箭头连接符 40"/>
            <p:cNvCxnSpPr>
              <a:endCxn id="43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线箭头连接符 47"/>
            <p:cNvCxnSpPr>
              <a:stCxn id="40" idx="6"/>
              <a:endCxn id="41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线箭头连接符 50"/>
            <p:cNvCxnSpPr>
              <a:stCxn id="41" idx="6"/>
              <a:endCxn id="42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线箭头连接符 53"/>
            <p:cNvCxnSpPr>
              <a:stCxn id="41" idx="4"/>
              <a:endCxn id="44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5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5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60" name="直线箭头连接符 40"/>
            <p:cNvCxnSpPr>
              <a:stCxn id="42" idx="3"/>
              <a:endCxn id="44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7: 1----&gt;6, must visit the path (1 2) 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42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8: 1----&gt;6, </a:t>
            </a:r>
            <a:r>
              <a:rPr lang="en-US" altLang="zh-CN">
                <a:sym typeface="+mn-ea"/>
              </a:rPr>
              <a:t>must visit the path (2 3) 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3107055" y="4094480"/>
            <a:ext cx="3112770" cy="1889760"/>
            <a:chOff x="4814" y="1616"/>
            <a:chExt cx="4902" cy="2976"/>
          </a:xfrm>
        </p:grpSpPr>
        <p:sp>
          <p:nvSpPr>
            <p:cNvPr id="17" name="椭圆 1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2" name="直线箭头连接符 40"/>
            <p:cNvCxnSpPr>
              <a:endCxn id="2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47"/>
            <p:cNvCxnSpPr>
              <a:stCxn id="17" idx="6"/>
              <a:endCxn id="1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0"/>
            <p:cNvCxnSpPr>
              <a:stCxn id="18" idx="6"/>
              <a:endCxn id="1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线箭头连接符 53"/>
            <p:cNvCxnSpPr>
              <a:stCxn id="18" idx="4"/>
              <a:endCxn id="2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3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3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7" name="直线箭头连接符 40"/>
            <p:cNvCxnSpPr>
              <a:stCxn id="19" idx="3"/>
              <a:endCxn id="2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9: 1----&gt;6, must visit the path (1 4)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13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95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10: 1----&gt;6, </a:t>
            </a:r>
            <a:r>
              <a:rPr lang="en-US" altLang="zh-CN">
                <a:sym typeface="+mn-ea"/>
              </a:rPr>
              <a:t>must visit the path (2 5) 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13 </a:t>
            </a:r>
            <a:endParaRPr lang="en-US" altLang="zh-CN" dirty="0"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121660" y="4082415"/>
            <a:ext cx="3112770" cy="1889760"/>
            <a:chOff x="4814" y="1616"/>
            <a:chExt cx="4902" cy="2976"/>
          </a:xfrm>
        </p:grpSpPr>
        <p:sp>
          <p:nvSpPr>
            <p:cNvPr id="17" name="椭圆 1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2" name="直线箭头连接符 40"/>
            <p:cNvCxnSpPr>
              <a:endCxn id="2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 w="19050"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47"/>
            <p:cNvCxnSpPr>
              <a:stCxn id="17" idx="6"/>
              <a:endCxn id="1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0"/>
            <p:cNvCxnSpPr>
              <a:stCxn id="18" idx="6"/>
              <a:endCxn id="1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线箭头连接符 53"/>
            <p:cNvCxnSpPr>
              <a:stCxn id="18" idx="4"/>
              <a:endCxn id="2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3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3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7" name="直线箭头连接符 40"/>
            <p:cNvCxnSpPr>
              <a:stCxn id="19" idx="3"/>
              <a:endCxn id="2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83890" y="1202055"/>
            <a:ext cx="3112770" cy="1889760"/>
            <a:chOff x="4814" y="1616"/>
            <a:chExt cx="4902" cy="2976"/>
          </a:xfrm>
        </p:grpSpPr>
        <p:sp>
          <p:nvSpPr>
            <p:cNvPr id="4" name="椭圆 3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10" name="直线箭头连接符 40"/>
            <p:cNvCxnSpPr>
              <a:endCxn id="8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线箭头连接符 47"/>
            <p:cNvCxnSpPr>
              <a:stCxn id="4" idx="6"/>
              <a:endCxn id="6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线箭头连接符 50"/>
            <p:cNvCxnSpPr>
              <a:stCxn id="6" idx="6"/>
              <a:endCxn id="7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线箭头连接符 53"/>
            <p:cNvCxnSpPr>
              <a:stCxn id="6" idx="4"/>
              <a:endCxn id="9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4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4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50" name="直线箭头连接符 40"/>
            <p:cNvCxnSpPr>
              <a:stCxn id="7" idx="3"/>
              <a:endCxn id="9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11: 1----&gt;6, must visit the path (5 6)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12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95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12: 1----&gt;6, </a:t>
            </a:r>
            <a:r>
              <a:rPr lang="en-US" altLang="zh-CN">
                <a:sym typeface="+mn-ea"/>
              </a:rPr>
              <a:t>must visit the path (3 5) 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16 </a:t>
            </a:r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97225" y="4088130"/>
            <a:ext cx="3112770" cy="1889760"/>
            <a:chOff x="4814" y="1616"/>
            <a:chExt cx="4902" cy="2976"/>
          </a:xfrm>
        </p:grpSpPr>
        <p:sp>
          <p:nvSpPr>
            <p:cNvPr id="40" name="椭圆 39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45" name="直线箭头连接符 40"/>
            <p:cNvCxnSpPr>
              <a:endCxn id="43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线箭头连接符 47"/>
            <p:cNvCxnSpPr>
              <a:stCxn id="40" idx="6"/>
              <a:endCxn id="41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线箭头连接符 50"/>
            <p:cNvCxnSpPr>
              <a:stCxn id="41" idx="6"/>
              <a:endCxn id="42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线箭头连接符 53"/>
            <p:cNvCxnSpPr>
              <a:stCxn id="41" idx="4"/>
              <a:endCxn id="44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5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5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60" name="直线箭头连接符 40"/>
            <p:cNvCxnSpPr>
              <a:stCxn id="42" idx="3"/>
              <a:endCxn id="44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83890" y="1153160"/>
            <a:ext cx="3112770" cy="1889760"/>
            <a:chOff x="4814" y="1616"/>
            <a:chExt cx="4902" cy="2976"/>
          </a:xfrm>
        </p:grpSpPr>
        <p:sp>
          <p:nvSpPr>
            <p:cNvPr id="4" name="椭圆 3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10" name="直线箭头连接符 40"/>
            <p:cNvCxnSpPr>
              <a:endCxn id="8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线箭头连接符 47"/>
            <p:cNvCxnSpPr>
              <a:stCxn id="4" idx="6"/>
              <a:endCxn id="6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线箭头连接符 50"/>
            <p:cNvCxnSpPr>
              <a:stCxn id="6" idx="6"/>
              <a:endCxn id="7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线箭头连接符 53"/>
            <p:cNvCxnSpPr>
              <a:stCxn id="6" idx="4"/>
              <a:endCxn id="9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2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27" name="直线箭头连接符 40"/>
            <p:cNvCxnSpPr>
              <a:stCxn id="7" idx="3"/>
              <a:endCxn id="9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4364950,4364915,4364942,4364957]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2578</Words>
  <Application>WPS 演示</Application>
  <PresentationFormat>宽屏</PresentationFormat>
  <Paragraphs>594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Century Gothic</vt:lpstr>
      <vt:lpstr>微软雅黑</vt:lpstr>
      <vt:lpstr>Arial Unicode MS</vt:lpstr>
      <vt:lpstr>等线</vt:lpstr>
      <vt:lpstr>离子会议室</vt:lpstr>
      <vt:lpstr>Lab4 Questions</vt:lpstr>
      <vt:lpstr>Lab4.A: Optimized Photography Route in Campus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Lab4.B:Optimized Delivery Network for Campus Express Stations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yezi</dc:creator>
  <cp:lastModifiedBy>yao</cp:lastModifiedBy>
  <cp:revision>77</cp:revision>
  <dcterms:created xsi:type="dcterms:W3CDTF">2021-03-16T16:05:00Z</dcterms:created>
  <dcterms:modified xsi:type="dcterms:W3CDTF">2025-04-01T16:07:43Z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52B01DF48DD947468B4AE9D3C4BBFF20_13</vt:lpwstr>
  </property>
  <property fmtid="{D5CDD505-2E9C-101B-9397-08002B2CF9AE}" pid="3" name="KSOProductBuildVer">
    <vt:lpwstr>2052-12.1.0.20305</vt:lpwstr>
  </property>
</Properties>
</file>