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86" r:id="rId2"/>
    <p:sldId id="992" r:id="rId3"/>
    <p:sldId id="993" r:id="rId4"/>
    <p:sldId id="994" r:id="rId5"/>
    <p:sldId id="995" r:id="rId6"/>
    <p:sldId id="990" r:id="rId7"/>
    <p:sldId id="997" r:id="rId8"/>
    <p:sldId id="996" r:id="rId9"/>
    <p:sldId id="1000" r:id="rId10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391"/>
    <p:restoredTop sz="74966"/>
  </p:normalViewPr>
  <p:slideViewPr>
    <p:cSldViewPr snapToGrid="0" snapToObjects="1">
      <p:cViewPr varScale="1">
        <p:scale>
          <a:sx n="80" d="100"/>
          <a:sy n="80" d="100"/>
        </p:scale>
        <p:origin x="1194" y="96"/>
      </p:cViewPr>
      <p:guideLst/>
    </p:cSldViewPr>
  </p:slideViewPr>
  <p:notesTextViewPr>
    <p:cViewPr>
      <p:scale>
        <a:sx n="130" d="100"/>
        <a:sy n="130" d="100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6C7CE-492D-394B-822C-667E1136F92E}" type="datetimeFigureOut">
              <a:rPr kumimoji="1" lang="zh-CN" altLang="en-US" smtClean="0"/>
              <a:t>2024/3/6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AEFD7-24FF-0643-8163-9193A57FD3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53864-070D-C64A-8C63-6C57D1B54013}" type="datetimeFigureOut">
              <a:rPr kumimoji="1" lang="zh-CN" altLang="en-US" smtClean="0"/>
              <a:t>2024/3/6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035C6-5567-304A-800F-373F0C17E2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579024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MED5018: Introduction to biomedical Python programming</a:t>
            </a:r>
            <a:br>
              <a:rPr kumimoji="1" lang="en-US" altLang="zh-CN" dirty="0"/>
            </a:b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470241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 dirty="0"/>
              <a:t>Lecture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1: Introduction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2024/3/6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2024/3/6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2024/3/6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2">
                    <a:lumMod val="75000"/>
                  </a:schemeClr>
                </a:solidFill>
                <a:latin typeface="Avenir" panose="02000503020000020003" pitchFamily="2" charset="0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venir" panose="02000503020000020003" pitchFamily="2" charset="0"/>
                <a:ea typeface="微软雅黑" panose="020B0503020204020204" pitchFamily="34" charset="-122"/>
              </a:defRPr>
            </a:lvl1pPr>
            <a:lvl2pPr>
              <a:defRPr baseline="0">
                <a:latin typeface="Avenir" panose="02000503020000020003" pitchFamily="2" charset="0"/>
                <a:ea typeface="微软雅黑" panose="020B0503020204020204" pitchFamily="34" charset="-122"/>
              </a:defRPr>
            </a:lvl2pPr>
            <a:lvl3pPr>
              <a:defRPr baseline="0">
                <a:latin typeface="Avenir" panose="02000503020000020003" pitchFamily="2" charset="0"/>
                <a:ea typeface="微软雅黑" panose="020B0503020204020204" pitchFamily="34" charset="-122"/>
              </a:defRPr>
            </a:lvl3pPr>
            <a:lvl4pPr>
              <a:defRPr baseline="0">
                <a:latin typeface="Avenir" panose="02000503020000020003" pitchFamily="2" charset="0"/>
                <a:ea typeface="微软雅黑" panose="020B0503020204020204" pitchFamily="34" charset="-122"/>
              </a:defRPr>
            </a:lvl4pPr>
            <a:lvl5pPr>
              <a:defRPr baseline="0">
                <a:latin typeface="Avenir" panose="02000503020000020003" pitchFamily="2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2024/3/6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2024/3/6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2024/3/6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2024/3/6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2024/3/6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2024/3/6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2024/3/6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2024/3/6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CB4EE-2935-D548-BB1C-287FC0414618}" type="datetimeFigureOut">
              <a:rPr kumimoji="1" lang="zh-CN" altLang="en-US" smtClean="0"/>
              <a:t>2024/3/6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9200" y="562091"/>
            <a:ext cx="9753600" cy="2387600"/>
          </a:xfrm>
        </p:spPr>
        <p:txBody>
          <a:bodyPr>
            <a:normAutofit/>
          </a:bodyPr>
          <a:lstStyle/>
          <a:p>
            <a:r>
              <a:rPr lang="en-US" altLang="zh-CN" dirty="0"/>
              <a:t>CS112 : Introduction to Python Programming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/>
          <a:lstStyle/>
          <a:p>
            <a:r>
              <a:rPr kumimoji="1" lang="en-US" altLang="zh-CN" dirty="0"/>
              <a:t>Week 3: lab practice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Practice 1</a:t>
            </a:r>
            <a:endParaRPr kumimoji="1" lang="zh-CN" altLang="en-US" dirty="0"/>
          </a:p>
        </p:txBody>
      </p:sp>
      <p:sp>
        <p:nvSpPr>
          <p:cNvPr id="9" name="内容占位符 2"/>
          <p:cNvSpPr txBox="1"/>
          <p:nvPr/>
        </p:nvSpPr>
        <p:spPr>
          <a:xfrm>
            <a:off x="990600" y="1978024"/>
            <a:ext cx="10515600" cy="4879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25" y="1900522"/>
            <a:ext cx="2349500" cy="28067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3523" y="1907799"/>
            <a:ext cx="2451100" cy="28321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2105" y="1907799"/>
            <a:ext cx="2641600" cy="28702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8477" y="1907799"/>
            <a:ext cx="2286000" cy="281940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08344" y="4282633"/>
            <a:ext cx="11720420" cy="798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80074" y="4629958"/>
            <a:ext cx="269977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Avenir Book" panose="02000503020000020003" pitchFamily="2" charset="0"/>
              </a:rPr>
              <a:t>A): 5</a:t>
            </a:r>
          </a:p>
          <a:p>
            <a:r>
              <a:rPr kumimoji="1" lang="en-US" altLang="zh-CN" sz="2000" dirty="0">
                <a:latin typeface="Avenir Book" panose="02000503020000020003" pitchFamily="2" charset="0"/>
              </a:rPr>
              <a:t>B): 7</a:t>
            </a:r>
          </a:p>
          <a:p>
            <a:r>
              <a:rPr kumimoji="1" lang="en-US" altLang="zh-CN" sz="2000" dirty="0">
                <a:latin typeface="Avenir Book" panose="02000503020000020003" pitchFamily="2" charset="0"/>
              </a:rPr>
              <a:t>C): 9</a:t>
            </a:r>
          </a:p>
          <a:p>
            <a:r>
              <a:rPr kumimoji="1" lang="en-US" altLang="zh-CN" sz="2000" dirty="0">
                <a:latin typeface="Avenir Book" panose="02000503020000020003" pitchFamily="2" charset="0"/>
              </a:rPr>
              <a:t>D): 10</a:t>
            </a:r>
          </a:p>
          <a:p>
            <a:r>
              <a:rPr kumimoji="1" lang="en-US" altLang="zh-CN" sz="2000" dirty="0">
                <a:latin typeface="Avenir Book" panose="02000503020000020003" pitchFamily="2" charset="0"/>
              </a:rPr>
              <a:t>E): None of the above</a:t>
            </a:r>
            <a:endParaRPr kumimoji="1" lang="zh-CN" altLang="en-US" sz="2000" dirty="0">
              <a:latin typeface="Avenir Book" panose="02000503020000020003" pitchFamily="2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993523" y="4629958"/>
            <a:ext cx="269977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Avenir Book" panose="02000503020000020003" pitchFamily="2" charset="0"/>
              </a:rPr>
              <a:t>A): 5</a:t>
            </a:r>
          </a:p>
          <a:p>
            <a:r>
              <a:rPr kumimoji="1" lang="en-US" altLang="zh-CN" sz="2000" dirty="0">
                <a:latin typeface="Avenir Book" panose="02000503020000020003" pitchFamily="2" charset="0"/>
              </a:rPr>
              <a:t>B): 7</a:t>
            </a:r>
          </a:p>
          <a:p>
            <a:r>
              <a:rPr kumimoji="1" lang="en-US" altLang="zh-CN" sz="2000" dirty="0">
                <a:latin typeface="Avenir Book" panose="02000503020000020003" pitchFamily="2" charset="0"/>
              </a:rPr>
              <a:t>C): 9</a:t>
            </a:r>
          </a:p>
          <a:p>
            <a:r>
              <a:rPr kumimoji="1" lang="en-US" altLang="zh-CN" sz="2000" dirty="0">
                <a:latin typeface="Avenir Book" panose="02000503020000020003" pitchFamily="2" charset="0"/>
              </a:rPr>
              <a:t>D): 10</a:t>
            </a:r>
          </a:p>
          <a:p>
            <a:r>
              <a:rPr kumimoji="1" lang="en-US" altLang="zh-CN" sz="2000" dirty="0">
                <a:latin typeface="Avenir Book" panose="02000503020000020003" pitchFamily="2" charset="0"/>
              </a:rPr>
              <a:t>E): None of the above</a:t>
            </a:r>
            <a:endParaRPr kumimoji="1" lang="zh-CN" altLang="en-US" sz="2000" dirty="0">
              <a:latin typeface="Avenir Book" panose="02000503020000020003" pitchFamily="2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012731" y="4681959"/>
            <a:ext cx="269977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Avenir Book" panose="02000503020000020003" pitchFamily="2" charset="0"/>
              </a:rPr>
              <a:t>A): 5</a:t>
            </a:r>
          </a:p>
          <a:p>
            <a:r>
              <a:rPr kumimoji="1" lang="en-US" altLang="zh-CN" sz="2000" dirty="0">
                <a:latin typeface="Avenir Book" panose="02000503020000020003" pitchFamily="2" charset="0"/>
              </a:rPr>
              <a:t>B): 7</a:t>
            </a:r>
          </a:p>
          <a:p>
            <a:r>
              <a:rPr kumimoji="1" lang="en-US" altLang="zh-CN" sz="2000" dirty="0">
                <a:latin typeface="Avenir Book" panose="02000503020000020003" pitchFamily="2" charset="0"/>
              </a:rPr>
              <a:t>C): 9</a:t>
            </a:r>
          </a:p>
          <a:p>
            <a:r>
              <a:rPr kumimoji="1" lang="en-US" altLang="zh-CN" sz="2000" dirty="0">
                <a:latin typeface="Avenir Book" panose="02000503020000020003" pitchFamily="2" charset="0"/>
              </a:rPr>
              <a:t>D): 10</a:t>
            </a:r>
          </a:p>
          <a:p>
            <a:r>
              <a:rPr kumimoji="1" lang="en-US" altLang="zh-CN" sz="2000" dirty="0">
                <a:latin typeface="Avenir Book" panose="02000503020000020003" pitchFamily="2" charset="0"/>
              </a:rPr>
              <a:t>E): None of the above</a:t>
            </a:r>
            <a:endParaRPr kumimoji="1" lang="zh-CN" altLang="en-US" sz="2000" dirty="0">
              <a:latin typeface="Avenir Book" panose="02000503020000020003" pitchFamily="2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218288" y="4629958"/>
            <a:ext cx="269977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Avenir Book" panose="02000503020000020003" pitchFamily="2" charset="0"/>
              </a:rPr>
              <a:t>A): 5</a:t>
            </a:r>
          </a:p>
          <a:p>
            <a:r>
              <a:rPr kumimoji="1" lang="en-US" altLang="zh-CN" sz="2000" dirty="0">
                <a:latin typeface="Avenir Book" panose="02000503020000020003" pitchFamily="2" charset="0"/>
              </a:rPr>
              <a:t>B): 7</a:t>
            </a:r>
          </a:p>
          <a:p>
            <a:r>
              <a:rPr kumimoji="1" lang="en-US" altLang="zh-CN" sz="2000" dirty="0">
                <a:latin typeface="Avenir Book" panose="02000503020000020003" pitchFamily="2" charset="0"/>
              </a:rPr>
              <a:t>C): 9</a:t>
            </a:r>
          </a:p>
          <a:p>
            <a:r>
              <a:rPr kumimoji="1" lang="en-US" altLang="zh-CN" sz="2000" dirty="0">
                <a:latin typeface="Avenir Book" panose="02000503020000020003" pitchFamily="2" charset="0"/>
              </a:rPr>
              <a:t>D): 10</a:t>
            </a:r>
          </a:p>
          <a:p>
            <a:r>
              <a:rPr kumimoji="1" lang="en-US" altLang="zh-CN" sz="2000" dirty="0">
                <a:latin typeface="Avenir Book" panose="02000503020000020003" pitchFamily="2" charset="0"/>
              </a:rPr>
              <a:t>E): None of the above</a:t>
            </a:r>
            <a:endParaRPr kumimoji="1" lang="zh-CN" altLang="en-US" sz="2000" dirty="0">
              <a:latin typeface="Avenir Book" panose="02000503020000020003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Practice 2</a:t>
            </a:r>
            <a:endParaRPr kumimoji="1" lang="zh-CN" altLang="en-US" dirty="0"/>
          </a:p>
        </p:txBody>
      </p:sp>
      <p:sp>
        <p:nvSpPr>
          <p:cNvPr id="9" name="内容占位符 2"/>
          <p:cNvSpPr txBox="1"/>
          <p:nvPr/>
        </p:nvSpPr>
        <p:spPr>
          <a:xfrm>
            <a:off x="990600" y="1978024"/>
            <a:ext cx="10515600" cy="4879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  <p:sp>
        <p:nvSpPr>
          <p:cNvPr id="6" name="内容占位符 2"/>
          <p:cNvSpPr txBox="1"/>
          <p:nvPr/>
        </p:nvSpPr>
        <p:spPr>
          <a:xfrm>
            <a:off x="552157" y="1483310"/>
            <a:ext cx="10515600" cy="4879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Write a program to check if the absolute value of a number is larger than 5. Take input from the user and print in the following format:</a:t>
            </a:r>
          </a:p>
          <a:p>
            <a:pPr marL="0" indent="0">
              <a:buNone/>
            </a:pPr>
            <a:r>
              <a:rPr lang="en-US" altLang="zh-CN" dirty="0"/>
              <a:t> 	</a:t>
            </a:r>
            <a:r>
              <a:rPr lang="en-US" altLang="zh-CN" i="1" dirty="0"/>
              <a:t>The absolute value of number [XXX] is/is not larger than 5</a:t>
            </a:r>
          </a:p>
          <a:p>
            <a:pPr marL="0" indent="0">
              <a:buNone/>
            </a:pPr>
            <a:endParaRPr lang="en-US" altLang="zh-CN" i="1" dirty="0"/>
          </a:p>
          <a:p>
            <a:pPr marL="0" indent="0">
              <a:buNone/>
            </a:pPr>
            <a:r>
              <a:rPr lang="en-US" altLang="zh-CN" i="1" dirty="0"/>
              <a:t>e.g. </a:t>
            </a:r>
          </a:p>
          <a:p>
            <a:pPr marL="0" indent="0">
              <a:buNone/>
            </a:pPr>
            <a:r>
              <a:rPr lang="en-US" altLang="zh-CN" dirty="0"/>
              <a:t>input: -6</a:t>
            </a:r>
          </a:p>
          <a:p>
            <a:pPr marL="0" indent="0">
              <a:buNone/>
            </a:pPr>
            <a:r>
              <a:rPr lang="en-US" altLang="zh-CN" dirty="0"/>
              <a:t>output: The absolute value of number -6 is larger than 5</a:t>
            </a:r>
          </a:p>
          <a:p>
            <a:pPr marL="0" indent="0">
              <a:buNone/>
            </a:pPr>
            <a:endParaRPr lang="en-US" altLang="zh-CN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Practice 3</a:t>
            </a:r>
            <a:endParaRPr kumimoji="1" lang="zh-CN" altLang="en-US" dirty="0"/>
          </a:p>
        </p:txBody>
      </p:sp>
      <p:sp>
        <p:nvSpPr>
          <p:cNvPr id="9" name="内容占位符 2"/>
          <p:cNvSpPr txBox="1"/>
          <p:nvPr/>
        </p:nvSpPr>
        <p:spPr>
          <a:xfrm>
            <a:off x="990600" y="1978024"/>
            <a:ext cx="10515600" cy="4879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  <p:sp>
        <p:nvSpPr>
          <p:cNvPr id="6" name="内容占位符 2"/>
          <p:cNvSpPr txBox="1"/>
          <p:nvPr/>
        </p:nvSpPr>
        <p:spPr>
          <a:xfrm>
            <a:off x="552157" y="1483310"/>
            <a:ext cx="10515600" cy="4879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Write a program to check if a number is divisible by both 5 and 7. Take an int input from the user and print in the following format:</a:t>
            </a:r>
          </a:p>
          <a:p>
            <a:pPr marL="0" indent="0">
              <a:buNone/>
            </a:pPr>
            <a:r>
              <a:rPr lang="en-US" altLang="zh-CN" dirty="0"/>
              <a:t> 	</a:t>
            </a:r>
            <a:r>
              <a:rPr lang="en-US" altLang="zh-CN" i="1" dirty="0"/>
              <a:t>Number [XXX] is / is not divisible by both 5 and 7</a:t>
            </a:r>
          </a:p>
          <a:p>
            <a:pPr marL="0" indent="0">
              <a:buNone/>
            </a:pPr>
            <a:r>
              <a:rPr lang="en-US" altLang="zh-CN" i="1" dirty="0"/>
              <a:t>e.g. </a:t>
            </a:r>
          </a:p>
          <a:p>
            <a:pPr marL="0" indent="0">
              <a:buNone/>
            </a:pPr>
            <a:r>
              <a:rPr lang="en-US" altLang="zh-CN" dirty="0"/>
              <a:t>input: 35</a:t>
            </a:r>
          </a:p>
          <a:p>
            <a:pPr marL="0" indent="0">
              <a:buNone/>
            </a:pPr>
            <a:r>
              <a:rPr lang="en-US" altLang="zh-CN" dirty="0"/>
              <a:t>output: Number 35 is divisible by both 5 and 7</a:t>
            </a:r>
          </a:p>
          <a:p>
            <a:pPr marL="0" indent="0">
              <a:buNone/>
            </a:pPr>
            <a:r>
              <a:rPr lang="en-US" altLang="zh-CN" dirty="0"/>
              <a:t>input: 10</a:t>
            </a:r>
          </a:p>
          <a:p>
            <a:pPr marL="0" indent="0">
              <a:buNone/>
            </a:pPr>
            <a:r>
              <a:rPr lang="en-US" altLang="zh-CN" dirty="0"/>
              <a:t>output: Number 10 is divisible by 5 but not by 7</a:t>
            </a:r>
          </a:p>
          <a:p>
            <a:pPr marL="0" indent="0">
              <a:buNone/>
            </a:pPr>
            <a:r>
              <a:rPr lang="en-US" altLang="zh-CN" dirty="0"/>
              <a:t>input: 14</a:t>
            </a:r>
          </a:p>
          <a:p>
            <a:pPr marL="0" indent="0">
              <a:buNone/>
            </a:pPr>
            <a:r>
              <a:rPr lang="en-US" altLang="zh-CN" dirty="0"/>
              <a:t>output: Number 14 is divisible by 7 but not by 5</a:t>
            </a:r>
          </a:p>
          <a:p>
            <a:pPr marL="0" indent="0">
              <a:buNone/>
            </a:pPr>
            <a:r>
              <a:rPr lang="en-US" altLang="zh-CN" dirty="0"/>
              <a:t>input: 18</a:t>
            </a:r>
          </a:p>
          <a:p>
            <a:pPr marL="0" indent="0">
              <a:buNone/>
            </a:pPr>
            <a:r>
              <a:rPr lang="en-US" altLang="zh-CN" dirty="0"/>
              <a:t>Number 18 is not divisible by 7 nor by 5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Practice 4</a:t>
            </a:r>
            <a:endParaRPr kumimoji="1" lang="zh-CN" altLang="en-US" dirty="0"/>
          </a:p>
        </p:txBody>
      </p:sp>
      <p:sp>
        <p:nvSpPr>
          <p:cNvPr id="9" name="内容占位符 2"/>
          <p:cNvSpPr txBox="1"/>
          <p:nvPr/>
        </p:nvSpPr>
        <p:spPr>
          <a:xfrm>
            <a:off x="990600" y="1978024"/>
            <a:ext cx="10515600" cy="4879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  <p:sp>
        <p:nvSpPr>
          <p:cNvPr id="6" name="内容占位符 2"/>
          <p:cNvSpPr txBox="1"/>
          <p:nvPr/>
        </p:nvSpPr>
        <p:spPr>
          <a:xfrm>
            <a:off x="552157" y="1483310"/>
            <a:ext cx="10515600" cy="4879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latin typeface="Avenir Book" panose="02000503020000020003" pitchFamily="2" charset="0"/>
              </a:rPr>
              <a:t>Write a program to print the grade for a score between 0.0 and 100.0. If the score is out of range, print an error</a:t>
            </a:r>
            <a:r>
              <a:rPr lang="zh-CN" altLang="en-US" dirty="0">
                <a:latin typeface="Avenir Book" panose="02000503020000020003" pitchFamily="2" charset="0"/>
              </a:rPr>
              <a:t>：</a:t>
            </a:r>
          </a:p>
          <a:p>
            <a:pPr marL="0" indent="0">
              <a:buNone/>
            </a:pPr>
            <a:endParaRPr lang="zh-CN" altLang="en-US" i="1" dirty="0"/>
          </a:p>
          <a:p>
            <a:pPr marL="0" indent="0">
              <a:buNone/>
            </a:pPr>
            <a:endParaRPr lang="en-US" altLang="zh-CN" i="1" dirty="0"/>
          </a:p>
        </p:txBody>
      </p:sp>
      <p:graphicFrame>
        <p:nvGraphicFramePr>
          <p:cNvPr id="5" name="Table 5"/>
          <p:cNvGraphicFramePr/>
          <p:nvPr/>
        </p:nvGraphicFramePr>
        <p:xfrm>
          <a:off x="2907370" y="2914466"/>
          <a:ext cx="3048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venir Book" panose="02000503020000020003" pitchFamily="2" charset="0"/>
                          <a:cs typeface="Arial" panose="020B0604020202020204" pitchFamily="34" charset="0"/>
                        </a:rPr>
                        <a:t>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venir Book" panose="02000503020000020003" pitchFamily="2" charset="0"/>
                          <a:cs typeface="Arial" panose="020B0604020202020204" pitchFamily="34" charset="0"/>
                        </a:rPr>
                        <a:t>Grade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venir Book" panose="02000503020000020003" pitchFamily="2" charset="0"/>
                          <a:cs typeface="Arial" panose="020B0604020202020204" pitchFamily="34" charset="0"/>
                        </a:rPr>
                        <a:t>≥ </a:t>
                      </a:r>
                      <a:r>
                        <a:rPr lang="en-US" altLang="zh-CN" sz="2400" dirty="0">
                          <a:latin typeface="Avenir Book" panose="02000503020000020003" pitchFamily="2" charset="0"/>
                          <a:cs typeface="Arial" panose="020B0604020202020204" pitchFamily="34" charset="0"/>
                        </a:rPr>
                        <a:t>90</a:t>
                      </a:r>
                      <a:endParaRPr lang="en-US" sz="2400" dirty="0">
                        <a:latin typeface="Avenir Book" panose="02000503020000020003" pitchFamily="2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venir Book" panose="02000503020000020003" pitchFamily="2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>
                          <a:latin typeface="Avenir Book" panose="02000503020000020003" pitchFamily="2" charset="0"/>
                          <a:cs typeface="Arial" panose="020B0604020202020204" pitchFamily="34" charset="0"/>
                        </a:rPr>
                        <a:t>≥ </a:t>
                      </a:r>
                      <a:r>
                        <a:rPr lang="en-US" altLang="zh-CN" sz="2400" dirty="0">
                          <a:latin typeface="Avenir Book" panose="02000503020000020003" pitchFamily="2" charset="0"/>
                          <a:cs typeface="Arial" panose="020B0604020202020204" pitchFamily="34" charset="0"/>
                        </a:rPr>
                        <a:t>80</a:t>
                      </a:r>
                      <a:endParaRPr lang="en-US" sz="2400" dirty="0">
                        <a:latin typeface="Avenir Book" panose="02000503020000020003" pitchFamily="2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venir Book" panose="02000503020000020003" pitchFamily="2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>
                          <a:latin typeface="Avenir Book" panose="02000503020000020003" pitchFamily="2" charset="0"/>
                          <a:cs typeface="Arial" panose="020B0604020202020204" pitchFamily="34" charset="0"/>
                        </a:rPr>
                        <a:t>≥ </a:t>
                      </a:r>
                      <a:r>
                        <a:rPr lang="en-US" altLang="zh-CN" sz="2400" dirty="0">
                          <a:latin typeface="Avenir Book" panose="02000503020000020003" pitchFamily="2" charset="0"/>
                          <a:cs typeface="Arial" panose="020B0604020202020204" pitchFamily="34" charset="0"/>
                        </a:rPr>
                        <a:t>70</a:t>
                      </a:r>
                      <a:endParaRPr lang="en-US" sz="2400" dirty="0">
                        <a:latin typeface="Avenir Book" panose="02000503020000020003" pitchFamily="2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venir Book" panose="02000503020000020003" pitchFamily="2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>
                          <a:latin typeface="Avenir Book" panose="02000503020000020003" pitchFamily="2" charset="0"/>
                          <a:cs typeface="Arial" panose="020B0604020202020204" pitchFamily="34" charset="0"/>
                        </a:rPr>
                        <a:t>≥ </a:t>
                      </a:r>
                      <a:r>
                        <a:rPr lang="en-US" altLang="zh-CN" sz="2400" dirty="0">
                          <a:latin typeface="Avenir Book" panose="02000503020000020003" pitchFamily="2" charset="0"/>
                          <a:cs typeface="Arial" panose="020B0604020202020204" pitchFamily="34" charset="0"/>
                        </a:rPr>
                        <a:t>60</a:t>
                      </a:r>
                      <a:endParaRPr lang="en-US" sz="2400" dirty="0">
                        <a:latin typeface="Avenir Book" panose="02000503020000020003" pitchFamily="2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venir Book" panose="02000503020000020003" pitchFamily="2" charset="0"/>
                          <a:cs typeface="Arial" panose="020B0604020202020204" pitchFamily="34" charset="0"/>
                        </a:rPr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venir Book" panose="02000503020000020003" pitchFamily="2" charset="0"/>
                          <a:cs typeface="Arial" panose="020B0604020202020204" pitchFamily="34" charset="0"/>
                        </a:rPr>
                        <a:t>&lt; </a:t>
                      </a:r>
                      <a:r>
                        <a:rPr lang="en-US" altLang="zh-CN" sz="2400" dirty="0">
                          <a:latin typeface="Avenir Book" panose="02000503020000020003" pitchFamily="2" charset="0"/>
                          <a:cs typeface="Arial" panose="020B0604020202020204" pitchFamily="34" charset="0"/>
                        </a:rPr>
                        <a:t>60</a:t>
                      </a:r>
                      <a:endParaRPr lang="en-US" sz="2400" dirty="0">
                        <a:latin typeface="Avenir Book" panose="02000503020000020003" pitchFamily="2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venir Book" panose="02000503020000020003" pitchFamily="2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Practice 5</a:t>
            </a:r>
            <a:endParaRPr kumimoji="1" lang="zh-CN" altLang="en-US" dirty="0"/>
          </a:p>
        </p:txBody>
      </p:sp>
      <p:sp>
        <p:nvSpPr>
          <p:cNvPr id="9" name="内容占位符 2"/>
          <p:cNvSpPr txBox="1"/>
          <p:nvPr/>
        </p:nvSpPr>
        <p:spPr>
          <a:xfrm>
            <a:off x="611505" y="1562100"/>
            <a:ext cx="10968990" cy="4879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/>
              <a:t> Write a program that takes a string as input and counts the number of uppercase letters in the string.</a:t>
            </a:r>
            <a:r>
              <a:rPr lang="en-US" altLang="zh-CN" dirty="0"/>
              <a:t>Write a program to answer: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ym typeface="+mn-ea"/>
              </a:rPr>
              <a:t>Practice 6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 求</a:t>
            </a:r>
            <a:r>
              <a:rPr lang="en-US" altLang="zh-CN">
                <a:sym typeface="+mn-ea"/>
              </a:rPr>
              <a:t>100</a:t>
            </a:r>
            <a:r>
              <a:rPr lang="zh-CN" altLang="en-US">
                <a:sym typeface="+mn-ea"/>
              </a:rPr>
              <a:t>以内的奇数.</a:t>
            </a:r>
            <a:br>
              <a:rPr lang="zh-CN" altLang="en-US">
                <a:sym typeface="+mn-ea"/>
              </a:rPr>
            </a:b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Practice 7</a:t>
            </a:r>
            <a:endParaRPr kumimoji="1" lang="zh-CN" altLang="en-US" dirty="0"/>
          </a:p>
        </p:txBody>
      </p:sp>
      <p:sp>
        <p:nvSpPr>
          <p:cNvPr id="9" name="内容占位符 2"/>
          <p:cNvSpPr txBox="1"/>
          <p:nvPr/>
        </p:nvSpPr>
        <p:spPr>
          <a:xfrm>
            <a:off x="990600" y="1978024"/>
            <a:ext cx="10515600" cy="4879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  <p:sp>
        <p:nvSpPr>
          <p:cNvPr id="6" name="内容占位符 2"/>
          <p:cNvSpPr txBox="1"/>
          <p:nvPr/>
        </p:nvSpPr>
        <p:spPr>
          <a:xfrm>
            <a:off x="552157" y="1483310"/>
            <a:ext cx="10515600" cy="4879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Write a program to check if a year is a leap year (</a:t>
            </a:r>
            <a:r>
              <a:rPr lang="zh-CN" altLang="en-US" dirty="0"/>
              <a:t>闰年</a:t>
            </a:r>
            <a:r>
              <a:rPr lang="en-US" altLang="zh-CN" dirty="0"/>
              <a:t>) or not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闰年：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）四年一闰百年不闰：即如果</a:t>
            </a:r>
            <a:r>
              <a:rPr lang="en-US" altLang="zh-CN" dirty="0"/>
              <a:t>year</a:t>
            </a:r>
            <a:r>
              <a:rPr lang="zh-CN" altLang="en-US" dirty="0"/>
              <a:t>能够被</a:t>
            </a:r>
            <a:r>
              <a:rPr lang="en-US" altLang="zh-CN" dirty="0"/>
              <a:t>4</a:t>
            </a:r>
            <a:r>
              <a:rPr lang="zh-CN" altLang="en-US" dirty="0"/>
              <a:t>整除，但是不能被</a:t>
            </a:r>
            <a:r>
              <a:rPr lang="en-US" altLang="zh-CN" dirty="0"/>
              <a:t>100</a:t>
            </a:r>
            <a:r>
              <a:rPr lang="zh-CN" altLang="en-US" dirty="0"/>
              <a:t>整除，则</a:t>
            </a:r>
            <a:r>
              <a:rPr lang="en-US" altLang="zh-CN" dirty="0"/>
              <a:t>year</a:t>
            </a:r>
            <a:r>
              <a:rPr lang="zh-CN" altLang="en-US" dirty="0"/>
              <a:t>是闰年。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）每四百年再一闰：如果</a:t>
            </a:r>
            <a:r>
              <a:rPr lang="en-US" altLang="zh-CN" dirty="0"/>
              <a:t>year</a:t>
            </a:r>
            <a:r>
              <a:rPr lang="zh-CN" altLang="en-US" dirty="0"/>
              <a:t>能够被</a:t>
            </a:r>
            <a:r>
              <a:rPr lang="en-US" altLang="zh-CN" dirty="0"/>
              <a:t>400</a:t>
            </a:r>
            <a:r>
              <a:rPr lang="zh-CN" altLang="en-US" dirty="0"/>
              <a:t>整除，则</a:t>
            </a:r>
            <a:r>
              <a:rPr lang="en-US" altLang="zh-CN" dirty="0"/>
              <a:t>year</a:t>
            </a:r>
            <a:r>
              <a:rPr lang="zh-CN" altLang="en-US" dirty="0"/>
              <a:t>是闰年。</a:t>
            </a:r>
            <a:r>
              <a:rPr lang="en-US" altLang="zh-CN" dirty="0"/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Practice 8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本金</a:t>
            </a:r>
            <a:r>
              <a:rPr lang="en-US" altLang="zh-CN"/>
              <a:t>1</a:t>
            </a:r>
            <a:r>
              <a:rPr lang="zh-CN" altLang="en-US"/>
              <a:t>万元，年利息</a:t>
            </a:r>
            <a:r>
              <a:rPr lang="en-US" altLang="zh-CN"/>
              <a:t>3%</a:t>
            </a:r>
            <a:r>
              <a:rPr lang="zh-CN" altLang="en-US"/>
              <a:t>，存</a:t>
            </a:r>
            <a:r>
              <a:rPr lang="en-US" altLang="zh-CN"/>
              <a:t>5</a:t>
            </a:r>
            <a:r>
              <a:rPr lang="zh-CN" altLang="en-US"/>
              <a:t>年后，本息合计是多少？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e0b13a7c-d023-4d00-b2e8-a37f37dd56c7"/>
  <p:tag name="COMMONDATA" val="eyJoZGlkIjoiNDkzODg2MGExMzdlOWExN2I0NTE1NzFlNzdjNjY2M2U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447</Words>
  <Application>Microsoft Office PowerPoint</Application>
  <PresentationFormat>宽屏</PresentationFormat>
  <Paragraphs>76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Avenir</vt:lpstr>
      <vt:lpstr>Avenir Book</vt:lpstr>
      <vt:lpstr>等线</vt:lpstr>
      <vt:lpstr>等线 Light</vt:lpstr>
      <vt:lpstr>Arial</vt:lpstr>
      <vt:lpstr>Office 主题​​</vt:lpstr>
      <vt:lpstr>CS112 : Introduction to Python Programming</vt:lpstr>
      <vt:lpstr>Practice 1</vt:lpstr>
      <vt:lpstr>Practice 2</vt:lpstr>
      <vt:lpstr>Practice 3</vt:lpstr>
      <vt:lpstr>Practice 4</vt:lpstr>
      <vt:lpstr>Practice 5</vt:lpstr>
      <vt:lpstr>Practice 6</vt:lpstr>
      <vt:lpstr>Practice 7</vt:lpstr>
      <vt:lpstr>Practice 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MED5018: Introduction to biomedical Python programming</dc:title>
  <dc:creator>tian ruilin</dc:creator>
  <cp:lastModifiedBy>hyids</cp:lastModifiedBy>
  <cp:revision>273</cp:revision>
  <dcterms:created xsi:type="dcterms:W3CDTF">2021-08-17T02:37:00Z</dcterms:created>
  <dcterms:modified xsi:type="dcterms:W3CDTF">2024-03-06T11:17:38Z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1F39E670A11B42F89117CEA047FE9DF4</vt:lpwstr>
  </property>
  <property fmtid="{D5CDD505-2E9C-101B-9397-08002B2CF9AE}" pid="3" name="KSOProductBuildVer">
    <vt:lpwstr>2052-12.1.0.15712</vt:lpwstr>
  </property>
</Properties>
</file>