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5741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Food chain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Food chain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dirty="0"/>
                  <a:t>There are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predation relationships among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 species in some fauna. It is guaranteed that there is no cyclic predation in the food web.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A food chain is defined by a sequence of species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where</a:t>
                </a:r>
                <a:endParaRPr lang="en-US" altLang="zh-CN" dirty="0"/>
              </a:p>
              <a:p>
                <a:pPr lvl="1" algn="just"/>
                <a:r>
                  <a:rPr lang="en-US" altLang="zh-CN" dirty="0"/>
                  <a:t>nothing can prey 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 can prey on nothing</a:t>
                </a:r>
                <a:endParaRPr lang="en-US" altLang="zh-CN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 can prey 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 for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en-US" altLang="zh-CN" dirty="0"/>
                  <a:t>Two food chains are different, if and only if their sequences are different.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Now each of these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 species wants to know how many food chains involve with it, module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algn="just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 b="-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834" y="157939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34" y="2125498"/>
            <a:ext cx="5693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5 6 </a:t>
            </a:r>
            <a:endParaRPr lang="en-US" altLang="zh-CN" b="1" dirty="0"/>
          </a:p>
          <a:p>
            <a:r>
              <a:rPr lang="en-US" altLang="zh-CN" b="1" dirty="0"/>
              <a:t>4 5 </a:t>
            </a:r>
            <a:endParaRPr lang="en-US" altLang="zh-CN" b="1" dirty="0"/>
          </a:p>
          <a:p>
            <a:r>
              <a:rPr lang="en-US" altLang="zh-CN" b="1" dirty="0"/>
              <a:t>4 3 </a:t>
            </a:r>
            <a:endParaRPr lang="en-US" altLang="zh-CN" b="1" dirty="0"/>
          </a:p>
          <a:p>
            <a:r>
              <a:rPr lang="en-US" altLang="zh-CN" b="1" dirty="0"/>
              <a:t>2 4 </a:t>
            </a:r>
            <a:endParaRPr lang="en-US" altLang="zh-CN" b="1" dirty="0"/>
          </a:p>
          <a:p>
            <a:r>
              <a:rPr lang="en-US" altLang="zh-CN" b="1" dirty="0"/>
              <a:t>3 1 </a:t>
            </a:r>
            <a:endParaRPr lang="en-US" altLang="zh-CN" b="1" dirty="0"/>
          </a:p>
          <a:p>
            <a:r>
              <a:rPr lang="en-US" altLang="zh-CN" b="1" dirty="0"/>
              <a:t>2 3 </a:t>
            </a:r>
            <a:endParaRPr lang="en-US" altLang="zh-CN" b="1" dirty="0"/>
          </a:p>
          <a:p>
            <a:r>
              <a:rPr lang="en-US" altLang="zh-CN" b="1" dirty="0"/>
              <a:t>5 1</a:t>
            </a:r>
            <a:endParaRPr kumimoji="1" lang="zh-CN" altLang="en-US" b="1" dirty="0"/>
          </a:p>
        </p:txBody>
      </p:sp>
      <p:sp>
        <p:nvSpPr>
          <p:cNvPr id="12" name="下箭头 11"/>
          <p:cNvSpPr/>
          <p:nvPr/>
        </p:nvSpPr>
        <p:spPr>
          <a:xfrm>
            <a:off x="9256962" y="5503594"/>
            <a:ext cx="419100" cy="558800"/>
          </a:xfrm>
          <a:prstGeom prst="downArrow">
            <a:avLst/>
          </a:prstGeom>
          <a:solidFill>
            <a:schemeClr val="accent2"/>
          </a:solidFill>
          <a:ln>
            <a:solidFill>
              <a:srgbClr val="E43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80209" y="6211669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2770265" y="21254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31709" y="28534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374638" y="21254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415009" y="36604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2770265" y="36604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41" name="直线箭头连接符 40"/>
          <p:cNvCxnSpPr>
            <a:stCxn id="23" idx="2"/>
            <a:endCxn id="44" idx="6"/>
          </p:cNvCxnSpPr>
          <p:nvPr/>
        </p:nvCxnSpPr>
        <p:spPr>
          <a:xfrm flipH="1">
            <a:off x="3165149" y="3856787"/>
            <a:ext cx="124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3" idx="0"/>
            <a:endCxn id="22" idx="4"/>
          </p:cNvCxnSpPr>
          <p:nvPr/>
        </p:nvCxnSpPr>
        <p:spPr>
          <a:xfrm flipH="1" flipV="1">
            <a:off x="4572080" y="2518166"/>
            <a:ext cx="40371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1" idx="3"/>
            <a:endCxn id="23" idx="6"/>
          </p:cNvCxnSpPr>
          <p:nvPr/>
        </p:nvCxnSpPr>
        <p:spPr>
          <a:xfrm flipH="1">
            <a:off x="4809893" y="3188563"/>
            <a:ext cx="1179645" cy="6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2" idx="2"/>
            <a:endCxn id="15" idx="6"/>
          </p:cNvCxnSpPr>
          <p:nvPr/>
        </p:nvCxnSpPr>
        <p:spPr>
          <a:xfrm flipH="1">
            <a:off x="3165149" y="2321832"/>
            <a:ext cx="1209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1" idx="1"/>
            <a:endCxn id="22" idx="6"/>
          </p:cNvCxnSpPr>
          <p:nvPr/>
        </p:nvCxnSpPr>
        <p:spPr>
          <a:xfrm flipH="1" flipV="1">
            <a:off x="4769522" y="2321832"/>
            <a:ext cx="1220016" cy="5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44" idx="0"/>
            <a:endCxn id="15" idx="4"/>
          </p:cNvCxnSpPr>
          <p:nvPr/>
        </p:nvCxnSpPr>
        <p:spPr>
          <a:xfrm flipV="1">
            <a:off x="2967707" y="2518166"/>
            <a:ext cx="0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3"/>
          <p:cNvGraphicFramePr>
            <a:graphicFrameLocks noGrp="1"/>
          </p:cNvGraphicFramePr>
          <p:nvPr/>
        </p:nvGraphicFramePr>
        <p:xfrm>
          <a:off x="7278205" y="1503680"/>
          <a:ext cx="415758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1"/>
                <a:gridCol w="1819479"/>
                <a:gridCol w="1062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,4,5,1]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,5,1]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834" y="157939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34" y="2125498"/>
            <a:ext cx="569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8 8 </a:t>
            </a:r>
            <a:endParaRPr lang="en-US" altLang="zh-CN" dirty="0"/>
          </a:p>
          <a:p>
            <a:r>
              <a:rPr lang="en-US" altLang="zh-CN" dirty="0"/>
              <a:t>2 4 </a:t>
            </a:r>
            <a:endParaRPr lang="en-US" altLang="zh-CN" dirty="0"/>
          </a:p>
          <a:p>
            <a:r>
              <a:rPr lang="en-US" altLang="zh-CN" dirty="0"/>
              <a:t>7 5 </a:t>
            </a:r>
            <a:endParaRPr lang="en-US" altLang="zh-CN" dirty="0"/>
          </a:p>
          <a:p>
            <a:r>
              <a:rPr lang="en-US" altLang="zh-CN" dirty="0"/>
              <a:t>3 4 </a:t>
            </a:r>
            <a:endParaRPr lang="en-US" altLang="zh-CN" dirty="0"/>
          </a:p>
          <a:p>
            <a:r>
              <a:rPr lang="en-US" altLang="zh-CN" dirty="0"/>
              <a:t>3 6 </a:t>
            </a:r>
            <a:endParaRPr lang="en-US" altLang="zh-CN" dirty="0"/>
          </a:p>
          <a:p>
            <a:r>
              <a:rPr lang="en-US" altLang="zh-CN" dirty="0"/>
              <a:t>2 6 </a:t>
            </a:r>
            <a:endParaRPr lang="en-US" altLang="zh-CN" dirty="0"/>
          </a:p>
          <a:p>
            <a:r>
              <a:rPr lang="en-US" altLang="zh-CN" dirty="0"/>
              <a:t>7 8 </a:t>
            </a:r>
            <a:endParaRPr lang="en-US" altLang="zh-CN" dirty="0"/>
          </a:p>
          <a:p>
            <a:r>
              <a:rPr lang="en-US" altLang="zh-CN" dirty="0"/>
              <a:t>2 3 </a:t>
            </a:r>
            <a:endParaRPr lang="en-US" altLang="zh-CN" dirty="0"/>
          </a:p>
          <a:p>
            <a:r>
              <a:rPr lang="en-US" altLang="zh-CN" dirty="0"/>
              <a:t>5 1</a:t>
            </a:r>
            <a:endParaRPr kumimoji="1" lang="zh-CN" altLang="en-US" b="1" dirty="0"/>
          </a:p>
        </p:txBody>
      </p:sp>
      <p:sp>
        <p:nvSpPr>
          <p:cNvPr id="4" name="下箭头 3"/>
          <p:cNvSpPr/>
          <p:nvPr/>
        </p:nvSpPr>
        <p:spPr>
          <a:xfrm>
            <a:off x="8993229" y="5563034"/>
            <a:ext cx="419100" cy="558800"/>
          </a:xfrm>
          <a:prstGeom prst="downArrow">
            <a:avLst/>
          </a:prstGeom>
          <a:solidFill>
            <a:schemeClr val="accent2"/>
          </a:solidFill>
          <a:ln>
            <a:solidFill>
              <a:srgbClr val="E43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89592" y="6121834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r>
              <a:rPr lang="en-US" altLang="zh-CN" b="1" dirty="0"/>
              <a:t>1 4 2 2 1 2 2 1</a:t>
            </a:r>
            <a:endParaRPr kumimoji="1"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3428661" y="185034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310949" y="343479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261431" y="24928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667475" y="4007066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358037" y="2871111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8" idx="3"/>
            <a:endCxn id="9" idx="0"/>
          </p:cNvCxnSpPr>
          <p:nvPr/>
        </p:nvCxnSpPr>
        <p:spPr>
          <a:xfrm flipH="1">
            <a:off x="3864917" y="2828006"/>
            <a:ext cx="454343" cy="11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7"/>
            <a:endCxn id="18" idx="4"/>
          </p:cNvCxnSpPr>
          <p:nvPr/>
        </p:nvCxnSpPr>
        <p:spPr>
          <a:xfrm flipV="1">
            <a:off x="5648004" y="2263693"/>
            <a:ext cx="148404" cy="12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1"/>
            <a:endCxn id="8" idx="5"/>
          </p:cNvCxnSpPr>
          <p:nvPr/>
        </p:nvCxnSpPr>
        <p:spPr>
          <a:xfrm flipH="1" flipV="1">
            <a:off x="4598486" y="2828006"/>
            <a:ext cx="770292" cy="66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0" idx="7"/>
            <a:endCxn id="6" idx="3"/>
          </p:cNvCxnSpPr>
          <p:nvPr/>
        </p:nvCxnSpPr>
        <p:spPr>
          <a:xfrm flipV="1">
            <a:off x="2695092" y="2185511"/>
            <a:ext cx="791398" cy="74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93"/>
          <p:cNvGraphicFramePr>
            <a:graphicFrameLocks noGrp="1"/>
          </p:cNvGraphicFramePr>
          <p:nvPr/>
        </p:nvGraphicFramePr>
        <p:xfrm>
          <a:off x="6994330" y="424574"/>
          <a:ext cx="4157587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1"/>
                <a:gridCol w="1819479"/>
                <a:gridCol w="1062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[7,5,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,3,4]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,6]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,4]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[7,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,5,1]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,8]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[7,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5598966" y="1871025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963153" y="4178854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9" idx="0"/>
            <a:endCxn id="10" idx="4"/>
          </p:cNvCxnSpPr>
          <p:nvPr/>
        </p:nvCxnSpPr>
        <p:spPr>
          <a:xfrm flipV="1">
            <a:off x="2160595" y="3263779"/>
            <a:ext cx="394884" cy="9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7"/>
            <a:endCxn id="18" idx="2"/>
          </p:cNvCxnSpPr>
          <p:nvPr/>
        </p:nvCxnSpPr>
        <p:spPr>
          <a:xfrm flipV="1">
            <a:off x="4598486" y="2067359"/>
            <a:ext cx="1000480" cy="48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3129599" y="3637056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19" idx="6"/>
            <a:endCxn id="31" idx="2"/>
          </p:cNvCxnSpPr>
          <p:nvPr/>
        </p:nvCxnSpPr>
        <p:spPr>
          <a:xfrm flipV="1">
            <a:off x="2358037" y="3833390"/>
            <a:ext cx="771562" cy="54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7" idx="3"/>
            <a:endCxn id="9" idx="6"/>
          </p:cNvCxnSpPr>
          <p:nvPr/>
        </p:nvCxnSpPr>
        <p:spPr>
          <a:xfrm flipH="1">
            <a:off x="4062359" y="3769953"/>
            <a:ext cx="1306419" cy="4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953</Words>
  <Application>WPS 演示</Application>
  <PresentationFormat>宽屏</PresentationFormat>
  <Paragraphs>172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Calibri</vt:lpstr>
      <vt:lpstr>离子会议室</vt:lpstr>
      <vt:lpstr>Biology and CS</vt:lpstr>
      <vt:lpstr>Biology and CS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Biology and CS</dc:title>
  <dc:creator>yezi</dc:creator>
  <cp:lastModifiedBy>yao</cp:lastModifiedBy>
  <cp:revision>5</cp:revision>
  <dcterms:created xsi:type="dcterms:W3CDTF">2022-03-14T08:20:00Z</dcterms:created>
  <dcterms:modified xsi:type="dcterms:W3CDTF">2025-03-17T14:44:01Z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D3C893E5A58F400C9081A48EF12E5B15_12</vt:lpwstr>
  </property>
  <property fmtid="{D5CDD505-2E9C-101B-9397-08002B2CF9AE}" pid="3" name="KSOProductBuildVer">
    <vt:lpwstr>2052-12.1.0.20305</vt:lpwstr>
  </property>
</Properties>
</file>