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9" r:id="rId4"/>
    <p:sldId id="260" r:id="rId5"/>
    <p:sldId id="285" r:id="rId6"/>
    <p:sldId id="284" r:id="rId7"/>
    <p:sldId id="28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840"/>
  </p:normalViewPr>
  <p:slideViewPr>
    <p:cSldViewPr snapToGrid="0">
      <p:cViewPr varScale="1">
        <p:scale>
          <a:sx n="86" d="100"/>
          <a:sy n="86" d="100"/>
        </p:scale>
        <p:origin x="53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23A1CC3-2375-41D4-9E03-427CAF2A4C1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AFF16868-8199-4C2C-A5B1-63AEE139F88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AAD9FF7F-6988-44CC-821B-644E70CD2F7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5C12C299-16B2-4475-990D-751901EACC1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34E6425-0181-43F2-84FC-787E803FD2F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6E86A4C-8E40-4F87-A4F0-01A0687C574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5E72C73-2D91-4E12-BA25-F0AA0C03599B}"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Practice</a:t>
            </a:r>
            <a:r>
              <a:rPr kumimoji="1" lang="zh-CN" altLang="en-US" dirty="0"/>
              <a:t> </a:t>
            </a:r>
            <a:r>
              <a:rPr kumimoji="1" lang="en-US" altLang="zh-CN" dirty="0"/>
              <a:t>3</a:t>
            </a:r>
            <a:endParaRPr kumimoji="1" lang="en-US" altLang="zh-CN" dirty="0"/>
          </a:p>
        </p:txBody>
      </p:sp>
      <p:sp>
        <p:nvSpPr>
          <p:cNvPr id="3" name="副标题 2"/>
          <p:cNvSpPr>
            <a:spLocks noGrp="1"/>
          </p:cNvSpPr>
          <p:nvPr>
            <p:ph type="subTitle" idx="1"/>
          </p:nvPr>
        </p:nvSpPr>
        <p:spPr/>
        <p:txBody>
          <a:bodyPr/>
          <a:lstStyle/>
          <a:p>
            <a:r>
              <a:rPr kumimoji="1" lang="en-US" altLang="zh-CN" dirty="0" err="1"/>
              <a:t>yao</a:t>
            </a:r>
            <a:r>
              <a:rPr kumimoji="1" lang="zh-CN" altLang="en-US" dirty="0"/>
              <a:t> </a:t>
            </a:r>
            <a:r>
              <a:rPr kumimoji="1" lang="en-US" altLang="zh-CN" dirty="0" err="1"/>
              <a:t>zhao</a:t>
            </a:r>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Question</a:t>
            </a:r>
            <a:r>
              <a:rPr kumimoji="1" lang="zh-CN" altLang="en-US" dirty="0"/>
              <a:t> </a:t>
            </a:r>
            <a:r>
              <a:rPr kumimoji="1" lang="en-US" altLang="zh-CN" dirty="0"/>
              <a:t>1</a:t>
            </a:r>
            <a:endParaRPr kumimoji="1" lang="zh-CN" altLang="en-US" dirty="0"/>
          </a:p>
        </p:txBody>
      </p:sp>
      <p:sp>
        <p:nvSpPr>
          <p:cNvPr id="3" name="内容占位符 2"/>
          <p:cNvSpPr>
            <a:spLocks noGrp="1"/>
          </p:cNvSpPr>
          <p:nvPr>
            <p:ph idx="1"/>
          </p:nvPr>
        </p:nvSpPr>
        <p:spPr/>
        <p:txBody>
          <a:bodyPr/>
          <a:lstStyle/>
          <a:p>
            <a:pPr algn="just"/>
            <a:r>
              <a:rPr lang="en-US" altLang="zh-CN" dirty="0"/>
              <a:t>Lanran has  tasks to do, while the tasks are not independent. That means to do some task Lanran needs to finish other task first. Now given the dependency of the tasks, Lanran wants you to tell him one possible order to finish all these tasks. To make the output answer unique, the answer should have the </a:t>
            </a:r>
            <a:r>
              <a:rPr lang="en-US" altLang="zh-CN" b="1" dirty="0"/>
              <a:t>least lexicographical order</a:t>
            </a:r>
            <a:r>
              <a:rPr lang="en-US" altLang="zh-CN" dirty="0"/>
              <a:t> among all possible answers. If there is no possible answer, please output 'impossible' (without quotes).</a:t>
            </a:r>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85392" y="2458904"/>
            <a:ext cx="1021051" cy="1477328"/>
          </a:xfrm>
          <a:prstGeom prst="rect">
            <a:avLst/>
          </a:prstGeom>
        </p:spPr>
        <p:txBody>
          <a:bodyPr wrap="square">
            <a:spAutoFit/>
          </a:bodyPr>
          <a:lstStyle/>
          <a:p>
            <a:r>
              <a:rPr lang="en-US" altLang="zh-CN" dirty="0"/>
              <a:t>5 4 </a:t>
            </a:r>
            <a:endParaRPr lang="en-US" altLang="zh-CN" dirty="0"/>
          </a:p>
          <a:p>
            <a:r>
              <a:rPr lang="en-US" altLang="zh-CN" dirty="0"/>
              <a:t>1 4 </a:t>
            </a:r>
            <a:endParaRPr lang="en-US" altLang="zh-CN" dirty="0"/>
          </a:p>
          <a:p>
            <a:r>
              <a:rPr lang="en-US" altLang="zh-CN" dirty="0"/>
              <a:t>1 3 </a:t>
            </a:r>
            <a:endParaRPr lang="en-US" altLang="zh-CN" dirty="0"/>
          </a:p>
          <a:p>
            <a:r>
              <a:rPr lang="en-US" altLang="zh-CN" dirty="0"/>
              <a:t>4 3 </a:t>
            </a:r>
            <a:endParaRPr lang="en-US" altLang="zh-CN" dirty="0"/>
          </a:p>
          <a:p>
            <a:r>
              <a:rPr lang="en-US" altLang="zh-CN" dirty="0"/>
              <a:t>1 5</a:t>
            </a:r>
            <a:endParaRPr lang="zh-CN" altLang="en-US" dirty="0"/>
          </a:p>
        </p:txBody>
      </p:sp>
      <p:sp>
        <p:nvSpPr>
          <p:cNvPr id="6" name="椭圆 5"/>
          <p:cNvSpPr/>
          <p:nvPr/>
        </p:nvSpPr>
        <p:spPr>
          <a:xfrm>
            <a:off x="7445303" y="2952242"/>
            <a:ext cx="301083" cy="2899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8" name="椭圆 7"/>
          <p:cNvSpPr/>
          <p:nvPr/>
        </p:nvSpPr>
        <p:spPr>
          <a:xfrm>
            <a:off x="9147719" y="2952242"/>
            <a:ext cx="301083" cy="2899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sp>
        <p:nvSpPr>
          <p:cNvPr id="9" name="椭圆 8"/>
          <p:cNvSpPr/>
          <p:nvPr/>
        </p:nvSpPr>
        <p:spPr>
          <a:xfrm>
            <a:off x="8274533" y="2458904"/>
            <a:ext cx="301083" cy="2899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4</a:t>
            </a:r>
            <a:endParaRPr kumimoji="1" lang="zh-CN" altLang="en-US" dirty="0"/>
          </a:p>
        </p:txBody>
      </p:sp>
      <p:sp>
        <p:nvSpPr>
          <p:cNvPr id="10" name="椭圆 9"/>
          <p:cNvSpPr/>
          <p:nvPr/>
        </p:nvSpPr>
        <p:spPr>
          <a:xfrm>
            <a:off x="8274532" y="3543104"/>
            <a:ext cx="301083" cy="2899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5</a:t>
            </a:r>
            <a:endParaRPr kumimoji="1" lang="zh-CN" altLang="en-US" dirty="0"/>
          </a:p>
        </p:txBody>
      </p:sp>
      <p:cxnSp>
        <p:nvCxnSpPr>
          <p:cNvPr id="14" name="直线箭头连接符 13"/>
          <p:cNvCxnSpPr>
            <a:stCxn id="6" idx="7"/>
            <a:endCxn id="9" idx="2"/>
          </p:cNvCxnSpPr>
          <p:nvPr/>
        </p:nvCxnSpPr>
        <p:spPr>
          <a:xfrm flipV="1">
            <a:off x="7702293" y="2603870"/>
            <a:ext cx="572240" cy="39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9" idx="6"/>
            <a:endCxn id="8" idx="1"/>
          </p:cNvCxnSpPr>
          <p:nvPr/>
        </p:nvCxnSpPr>
        <p:spPr>
          <a:xfrm>
            <a:off x="8575616" y="2603870"/>
            <a:ext cx="616196" cy="39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6" idx="5"/>
            <a:endCxn id="10" idx="2"/>
          </p:cNvCxnSpPr>
          <p:nvPr/>
        </p:nvCxnSpPr>
        <p:spPr>
          <a:xfrm>
            <a:off x="7702293" y="3199714"/>
            <a:ext cx="572239" cy="488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6" idx="6"/>
            <a:endCxn id="8" idx="2"/>
          </p:cNvCxnSpPr>
          <p:nvPr/>
        </p:nvCxnSpPr>
        <p:spPr>
          <a:xfrm>
            <a:off x="7746386" y="3097208"/>
            <a:ext cx="1401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279375" y="1990552"/>
            <a:ext cx="1624163" cy="369332"/>
          </a:xfrm>
          <a:prstGeom prst="rect">
            <a:avLst/>
          </a:prstGeom>
        </p:spPr>
        <p:txBody>
          <a:bodyPr wrap="none">
            <a:spAutoFit/>
          </a:bodyPr>
          <a:lstStyle/>
          <a:p>
            <a:r>
              <a:rPr lang="en-US" altLang="zh-CN" b="1" dirty="0">
                <a:latin typeface="Lato"/>
              </a:rPr>
              <a:t>Sample input</a:t>
            </a:r>
            <a:r>
              <a:rPr lang="zh-CN" altLang="en-US" b="1" dirty="0">
                <a:latin typeface="Lato"/>
              </a:rPr>
              <a:t>：</a:t>
            </a:r>
            <a:endParaRPr lang="en-US" altLang="zh-CN" b="1" i="0" dirty="0">
              <a:effectLst/>
              <a:latin typeface="Lato"/>
            </a:endParaRPr>
          </a:p>
        </p:txBody>
      </p:sp>
      <p:sp>
        <p:nvSpPr>
          <p:cNvPr id="30" name="椭圆 29"/>
          <p:cNvSpPr/>
          <p:nvPr/>
        </p:nvSpPr>
        <p:spPr>
          <a:xfrm>
            <a:off x="6916365" y="3543104"/>
            <a:ext cx="301083" cy="2899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66" name="矩形 65"/>
          <p:cNvSpPr/>
          <p:nvPr/>
        </p:nvSpPr>
        <p:spPr>
          <a:xfrm>
            <a:off x="7712314" y="2026766"/>
            <a:ext cx="1220206" cy="369332"/>
          </a:xfrm>
          <a:prstGeom prst="rect">
            <a:avLst/>
          </a:prstGeom>
        </p:spPr>
        <p:txBody>
          <a:bodyPr wrap="none">
            <a:spAutoFit/>
          </a:bodyPr>
          <a:lstStyle/>
          <a:p>
            <a:r>
              <a:rPr lang="en-US" altLang="zh-CN" b="1" dirty="0">
                <a:latin typeface="Lato"/>
              </a:rPr>
              <a:t>Graph</a:t>
            </a:r>
            <a:r>
              <a:rPr lang="zh-CN" altLang="en-US" b="1" dirty="0">
                <a:latin typeface="Lato"/>
              </a:rPr>
              <a:t>：</a:t>
            </a:r>
            <a:endParaRPr lang="en-US" altLang="zh-CN" b="1" i="0" dirty="0">
              <a:effectLst/>
              <a:latin typeface="Lato"/>
            </a:endParaRPr>
          </a:p>
        </p:txBody>
      </p:sp>
      <p:sp>
        <p:nvSpPr>
          <p:cNvPr id="67" name="右箭头 66"/>
          <p:cNvSpPr/>
          <p:nvPr/>
        </p:nvSpPr>
        <p:spPr>
          <a:xfrm>
            <a:off x="4810539" y="2981161"/>
            <a:ext cx="1285461" cy="144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9226395" y="5944129"/>
            <a:ext cx="1208041" cy="369332"/>
          </a:xfrm>
          <a:prstGeom prst="rect">
            <a:avLst/>
          </a:prstGeom>
          <a:noFill/>
        </p:spPr>
        <p:txBody>
          <a:bodyPr wrap="square">
            <a:spAutoFit/>
          </a:bodyPr>
          <a:lstStyle/>
          <a:p>
            <a:r>
              <a:rPr kumimoji="1" lang="en-US" altLang="zh-CN" b="1" dirty="0"/>
              <a:t>1</a:t>
            </a:r>
            <a:r>
              <a:rPr kumimoji="1" lang="zh-CN" altLang="en-US" b="1" dirty="0"/>
              <a:t> </a:t>
            </a:r>
            <a:r>
              <a:rPr kumimoji="1" lang="en-US" altLang="zh-CN" b="1" dirty="0"/>
              <a:t>2</a:t>
            </a:r>
            <a:r>
              <a:rPr kumimoji="1" lang="zh-CN" altLang="en-US" b="1" dirty="0"/>
              <a:t> </a:t>
            </a:r>
            <a:r>
              <a:rPr kumimoji="1" lang="en-US" altLang="zh-CN" b="1" dirty="0"/>
              <a:t>4</a:t>
            </a:r>
            <a:r>
              <a:rPr kumimoji="1" lang="zh-CN" altLang="en-US" b="1" dirty="0"/>
              <a:t> </a:t>
            </a:r>
            <a:r>
              <a:rPr kumimoji="1" lang="en-US" altLang="zh-CN" b="1" dirty="0"/>
              <a:t>3</a:t>
            </a:r>
            <a:r>
              <a:rPr kumimoji="1" lang="zh-CN" altLang="en-US" b="1" dirty="0"/>
              <a:t> </a:t>
            </a:r>
            <a:r>
              <a:rPr kumimoji="1" lang="en-US" altLang="zh-CN" b="1" dirty="0"/>
              <a:t>5</a:t>
            </a:r>
            <a:r>
              <a:rPr kumimoji="1" lang="zh-CN" altLang="en-US" b="1" dirty="0"/>
              <a:t> </a:t>
            </a:r>
            <a:endParaRPr lang="zh-CN" altLang="en-US" dirty="0"/>
          </a:p>
        </p:txBody>
      </p:sp>
      <p:sp>
        <p:nvSpPr>
          <p:cNvPr id="3" name="矩形 2"/>
          <p:cNvSpPr/>
          <p:nvPr/>
        </p:nvSpPr>
        <p:spPr>
          <a:xfrm>
            <a:off x="9226395" y="5574797"/>
            <a:ext cx="1920719" cy="369332"/>
          </a:xfrm>
          <a:prstGeom prst="rect">
            <a:avLst/>
          </a:prstGeom>
        </p:spPr>
        <p:txBody>
          <a:bodyPr wrap="none">
            <a:spAutoFit/>
          </a:bodyPr>
          <a:lstStyle/>
          <a:p>
            <a:r>
              <a:rPr lang="en-US" altLang="zh-CN" b="1" dirty="0">
                <a:latin typeface="Lato"/>
              </a:rPr>
              <a:t>Sample output</a:t>
            </a:r>
            <a:r>
              <a:rPr lang="zh-CN" altLang="en-US" b="1" dirty="0">
                <a:latin typeface="Lato"/>
              </a:rPr>
              <a:t>：</a:t>
            </a:r>
            <a:endParaRPr lang="en-US" altLang="zh-CN" b="1" i="0" dirty="0">
              <a:effectLst/>
              <a:latin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Question</a:t>
            </a:r>
            <a:r>
              <a:rPr kumimoji="1" lang="zh-CN" altLang="en-US" dirty="0"/>
              <a:t> </a:t>
            </a:r>
            <a:r>
              <a:rPr kumimoji="1" lang="en-US" altLang="zh-CN" dirty="0"/>
              <a:t>2</a:t>
            </a:r>
            <a:endParaRPr kumimoji="1" lang="zh-CN" altLang="en-US" dirty="0"/>
          </a:p>
        </p:txBody>
      </p:sp>
      <p:pic>
        <p:nvPicPr>
          <p:cNvPr id="6" name="图片 5"/>
          <p:cNvPicPr>
            <a:picLocks noChangeAspect="1"/>
          </p:cNvPicPr>
          <p:nvPr/>
        </p:nvPicPr>
        <p:blipFill>
          <a:blip r:embed="rId1"/>
          <a:stretch>
            <a:fillRect/>
          </a:stretch>
        </p:blipFill>
        <p:spPr>
          <a:xfrm>
            <a:off x="1794197" y="2879951"/>
            <a:ext cx="7772400" cy="26122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7062" y="965770"/>
            <a:ext cx="1021051" cy="2308324"/>
          </a:xfrm>
          <a:prstGeom prst="rect">
            <a:avLst/>
          </a:prstGeom>
        </p:spPr>
        <p:txBody>
          <a:bodyPr wrap="square">
            <a:spAutoFit/>
          </a:bodyPr>
          <a:lstStyle/>
          <a:p>
            <a:r>
              <a:rPr lang="en-US" altLang="zh-CN" dirty="0"/>
              <a:t>a</a:t>
            </a:r>
            <a:r>
              <a:rPr lang="zh-CN" altLang="en-US" dirty="0"/>
              <a:t> </a:t>
            </a:r>
            <a:r>
              <a:rPr lang="en-US" altLang="zh-CN" dirty="0"/>
              <a:t>0</a:t>
            </a:r>
            <a:r>
              <a:rPr lang="zh-CN" altLang="en-US" dirty="0"/>
              <a:t> </a:t>
            </a:r>
            <a:r>
              <a:rPr lang="en-US" altLang="zh-CN" dirty="0"/>
              <a:t>6</a:t>
            </a:r>
            <a:endParaRPr lang="en-US" altLang="zh-CN" dirty="0"/>
          </a:p>
          <a:p>
            <a:r>
              <a:rPr lang="en-US" altLang="zh-CN" dirty="0"/>
              <a:t>b</a:t>
            </a:r>
            <a:r>
              <a:rPr lang="zh-CN" altLang="en-US" dirty="0"/>
              <a:t> </a:t>
            </a:r>
            <a:r>
              <a:rPr lang="en-US" altLang="zh-CN" dirty="0"/>
              <a:t>1</a:t>
            </a:r>
            <a:r>
              <a:rPr lang="zh-CN" altLang="en-US" dirty="0"/>
              <a:t> </a:t>
            </a:r>
            <a:r>
              <a:rPr lang="en-US" altLang="zh-CN" dirty="0"/>
              <a:t>4</a:t>
            </a:r>
            <a:endParaRPr lang="en-US" altLang="zh-CN" dirty="0"/>
          </a:p>
          <a:p>
            <a:r>
              <a:rPr lang="en-US" altLang="zh-CN" dirty="0"/>
              <a:t>c</a:t>
            </a:r>
            <a:r>
              <a:rPr lang="zh-CN" altLang="en-US" dirty="0"/>
              <a:t> </a:t>
            </a:r>
            <a:r>
              <a:rPr lang="en-US" altLang="zh-CN" dirty="0"/>
              <a:t>3</a:t>
            </a:r>
            <a:r>
              <a:rPr lang="zh-CN" altLang="en-US" dirty="0"/>
              <a:t> </a:t>
            </a:r>
            <a:r>
              <a:rPr lang="en-US" altLang="zh-CN" dirty="0"/>
              <a:t>5</a:t>
            </a:r>
            <a:endParaRPr lang="en-US" altLang="zh-CN" dirty="0"/>
          </a:p>
          <a:p>
            <a:r>
              <a:rPr lang="en-US" altLang="zh-CN" dirty="0"/>
              <a:t>d</a:t>
            </a:r>
            <a:r>
              <a:rPr lang="zh-CN" altLang="en-US" dirty="0"/>
              <a:t> </a:t>
            </a:r>
            <a:r>
              <a:rPr lang="en-US" altLang="zh-CN" dirty="0"/>
              <a:t>3</a:t>
            </a:r>
            <a:r>
              <a:rPr lang="zh-CN" altLang="en-US" dirty="0"/>
              <a:t> </a:t>
            </a:r>
            <a:r>
              <a:rPr lang="en-US" altLang="zh-CN" dirty="0"/>
              <a:t>8</a:t>
            </a:r>
            <a:endParaRPr lang="en-US" altLang="zh-CN" dirty="0"/>
          </a:p>
          <a:p>
            <a:r>
              <a:rPr lang="en-US" altLang="zh-CN" dirty="0"/>
              <a:t>e</a:t>
            </a:r>
            <a:r>
              <a:rPr lang="zh-CN" altLang="en-US" dirty="0"/>
              <a:t> </a:t>
            </a:r>
            <a:r>
              <a:rPr lang="en-US" altLang="zh-CN" dirty="0"/>
              <a:t>4</a:t>
            </a:r>
            <a:r>
              <a:rPr lang="zh-CN" altLang="en-US" dirty="0"/>
              <a:t> </a:t>
            </a:r>
            <a:r>
              <a:rPr lang="en-US" altLang="zh-CN" dirty="0"/>
              <a:t>7</a:t>
            </a:r>
            <a:endParaRPr lang="en-US" altLang="zh-CN" dirty="0"/>
          </a:p>
          <a:p>
            <a:r>
              <a:rPr lang="en-US" altLang="zh-CN" dirty="0"/>
              <a:t>f</a:t>
            </a:r>
            <a:r>
              <a:rPr lang="zh-CN" altLang="en-US" dirty="0"/>
              <a:t>  </a:t>
            </a:r>
            <a:r>
              <a:rPr lang="en-US" altLang="zh-CN" dirty="0"/>
              <a:t>5</a:t>
            </a:r>
            <a:r>
              <a:rPr lang="zh-CN" altLang="en-US" dirty="0"/>
              <a:t> </a:t>
            </a:r>
            <a:r>
              <a:rPr lang="en-US" altLang="zh-CN" dirty="0"/>
              <a:t>9</a:t>
            </a:r>
            <a:endParaRPr lang="en-US" altLang="zh-CN" dirty="0"/>
          </a:p>
          <a:p>
            <a:r>
              <a:rPr lang="en-US" altLang="zh-CN" dirty="0"/>
              <a:t>g</a:t>
            </a:r>
            <a:r>
              <a:rPr lang="zh-CN" altLang="en-US" dirty="0"/>
              <a:t> </a:t>
            </a:r>
            <a:r>
              <a:rPr lang="en-US" altLang="zh-CN" dirty="0"/>
              <a:t>6</a:t>
            </a:r>
            <a:r>
              <a:rPr lang="zh-CN" altLang="en-US" dirty="0"/>
              <a:t> </a:t>
            </a:r>
            <a:r>
              <a:rPr lang="en-US" altLang="zh-CN" dirty="0"/>
              <a:t>10</a:t>
            </a:r>
            <a:endParaRPr lang="en-US" altLang="zh-CN" dirty="0"/>
          </a:p>
          <a:p>
            <a:r>
              <a:rPr lang="en-US" altLang="zh-CN" dirty="0"/>
              <a:t>h</a:t>
            </a:r>
            <a:r>
              <a:rPr lang="zh-CN" altLang="en-US" dirty="0"/>
              <a:t> </a:t>
            </a:r>
            <a:r>
              <a:rPr lang="en-US" altLang="zh-CN" dirty="0"/>
              <a:t>8</a:t>
            </a:r>
            <a:r>
              <a:rPr lang="zh-CN" altLang="en-US" dirty="0"/>
              <a:t> </a:t>
            </a:r>
            <a:r>
              <a:rPr lang="en-US" altLang="zh-CN" dirty="0"/>
              <a:t>11</a:t>
            </a:r>
            <a:endParaRPr lang="en-US" altLang="zh-CN" dirty="0"/>
          </a:p>
        </p:txBody>
      </p:sp>
      <p:sp>
        <p:nvSpPr>
          <p:cNvPr id="3" name="矩形 2"/>
          <p:cNvSpPr/>
          <p:nvPr/>
        </p:nvSpPr>
        <p:spPr>
          <a:xfrm>
            <a:off x="601045" y="497418"/>
            <a:ext cx="1624163" cy="369332"/>
          </a:xfrm>
          <a:prstGeom prst="rect">
            <a:avLst/>
          </a:prstGeom>
        </p:spPr>
        <p:txBody>
          <a:bodyPr wrap="none">
            <a:spAutoFit/>
          </a:bodyPr>
          <a:lstStyle/>
          <a:p>
            <a:r>
              <a:rPr lang="en-US" altLang="zh-CN" b="1" dirty="0">
                <a:latin typeface="Lato"/>
              </a:rPr>
              <a:t>Sample input</a:t>
            </a:r>
            <a:r>
              <a:rPr lang="zh-CN" altLang="en-US" b="1" dirty="0">
                <a:latin typeface="Lato"/>
              </a:rPr>
              <a:t>：</a:t>
            </a:r>
            <a:endParaRPr lang="en-US" altLang="zh-CN" b="1" i="0" dirty="0">
              <a:effectLst/>
              <a:latin typeface="Lato"/>
            </a:endParaRPr>
          </a:p>
        </p:txBody>
      </p:sp>
      <p:sp>
        <p:nvSpPr>
          <p:cNvPr id="5" name="矩形 4"/>
          <p:cNvSpPr/>
          <p:nvPr/>
        </p:nvSpPr>
        <p:spPr>
          <a:xfrm>
            <a:off x="9272412" y="5621917"/>
            <a:ext cx="1920719" cy="646331"/>
          </a:xfrm>
          <a:prstGeom prst="rect">
            <a:avLst/>
          </a:prstGeom>
        </p:spPr>
        <p:txBody>
          <a:bodyPr wrap="none">
            <a:spAutoFit/>
          </a:bodyPr>
          <a:lstStyle/>
          <a:p>
            <a:r>
              <a:rPr lang="en-US" altLang="zh-CN" b="1" dirty="0">
                <a:latin typeface="Lato"/>
              </a:rPr>
              <a:t>Sample output</a:t>
            </a:r>
            <a:r>
              <a:rPr lang="zh-CN" altLang="en-US" b="1" dirty="0">
                <a:latin typeface="Lato"/>
              </a:rPr>
              <a:t>：</a:t>
            </a:r>
            <a:endParaRPr lang="en-US" altLang="zh-CN" b="1" dirty="0">
              <a:latin typeface="Lato"/>
            </a:endParaRPr>
          </a:p>
          <a:p>
            <a:r>
              <a:rPr lang="en-US" altLang="zh-CN" b="1" i="0" dirty="0">
                <a:effectLst/>
                <a:latin typeface="Lato"/>
              </a:rPr>
              <a:t>b</a:t>
            </a:r>
            <a:r>
              <a:rPr lang="zh-CN" altLang="en-US" b="1" i="0" dirty="0">
                <a:effectLst/>
                <a:latin typeface="Lato"/>
              </a:rPr>
              <a:t> </a:t>
            </a:r>
            <a:r>
              <a:rPr lang="en-US" altLang="zh-CN" b="1" i="0" dirty="0">
                <a:effectLst/>
                <a:latin typeface="Lato"/>
              </a:rPr>
              <a:t>e</a:t>
            </a:r>
            <a:r>
              <a:rPr lang="zh-CN" altLang="en-US" b="1" i="0" dirty="0">
                <a:effectLst/>
                <a:latin typeface="Lato"/>
              </a:rPr>
              <a:t> </a:t>
            </a:r>
            <a:r>
              <a:rPr lang="en-US" altLang="zh-CN" b="1" i="0" dirty="0">
                <a:effectLst/>
                <a:latin typeface="Lato"/>
              </a:rPr>
              <a:t>h</a:t>
            </a:r>
            <a:endParaRPr lang="en-US" altLang="zh-CN" b="1" i="0" dirty="0">
              <a:effectLst/>
              <a:latin typeface="Lato"/>
            </a:endParaRPr>
          </a:p>
        </p:txBody>
      </p:sp>
      <p:pic>
        <p:nvPicPr>
          <p:cNvPr id="6" name="图片 5"/>
          <p:cNvPicPr>
            <a:picLocks noChangeAspect="1"/>
          </p:cNvPicPr>
          <p:nvPr/>
        </p:nvPicPr>
        <p:blipFill>
          <a:blip r:embed="rId1"/>
          <a:stretch>
            <a:fillRect/>
          </a:stretch>
        </p:blipFill>
        <p:spPr>
          <a:xfrm>
            <a:off x="2209800" y="1282390"/>
            <a:ext cx="7772400" cy="42932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57468" y="1006997"/>
            <a:ext cx="9028254" cy="2584450"/>
          </a:xfrm>
          <a:prstGeom prst="rect">
            <a:avLst/>
          </a:prstGeom>
          <a:noFill/>
        </p:spPr>
        <p:txBody>
          <a:bodyPr wrap="square" rtlCol="0">
            <a:spAutoFit/>
          </a:bodyPr>
          <a:lstStyle/>
          <a:p>
            <a:r>
              <a:rPr lang="en-US" altLang="zh-CN" b="0" i="0" u="none" strike="noStrike" dirty="0">
                <a:solidFill>
                  <a:srgbClr val="101214"/>
                </a:solidFill>
                <a:effectLst/>
                <a:ea typeface="PingFang SC" panose="020B0400000000000000" pitchFamily="34" charset="-122"/>
              </a:rPr>
              <a:t>Please</a:t>
            </a:r>
            <a:r>
              <a:rPr lang="zh-CN" altLang="en-US" b="0" i="0" u="none" strike="noStrike" dirty="0">
                <a:solidFill>
                  <a:srgbClr val="101214"/>
                </a:solidFill>
                <a:effectLst/>
                <a:ea typeface="PingFang SC" panose="020B0400000000000000" pitchFamily="34" charset="-122"/>
              </a:rPr>
              <a:t> </a:t>
            </a:r>
            <a:r>
              <a:rPr lang="en-US" altLang="zh-CN" b="0" i="0" u="none" strike="noStrike" dirty="0">
                <a:solidFill>
                  <a:srgbClr val="101214"/>
                </a:solidFill>
                <a:effectLst/>
                <a:ea typeface="PingFang SC" panose="020B0400000000000000" pitchFamily="34" charset="-122"/>
              </a:rPr>
              <a:t>implement</a:t>
            </a:r>
            <a:r>
              <a:rPr lang="zh-CN" altLang="en-US" b="0" i="0" u="none" strike="noStrike" dirty="0">
                <a:solidFill>
                  <a:srgbClr val="101214"/>
                </a:solidFill>
                <a:effectLst/>
                <a:ea typeface="PingFang SC" panose="020B0400000000000000" pitchFamily="34" charset="-122"/>
              </a:rPr>
              <a:t> </a:t>
            </a:r>
            <a:r>
              <a:rPr lang="en-US" altLang="zh-CN" b="0" i="0" u="none" strike="noStrike" dirty="0">
                <a:solidFill>
                  <a:srgbClr val="101214"/>
                </a:solidFill>
                <a:effectLst/>
                <a:ea typeface="PingFang SC" panose="020B0400000000000000" pitchFamily="34" charset="-122"/>
              </a:rPr>
              <a:t>the</a:t>
            </a:r>
            <a:r>
              <a:rPr lang="zh-CN" altLang="en-US" b="0" i="0" u="none" strike="noStrike" dirty="0">
                <a:solidFill>
                  <a:srgbClr val="101214"/>
                </a:solidFill>
                <a:effectLst/>
                <a:ea typeface="PingFang SC" panose="020B0400000000000000" pitchFamily="34" charset="-122"/>
              </a:rPr>
              <a:t> </a:t>
            </a:r>
            <a:r>
              <a:rPr lang="en-US" altLang="zh-CN" b="0" i="0" u="none" strike="noStrike" dirty="0">
                <a:solidFill>
                  <a:srgbClr val="101214"/>
                </a:solidFill>
                <a:effectLst/>
                <a:ea typeface="PingFang SC" panose="020B0400000000000000" pitchFamily="34" charset="-122"/>
              </a:rPr>
              <a:t>2</a:t>
            </a:r>
            <a:r>
              <a:rPr lang="zh-CN" altLang="en-US" b="0" i="0" u="none" strike="noStrike" dirty="0">
                <a:solidFill>
                  <a:srgbClr val="101214"/>
                </a:solidFill>
                <a:effectLst/>
                <a:ea typeface="PingFang SC" panose="020B0400000000000000" pitchFamily="34" charset="-122"/>
              </a:rPr>
              <a:t> </a:t>
            </a:r>
            <a:r>
              <a:rPr lang="en-US" altLang="zh-CN" b="0" i="0" u="none" strike="noStrike" dirty="0">
                <a:solidFill>
                  <a:srgbClr val="101214"/>
                </a:solidFill>
                <a:effectLst/>
                <a:ea typeface="PingFang SC" panose="020B0400000000000000" pitchFamily="34" charset="-122"/>
              </a:rPr>
              <a:t>questions</a:t>
            </a:r>
            <a:r>
              <a:rPr lang="en-US" altLang="zh-CN" dirty="0">
                <a:solidFill>
                  <a:srgbClr val="101214"/>
                </a:solidFill>
                <a:ea typeface="PingFang SC" panose="020B0400000000000000" pitchFamily="34" charset="-122"/>
              </a:rPr>
              <a:t>.</a:t>
            </a:r>
            <a:endParaRPr lang="en-US" altLang="zh-CN" b="0" i="0" u="none" strike="noStrike" dirty="0">
              <a:solidFill>
                <a:srgbClr val="101214"/>
              </a:solidFill>
              <a:effectLst/>
              <a:ea typeface="PingFang SC" panose="020B0400000000000000" pitchFamily="34" charset="-122"/>
            </a:endParaRPr>
          </a:p>
          <a:p>
            <a:endParaRPr lang="en-US" altLang="zh-CN" dirty="0"/>
          </a:p>
          <a:p>
            <a:r>
              <a:rPr lang="en-US" altLang="zh-CN" dirty="0"/>
              <a:t>The practice will be checked in this</a:t>
            </a:r>
            <a:r>
              <a:rPr lang="zh-CN" altLang="en-US" dirty="0"/>
              <a:t> </a:t>
            </a:r>
            <a:r>
              <a:rPr lang="en-US" altLang="zh-CN" dirty="0"/>
              <a:t>lab</a:t>
            </a:r>
            <a:r>
              <a:rPr lang="zh-CN" altLang="en-US" dirty="0"/>
              <a:t> </a:t>
            </a:r>
            <a:r>
              <a:rPr lang="en-US" altLang="zh-CN" dirty="0"/>
              <a:t>class</a:t>
            </a:r>
            <a:r>
              <a:rPr lang="zh-CN" altLang="en-US" dirty="0"/>
              <a:t> </a:t>
            </a:r>
            <a:r>
              <a:rPr lang="en-US" altLang="zh-CN" dirty="0"/>
              <a:t>or the next lab class(before</a:t>
            </a:r>
            <a:r>
              <a:rPr lang="zh-CN" altLang="en-US" dirty="0"/>
              <a:t> </a:t>
            </a:r>
            <a:r>
              <a:rPr lang="en-US" altLang="zh-CN" b="1" dirty="0"/>
              <a:t>Apr.6</a:t>
            </a:r>
            <a:r>
              <a:rPr lang="en-US" altLang="zh-CN" dirty="0"/>
              <a:t>) by teachers or SAs.</a:t>
            </a:r>
            <a:endParaRPr lang="en-US" altLang="zh-CN" dirty="0"/>
          </a:p>
          <a:p>
            <a:endParaRPr lang="en-US" altLang="zh-CN" dirty="0"/>
          </a:p>
          <a:p>
            <a:pPr algn="just"/>
            <a:r>
              <a:rPr lang="en-US" altLang="zh-CN" dirty="0"/>
              <a:t>This practice will contribute </a:t>
            </a:r>
            <a:r>
              <a:rPr lang="en-US" altLang="zh-CN" b="1" dirty="0"/>
              <a:t>1 mark </a:t>
            </a:r>
            <a:r>
              <a:rPr lang="en-US" altLang="zh-CN" dirty="0"/>
              <a:t>to your overall grade. </a:t>
            </a:r>
            <a:r>
              <a:rPr lang="en-US" altLang="zh-CN" dirty="0">
                <a:highlight>
                  <a:srgbClr val="FF0000"/>
                </a:highlight>
              </a:rPr>
              <a:t>Late submissions within 2 weeks after the deadline (before</a:t>
            </a:r>
            <a:r>
              <a:rPr lang="zh-CN" altLang="en-US" dirty="0">
                <a:highlight>
                  <a:srgbClr val="FF0000"/>
                </a:highlight>
              </a:rPr>
              <a:t> </a:t>
            </a:r>
            <a:r>
              <a:rPr lang="en-US" altLang="zh-CN" dirty="0">
                <a:highlight>
                  <a:srgbClr val="FF0000"/>
                </a:highlight>
              </a:rPr>
              <a:t>Apr.20)will incur a 20% penalty, meaning that you can only get 80% of the score</a:t>
            </a:r>
            <a:r>
              <a:rPr lang="en-US" altLang="zh-CN" dirty="0"/>
              <a:t>. </a:t>
            </a:r>
            <a:endParaRPr lang="en-US" altLang="zh-CN" dirty="0"/>
          </a:p>
          <a:p>
            <a:endParaRPr kumimoji="1"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离子会议室</Template>
  <TotalTime>0</TotalTime>
  <Words>952</Words>
  <Application>WPS 演示</Application>
  <PresentationFormat>宽屏</PresentationFormat>
  <Paragraphs>55</Paragraphs>
  <Slides>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vt:i4>
      </vt:variant>
    </vt:vector>
  </HeadingPairs>
  <TitlesOfParts>
    <vt:vector size="20" baseType="lpstr">
      <vt:lpstr>Arial</vt:lpstr>
      <vt:lpstr>宋体</vt:lpstr>
      <vt:lpstr>Wingdings</vt:lpstr>
      <vt:lpstr>Wingdings 3</vt:lpstr>
      <vt:lpstr>Symbol</vt:lpstr>
      <vt:lpstr>Arial</vt:lpstr>
      <vt:lpstr>Lato</vt:lpstr>
      <vt:lpstr>Segoe Print</vt:lpstr>
      <vt:lpstr>PingFang SC</vt:lpstr>
      <vt:lpstr>Century Gothic</vt:lpstr>
      <vt:lpstr>微软雅黑</vt:lpstr>
      <vt:lpstr>Arial Unicode MS</vt:lpstr>
      <vt:lpstr>Calibri</vt:lpstr>
      <vt:lpstr>离子会议室</vt:lpstr>
      <vt:lpstr>Practice 4</vt:lpstr>
      <vt:lpstr>Question 1</vt:lpstr>
      <vt:lpstr>PowerPoint 演示文稿</vt:lpstr>
      <vt:lpstr>Question 2</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4</dc:title>
  <dc:creator>yezi</dc:creator>
  <cp:lastModifiedBy>yao</cp:lastModifiedBy>
  <cp:revision>6</cp:revision>
  <dcterms:created xsi:type="dcterms:W3CDTF">2023-03-15T03:44:00Z</dcterms:created>
  <dcterms:modified xsi:type="dcterms:W3CDTF">2025-03-17T12:58:26Z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23D589810DEF479FAFA99BA62A76E777_12</vt:lpwstr>
  </property>
  <property fmtid="{D5CDD505-2E9C-101B-9397-08002B2CF9AE}" pid="3" name="KSOProductBuildVer">
    <vt:lpwstr>2052-12.1.0.20305</vt:lpwstr>
  </property>
</Properties>
</file>