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7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3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55.png"/><Relationship Id="rId2" Type="http://schemas.openxmlformats.org/officeDocument/2006/relationships/image" Target="../media/image37.png"/><Relationship Id="rId19" Type="http://schemas.openxmlformats.org/officeDocument/2006/relationships/image" Target="../media/image54.png"/><Relationship Id="rId18" Type="http://schemas.openxmlformats.org/officeDocument/2006/relationships/image" Target="../media/image53.png"/><Relationship Id="rId17" Type="http://schemas.openxmlformats.org/officeDocument/2006/relationships/image" Target="../media/image52.png"/><Relationship Id="rId16" Type="http://schemas.openxmlformats.org/officeDocument/2006/relationships/image" Target="../media/image51.png"/><Relationship Id="rId15" Type="http://schemas.openxmlformats.org/officeDocument/2006/relationships/image" Target="../media/image50.png"/><Relationship Id="rId14" Type="http://schemas.openxmlformats.org/officeDocument/2006/relationships/image" Target="../media/image49.png"/><Relationship Id="rId13" Type="http://schemas.openxmlformats.org/officeDocument/2006/relationships/image" Target="../media/image48.png"/><Relationship Id="rId12" Type="http://schemas.openxmlformats.org/officeDocument/2006/relationships/image" Target="../media/image47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42.png"/><Relationship Id="rId6" Type="http://schemas.openxmlformats.org/officeDocument/2006/relationships/image" Target="../media/image5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57.png"/><Relationship Id="rId2" Type="http://schemas.openxmlformats.org/officeDocument/2006/relationships/image" Target="../media/image3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2.png"/><Relationship Id="rId12" Type="http://schemas.openxmlformats.org/officeDocument/2006/relationships/image" Target="../media/image61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1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1.xml"/><Relationship Id="rId2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2.xml"/><Relationship Id="rId2" Type="http://schemas.openxmlformats.org/officeDocument/2006/relationships/image" Target="../media/image20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Fast Fourier Transform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cs208</a:t>
            </a:r>
            <a:endParaRPr lang="en-US" altLang="zh-CN"/>
          </a:p>
          <a:p>
            <a:r>
              <a:rPr lang="en-US" altLang="zh-CN"/>
              <a:t>by wwy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26455" y="1755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97510" y="6211570"/>
            <a:ext cx="11238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81635" y="6299200"/>
            <a:ext cx="7503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https://www.youtube.com/watch?v=h7apO7q16V0&amp;feature=emb_logo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780341" y="1611249"/>
                <a:ext cx="3775075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41" y="1611249"/>
                <a:ext cx="3775075" cy="366395"/>
              </a:xfrm>
              <a:prstGeom prst="rect">
                <a:avLst/>
              </a:prstGeom>
              <a:blipFill rotWithShape="1">
                <a:blip r:embed="rId2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44156" y="3264154"/>
                <a:ext cx="436562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6" y="3264154"/>
                <a:ext cx="4365625" cy="360680"/>
              </a:xfrm>
              <a:prstGeom prst="rect">
                <a:avLst/>
              </a:prstGeom>
              <a:blipFill rotWithShape="1">
                <a:blip r:embed="rId3"/>
                <a:stretch>
                  <a:fillRect l="-13" t="-70" r="1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4" idx="2"/>
            <a:endCxn id="8" idx="0"/>
          </p:cNvCxnSpPr>
          <p:nvPr/>
        </p:nvCxnSpPr>
        <p:spPr>
          <a:xfrm>
            <a:off x="2724150" y="1977390"/>
            <a:ext cx="0" cy="676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36775" y="204152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44156" y="2654554"/>
                <a:ext cx="3959860" cy="3651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6" y="2654554"/>
                <a:ext cx="3959860" cy="365125"/>
              </a:xfrm>
              <a:prstGeom prst="rect">
                <a:avLst/>
              </a:prstGeom>
              <a:blipFill rotWithShape="1">
                <a:blip r:embed="rId4"/>
                <a:stretch>
                  <a:fillRect l="-14" t="-70" r="1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 rot="16200000">
            <a:off x="2332355" y="3008630"/>
            <a:ext cx="105410" cy="1480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4237355" y="3088640"/>
            <a:ext cx="105410" cy="1321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937321" y="3982974"/>
                <a:ext cx="87312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21" y="3982974"/>
                <a:ext cx="873125" cy="360680"/>
              </a:xfrm>
              <a:prstGeom prst="rect">
                <a:avLst/>
              </a:prstGeom>
              <a:blipFill rotWithShape="1">
                <a:blip r:embed="rId5"/>
                <a:stretch>
                  <a:fillRect l="-65" t="-70" r="6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842956" y="3982974"/>
                <a:ext cx="88074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6" y="3982974"/>
                <a:ext cx="880745" cy="360680"/>
              </a:xfrm>
              <a:prstGeom prst="rect">
                <a:avLst/>
              </a:prstGeom>
              <a:blipFill rotWithShape="1">
                <a:blip r:embed="rId6"/>
                <a:stretch>
                  <a:fillRect l="-65" t="-70" r="6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009711" y="4844034"/>
                <a:ext cx="271399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11" y="4844034"/>
                <a:ext cx="2713990" cy="360680"/>
              </a:xfrm>
              <a:prstGeom prst="rect">
                <a:avLst/>
              </a:prstGeom>
              <a:blipFill rotWithShape="1">
                <a:blip r:embed="rId7"/>
                <a:stretch>
                  <a:fillRect l="-21" t="-70" r="2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009711" y="5306949"/>
                <a:ext cx="2827655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11" y="5306949"/>
                <a:ext cx="2827655" cy="376555"/>
              </a:xfrm>
              <a:prstGeom prst="rect">
                <a:avLst/>
              </a:prstGeom>
              <a:blipFill rotWithShape="1">
                <a:blip r:embed="rId8"/>
                <a:stretch>
                  <a:fillRect l="-20" t="-67" r="20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09711" y="5769864"/>
                <a:ext cx="2960370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11" y="5769864"/>
                <a:ext cx="2960370" cy="376555"/>
              </a:xfrm>
              <a:prstGeom prst="rect">
                <a:avLst/>
              </a:prstGeom>
              <a:blipFill rotWithShape="1">
                <a:blip r:embed="rId9"/>
                <a:stretch>
                  <a:fillRect l="-19" t="-67" r="19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曲线连接符 15"/>
          <p:cNvCxnSpPr>
            <a:stCxn id="11" idx="2"/>
            <a:endCxn id="13" idx="0"/>
          </p:cNvCxnSpPr>
          <p:nvPr/>
        </p:nvCxnSpPr>
        <p:spPr>
          <a:xfrm rot="5400000" flipV="1">
            <a:off x="2620010" y="4097020"/>
            <a:ext cx="500380" cy="9931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2" idx="2"/>
            <a:endCxn id="13" idx="0"/>
          </p:cNvCxnSpPr>
          <p:nvPr/>
        </p:nvCxnSpPr>
        <p:spPr>
          <a:xfrm rot="5400000">
            <a:off x="3574415" y="4135120"/>
            <a:ext cx="500380" cy="916305"/>
          </a:xfrm>
          <a:prstGeom prst="curvedConnector3">
            <a:avLst>
              <a:gd name="adj1" fmla="val 499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/>
          <p:cNvSpPr/>
          <p:nvPr/>
        </p:nvSpPr>
        <p:spPr>
          <a:xfrm>
            <a:off x="1893570" y="5428615"/>
            <a:ext cx="75565" cy="687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104191" y="3802634"/>
                <a:ext cx="328231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91" y="3802634"/>
                <a:ext cx="3282315" cy="360680"/>
              </a:xfrm>
              <a:prstGeom prst="rect">
                <a:avLst/>
              </a:prstGeom>
              <a:blipFill rotWithShape="1">
                <a:blip r:embed="rId10"/>
                <a:stretch>
                  <a:fillRect l="-17" t="-70" r="1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104191" y="4413504"/>
                <a:ext cx="317119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91" y="4413504"/>
                <a:ext cx="3171190" cy="360680"/>
              </a:xfrm>
              <a:prstGeom prst="rect">
                <a:avLst/>
              </a:prstGeom>
              <a:blipFill rotWithShape="1">
                <a:blip r:embed="rId11"/>
                <a:stretch>
                  <a:fillRect l="-18" t="-70" r="18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6909435" y="5141595"/>
            <a:ext cx="419481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4th power-&gt;square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02643" y="5848350"/>
            <a:ext cx="620839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Recursion?Merge conquer</a:t>
            </a:r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59010" y="2172335"/>
            <a:ext cx="202565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O(nlogn)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780341" y="1611249"/>
                <a:ext cx="3775075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41" y="1611249"/>
                <a:ext cx="3775075" cy="366395"/>
              </a:xfrm>
              <a:prstGeom prst="rect">
                <a:avLst/>
              </a:prstGeom>
              <a:blipFill rotWithShape="1">
                <a:blip r:embed="rId2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44156" y="3264154"/>
                <a:ext cx="436562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6" y="3264154"/>
                <a:ext cx="4365625" cy="360680"/>
              </a:xfrm>
              <a:prstGeom prst="rect">
                <a:avLst/>
              </a:prstGeom>
              <a:blipFill rotWithShape="1">
                <a:blip r:embed="rId3"/>
                <a:stretch>
                  <a:fillRect l="-13" t="-70" r="1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4" idx="2"/>
            <a:endCxn id="8" idx="0"/>
          </p:cNvCxnSpPr>
          <p:nvPr/>
        </p:nvCxnSpPr>
        <p:spPr>
          <a:xfrm>
            <a:off x="2724150" y="1977390"/>
            <a:ext cx="0" cy="676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36775" y="204152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44156" y="2654554"/>
                <a:ext cx="3959860" cy="3651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6" y="2654554"/>
                <a:ext cx="3959860" cy="365125"/>
              </a:xfrm>
              <a:prstGeom prst="rect">
                <a:avLst/>
              </a:prstGeom>
              <a:blipFill rotWithShape="1">
                <a:blip r:embed="rId4"/>
                <a:stretch>
                  <a:fillRect l="-14" t="-70" r="1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 rot="16200000">
            <a:off x="2332355" y="3008630"/>
            <a:ext cx="105410" cy="1480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4237355" y="3088640"/>
            <a:ext cx="105410" cy="1321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937321" y="3982974"/>
                <a:ext cx="87312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21" y="3982974"/>
                <a:ext cx="873125" cy="360680"/>
              </a:xfrm>
              <a:prstGeom prst="rect">
                <a:avLst/>
              </a:prstGeom>
              <a:blipFill rotWithShape="1">
                <a:blip r:embed="rId5"/>
                <a:stretch>
                  <a:fillRect l="-65" t="-70" r="6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842956" y="3982974"/>
                <a:ext cx="88074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6" y="3982974"/>
                <a:ext cx="880745" cy="360680"/>
              </a:xfrm>
              <a:prstGeom prst="rect">
                <a:avLst/>
              </a:prstGeom>
              <a:blipFill rotWithShape="1">
                <a:blip r:embed="rId6"/>
                <a:stretch>
                  <a:fillRect l="-65" t="-70" r="6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009711" y="4844034"/>
                <a:ext cx="271399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11" y="4844034"/>
                <a:ext cx="2713990" cy="360680"/>
              </a:xfrm>
              <a:prstGeom prst="rect">
                <a:avLst/>
              </a:prstGeom>
              <a:blipFill rotWithShape="1">
                <a:blip r:embed="rId7"/>
                <a:stretch>
                  <a:fillRect l="-21" t="-70" r="2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009711" y="5306949"/>
                <a:ext cx="2827655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11" y="5306949"/>
                <a:ext cx="2827655" cy="376555"/>
              </a:xfrm>
              <a:prstGeom prst="rect">
                <a:avLst/>
              </a:prstGeom>
              <a:blipFill rotWithShape="1">
                <a:blip r:embed="rId8"/>
                <a:stretch>
                  <a:fillRect l="-20" t="-67" r="20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09711" y="5769864"/>
                <a:ext cx="2960370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11" y="5769864"/>
                <a:ext cx="2960370" cy="376555"/>
              </a:xfrm>
              <a:prstGeom prst="rect">
                <a:avLst/>
              </a:prstGeom>
              <a:blipFill rotWithShape="1">
                <a:blip r:embed="rId9"/>
                <a:stretch>
                  <a:fillRect l="-19" t="-67" r="19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曲线连接符 15"/>
          <p:cNvCxnSpPr>
            <a:stCxn id="11" idx="2"/>
            <a:endCxn id="13" idx="0"/>
          </p:cNvCxnSpPr>
          <p:nvPr/>
        </p:nvCxnSpPr>
        <p:spPr>
          <a:xfrm rot="5400000" flipV="1">
            <a:off x="2620010" y="4097020"/>
            <a:ext cx="500380" cy="9931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2" idx="2"/>
            <a:endCxn id="13" idx="0"/>
          </p:cNvCxnSpPr>
          <p:nvPr/>
        </p:nvCxnSpPr>
        <p:spPr>
          <a:xfrm rot="5400000">
            <a:off x="3574415" y="4135120"/>
            <a:ext cx="500380" cy="916305"/>
          </a:xfrm>
          <a:prstGeom prst="curvedConnector3">
            <a:avLst>
              <a:gd name="adj1" fmla="val 499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/>
          <p:cNvSpPr/>
          <p:nvPr/>
        </p:nvSpPr>
        <p:spPr>
          <a:xfrm>
            <a:off x="1893570" y="5428615"/>
            <a:ext cx="75565" cy="687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104191" y="3802634"/>
                <a:ext cx="328231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91" y="3802634"/>
                <a:ext cx="3282315" cy="360680"/>
              </a:xfrm>
              <a:prstGeom prst="rect">
                <a:avLst/>
              </a:prstGeom>
              <a:blipFill rotWithShape="1">
                <a:blip r:embed="rId10"/>
                <a:stretch>
                  <a:fillRect l="-17" t="-70" r="1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104191" y="4413504"/>
                <a:ext cx="317119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91" y="4413504"/>
                <a:ext cx="3171190" cy="360680"/>
              </a:xfrm>
              <a:prstGeom prst="rect">
                <a:avLst/>
              </a:prstGeom>
              <a:blipFill rotWithShape="1">
                <a:blip r:embed="rId11"/>
                <a:stretch>
                  <a:fillRect l="-18" t="-70" r="18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上箭头 21"/>
          <p:cNvSpPr/>
          <p:nvPr/>
        </p:nvSpPr>
        <p:spPr>
          <a:xfrm>
            <a:off x="6607175" y="4738370"/>
            <a:ext cx="107950" cy="3879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5902643" y="5848350"/>
            <a:ext cx="620839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Recursion?Merge conquer</a:t>
            </a:r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780341" y="1611249"/>
                <a:ext cx="3775075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41" y="1611249"/>
                <a:ext cx="3775075" cy="366395"/>
              </a:xfrm>
              <a:prstGeom prst="rect">
                <a:avLst/>
              </a:prstGeom>
              <a:blipFill rotWithShape="1">
                <a:blip r:embed="rId2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44156" y="3264154"/>
                <a:ext cx="436562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6" y="3264154"/>
                <a:ext cx="4365625" cy="360680"/>
              </a:xfrm>
              <a:prstGeom prst="rect">
                <a:avLst/>
              </a:prstGeom>
              <a:blipFill rotWithShape="1">
                <a:blip r:embed="rId3"/>
                <a:stretch>
                  <a:fillRect l="-13" t="-70" r="1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4" idx="2"/>
            <a:endCxn id="8" idx="0"/>
          </p:cNvCxnSpPr>
          <p:nvPr/>
        </p:nvCxnSpPr>
        <p:spPr>
          <a:xfrm>
            <a:off x="2724150" y="1977390"/>
            <a:ext cx="0" cy="676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36775" y="204152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44156" y="2654554"/>
                <a:ext cx="3959860" cy="3651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6" y="2654554"/>
                <a:ext cx="3959860" cy="365125"/>
              </a:xfrm>
              <a:prstGeom prst="rect">
                <a:avLst/>
              </a:prstGeom>
              <a:blipFill rotWithShape="1">
                <a:blip r:embed="rId4"/>
                <a:stretch>
                  <a:fillRect l="-14" t="-70" r="1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/>
          <p:cNvSpPr/>
          <p:nvPr/>
        </p:nvSpPr>
        <p:spPr>
          <a:xfrm rot="16200000">
            <a:off x="2332355" y="3008630"/>
            <a:ext cx="105410" cy="14808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 rot="16200000">
            <a:off x="4237355" y="3088640"/>
            <a:ext cx="105410" cy="1321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937321" y="3982974"/>
                <a:ext cx="87312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321" y="3982974"/>
                <a:ext cx="873125" cy="360680"/>
              </a:xfrm>
              <a:prstGeom prst="rect">
                <a:avLst/>
              </a:prstGeom>
              <a:blipFill rotWithShape="1">
                <a:blip r:embed="rId5"/>
                <a:stretch>
                  <a:fillRect l="-65" t="-70" r="6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842956" y="3982974"/>
                <a:ext cx="88074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6" y="3982974"/>
                <a:ext cx="880745" cy="360680"/>
              </a:xfrm>
              <a:prstGeom prst="rect">
                <a:avLst/>
              </a:prstGeom>
              <a:blipFill rotWithShape="1">
                <a:blip r:embed="rId6"/>
                <a:stretch>
                  <a:fillRect l="-65" t="-70" r="6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009711" y="4844034"/>
                <a:ext cx="271399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11" y="4844034"/>
                <a:ext cx="2713990" cy="360680"/>
              </a:xfrm>
              <a:prstGeom prst="rect">
                <a:avLst/>
              </a:prstGeom>
              <a:blipFill rotWithShape="1">
                <a:blip r:embed="rId7"/>
                <a:stretch>
                  <a:fillRect l="-21" t="-70" r="2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009711" y="5306949"/>
                <a:ext cx="2827655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11" y="5306949"/>
                <a:ext cx="2827655" cy="376555"/>
              </a:xfrm>
              <a:prstGeom prst="rect">
                <a:avLst/>
              </a:prstGeom>
              <a:blipFill rotWithShape="1">
                <a:blip r:embed="rId8"/>
                <a:stretch>
                  <a:fillRect l="-20" t="-67" r="20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09711" y="5769864"/>
                <a:ext cx="2960370" cy="3765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11" y="5769864"/>
                <a:ext cx="2960370" cy="376555"/>
              </a:xfrm>
              <a:prstGeom prst="rect">
                <a:avLst/>
              </a:prstGeom>
              <a:blipFill rotWithShape="1">
                <a:blip r:embed="rId9"/>
                <a:stretch>
                  <a:fillRect l="-19" t="-67" r="19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曲线连接符 15"/>
          <p:cNvCxnSpPr>
            <a:stCxn id="11" idx="2"/>
            <a:endCxn id="13" idx="0"/>
          </p:cNvCxnSpPr>
          <p:nvPr/>
        </p:nvCxnSpPr>
        <p:spPr>
          <a:xfrm rot="5400000" flipV="1">
            <a:off x="2620010" y="4097020"/>
            <a:ext cx="500380" cy="9931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2" idx="2"/>
            <a:endCxn id="13" idx="0"/>
          </p:cNvCxnSpPr>
          <p:nvPr/>
        </p:nvCxnSpPr>
        <p:spPr>
          <a:xfrm rot="5400000">
            <a:off x="3574415" y="4135120"/>
            <a:ext cx="500380" cy="916305"/>
          </a:xfrm>
          <a:prstGeom prst="curvedConnector3">
            <a:avLst>
              <a:gd name="adj1" fmla="val 499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左大括号 17"/>
          <p:cNvSpPr/>
          <p:nvPr/>
        </p:nvSpPr>
        <p:spPr>
          <a:xfrm>
            <a:off x="1893570" y="5428615"/>
            <a:ext cx="75565" cy="687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104191" y="3802634"/>
                <a:ext cx="328231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91" y="3802634"/>
                <a:ext cx="3282315" cy="360680"/>
              </a:xfrm>
              <a:prstGeom prst="rect">
                <a:avLst/>
              </a:prstGeom>
              <a:blipFill rotWithShape="1">
                <a:blip r:embed="rId10"/>
                <a:stretch>
                  <a:fillRect l="-17" t="-70" r="1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104191" y="4413504"/>
                <a:ext cx="317119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91" y="4413504"/>
                <a:ext cx="3171190" cy="360680"/>
              </a:xfrm>
              <a:prstGeom prst="rect">
                <a:avLst/>
              </a:prstGeom>
              <a:blipFill rotWithShape="1">
                <a:blip r:embed="rId11"/>
                <a:stretch>
                  <a:fillRect l="-18" t="-70" r="18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5984811" y="5988304"/>
            <a:ext cx="5910580" cy="70675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real number-&gt;complex num</a:t>
            </a:r>
            <a:endParaRPr lang="en-US" altLang="zh-CN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6104256" y="5027930"/>
            <a:ext cx="597281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Recursion</a:t>
            </a:r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Merge conquer</a:t>
            </a:r>
            <a:endParaRPr lang="zh-CN" altLang="en-US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4" idx="2"/>
            <a:endCxn id="8" idx="0"/>
          </p:cNvCxnSpPr>
          <p:nvPr/>
        </p:nvCxnSpPr>
        <p:spPr>
          <a:xfrm>
            <a:off x="2724150" y="1977390"/>
            <a:ext cx="0" cy="78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36775" y="204152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95996" y="2760599"/>
                <a:ext cx="245618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96" y="2760599"/>
                <a:ext cx="2456180" cy="360680"/>
              </a:xfrm>
              <a:prstGeom prst="rect">
                <a:avLst/>
              </a:prstGeom>
              <a:blipFill rotWithShape="1">
                <a:blip r:embed="rId2"/>
                <a:stretch>
                  <a:fillRect l="-23" t="-70" r="2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5801296" y="2549779"/>
            <a:ext cx="5910580" cy="706755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en-US" altLang="zh-CN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real number-&gt;complex num</a:t>
            </a:r>
            <a:endParaRPr lang="en-US" altLang="zh-CN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41070" y="380301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41805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598420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2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60750" y="380238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2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57630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bg1"/>
                </a:solidFill>
                <a:uFillTx/>
              </a:rPr>
              <a:t>2</a:t>
            </a:r>
            <a:endParaRPr lang="en-US" altLang="zh-CN" baseline="30000">
              <a:solidFill>
                <a:schemeClr val="bg1"/>
              </a:solidFill>
              <a:uFillTx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006725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2</a:t>
            </a:r>
            <a:r>
              <a:rPr lang="en-US" altLang="zh-CN" baseline="30000">
                <a:solidFill>
                  <a:schemeClr val="bg1"/>
                </a:solidFill>
                <a:uFillTx/>
              </a:rPr>
              <a:t>2</a:t>
            </a:r>
            <a:endParaRPr lang="en-US" altLang="zh-CN" baseline="30000">
              <a:solidFill>
                <a:schemeClr val="bg1"/>
              </a:solidFill>
              <a:uFillTx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248535" y="599440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291590" y="4503420"/>
            <a:ext cx="416560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948940" y="4481830"/>
            <a:ext cx="40830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708150" y="4481830"/>
            <a:ext cx="38417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357245" y="4502785"/>
            <a:ext cx="454025" cy="45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955165" y="5556885"/>
            <a:ext cx="643890" cy="4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599055" y="5659755"/>
            <a:ext cx="75819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7190740" y="3574415"/>
            <a:ext cx="732790" cy="73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991475" y="3552825"/>
            <a:ext cx="732790" cy="73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8848090" y="3552825"/>
            <a:ext cx="732790" cy="73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2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710420" y="3573780"/>
            <a:ext cx="732790" cy="73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2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7607300" y="4730750"/>
            <a:ext cx="732790" cy="73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bg1"/>
                </a:solidFill>
                <a:uFillTx/>
              </a:rPr>
              <a:t>2</a:t>
            </a:r>
            <a:endParaRPr lang="en-US" altLang="zh-CN" baseline="30000">
              <a:solidFill>
                <a:schemeClr val="bg1"/>
              </a:solidFill>
              <a:uFillTx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9256395" y="4720590"/>
            <a:ext cx="720090" cy="74295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</a:t>
            </a:r>
            <a:r>
              <a:rPr lang="en-US" altLang="zh-CN" baseline="-25000">
                <a:solidFill>
                  <a:schemeClr val="bg1"/>
                </a:solidFill>
                <a:uFillTx/>
              </a:rPr>
              <a:t>1</a:t>
            </a:r>
            <a:r>
              <a:rPr lang="en-US" altLang="zh-CN" baseline="30000">
                <a:solidFill>
                  <a:schemeClr val="bg1"/>
                </a:solidFill>
                <a:uFillTx/>
              </a:rPr>
              <a:t>2</a:t>
            </a:r>
            <a:endParaRPr lang="en-US" altLang="zh-CN" baseline="30000">
              <a:solidFill>
                <a:schemeClr val="bg1"/>
              </a:solidFill>
              <a:uFillTx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8498205" y="5765800"/>
            <a:ext cx="732790" cy="7327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x</a:t>
            </a:r>
            <a:r>
              <a:rPr lang="en-US" altLang="zh-CN" baseline="-25000">
                <a:solidFill>
                  <a:schemeClr val="bg1"/>
                </a:solidFill>
                <a:uFillTx/>
                <a:sym typeface="+mn-ea"/>
              </a:rPr>
              <a:t>1</a:t>
            </a:r>
            <a:r>
              <a:rPr lang="en-US" altLang="zh-CN" baseline="30000">
                <a:solidFill>
                  <a:schemeClr val="bg1"/>
                </a:solidFill>
                <a:uFillTx/>
                <a:sym typeface="+mn-ea"/>
              </a:rPr>
              <a:t>2</a:t>
            </a:r>
            <a:endParaRPr lang="en-US" altLang="zh-CN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7541260" y="4286250"/>
            <a:ext cx="434975" cy="476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>
            <a:off x="9198610" y="4264025"/>
            <a:ext cx="426085" cy="498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3" idx="4"/>
          </p:cNvCxnSpPr>
          <p:nvPr/>
        </p:nvCxnSpPr>
        <p:spPr>
          <a:xfrm flipH="1">
            <a:off x="7976235" y="4285615"/>
            <a:ext cx="381635" cy="425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5" idx="4"/>
            <a:endCxn id="77" idx="0"/>
          </p:cNvCxnSpPr>
          <p:nvPr/>
        </p:nvCxnSpPr>
        <p:spPr>
          <a:xfrm flipH="1">
            <a:off x="9616440" y="4306570"/>
            <a:ext cx="460375" cy="414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8204835" y="5340985"/>
            <a:ext cx="672465" cy="45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7" idx="4"/>
          </p:cNvCxnSpPr>
          <p:nvPr/>
        </p:nvCxnSpPr>
        <p:spPr>
          <a:xfrm flipH="1">
            <a:off x="8870950" y="5463540"/>
            <a:ext cx="745490" cy="32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5918836" y="1790700"/>
            <a:ext cx="597281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Recursion</a:t>
            </a:r>
            <a:r>
              <a:rPr lang="zh-CN" altLang="en-US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</a:t>
            </a:r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Merge conquer</a:t>
            </a:r>
            <a:endParaRPr lang="zh-CN" altLang="en-US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4" idx="2"/>
            <a:endCxn id="8" idx="0"/>
          </p:cNvCxnSpPr>
          <p:nvPr/>
        </p:nvCxnSpPr>
        <p:spPr>
          <a:xfrm>
            <a:off x="2724150" y="1977390"/>
            <a:ext cx="0" cy="78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36775" y="204152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95996" y="2760599"/>
                <a:ext cx="245618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96" y="2760599"/>
                <a:ext cx="2456180" cy="360680"/>
              </a:xfrm>
              <a:prstGeom prst="rect">
                <a:avLst/>
              </a:prstGeom>
              <a:blipFill rotWithShape="1">
                <a:blip r:embed="rId2"/>
                <a:stretch>
                  <a:fillRect l="-23" t="-70" r="2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941070" y="380301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41805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598420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60750" y="380238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-i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57630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1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006725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 baseline="30000">
              <a:solidFill>
                <a:schemeClr val="bg1"/>
              </a:solidFill>
              <a:uFillTx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248535" y="599440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291590" y="4503420"/>
            <a:ext cx="416560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948940" y="4481830"/>
            <a:ext cx="40830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708150" y="4481830"/>
            <a:ext cx="38417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357245" y="4502785"/>
            <a:ext cx="454025" cy="45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955165" y="5556885"/>
            <a:ext cx="643890" cy="4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599055" y="5659755"/>
            <a:ext cx="75819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4" idx="2"/>
            <a:endCxn id="8" idx="0"/>
          </p:cNvCxnSpPr>
          <p:nvPr/>
        </p:nvCxnSpPr>
        <p:spPr>
          <a:xfrm>
            <a:off x="2724150" y="1977390"/>
            <a:ext cx="0" cy="78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36775" y="204152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95996" y="2760599"/>
                <a:ext cx="245618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96" y="2760599"/>
                <a:ext cx="2456180" cy="360680"/>
              </a:xfrm>
              <a:prstGeom prst="rect">
                <a:avLst/>
              </a:prstGeom>
              <a:blipFill rotWithShape="1">
                <a:blip r:embed="rId2"/>
                <a:stretch>
                  <a:fillRect l="-23" t="-70" r="2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941070" y="380301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41805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598420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60750" y="380238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-i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57630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1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006725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 baseline="30000">
              <a:solidFill>
                <a:schemeClr val="bg1"/>
              </a:solidFill>
              <a:uFillTx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248535" y="599440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291590" y="4503420"/>
            <a:ext cx="416560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948940" y="4481830"/>
            <a:ext cx="40830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708150" y="4481830"/>
            <a:ext cx="38417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357245" y="4502785"/>
            <a:ext cx="454025" cy="45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955165" y="5556885"/>
            <a:ext cx="643890" cy="4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599055" y="5659755"/>
            <a:ext cx="75819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190551" y="1611249"/>
                <a:ext cx="3959860" cy="3651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551" y="1611249"/>
                <a:ext cx="3959860" cy="365125"/>
              </a:xfrm>
              <a:prstGeom prst="rect">
                <a:avLst/>
              </a:prstGeom>
              <a:blipFill rotWithShape="1">
                <a:blip r:embed="rId3"/>
                <a:stretch>
                  <a:fillRect l="-14" t="-70" r="1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stCxn id="4" idx="3"/>
            <a:endCxn id="3" idx="1"/>
          </p:cNvCxnSpPr>
          <p:nvPr/>
        </p:nvCxnSpPr>
        <p:spPr>
          <a:xfrm flipV="1">
            <a:off x="4613275" y="1793875"/>
            <a:ext cx="15773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93665" y="18262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5407660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178675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949690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896600" y="380301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-i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90615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1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25050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 baseline="30000">
              <a:solidFill>
                <a:schemeClr val="bg1"/>
              </a:solidFill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067040" y="599440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0" idx="5"/>
          </p:cNvCxnSpPr>
          <p:nvPr/>
        </p:nvCxnSpPr>
        <p:spPr>
          <a:xfrm>
            <a:off x="6005195" y="4378960"/>
            <a:ext cx="535940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5"/>
          </p:cNvCxnSpPr>
          <p:nvPr/>
        </p:nvCxnSpPr>
        <p:spPr>
          <a:xfrm>
            <a:off x="9547225" y="4378960"/>
            <a:ext cx="72834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</p:cNvCxnSpPr>
          <p:nvPr/>
        </p:nvCxnSpPr>
        <p:spPr>
          <a:xfrm flipH="1">
            <a:off x="6541135" y="4378960"/>
            <a:ext cx="740410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</p:cNvCxnSpPr>
          <p:nvPr/>
        </p:nvCxnSpPr>
        <p:spPr>
          <a:xfrm flipH="1">
            <a:off x="10275570" y="4400550"/>
            <a:ext cx="723900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5"/>
          </p:cNvCxnSpPr>
          <p:nvPr/>
        </p:nvCxnSpPr>
        <p:spPr>
          <a:xfrm>
            <a:off x="6788150" y="5556885"/>
            <a:ext cx="1629410" cy="4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3"/>
          </p:cNvCxnSpPr>
          <p:nvPr/>
        </p:nvCxnSpPr>
        <p:spPr>
          <a:xfrm flipH="1">
            <a:off x="8417560" y="5556885"/>
            <a:ext cx="1610360" cy="4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978400" y="256286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x1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840730" y="258381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778625" y="260604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x2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640955" y="262699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-x2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465185" y="256286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x3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327515" y="258381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-x3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0491470" y="258508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x4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353800" y="260604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-x4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44" name="直接箭头连接符 43"/>
          <p:cNvCxnSpPr>
            <a:stCxn id="27" idx="4"/>
            <a:endCxn id="10" idx="0"/>
          </p:cNvCxnSpPr>
          <p:nvPr/>
        </p:nvCxnSpPr>
        <p:spPr>
          <a:xfrm>
            <a:off x="5328920" y="3263265"/>
            <a:ext cx="42926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4"/>
            <a:endCxn id="37" idx="4"/>
          </p:cNvCxnSpPr>
          <p:nvPr/>
        </p:nvCxnSpPr>
        <p:spPr>
          <a:xfrm>
            <a:off x="7129145" y="330644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4"/>
            <a:endCxn id="11" idx="0"/>
          </p:cNvCxnSpPr>
          <p:nvPr/>
        </p:nvCxnSpPr>
        <p:spPr>
          <a:xfrm>
            <a:off x="7129145" y="3306445"/>
            <a:ext cx="400050" cy="47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0" idx="4"/>
            <a:endCxn id="12" idx="0"/>
          </p:cNvCxnSpPr>
          <p:nvPr/>
        </p:nvCxnSpPr>
        <p:spPr>
          <a:xfrm>
            <a:off x="8815705" y="3263265"/>
            <a:ext cx="484505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4"/>
            <a:endCxn id="13" idx="0"/>
          </p:cNvCxnSpPr>
          <p:nvPr/>
        </p:nvCxnSpPr>
        <p:spPr>
          <a:xfrm>
            <a:off x="10841990" y="3285490"/>
            <a:ext cx="405130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6" idx="4"/>
            <a:endCxn id="10" idx="0"/>
          </p:cNvCxnSpPr>
          <p:nvPr/>
        </p:nvCxnSpPr>
        <p:spPr>
          <a:xfrm flipH="1">
            <a:off x="5758180" y="3284220"/>
            <a:ext cx="433070" cy="49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9" idx="4"/>
          </p:cNvCxnSpPr>
          <p:nvPr/>
        </p:nvCxnSpPr>
        <p:spPr>
          <a:xfrm flipH="1">
            <a:off x="7531735" y="3327400"/>
            <a:ext cx="459740" cy="44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4"/>
          </p:cNvCxnSpPr>
          <p:nvPr/>
        </p:nvCxnSpPr>
        <p:spPr>
          <a:xfrm flipH="1">
            <a:off x="9331960" y="3284220"/>
            <a:ext cx="346075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3" idx="4"/>
          </p:cNvCxnSpPr>
          <p:nvPr/>
        </p:nvCxnSpPr>
        <p:spPr>
          <a:xfrm flipH="1">
            <a:off x="11229340" y="3306445"/>
            <a:ext cx="47498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619048" y="565785"/>
            <a:ext cx="404050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points-&gt;8 pts(2</a:t>
            </a:r>
            <a:r>
              <a:rPr lang="en-US" altLang="zh-CN" sz="4000" b="1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3</a:t>
            </a:r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4" idx="2"/>
            <a:endCxn id="8" idx="0"/>
          </p:cNvCxnSpPr>
          <p:nvPr/>
        </p:nvCxnSpPr>
        <p:spPr>
          <a:xfrm>
            <a:off x="2724150" y="1977390"/>
            <a:ext cx="0" cy="782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36775" y="204152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495996" y="2760599"/>
                <a:ext cx="245618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96" y="2760599"/>
                <a:ext cx="2456180" cy="360680"/>
              </a:xfrm>
              <a:prstGeom prst="rect">
                <a:avLst/>
              </a:prstGeom>
              <a:blipFill rotWithShape="1">
                <a:blip r:embed="rId2"/>
                <a:stretch>
                  <a:fillRect l="-23" t="-70" r="2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/>
          <p:cNvSpPr/>
          <p:nvPr/>
        </p:nvSpPr>
        <p:spPr>
          <a:xfrm>
            <a:off x="941070" y="380301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741805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598420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460750" y="380238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-i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57630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1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006725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 baseline="30000">
              <a:solidFill>
                <a:schemeClr val="bg1"/>
              </a:solidFill>
              <a:uFillTx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248535" y="599440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291590" y="4503420"/>
            <a:ext cx="416560" cy="455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948940" y="4481830"/>
            <a:ext cx="40830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1708150" y="4481830"/>
            <a:ext cx="384175" cy="477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3357245" y="4502785"/>
            <a:ext cx="454025" cy="456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955165" y="5556885"/>
            <a:ext cx="643890" cy="4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599055" y="5659755"/>
            <a:ext cx="75819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190551" y="1611249"/>
                <a:ext cx="3959860" cy="3651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7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551" y="1611249"/>
                <a:ext cx="3959860" cy="365125"/>
              </a:xfrm>
              <a:prstGeom prst="rect">
                <a:avLst/>
              </a:prstGeom>
              <a:blipFill rotWithShape="1">
                <a:blip r:embed="rId3"/>
                <a:stretch>
                  <a:fillRect l="-14" t="-70" r="1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stCxn id="4" idx="3"/>
            <a:endCxn id="3" idx="1"/>
          </p:cNvCxnSpPr>
          <p:nvPr/>
        </p:nvCxnSpPr>
        <p:spPr>
          <a:xfrm flipV="1">
            <a:off x="4613275" y="1793875"/>
            <a:ext cx="15773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93665" y="18262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5407660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178675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949690" y="378142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896600" y="380301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-i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190615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1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25050" y="495935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-1</a:t>
            </a:r>
            <a:endParaRPr lang="en-US" altLang="zh-CN" baseline="30000">
              <a:solidFill>
                <a:schemeClr val="bg1"/>
              </a:solidFill>
              <a:uFillTx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067040" y="599440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0" idx="5"/>
          </p:cNvCxnSpPr>
          <p:nvPr/>
        </p:nvCxnSpPr>
        <p:spPr>
          <a:xfrm>
            <a:off x="6005195" y="4378960"/>
            <a:ext cx="535940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5"/>
          </p:cNvCxnSpPr>
          <p:nvPr/>
        </p:nvCxnSpPr>
        <p:spPr>
          <a:xfrm>
            <a:off x="9547225" y="4378960"/>
            <a:ext cx="728345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3"/>
          </p:cNvCxnSpPr>
          <p:nvPr/>
        </p:nvCxnSpPr>
        <p:spPr>
          <a:xfrm flipH="1">
            <a:off x="6541135" y="4378960"/>
            <a:ext cx="740410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</p:cNvCxnSpPr>
          <p:nvPr/>
        </p:nvCxnSpPr>
        <p:spPr>
          <a:xfrm flipH="1">
            <a:off x="10275570" y="4400550"/>
            <a:ext cx="723900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5"/>
          </p:cNvCxnSpPr>
          <p:nvPr/>
        </p:nvCxnSpPr>
        <p:spPr>
          <a:xfrm>
            <a:off x="6788150" y="5556885"/>
            <a:ext cx="1629410" cy="4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3"/>
          </p:cNvCxnSpPr>
          <p:nvPr/>
        </p:nvCxnSpPr>
        <p:spPr>
          <a:xfrm flipH="1">
            <a:off x="8417560" y="5556885"/>
            <a:ext cx="1610360" cy="437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978400" y="256286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x1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5840730" y="258381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-x1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778625" y="260604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x2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640955" y="262699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-x2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8465185" y="256286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x3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9327515" y="258381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-x3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0491470" y="2585085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  <a:uFillTx/>
              </a:rPr>
              <a:t>x4</a:t>
            </a:r>
            <a:endParaRPr lang="en-US" altLang="zh-CN">
              <a:solidFill>
                <a:schemeClr val="bg1"/>
              </a:solidFill>
              <a:uFillTx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1353800" y="2606040"/>
            <a:ext cx="700405" cy="700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-x4</a:t>
            </a:r>
            <a:endParaRPr lang="en-US" altLang="zh-CN" baseline="-25000">
              <a:solidFill>
                <a:schemeClr val="bg1"/>
              </a:solidFill>
              <a:uFillTx/>
            </a:endParaRPr>
          </a:p>
        </p:txBody>
      </p:sp>
      <p:cxnSp>
        <p:nvCxnSpPr>
          <p:cNvPr id="44" name="直接箭头连接符 43"/>
          <p:cNvCxnSpPr>
            <a:stCxn id="27" idx="4"/>
            <a:endCxn id="10" idx="0"/>
          </p:cNvCxnSpPr>
          <p:nvPr/>
        </p:nvCxnSpPr>
        <p:spPr>
          <a:xfrm>
            <a:off x="5328920" y="3263265"/>
            <a:ext cx="42926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7" idx="4"/>
            <a:endCxn id="37" idx="4"/>
          </p:cNvCxnSpPr>
          <p:nvPr/>
        </p:nvCxnSpPr>
        <p:spPr>
          <a:xfrm>
            <a:off x="7129145" y="330644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7" idx="4"/>
            <a:endCxn id="11" idx="0"/>
          </p:cNvCxnSpPr>
          <p:nvPr/>
        </p:nvCxnSpPr>
        <p:spPr>
          <a:xfrm>
            <a:off x="7129145" y="3306445"/>
            <a:ext cx="400050" cy="474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0" idx="4"/>
            <a:endCxn id="12" idx="0"/>
          </p:cNvCxnSpPr>
          <p:nvPr/>
        </p:nvCxnSpPr>
        <p:spPr>
          <a:xfrm>
            <a:off x="8815705" y="3263265"/>
            <a:ext cx="484505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2" idx="4"/>
            <a:endCxn id="13" idx="0"/>
          </p:cNvCxnSpPr>
          <p:nvPr/>
        </p:nvCxnSpPr>
        <p:spPr>
          <a:xfrm>
            <a:off x="10841990" y="3285490"/>
            <a:ext cx="405130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6" idx="4"/>
            <a:endCxn id="10" idx="0"/>
          </p:cNvCxnSpPr>
          <p:nvPr/>
        </p:nvCxnSpPr>
        <p:spPr>
          <a:xfrm flipH="1">
            <a:off x="5758180" y="3284220"/>
            <a:ext cx="433070" cy="497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9" idx="4"/>
          </p:cNvCxnSpPr>
          <p:nvPr/>
        </p:nvCxnSpPr>
        <p:spPr>
          <a:xfrm flipH="1">
            <a:off x="7531735" y="3327400"/>
            <a:ext cx="459740" cy="44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4"/>
          </p:cNvCxnSpPr>
          <p:nvPr/>
        </p:nvCxnSpPr>
        <p:spPr>
          <a:xfrm flipH="1">
            <a:off x="9331960" y="3284220"/>
            <a:ext cx="346075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3" idx="4"/>
          </p:cNvCxnSpPr>
          <p:nvPr/>
        </p:nvCxnSpPr>
        <p:spPr>
          <a:xfrm flipH="1">
            <a:off x="11229340" y="3306445"/>
            <a:ext cx="47498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619048" y="565785"/>
            <a:ext cx="404050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points-&gt;8 pts(2</a:t>
            </a:r>
            <a:r>
              <a:rPr lang="en-US" altLang="zh-CN" sz="4000" b="1" baseline="30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3</a:t>
            </a:r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776663" y="5994400"/>
            <a:ext cx="396176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Nth root of unity?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en-US" altLang="zh-CN"/>
          </a:p>
        </p:txBody>
      </p:sp>
      <p:sp>
        <p:nvSpPr>
          <p:cNvPr id="55" name="内容占位符 5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Nth root of unity</a:t>
            </a:r>
            <a:endParaRPr lang="en-US" altLang="zh-CN"/>
          </a:p>
        </p:txBody>
      </p:sp>
      <p:cxnSp>
        <p:nvCxnSpPr>
          <p:cNvPr id="56" name="直接连接符 55"/>
          <p:cNvCxnSpPr/>
          <p:nvPr/>
        </p:nvCxnSpPr>
        <p:spPr>
          <a:xfrm>
            <a:off x="710565" y="6257925"/>
            <a:ext cx="10963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86130" y="6306820"/>
            <a:ext cx="753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*https://www.brainkart.com/article/The-nth--roots-of-unity_39108/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187386" y="2913634"/>
                <a:ext cx="2390140" cy="3733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𝑐𝑜𝑠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𝑖𝑠𝑖𝑛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86" y="2913634"/>
                <a:ext cx="2390140" cy="373380"/>
              </a:xfrm>
              <a:prstGeom prst="rect">
                <a:avLst/>
              </a:prstGeom>
              <a:blipFill rotWithShape="1">
                <a:blip r:embed="rId1"/>
                <a:stretch>
                  <a:fillRect l="-24" t="-68" r="24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1" name="图片 100"/>
          <p:cNvPicPr/>
          <p:nvPr/>
        </p:nvPicPr>
        <p:blipFill>
          <a:blip r:embed="rId2"/>
          <a:srcRect b="8917"/>
          <a:stretch>
            <a:fillRect/>
          </a:stretch>
        </p:blipFill>
        <p:spPr>
          <a:xfrm>
            <a:off x="7132955" y="728345"/>
            <a:ext cx="3799205" cy="5430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" name="文本框 58"/>
          <p:cNvSpPr txBox="1"/>
          <p:nvPr/>
        </p:nvSpPr>
        <p:spPr>
          <a:xfrm>
            <a:off x="850900" y="5077460"/>
            <a:ext cx="600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 wanna know A(x) at 1,w, w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2</a:t>
            </a:r>
            <a:r>
              <a:rPr lang="en-US" altLang="zh-CN"/>
              <a:t>,...,w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n-1</a:t>
            </a:r>
            <a:r>
              <a:rPr lang="en-US" altLang="zh-CN"/>
              <a:t>     (n=2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k</a:t>
            </a:r>
            <a:r>
              <a:rPr lang="en-US" altLang="zh-CN"/>
              <a:t>)    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1187386" y="3572129"/>
                <a:ext cx="1585595" cy="372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86" y="3572129"/>
                <a:ext cx="1585595" cy="372745"/>
              </a:xfrm>
              <a:prstGeom prst="rect">
                <a:avLst/>
              </a:prstGeom>
              <a:blipFill rotWithShape="1">
                <a:blip r:embed="rId3"/>
                <a:stretch>
                  <a:fillRect l="-36" t="-68" r="36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/>
          <p:cNvSpPr/>
          <p:nvPr/>
        </p:nvSpPr>
        <p:spPr>
          <a:xfrm>
            <a:off x="768033" y="5459730"/>
            <a:ext cx="622744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 you can do the Recursion!</a:t>
            </a:r>
            <a:endParaRPr lang="en-US" altLang="zh-CN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FFT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700081" y="670179"/>
                <a:ext cx="232981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):[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081" y="670179"/>
                <a:ext cx="2329815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25" t="-69" r="2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422326" y="607314"/>
                <a:ext cx="2820670" cy="4940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:[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26" y="607314"/>
                <a:ext cx="2820670" cy="494030"/>
              </a:xfrm>
              <a:prstGeom prst="rect">
                <a:avLst/>
              </a:prstGeom>
              <a:blipFill rotWithShape="1">
                <a:blip r:embed="rId2"/>
                <a:stretch>
                  <a:fillRect l="-20" t="-51" r="20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167566" y="1281049"/>
                <a:ext cx="273177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𝑤ℎ𝑒𝑛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):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566" y="1281049"/>
                <a:ext cx="2731770" cy="366395"/>
              </a:xfrm>
              <a:prstGeom prst="rect">
                <a:avLst/>
              </a:prstGeom>
              <a:blipFill rotWithShape="1">
                <a:blip r:embed="rId3"/>
                <a:stretch>
                  <a:fillRect l="-21" t="-69" r="2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67981" y="1954149"/>
                <a:ext cx="2534285" cy="3613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):[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81" y="1954149"/>
                <a:ext cx="2534285" cy="361315"/>
              </a:xfrm>
              <a:prstGeom prst="rect">
                <a:avLst/>
              </a:prstGeom>
              <a:blipFill rotWithShape="1">
                <a:blip r:embed="rId4"/>
                <a:stretch>
                  <a:fillRect l="-23" t="-70" r="2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590226" y="1954149"/>
                <a:ext cx="1894205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26" y="1954149"/>
                <a:ext cx="1894205" cy="361950"/>
              </a:xfrm>
              <a:prstGeom prst="rect">
                <a:avLst/>
              </a:prstGeom>
              <a:blipFill rotWithShape="1">
                <a:blip r:embed="rId5"/>
                <a:stretch>
                  <a:fillRect l="-30" t="-70" r="30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401496" y="1954149"/>
                <a:ext cx="246507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):[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96" y="1954149"/>
                <a:ext cx="246507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23" t="-69" r="2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999281" y="1954149"/>
                <a:ext cx="1894205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281" y="1954149"/>
                <a:ext cx="1894205" cy="361950"/>
              </a:xfrm>
              <a:prstGeom prst="rect">
                <a:avLst/>
              </a:prstGeom>
              <a:blipFill rotWithShape="1">
                <a:blip r:embed="rId5"/>
                <a:stretch>
                  <a:fillRect l="-30" t="-70" r="30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867981" y="2491994"/>
                <a:ext cx="3705860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81" y="2491994"/>
                <a:ext cx="3705860" cy="361950"/>
              </a:xfrm>
              <a:prstGeom prst="rect">
                <a:avLst/>
              </a:prstGeom>
              <a:blipFill rotWithShape="1">
                <a:blip r:embed="rId7"/>
                <a:stretch>
                  <a:fillRect l="-15" t="-70" r="1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401496" y="2491994"/>
                <a:ext cx="3763010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96" y="2491994"/>
                <a:ext cx="3763010" cy="361950"/>
              </a:xfrm>
              <a:prstGeom prst="rect">
                <a:avLst/>
              </a:prstGeom>
              <a:blipFill rotWithShape="1">
                <a:blip r:embed="rId8"/>
                <a:stretch>
                  <a:fillRect l="-15" t="-70" r="1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67271" y="3396234"/>
                <a:ext cx="2819400" cy="4076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1" y="3396234"/>
                <a:ext cx="2819400" cy="407670"/>
              </a:xfrm>
              <a:prstGeom prst="rect">
                <a:avLst/>
              </a:prstGeom>
              <a:blipFill rotWithShape="1">
                <a:blip r:embed="rId9"/>
                <a:stretch>
                  <a:fillRect l="-20" t="-62" r="20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67271" y="3938524"/>
                <a:ext cx="2990215" cy="4076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1" y="3938524"/>
                <a:ext cx="2990215" cy="407670"/>
              </a:xfrm>
              <a:prstGeom prst="rect">
                <a:avLst/>
              </a:prstGeom>
              <a:blipFill rotWithShape="1">
                <a:blip r:embed="rId10"/>
                <a:stretch>
                  <a:fillRect l="-19" t="-62" r="19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67271" y="4480814"/>
                <a:ext cx="2236470" cy="5594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1" y="4480814"/>
                <a:ext cx="2236470" cy="559435"/>
              </a:xfrm>
              <a:prstGeom prst="rect">
                <a:avLst/>
              </a:prstGeom>
              <a:blipFill rotWithShape="1">
                <a:blip r:embed="rId11"/>
                <a:stretch>
                  <a:fillRect l="-26" t="-45" r="2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244786" y="3596894"/>
                <a:ext cx="965835" cy="39878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786" y="3596894"/>
                <a:ext cx="965835" cy="398780"/>
              </a:xfrm>
              <a:prstGeom prst="rect">
                <a:avLst/>
              </a:prstGeom>
              <a:blipFill rotWithShape="1">
                <a:blip r:embed="rId12"/>
                <a:stretch>
                  <a:fillRect l="-59" t="-64" r="59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249356" y="3396234"/>
                <a:ext cx="3152140" cy="3708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56" y="3396234"/>
                <a:ext cx="3152140" cy="370840"/>
              </a:xfrm>
              <a:prstGeom prst="rect">
                <a:avLst/>
              </a:prstGeom>
              <a:blipFill rotWithShape="1">
                <a:blip r:embed="rId13"/>
                <a:stretch>
                  <a:fillRect l="-18" t="-68" r="18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4249356" y="3938524"/>
                <a:ext cx="3322955" cy="3708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56" y="3938524"/>
                <a:ext cx="3322955" cy="370840"/>
              </a:xfrm>
              <a:prstGeom prst="rect">
                <a:avLst/>
              </a:prstGeom>
              <a:blipFill rotWithShape="1">
                <a:blip r:embed="rId14"/>
                <a:stretch>
                  <a:fillRect l="-17" t="-68" r="17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249356" y="4480814"/>
                <a:ext cx="2236470" cy="5594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56" y="4480814"/>
                <a:ext cx="2236470" cy="559435"/>
              </a:xfrm>
              <a:prstGeom prst="rect">
                <a:avLst/>
              </a:prstGeom>
              <a:blipFill rotWithShape="1">
                <a:blip r:embed="rId11"/>
                <a:stretch>
                  <a:fillRect l="-26" t="-45" r="2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8564181" y="4442079"/>
                <a:ext cx="2236470" cy="5594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181" y="4442079"/>
                <a:ext cx="2236470" cy="559435"/>
              </a:xfrm>
              <a:prstGeom prst="rect">
                <a:avLst/>
              </a:prstGeom>
              <a:blipFill rotWithShape="1">
                <a:blip r:embed="rId11"/>
                <a:stretch>
                  <a:fillRect l="-26" t="-45" r="2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7170356" y="4238244"/>
                <a:ext cx="1609725" cy="37274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356" y="4238244"/>
                <a:ext cx="1609725" cy="372745"/>
              </a:xfrm>
              <a:prstGeom prst="rect">
                <a:avLst/>
              </a:prstGeom>
              <a:blipFill rotWithShape="1">
                <a:blip r:embed="rId15"/>
                <a:stretch>
                  <a:fillRect l="-35" t="-68" r="35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8564181" y="3396234"/>
                <a:ext cx="3152140" cy="3708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181" y="3396234"/>
                <a:ext cx="3152140" cy="370840"/>
              </a:xfrm>
              <a:prstGeom prst="rect">
                <a:avLst/>
              </a:prstGeom>
              <a:blipFill rotWithShape="1">
                <a:blip r:embed="rId13"/>
                <a:stretch>
                  <a:fillRect l="-18" t="-68" r="18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8564181" y="3938524"/>
                <a:ext cx="3637915" cy="372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181" y="3938524"/>
                <a:ext cx="3637915" cy="372110"/>
              </a:xfrm>
              <a:prstGeom prst="rect">
                <a:avLst/>
              </a:prstGeom>
              <a:blipFill rotWithShape="1">
                <a:blip r:embed="rId16"/>
                <a:stretch>
                  <a:fillRect l="-16" t="-68" r="16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曲线连接符 27"/>
          <p:cNvCxnSpPr>
            <a:stCxn id="15" idx="3"/>
            <a:endCxn id="20" idx="1"/>
          </p:cNvCxnSpPr>
          <p:nvPr/>
        </p:nvCxnSpPr>
        <p:spPr>
          <a:xfrm flipV="1">
            <a:off x="3257550" y="4123690"/>
            <a:ext cx="991870" cy="1841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3"/>
            <a:endCxn id="27" idx="1"/>
          </p:cNvCxnSpPr>
          <p:nvPr/>
        </p:nvCxnSpPr>
        <p:spPr>
          <a:xfrm>
            <a:off x="7572375" y="4123690"/>
            <a:ext cx="9918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8564181" y="5676519"/>
                <a:ext cx="1725295" cy="3714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181" y="5676519"/>
                <a:ext cx="1725295" cy="371475"/>
              </a:xfrm>
              <a:prstGeom prst="rect">
                <a:avLst/>
              </a:prstGeom>
              <a:blipFill rotWithShape="1">
                <a:blip r:embed="rId17"/>
                <a:stretch>
                  <a:fillRect l="-33" t="-68" r="3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8564181" y="6131814"/>
                <a:ext cx="1767205" cy="3714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181" y="6131814"/>
                <a:ext cx="1767205" cy="371475"/>
              </a:xfrm>
              <a:prstGeom prst="rect">
                <a:avLst/>
              </a:prstGeom>
              <a:blipFill rotWithShape="1">
                <a:blip r:embed="rId18"/>
                <a:stretch>
                  <a:fillRect l="-32" t="-68" r="3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4018216" y="6326124"/>
                <a:ext cx="2236470" cy="5594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16" y="6326124"/>
                <a:ext cx="2236470" cy="559435"/>
              </a:xfrm>
              <a:prstGeom prst="rect">
                <a:avLst/>
              </a:prstGeom>
              <a:blipFill rotWithShape="1">
                <a:blip r:embed="rId11"/>
                <a:stretch>
                  <a:fillRect l="-26" t="-45" r="2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018216" y="5280279"/>
                <a:ext cx="2532380" cy="3714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16" y="5280279"/>
                <a:ext cx="2532380" cy="371475"/>
              </a:xfrm>
              <a:prstGeom prst="rect">
                <a:avLst/>
              </a:prstGeom>
              <a:blipFill rotWithShape="1">
                <a:blip r:embed="rId19"/>
                <a:stretch>
                  <a:fillRect l="-23" t="-68" r="2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4018216" y="5822569"/>
                <a:ext cx="2935605" cy="372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216" y="5822569"/>
                <a:ext cx="2935605" cy="372745"/>
              </a:xfrm>
              <a:prstGeom prst="rect">
                <a:avLst/>
              </a:prstGeom>
              <a:blipFill rotWithShape="1">
                <a:blip r:embed="rId20"/>
                <a:stretch>
                  <a:fillRect l="-19" t="-68" r="19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曲线连接符 34"/>
          <p:cNvCxnSpPr>
            <a:stCxn id="24" idx="2"/>
            <a:endCxn id="34" idx="3"/>
          </p:cNvCxnSpPr>
          <p:nvPr/>
        </p:nvCxnSpPr>
        <p:spPr>
          <a:xfrm rot="5400000">
            <a:off x="7814310" y="4140200"/>
            <a:ext cx="1007745" cy="272859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FFT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242996" y="239014"/>
                <a:ext cx="233172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):[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996" y="239014"/>
                <a:ext cx="2331720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24" t="-69" r="2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997251" y="649859"/>
                <a:ext cx="2820670" cy="4940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:[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251" y="649859"/>
                <a:ext cx="2820670" cy="494030"/>
              </a:xfrm>
              <a:prstGeom prst="rect">
                <a:avLst/>
              </a:prstGeom>
              <a:blipFill rotWithShape="1">
                <a:blip r:embed="rId2"/>
                <a:stretch>
                  <a:fillRect l="-20" t="-51" r="20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041701" y="1223264"/>
                <a:ext cx="270891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𝑤ℎ𝑒𝑛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):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701" y="1223264"/>
                <a:ext cx="2708910" cy="366395"/>
              </a:xfrm>
              <a:prstGeom prst="rect">
                <a:avLst/>
              </a:prstGeom>
              <a:blipFill rotWithShape="1">
                <a:blip r:embed="rId3"/>
                <a:stretch>
                  <a:fillRect l="-21" t="-69" r="2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140126" y="1749044"/>
                <a:ext cx="2534285" cy="3613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):[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126" y="1749044"/>
                <a:ext cx="2534285" cy="361315"/>
              </a:xfrm>
              <a:prstGeom prst="rect">
                <a:avLst/>
              </a:prstGeom>
              <a:blipFill rotWithShape="1">
                <a:blip r:embed="rId4"/>
                <a:stretch>
                  <a:fillRect l="-23" t="-70" r="2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460801" y="2184019"/>
                <a:ext cx="1894205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801" y="2184019"/>
                <a:ext cx="1894205" cy="361950"/>
              </a:xfrm>
              <a:prstGeom prst="rect">
                <a:avLst/>
              </a:prstGeom>
              <a:blipFill rotWithShape="1">
                <a:blip r:embed="rId5"/>
                <a:stretch>
                  <a:fillRect l="-30" t="-70" r="30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175686" y="3106674"/>
                <a:ext cx="245110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):[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686" y="3106674"/>
                <a:ext cx="245110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23" t="-69" r="2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461436" y="3568954"/>
                <a:ext cx="1894205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436" y="3568954"/>
                <a:ext cx="1894205" cy="361950"/>
              </a:xfrm>
              <a:prstGeom prst="rect">
                <a:avLst/>
              </a:prstGeom>
              <a:blipFill rotWithShape="1">
                <a:blip r:embed="rId5"/>
                <a:stretch>
                  <a:fillRect l="-30" t="-70" r="30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8555291" y="2602484"/>
                <a:ext cx="3705860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91" y="2602484"/>
                <a:ext cx="3705860" cy="361950"/>
              </a:xfrm>
              <a:prstGeom prst="rect">
                <a:avLst/>
              </a:prstGeom>
              <a:blipFill rotWithShape="1">
                <a:blip r:embed="rId7"/>
                <a:stretch>
                  <a:fillRect l="-15" t="-70" r="1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525446" y="4062984"/>
                <a:ext cx="3749675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446" y="4062984"/>
                <a:ext cx="3749675" cy="361950"/>
              </a:xfrm>
              <a:prstGeom prst="rect">
                <a:avLst/>
              </a:prstGeom>
              <a:blipFill rotWithShape="1">
                <a:blip r:embed="rId8"/>
                <a:stretch>
                  <a:fillRect l="-15" t="-70" r="1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9290621" y="5513959"/>
                <a:ext cx="2216785" cy="5594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∈{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,...,(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621" y="5513959"/>
                <a:ext cx="2216785" cy="559435"/>
              </a:xfrm>
              <a:prstGeom prst="rect">
                <a:avLst/>
              </a:prstGeom>
              <a:blipFill rotWithShape="1">
                <a:blip r:embed="rId9"/>
                <a:stretch>
                  <a:fillRect l="-26" t="-45" r="2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142666" y="4608449"/>
                <a:ext cx="2532380" cy="3714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66" y="4608449"/>
                <a:ext cx="2532380" cy="371475"/>
              </a:xfrm>
              <a:prstGeom prst="rect">
                <a:avLst/>
              </a:prstGeom>
              <a:blipFill rotWithShape="1">
                <a:blip r:embed="rId10"/>
                <a:stretch>
                  <a:fillRect l="-23" t="-68" r="2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8938831" y="5094859"/>
                <a:ext cx="2935605" cy="372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/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31" y="5094859"/>
                <a:ext cx="2935605" cy="372745"/>
              </a:xfrm>
              <a:prstGeom prst="rect">
                <a:avLst/>
              </a:prstGeom>
              <a:blipFill rotWithShape="1">
                <a:blip r:embed="rId11"/>
                <a:stretch>
                  <a:fillRect l="-19" t="-68" r="19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961755" y="208915"/>
            <a:ext cx="2896870" cy="101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961755" y="1597660"/>
            <a:ext cx="2896870" cy="101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961755" y="3051810"/>
            <a:ext cx="2896870" cy="101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961755" y="4608195"/>
            <a:ext cx="2896870" cy="1498600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8754110" y="6278245"/>
                <a:ext cx="3312160" cy="3619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),...,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110" y="6278245"/>
                <a:ext cx="3312160" cy="36195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内容占位符 36"/>
          <p:cNvPicPr>
            <a:picLocks noChangeAspect="1"/>
          </p:cNvPicPr>
          <p:nvPr>
            <p:ph idx="1"/>
          </p:nvPr>
        </p:nvPicPr>
        <p:blipFill>
          <a:blip r:embed="rId13"/>
          <a:stretch>
            <a:fillRect/>
          </a:stretch>
        </p:blipFill>
        <p:spPr>
          <a:xfrm>
            <a:off x="838200" y="1597660"/>
            <a:ext cx="53670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93381" y="1611249"/>
                <a:ext cx="208407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1" y="1611249"/>
                <a:ext cx="2084070" cy="360680"/>
              </a:xfrm>
              <a:prstGeom prst="rect">
                <a:avLst/>
              </a:prstGeom>
              <a:blipFill rotWithShape="1">
                <a:blip r:embed="rId1"/>
                <a:stretch>
                  <a:fillRect l="-27" t="-70" r="2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93381" y="2217039"/>
                <a:ext cx="169354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1" y="2217039"/>
                <a:ext cx="1693545" cy="360680"/>
              </a:xfrm>
              <a:prstGeom prst="rect">
                <a:avLst/>
              </a:prstGeom>
              <a:blipFill rotWithShape="1">
                <a:blip r:embed="rId2"/>
                <a:stretch>
                  <a:fillRect l="-34" t="-70" r="3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38136" y="2822829"/>
                <a:ext cx="203390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2822829"/>
                <a:ext cx="203390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28" t="-69" r="2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38136" y="3436239"/>
                <a:ext cx="336550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3436239"/>
                <a:ext cx="3365500" cy="360680"/>
              </a:xfrm>
              <a:prstGeom prst="rect">
                <a:avLst/>
              </a:prstGeom>
              <a:blipFill rotWithShape="1">
                <a:blip r:embed="rId4"/>
                <a:stretch>
                  <a:fillRect l="-17" t="-70" r="1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8136" y="4042029"/>
                <a:ext cx="501396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4042029"/>
                <a:ext cx="5013960" cy="360680"/>
              </a:xfrm>
              <a:prstGeom prst="rect">
                <a:avLst/>
              </a:prstGeom>
              <a:blipFill rotWithShape="1">
                <a:blip r:embed="rId5"/>
                <a:stretch>
                  <a:fillRect l="-11" t="-70" r="1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38136" y="4647819"/>
                <a:ext cx="399859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4647819"/>
                <a:ext cx="3998595" cy="360680"/>
              </a:xfrm>
              <a:prstGeom prst="rect">
                <a:avLst/>
              </a:prstGeom>
              <a:blipFill rotWithShape="1">
                <a:blip r:embed="rId6"/>
                <a:stretch>
                  <a:fillRect l="-14" t="-70" r="1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38136" y="5253609"/>
                <a:ext cx="345313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5253609"/>
                <a:ext cx="3453130" cy="360680"/>
              </a:xfrm>
              <a:prstGeom prst="rect">
                <a:avLst/>
              </a:prstGeom>
              <a:blipFill rotWithShape="1">
                <a:blip r:embed="rId7"/>
                <a:stretch>
                  <a:fillRect l="-17" t="-70" r="1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曲线连接符 12"/>
          <p:cNvCxnSpPr>
            <a:stCxn id="5" idx="3"/>
            <a:endCxn id="6" idx="3"/>
          </p:cNvCxnSpPr>
          <p:nvPr/>
        </p:nvCxnSpPr>
        <p:spPr>
          <a:xfrm>
            <a:off x="2586990" y="2397125"/>
            <a:ext cx="285115" cy="609600"/>
          </a:xfrm>
          <a:prstGeom prst="curvedConnector3">
            <a:avLst>
              <a:gd name="adj1" fmla="val 1835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4" idx="3"/>
            <a:endCxn id="6" idx="3"/>
          </p:cNvCxnSpPr>
          <p:nvPr/>
        </p:nvCxnSpPr>
        <p:spPr>
          <a:xfrm flipH="1">
            <a:off x="2872105" y="1791335"/>
            <a:ext cx="105410" cy="1215390"/>
          </a:xfrm>
          <a:prstGeom prst="curvedConnector3">
            <a:avLst>
              <a:gd name="adj1" fmla="val -5650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073708" y="1610995"/>
            <a:ext cx="337883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storage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FFT vs IFFT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835" y="1354455"/>
            <a:ext cx="10545445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THX :-)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93381" y="1611249"/>
                <a:ext cx="208407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1" y="1611249"/>
                <a:ext cx="2084070" cy="360680"/>
              </a:xfrm>
              <a:prstGeom prst="rect">
                <a:avLst/>
              </a:prstGeom>
              <a:blipFill rotWithShape="1">
                <a:blip r:embed="rId1"/>
                <a:stretch>
                  <a:fillRect l="-27" t="-70" r="2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93381" y="2217039"/>
                <a:ext cx="169354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1" y="2217039"/>
                <a:ext cx="1693545" cy="360680"/>
              </a:xfrm>
              <a:prstGeom prst="rect">
                <a:avLst/>
              </a:prstGeom>
              <a:blipFill rotWithShape="1">
                <a:blip r:embed="rId2"/>
                <a:stretch>
                  <a:fillRect l="-34" t="-70" r="3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38136" y="2822829"/>
                <a:ext cx="203390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2822829"/>
                <a:ext cx="203390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28" t="-69" r="2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38136" y="3436239"/>
                <a:ext cx="336550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3436239"/>
                <a:ext cx="3365500" cy="360680"/>
              </a:xfrm>
              <a:prstGeom prst="rect">
                <a:avLst/>
              </a:prstGeom>
              <a:blipFill rotWithShape="1">
                <a:blip r:embed="rId4"/>
                <a:stretch>
                  <a:fillRect l="-17" t="-70" r="1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38136" y="4042029"/>
                <a:ext cx="501396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4042029"/>
                <a:ext cx="5013960" cy="360680"/>
              </a:xfrm>
              <a:prstGeom prst="rect">
                <a:avLst/>
              </a:prstGeom>
              <a:blipFill rotWithShape="1">
                <a:blip r:embed="rId5"/>
                <a:stretch>
                  <a:fillRect l="-11" t="-70" r="1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38136" y="4647819"/>
                <a:ext cx="399859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4647819"/>
                <a:ext cx="3998595" cy="360680"/>
              </a:xfrm>
              <a:prstGeom prst="rect">
                <a:avLst/>
              </a:prstGeom>
              <a:blipFill rotWithShape="1">
                <a:blip r:embed="rId6"/>
                <a:stretch>
                  <a:fillRect l="-14" t="-70" r="1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38136" y="5253609"/>
                <a:ext cx="345313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5253609"/>
                <a:ext cx="3453130" cy="360680"/>
              </a:xfrm>
              <a:prstGeom prst="rect">
                <a:avLst/>
              </a:prstGeom>
              <a:blipFill rotWithShape="1">
                <a:blip r:embed="rId7"/>
                <a:stretch>
                  <a:fillRect l="-17" t="-70" r="1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593526" y="1611249"/>
                <a:ext cx="125857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26" y="1611249"/>
                <a:ext cx="1258570" cy="368300"/>
              </a:xfrm>
              <a:prstGeom prst="rect">
                <a:avLst/>
              </a:prstGeom>
              <a:blipFill rotWithShape="1">
                <a:blip r:embed="rId8"/>
                <a:stretch>
                  <a:fillRect l="-45" t="-69" r="4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593526" y="2217039"/>
                <a:ext cx="12636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26" y="2217039"/>
                <a:ext cx="1263650" cy="368300"/>
              </a:xfrm>
              <a:prstGeom prst="rect">
                <a:avLst/>
              </a:prstGeom>
              <a:blipFill rotWithShape="1">
                <a:blip r:embed="rId9"/>
                <a:stretch>
                  <a:fillRect l="-45" t="-69" r="4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593526" y="5253609"/>
                <a:ext cx="159702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=[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26" y="5253609"/>
                <a:ext cx="1597025" cy="368300"/>
              </a:xfrm>
              <a:prstGeom prst="rect">
                <a:avLst/>
              </a:prstGeom>
              <a:blipFill rotWithShape="1">
                <a:blip r:embed="rId10"/>
                <a:stretch>
                  <a:fillRect l="-36" t="-69" r="3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曲线连接符 15"/>
          <p:cNvCxnSpPr/>
          <p:nvPr/>
        </p:nvCxnSpPr>
        <p:spPr>
          <a:xfrm>
            <a:off x="5857240" y="2400935"/>
            <a:ext cx="333375" cy="3036570"/>
          </a:xfrm>
          <a:prstGeom prst="curvedConnector3">
            <a:avLst>
              <a:gd name="adj1" fmla="val 2691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3" idx="3"/>
            <a:endCxn id="12" idx="3"/>
          </p:cNvCxnSpPr>
          <p:nvPr/>
        </p:nvCxnSpPr>
        <p:spPr>
          <a:xfrm>
            <a:off x="5852160" y="1795145"/>
            <a:ext cx="338455" cy="3642360"/>
          </a:xfrm>
          <a:prstGeom prst="curvedConnector3">
            <a:avLst>
              <a:gd name="adj1" fmla="val 4517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784215" y="5964555"/>
            <a:ext cx="579882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Coefficient Representation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38136" y="2217039"/>
                <a:ext cx="3775075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2217039"/>
                <a:ext cx="3775075" cy="366395"/>
              </a:xfrm>
              <a:prstGeom prst="rect">
                <a:avLst/>
              </a:prstGeom>
              <a:blipFill rotWithShape="1">
                <a:blip r:embed="rId2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38136" y="2822829"/>
                <a:ext cx="3838575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2822829"/>
                <a:ext cx="3838575" cy="366395"/>
              </a:xfrm>
              <a:prstGeom prst="rect">
                <a:avLst/>
              </a:prstGeom>
              <a:blipFill rotWithShape="1">
                <a:blip r:embed="rId3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9585643" y="5257800"/>
            <a:ext cx="162496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O(d^2)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(d+1) points uniquely define a degree d ploynomial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142426" y="3245104"/>
                <a:ext cx="409003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{(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)),...,(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426" y="3245104"/>
                <a:ext cx="4090035" cy="368300"/>
              </a:xfrm>
              <a:prstGeom prst="rect">
                <a:avLst/>
              </a:prstGeom>
              <a:blipFill rotWithShape="1">
                <a:blip r:embed="rId1"/>
                <a:stretch>
                  <a:fillRect l="-14" t="-69" r="1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282126" y="2516124"/>
                <a:ext cx="3810635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+...+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26" y="2516124"/>
                <a:ext cx="3810635" cy="366395"/>
              </a:xfrm>
              <a:prstGeom prst="rect">
                <a:avLst/>
              </a:prstGeom>
              <a:blipFill rotWithShape="1">
                <a:blip r:embed="rId2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345363" y="3075940"/>
            <a:ext cx="469836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Value Representation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93381" y="1611249"/>
                <a:ext cx="208407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1" y="1611249"/>
                <a:ext cx="2084070" cy="360680"/>
              </a:xfrm>
              <a:prstGeom prst="rect">
                <a:avLst/>
              </a:prstGeom>
              <a:blipFill rotWithShape="1">
                <a:blip r:embed="rId1"/>
                <a:stretch>
                  <a:fillRect l="-27" t="-70" r="2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343971" y="1611249"/>
                <a:ext cx="1693545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971" y="1611249"/>
                <a:ext cx="1693545" cy="360680"/>
              </a:xfrm>
              <a:prstGeom prst="rect">
                <a:avLst/>
              </a:prstGeom>
              <a:blipFill rotWithShape="1">
                <a:blip r:embed="rId2"/>
                <a:stretch>
                  <a:fillRect l="-34" t="-70" r="3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674546" y="1603629"/>
                <a:ext cx="203390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546" y="1603629"/>
                <a:ext cx="203390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28" t="-69" r="2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10492105" y="1433830"/>
            <a:ext cx="96520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d=4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965251" y="2140839"/>
                <a:ext cx="3453130" cy="3606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51" y="2140839"/>
                <a:ext cx="3453130" cy="360680"/>
              </a:xfrm>
              <a:prstGeom prst="rect">
                <a:avLst/>
              </a:prstGeom>
              <a:blipFill rotWithShape="1">
                <a:blip r:embed="rId4"/>
                <a:stretch>
                  <a:fillRect l="-17" t="-70" r="1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0039350" y="2586355"/>
            <a:ext cx="187071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points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28206" y="2523744"/>
                <a:ext cx="361505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{(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06" y="2523744"/>
                <a:ext cx="3615055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16" t="-69" r="1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446716" y="3245104"/>
                <a:ext cx="348869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{(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716" y="3245104"/>
                <a:ext cx="3488690" cy="368300"/>
              </a:xfrm>
              <a:prstGeom prst="rect">
                <a:avLst/>
              </a:prstGeom>
              <a:blipFill rotWithShape="1">
                <a:blip r:embed="rId6"/>
                <a:stretch>
                  <a:fillRect l="-16" t="-69" r="1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6758241" y="4061714"/>
                <a:ext cx="386778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{(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18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108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)}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241" y="4061714"/>
                <a:ext cx="3867785" cy="368300"/>
              </a:xfrm>
              <a:prstGeom prst="rect">
                <a:avLst/>
              </a:prstGeom>
              <a:blipFill rotWithShape="1">
                <a:blip r:embed="rId7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>
            <a:stCxn id="4" idx="2"/>
            <a:endCxn id="19" idx="0"/>
          </p:cNvCxnSpPr>
          <p:nvPr/>
        </p:nvCxnSpPr>
        <p:spPr>
          <a:xfrm>
            <a:off x="1935480" y="1971675"/>
            <a:ext cx="0" cy="55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2"/>
            <a:endCxn id="21" idx="0"/>
          </p:cNvCxnSpPr>
          <p:nvPr/>
        </p:nvCxnSpPr>
        <p:spPr>
          <a:xfrm>
            <a:off x="5190490" y="1971675"/>
            <a:ext cx="635" cy="127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1" idx="2"/>
            <a:endCxn id="22" idx="1"/>
          </p:cNvCxnSpPr>
          <p:nvPr/>
        </p:nvCxnSpPr>
        <p:spPr>
          <a:xfrm rot="5400000" flipV="1">
            <a:off x="5658485" y="3145790"/>
            <a:ext cx="632460" cy="156718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9" idx="2"/>
            <a:endCxn id="22" idx="1"/>
          </p:cNvCxnSpPr>
          <p:nvPr/>
        </p:nvCxnSpPr>
        <p:spPr>
          <a:xfrm rot="5400000" flipV="1">
            <a:off x="3670300" y="1157605"/>
            <a:ext cx="1353820" cy="48221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0"/>
            <a:endCxn id="14" idx="2"/>
          </p:cNvCxnSpPr>
          <p:nvPr/>
        </p:nvCxnSpPr>
        <p:spPr>
          <a:xfrm flipH="1" flipV="1">
            <a:off x="8691880" y="2501265"/>
            <a:ext cx="635" cy="1560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0417175" y="4956810"/>
            <a:ext cx="111506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O(d)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38136" y="2217039"/>
                <a:ext cx="3775075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2217039"/>
                <a:ext cx="3775075" cy="366395"/>
              </a:xfrm>
              <a:prstGeom prst="rect">
                <a:avLst/>
              </a:prstGeom>
              <a:blipFill rotWithShape="1">
                <a:blip r:embed="rId2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114476" y="1611249"/>
                <a:ext cx="3838575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476" y="1611249"/>
                <a:ext cx="3838575" cy="366395"/>
              </a:xfrm>
              <a:prstGeom prst="rect">
                <a:avLst/>
              </a:prstGeom>
              <a:blipFill rotWithShape="1">
                <a:blip r:embed="rId3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365885" y="3354705"/>
            <a:ext cx="2719705" cy="994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Coef=&gt;Value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73975" y="3354705"/>
            <a:ext cx="2719705" cy="9944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Value=&gt;Coef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509770" y="5264785"/>
            <a:ext cx="2719705" cy="9944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Multiply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7" idx="0"/>
          </p:cNvCxnSpPr>
          <p:nvPr/>
        </p:nvCxnSpPr>
        <p:spPr>
          <a:xfrm>
            <a:off x="2725420" y="2583180"/>
            <a:ext cx="635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  <a:endCxn id="6" idx="2"/>
          </p:cNvCxnSpPr>
          <p:nvPr/>
        </p:nvCxnSpPr>
        <p:spPr>
          <a:xfrm flipH="1" flipV="1">
            <a:off x="9033510" y="1977390"/>
            <a:ext cx="635" cy="137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>
            <a:stCxn id="7" idx="2"/>
            <a:endCxn id="10" idx="1"/>
          </p:cNvCxnSpPr>
          <p:nvPr/>
        </p:nvCxnSpPr>
        <p:spPr>
          <a:xfrm rot="5400000" flipV="1">
            <a:off x="2911475" y="4163060"/>
            <a:ext cx="1412875" cy="17837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10" idx="3"/>
            <a:endCxn id="8" idx="2"/>
          </p:cNvCxnSpPr>
          <p:nvPr/>
        </p:nvCxnSpPr>
        <p:spPr>
          <a:xfrm flipV="1">
            <a:off x="7229475" y="4349115"/>
            <a:ext cx="1804670" cy="14128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509770" y="3498215"/>
            <a:ext cx="90043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FFT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780341" y="1611249"/>
                <a:ext cx="3775075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41" y="1611249"/>
                <a:ext cx="3775075" cy="366395"/>
              </a:xfrm>
              <a:prstGeom prst="rect">
                <a:avLst/>
              </a:prstGeom>
              <a:blipFill rotWithShape="1">
                <a:blip r:embed="rId2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5025" y="2509520"/>
            <a:ext cx="5815965" cy="357568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3705225" y="495236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106545" y="45510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558665" y="328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721225" y="24834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</a:t>
            </a:r>
            <a:r>
              <a:rPr lang="zh-CN" altLang="en-US"/>
              <a:t>olynomial </a:t>
            </a:r>
            <a:r>
              <a:rPr lang="en-US" altLang="zh-CN"/>
              <a:t>M</a:t>
            </a:r>
            <a:r>
              <a:rPr lang="zh-CN" altLang="en-US"/>
              <a:t>ultiplication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61" y="1611249"/>
                <a:ext cx="3778250" cy="366395"/>
              </a:xfrm>
              <a:prstGeom prst="rect">
                <a:avLst/>
              </a:prstGeom>
              <a:blipFill rotWithShape="1">
                <a:blip r:embed="rId1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780341" y="1611249"/>
                <a:ext cx="3775075" cy="3663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341" y="1611249"/>
                <a:ext cx="3775075" cy="366395"/>
              </a:xfrm>
              <a:prstGeom prst="rect">
                <a:avLst/>
              </a:prstGeom>
              <a:blipFill rotWithShape="1">
                <a:blip r:embed="rId2"/>
                <a:stretch>
                  <a:fillRect l="-15" t="-69" r="1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4680" y="3163570"/>
            <a:ext cx="4218305" cy="25933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405" y="3084830"/>
            <a:ext cx="4473575" cy="275018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516630" y="5899150"/>
            <a:ext cx="120015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even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42780" y="5899150"/>
            <a:ext cx="100076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odd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000,&quot;width&quot;:9760}"/>
</p:tagLst>
</file>

<file path=ppt/tags/tag2.xml><?xml version="1.0" encoding="utf-8"?>
<p:tagLst xmlns:p="http://schemas.openxmlformats.org/presentationml/2006/main">
  <p:tag name="KSO_WM_UNIT_PLACING_PICTURE_USER_VIEWPORT" val="{&quot;height&quot;:6000,&quot;width&quot;:9760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PLACING_PICTURE_USER_VIEWPORT" val="{&quot;height&quot;:6853,&quot;width&quot;:13608}"/>
</p:tagLst>
</file>

<file path=ppt/tags/tag7.xml><?xml version="1.0" encoding="utf-8"?>
<p:tagLst xmlns:p="http://schemas.openxmlformats.org/presentationml/2006/main">
  <p:tag name="COMMONDATA" val="eyJoZGlkIjoiMmFlOTUxZDJmMTBmNTk5OGJhNmI5N2UyYmQyOTQ0YjAifQ=="/>
  <p:tag name="KSO_WPP_MARK_KEY" val="1294d8f6-444e-40a0-bc0c-b9bbdfa4252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5889</Words>
  <Application>WPS 演示</Application>
  <PresentationFormat>宽屏</PresentationFormat>
  <Paragraphs>491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MS Mincho</vt:lpstr>
      <vt:lpstr>Segoe Print</vt:lpstr>
      <vt:lpstr>Office 主题</vt:lpstr>
      <vt:lpstr>Fast Fourier Transform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Polynomial Multiplication</vt:lpstr>
      <vt:lpstr>FFT</vt:lpstr>
      <vt:lpstr>FFT</vt:lpstr>
      <vt:lpstr>FFT vs IFFT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besiesie</cp:lastModifiedBy>
  <cp:revision>11</cp:revision>
  <dcterms:created xsi:type="dcterms:W3CDTF">2022-04-25T03:33:00Z</dcterms:created>
  <dcterms:modified xsi:type="dcterms:W3CDTF">2023-04-20T01:12:48Z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eyJoZGlkIjoiMmFlOTUxZDJmMTBmNTk5OGJhNmI5N2UyYmQyOTQ0YjAifQ==</vt:lpwstr>
  </property>
  <property fmtid="{D5CDD505-2E9C-101B-9397-08002B2CF9AE}" pid="3" name="ICV">
    <vt:lpwstr>0D03F4888824460F8990C306D9A6AC3D</vt:lpwstr>
  </property>
  <property fmtid="{D5CDD505-2E9C-101B-9397-08002B2CF9AE}" pid="4" name="KSOProductBuildVer">
    <vt:lpwstr>2052-11.1.0.14036</vt:lpwstr>
  </property>
</Properties>
</file>