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67.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hyperlink" Target="https://elsenaju.eu/Calculator/cn/fft.htm" TargetMode="Externa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a:t>Lab 8</a:t>
            </a:r>
            <a:endParaRPr lang="en-US" altLang="zh-CN"/>
          </a:p>
        </p:txBody>
      </p:sp>
      <p:sp>
        <p:nvSpPr>
          <p:cNvPr id="3" name="副标题 2"/>
          <p:cNvSpPr>
            <a:spLocks noGrp="1"/>
          </p:cNvSpPr>
          <p:nvPr>
            <p:ph type="subTitle" idx="1"/>
            <p:custDataLst>
              <p:tags r:id="rId2"/>
            </p:custDataLst>
          </p:nvPr>
        </p:nvSpPr>
        <p:spPr/>
        <p:txBody>
          <a:bodyPr/>
          <a:p>
            <a:r>
              <a:rPr lang="en-US" altLang="zh-CN"/>
              <a:t>by wwy</a:t>
            </a:r>
            <a:endParaRPr lang="en-US" altLang="zh-CN"/>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Lab8A</a:t>
            </a:r>
            <a:endParaRPr lang="en-US" altLang="zh-CN"/>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p>
                <a:r>
                  <a:rPr lang="en-US" altLang="zh-CN"/>
                  <a:t>Given a finite sequence </a:t>
                </a:r>
                <a14:m>
                  <m:oMath xmlns:m="http://schemas.openxmlformats.org/officeDocument/2006/math">
                    <m:r>
                      <m:rPr>
                        <m:sty m:val="p"/>
                      </m:rPr>
                      <a:rPr lang="en-US" altLang="zh-CN">
                        <a:latin typeface="Cambria Math" panose="02040503050406030204" charset="0"/>
                        <a:cs typeface="Cambria Math" panose="02040503050406030204" charset="0"/>
                      </a:rPr>
                      <m:t>s</m:t>
                    </m:r>
                  </m:oMath>
                </a14:m>
                <a:r>
                  <a:rPr lang="en-US" altLang="zh-CN"/>
                  <a:t> of length </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2</m:t>
                        </m:r>
                      </m:e>
                      <m:sup>
                        <m:r>
                          <a:rPr lang="en-US" altLang="zh-CN" i="1">
                            <a:latin typeface="Cambria Math" panose="02040503050406030204" charset="0"/>
                            <a:cs typeface="Cambria Math" panose="02040503050406030204" charset="0"/>
                          </a:rPr>
                          <m:t>𝑛</m:t>
                        </m:r>
                      </m:sup>
                    </m:sSup>
                  </m:oMath>
                </a14:m>
                <a:r>
                  <a:rPr lang="en-US" altLang="zh-CN"/>
                  <a:t> of equally-spaced samples of a function, find the result of its Discrete Fourier Transform.</a:t>
                </a:r>
                <a:endParaRPr lang="en-US" altLang="zh-CN"/>
              </a:p>
              <a:p>
                <a:r>
                  <a:rPr lang="en-US" altLang="zh-CN" b="1"/>
                  <a:t>Input Format</a:t>
                </a:r>
                <a:endParaRPr lang="en-US" altLang="zh-CN" b="1"/>
              </a:p>
              <a:p>
                <a:pPr lvl="1"/>
                <a:r>
                  <a:rPr lang="en-US" altLang="zh-CN"/>
                  <a:t>The first line contains an integer </a:t>
                </a:r>
                <a14:m>
                  <m:oMath xmlns:m="http://schemas.openxmlformats.org/officeDocument/2006/math">
                    <m:r>
                      <m:rPr>
                        <m:sty m:val="p"/>
                      </m:rPr>
                      <a:rPr lang="en-US" altLang="zh-CN">
                        <a:latin typeface="Cambria Math" panose="02040503050406030204" charset="0"/>
                        <a:cs typeface="Cambria Math" panose="02040503050406030204" charset="0"/>
                      </a:rPr>
                      <m:t>N</m:t>
                    </m:r>
                  </m:oMath>
                </a14:m>
                <a:r>
                  <a:rPr lang="en-US" altLang="zh-CN"/>
                  <a:t>.</a:t>
                </a:r>
                <a:endParaRPr lang="en-US" altLang="zh-CN"/>
              </a:p>
              <a:p>
                <a:pPr lvl="1"/>
                <a:r>
                  <a:rPr lang="en-US" altLang="zh-CN"/>
                  <a:t>The following line contains </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2</m:t>
                        </m:r>
                      </m:e>
                      <m:sup>
                        <m:r>
                          <a:rPr lang="en-US" altLang="zh-CN" i="1">
                            <a:latin typeface="Cambria Math" panose="02040503050406030204" charset="0"/>
                            <a:cs typeface="Cambria Math" panose="02040503050406030204" charset="0"/>
                          </a:rPr>
                          <m:t>𝑁</m:t>
                        </m:r>
                      </m:sup>
                    </m:sSup>
                  </m:oMath>
                </a14:m>
                <a:r>
                  <a:rPr lang="en-US" altLang="zh-CN"/>
                  <a:t> decimal numbers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𝑠</m:t>
                        </m:r>
                      </m:e>
                      <m:sub>
                        <m:r>
                          <a:rPr lang="en-US" altLang="zh-CN" i="1">
                            <a:latin typeface="Cambria Math" panose="02040503050406030204" charset="0"/>
                            <a:cs typeface="Cambria Math" panose="02040503050406030204" charset="0"/>
                          </a:rPr>
                          <m:t>0</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𝑠</m:t>
                        </m:r>
                      </m:e>
                      <m:sub>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𝑠</m:t>
                        </m:r>
                      </m:e>
                      <m:sub>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2</m:t>
                            </m:r>
                          </m:e>
                          <m:sup>
                            <m:r>
                              <a:rPr lang="en-US" altLang="zh-CN" i="1">
                                <a:latin typeface="Cambria Math" panose="02040503050406030204" charset="0"/>
                                <a:cs typeface="Cambria Math" panose="02040503050406030204" charset="0"/>
                              </a:rPr>
                              <m:t>𝑁</m:t>
                            </m:r>
                          </m:sup>
                        </m:s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Sub>
                  </m:oMath>
                </a14:m>
                <a:r>
                  <a:rPr lang="en-US" altLang="zh-CN"/>
                  <a:t>, representing the equally-spaced samples.</a:t>
                </a:r>
                <a:endParaRPr lang="en-US" altLang="zh-CN"/>
              </a:p>
              <a:p>
                <a:r>
                  <a:rPr lang="en-US" altLang="zh-CN" b="1"/>
                  <a:t>Output Format</a:t>
                </a:r>
                <a:endParaRPr lang="en-US" altLang="zh-CN" b="1"/>
              </a:p>
              <a:p>
                <a:pPr lvl="1"/>
                <a:r>
                  <a:rPr lang="en-US" altLang="zh-CN"/>
                  <a:t>Output </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2</m:t>
                        </m:r>
                      </m:e>
                      <m:sup>
                        <m:r>
                          <a:rPr lang="en-US" altLang="zh-CN" i="1">
                            <a:latin typeface="Cambria Math" panose="02040503050406030204" charset="0"/>
                            <a:cs typeface="Cambria Math" panose="02040503050406030204" charset="0"/>
                          </a:rPr>
                          <m:t>𝑁</m:t>
                        </m:r>
                      </m:sup>
                    </m:sSup>
                  </m:oMath>
                </a14:m>
                <a:r>
                  <a:rPr lang="en-US" altLang="zh-CN">
                    <a:sym typeface="+mn-ea"/>
                  </a:rPr>
                  <a:t> </a:t>
                </a:r>
                <a:r>
                  <a:rPr lang="en-US" altLang="zh-CN"/>
                  <a:t>lines. For the </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𝑖</m:t>
                        </m:r>
                      </m:e>
                      <m:sup>
                        <m:r>
                          <a:rPr lang="en-US" altLang="zh-CN" i="1">
                            <a:latin typeface="Cambria Math" panose="02040503050406030204" charset="0"/>
                            <a:cs typeface="Cambria Math" panose="02040503050406030204" charset="0"/>
                          </a:rPr>
                          <m:t>𝑡ℎ</m:t>
                        </m:r>
                      </m:sup>
                    </m:sSup>
                  </m:oMath>
                </a14:m>
                <a:r>
                  <a:rPr lang="en-US" altLang="zh-CN"/>
                  <a:t> line, output the magnitude of the </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e>
                      <m:sup>
                        <m:r>
                          <a:rPr lang="en-US" altLang="zh-CN" i="1">
                            <a:latin typeface="Cambria Math" panose="02040503050406030204" charset="0"/>
                            <a:cs typeface="Cambria Math" panose="02040503050406030204" charset="0"/>
                          </a:rPr>
                          <m:t>𝑡ℎ</m:t>
                        </m:r>
                      </m:sup>
                    </m:sSup>
                  </m:oMath>
                </a14:m>
                <a:r>
                  <a:rPr lang="en-US" altLang="zh-CN"/>
                  <a:t> complex in the result.</a:t>
                </a:r>
                <a:endParaRPr lang="en-US" altLang="zh-CN"/>
              </a:p>
              <a:p>
                <a:pPr lvl="1"/>
                <a:r>
                  <a:rPr lang="en-US" altLang="zh-CN"/>
                  <a:t>Your output will be considered correct, if the absolute or relative error between your output and the answer is less than </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10</m:t>
                        </m:r>
                      </m:e>
                      <m: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6</m:t>
                        </m:r>
                      </m:sup>
                    </m:sSup>
                  </m:oMath>
                </a14:m>
                <a:r>
                  <a:rPr lang="en-US" altLang="zh-CN"/>
                  <a:t>.</a:t>
                </a:r>
                <a:endParaRPr lang="en-US" altLang="zh-CN"/>
              </a:p>
              <a:p>
                <a:endParaRPr lang="en-US" altLang="zh-CN"/>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1" t="-1" r="3" b="12"/>
                </a:stretch>
              </a:blipFill>
            </p:spPr>
            <p:txBody>
              <a:bodyPr/>
              <a:lstStyle/>
              <a:p>
                <a:r>
                  <a:rPr lang="zh-CN" altLang="en-US">
                    <a:noFill/>
                  </a:rPr>
                  <a:t> </a:t>
                </a:r>
              </a:p>
            </p:txBody>
          </p:sp>
        </mc:Fallback>
      </mc:AlternateContent>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p:nvPicPr>
        <p:blipFill>
          <a:blip r:embed="rId1"/>
          <a:stretch>
            <a:fillRect/>
          </a:stretch>
        </p:blipFill>
        <p:spPr>
          <a:xfrm>
            <a:off x="5050155" y="447040"/>
            <a:ext cx="5527040" cy="2765425"/>
          </a:xfrm>
          <a:prstGeom prst="rect">
            <a:avLst/>
          </a:prstGeom>
        </p:spPr>
      </p:pic>
      <p:sp>
        <p:nvSpPr>
          <p:cNvPr id="2" name="标题 1"/>
          <p:cNvSpPr>
            <a:spLocks noGrp="1"/>
          </p:cNvSpPr>
          <p:nvPr>
            <p:ph type="title"/>
          </p:nvPr>
        </p:nvSpPr>
        <p:spPr/>
        <p:txBody>
          <a:bodyPr/>
          <a:p>
            <a:r>
              <a:rPr lang="en-US" altLang="zh-CN"/>
              <a:t>Lab8A</a:t>
            </a:r>
            <a:endParaRPr lang="en-US" altLang="zh-CN"/>
          </a:p>
        </p:txBody>
      </p:sp>
      <p:sp>
        <p:nvSpPr>
          <p:cNvPr id="3" name="内容占位符 2"/>
          <p:cNvSpPr>
            <a:spLocks noGrp="1"/>
          </p:cNvSpPr>
          <p:nvPr>
            <p:ph idx="1"/>
          </p:nvPr>
        </p:nvSpPr>
        <p:spPr>
          <a:xfrm>
            <a:off x="608330" y="1490345"/>
            <a:ext cx="2029460" cy="4759325"/>
          </a:xfrm>
        </p:spPr>
        <p:txBody>
          <a:bodyPr>
            <a:normAutofit lnSpcReduction="10000"/>
          </a:bodyPr>
          <a:p>
            <a:pPr marL="0" indent="0">
              <a:buNone/>
            </a:pPr>
            <a:r>
              <a:rPr lang="en-US" altLang="zh-CN"/>
              <a:t>2</a:t>
            </a:r>
            <a:endParaRPr lang="en-US" altLang="zh-CN"/>
          </a:p>
          <a:p>
            <a:pPr marL="0" indent="0">
              <a:buNone/>
            </a:pPr>
            <a:r>
              <a:rPr lang="en-US" altLang="zh-CN"/>
              <a:t>0 1 0 -1</a:t>
            </a:r>
            <a:endParaRPr lang="en-US" altLang="zh-CN"/>
          </a:p>
          <a:p>
            <a:endParaRPr lang="en-US" altLang="zh-CN"/>
          </a:p>
          <a:p>
            <a:pPr marL="0" indent="0">
              <a:buNone/>
            </a:pPr>
            <a:r>
              <a:rPr lang="en-US" altLang="zh-CN"/>
              <a:t>0.0000000000</a:t>
            </a:r>
            <a:endParaRPr lang="en-US" altLang="zh-CN"/>
          </a:p>
          <a:p>
            <a:pPr marL="0" indent="0">
              <a:buNone/>
            </a:pPr>
            <a:r>
              <a:rPr lang="en-US" altLang="zh-CN"/>
              <a:t>2.0000000000</a:t>
            </a:r>
            <a:endParaRPr lang="en-US" altLang="zh-CN"/>
          </a:p>
          <a:p>
            <a:pPr marL="0" indent="0">
              <a:buNone/>
            </a:pPr>
            <a:r>
              <a:rPr lang="en-US" altLang="zh-CN"/>
              <a:t>0.0000000000</a:t>
            </a:r>
            <a:endParaRPr lang="en-US" altLang="zh-CN"/>
          </a:p>
          <a:p>
            <a:pPr marL="0" indent="0">
              <a:buNone/>
            </a:pPr>
            <a:r>
              <a:rPr lang="en-US" altLang="zh-CN"/>
              <a:t>2.0000000000</a:t>
            </a:r>
            <a:endParaRPr lang="en-US" altLang="zh-CN"/>
          </a:p>
          <a:p>
            <a:pPr marL="0" indent="0">
              <a:buNone/>
            </a:pPr>
            <a:endParaRPr lang="en-US" altLang="zh-CN"/>
          </a:p>
          <a:p>
            <a:pPr marL="0" indent="0">
              <a:buNone/>
            </a:pPr>
            <a:r>
              <a:rPr lang="en-US" altLang="zh-CN" b="1"/>
              <a:t>Tool</a:t>
            </a:r>
            <a:r>
              <a:rPr lang="en-US" altLang="zh-CN"/>
              <a:t>:</a:t>
            </a:r>
            <a:r>
              <a:rPr lang="en-US" altLang="zh-CN">
                <a:hlinkClick r:id="rId2" tooltip="" action="ppaction://hlinkfile"/>
              </a:rPr>
              <a:t>https://elsenaju.eu/Calculator/cn/fft.htm</a:t>
            </a:r>
            <a:endParaRPr lang="en-US" altLang="zh-CN"/>
          </a:p>
        </p:txBody>
      </p:sp>
      <p:sp>
        <p:nvSpPr>
          <p:cNvPr id="6" name="内容占位符 2"/>
          <p:cNvSpPr>
            <a:spLocks noGrp="1"/>
          </p:cNvSpPr>
          <p:nvPr/>
        </p:nvSpPr>
        <p:spPr>
          <a:xfrm>
            <a:off x="3533140" y="163830"/>
            <a:ext cx="2239010" cy="6007735"/>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000"/>
              <a:t>4</a:t>
            </a:r>
            <a:endParaRPr lang="en-US" altLang="zh-CN" sz="1000"/>
          </a:p>
          <a:p>
            <a:pPr marL="0" indent="0">
              <a:buNone/>
            </a:pPr>
            <a:r>
              <a:rPr lang="en-US" altLang="zh-CN" sz="1000"/>
              <a:t>2 3 5 2 1 3 4 5 2 3 1 6 4 2 1 2</a:t>
            </a:r>
            <a:endParaRPr lang="en-US" altLang="zh-CN" sz="1000"/>
          </a:p>
          <a:p>
            <a:pPr marL="0" indent="0">
              <a:buNone/>
            </a:pPr>
            <a:endParaRPr lang="en-US" altLang="zh-CN" sz="1000"/>
          </a:p>
          <a:p>
            <a:pPr marL="0" indent="0">
              <a:buNone/>
            </a:pPr>
            <a:r>
              <a:rPr lang="en-US" altLang="zh-CN" sz="1000"/>
              <a:t>46.0000000000</a:t>
            </a:r>
            <a:endParaRPr lang="en-US" altLang="zh-CN" sz="1000"/>
          </a:p>
          <a:p>
            <a:pPr marL="0" indent="0">
              <a:buNone/>
            </a:pPr>
            <a:r>
              <a:rPr lang="en-US" altLang="zh-CN" sz="1000"/>
              <a:t>3.9912977684</a:t>
            </a:r>
            <a:endParaRPr lang="en-US" altLang="zh-CN" sz="1000"/>
          </a:p>
          <a:p>
            <a:pPr marL="0" indent="0">
              <a:buNone/>
            </a:pPr>
            <a:r>
              <a:rPr lang="en-US" altLang="zh-CN" sz="1000"/>
              <a:t>2.6131259298</a:t>
            </a:r>
            <a:endParaRPr lang="en-US" altLang="zh-CN" sz="1000"/>
          </a:p>
          <a:p>
            <a:pPr marL="0" indent="0">
              <a:buNone/>
            </a:pPr>
            <a:r>
              <a:rPr lang="en-US" altLang="zh-CN" sz="1000"/>
              <a:t>12.1870646827</a:t>
            </a:r>
            <a:endParaRPr lang="en-US" altLang="zh-CN" sz="1000"/>
          </a:p>
          <a:p>
            <a:pPr marL="0" indent="0">
              <a:buNone/>
            </a:pPr>
            <a:r>
              <a:rPr lang="en-US" altLang="zh-CN" sz="1000"/>
              <a:t>4.4721359550</a:t>
            </a:r>
            <a:endParaRPr lang="en-US" altLang="zh-CN" sz="1000"/>
          </a:p>
          <a:p>
            <a:pPr marL="0" indent="0">
              <a:buNone/>
            </a:pPr>
            <a:r>
              <a:rPr lang="en-US" altLang="zh-CN" sz="1000"/>
              <a:t>5.8052434198</a:t>
            </a:r>
            <a:endParaRPr lang="en-US" altLang="zh-CN" sz="1000"/>
          </a:p>
          <a:p>
            <a:pPr marL="0" indent="0">
              <a:buNone/>
            </a:pPr>
            <a:r>
              <a:rPr lang="en-US" altLang="zh-CN" sz="1000"/>
              <a:t>1.0823922003</a:t>
            </a:r>
            <a:endParaRPr lang="en-US" altLang="zh-CN" sz="1000"/>
          </a:p>
          <a:p>
            <a:pPr marL="0" indent="0">
              <a:buNone/>
            </a:pPr>
            <a:r>
              <a:rPr lang="en-US" altLang="zh-CN" sz="1000"/>
              <a:t>6.4687050775</a:t>
            </a:r>
            <a:endParaRPr lang="en-US" altLang="zh-CN" sz="1000"/>
          </a:p>
          <a:p>
            <a:pPr marL="0" indent="0">
              <a:buNone/>
            </a:pPr>
            <a:r>
              <a:rPr lang="en-US" altLang="zh-CN" sz="1000"/>
              <a:t>6.0000000000</a:t>
            </a:r>
            <a:endParaRPr lang="en-US" altLang="zh-CN" sz="1000"/>
          </a:p>
          <a:p>
            <a:pPr marL="0" indent="0">
              <a:buNone/>
            </a:pPr>
            <a:r>
              <a:rPr lang="en-US" altLang="zh-CN" sz="1000"/>
              <a:t>6.4687050775</a:t>
            </a:r>
            <a:endParaRPr lang="en-US" altLang="zh-CN" sz="1000"/>
          </a:p>
          <a:p>
            <a:pPr marL="0" indent="0">
              <a:buNone/>
            </a:pPr>
            <a:r>
              <a:rPr lang="en-US" altLang="zh-CN" sz="1000"/>
              <a:t>1.0823922003</a:t>
            </a:r>
            <a:endParaRPr lang="en-US" altLang="zh-CN" sz="1000"/>
          </a:p>
          <a:p>
            <a:pPr marL="0" indent="0">
              <a:buNone/>
            </a:pPr>
            <a:r>
              <a:rPr lang="en-US" altLang="zh-CN" sz="1000"/>
              <a:t>5.8052434198</a:t>
            </a:r>
            <a:endParaRPr lang="en-US" altLang="zh-CN" sz="1000"/>
          </a:p>
          <a:p>
            <a:pPr marL="0" indent="0">
              <a:buNone/>
            </a:pPr>
            <a:r>
              <a:rPr lang="en-US" altLang="zh-CN" sz="1000"/>
              <a:t>4.4721359550</a:t>
            </a:r>
            <a:endParaRPr lang="en-US" altLang="zh-CN" sz="1000"/>
          </a:p>
          <a:p>
            <a:pPr marL="0" indent="0">
              <a:buNone/>
            </a:pPr>
            <a:r>
              <a:rPr lang="en-US" altLang="zh-CN" sz="1000"/>
              <a:t>12.1870646827</a:t>
            </a:r>
            <a:endParaRPr lang="en-US" altLang="zh-CN" sz="1000"/>
          </a:p>
          <a:p>
            <a:pPr marL="0" indent="0">
              <a:buNone/>
            </a:pPr>
            <a:r>
              <a:rPr lang="en-US" altLang="zh-CN" sz="1000"/>
              <a:t>2.6131259298</a:t>
            </a:r>
            <a:endParaRPr lang="en-US" altLang="zh-CN" sz="1000"/>
          </a:p>
          <a:p>
            <a:pPr marL="0" indent="0">
              <a:buNone/>
            </a:pPr>
            <a:r>
              <a:rPr lang="en-US" altLang="zh-CN" sz="1000"/>
              <a:t>3.9912977684</a:t>
            </a:r>
            <a:endParaRPr lang="en-US" altLang="zh-CN" sz="1000"/>
          </a:p>
        </p:txBody>
      </p:sp>
      <p:pic>
        <p:nvPicPr>
          <p:cNvPr id="8" name="图片 7"/>
          <p:cNvPicPr>
            <a:picLocks noChangeAspect="1"/>
          </p:cNvPicPr>
          <p:nvPr/>
        </p:nvPicPr>
        <p:blipFill>
          <a:blip r:embed="rId3"/>
          <a:stretch>
            <a:fillRect/>
          </a:stretch>
        </p:blipFill>
        <p:spPr>
          <a:xfrm>
            <a:off x="5050155" y="3429000"/>
            <a:ext cx="5562600" cy="2820670"/>
          </a:xfrm>
          <a:prstGeom prst="rect">
            <a:avLst/>
          </a:prstGeom>
        </p:spPr>
      </p:pic>
      <p:pic>
        <p:nvPicPr>
          <p:cNvPr id="10" name="图片 9"/>
          <p:cNvPicPr>
            <a:picLocks noChangeAspect="1"/>
          </p:cNvPicPr>
          <p:nvPr/>
        </p:nvPicPr>
        <p:blipFill>
          <a:blip r:embed="rId4"/>
          <a:stretch>
            <a:fillRect/>
          </a:stretch>
        </p:blipFill>
        <p:spPr>
          <a:xfrm>
            <a:off x="9581515" y="447040"/>
            <a:ext cx="2311400" cy="2429510"/>
          </a:xfrm>
          <a:prstGeom prst="rect">
            <a:avLst/>
          </a:prstGeom>
        </p:spPr>
      </p:pic>
      <p:pic>
        <p:nvPicPr>
          <p:cNvPr id="11" name="图片 10"/>
          <p:cNvPicPr>
            <a:picLocks noChangeAspect="1"/>
          </p:cNvPicPr>
          <p:nvPr/>
        </p:nvPicPr>
        <p:blipFill>
          <a:blip r:embed="rId5"/>
          <a:stretch>
            <a:fillRect/>
          </a:stretch>
        </p:blipFill>
        <p:spPr>
          <a:xfrm>
            <a:off x="10612755" y="3429000"/>
            <a:ext cx="1240790" cy="579120"/>
          </a:xfrm>
          <a:prstGeom prst="rect">
            <a:avLst/>
          </a:prstGeom>
        </p:spPr>
      </p:pic>
    </p:spTree>
    <p:custDataLst>
      <p:tags r:id="rId6"/>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Lab8B</a:t>
            </a:r>
            <a:endParaRPr lang="en-US" altLang="zh-CN"/>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90000"/>
              </a:bodyPr>
              <a:p>
                <a:r>
                  <a:rPr lang="en-US" altLang="zh-CN"/>
                  <a:t>Xiaofeng is a student at SUSTech, and he often goes to the library to study. In the library, seats are arranged in a two-dimensional grid, with each seat represented by a coordinate. One day he entered the library and wanted to know how far apart the two nearest vacant seats in the entire library were.Your task is to help Xiaofeng choose the best seat, i.e., find the smallest distance between two vacant seats in the library.</a:t>
                </a:r>
                <a:endParaRPr lang="en-US" altLang="zh-CN"/>
              </a:p>
              <a:p>
                <a:r>
                  <a:rPr lang="en-US" altLang="zh-CN" b="1"/>
                  <a:t>Input Format</a:t>
                </a:r>
                <a:endParaRPr lang="en-US" altLang="zh-CN" b="1"/>
              </a:p>
              <a:p>
                <a:pPr lvl="1"/>
                <a:r>
                  <a:rPr lang="en-US" altLang="zh-CN"/>
                  <a:t>The first line contains an integer $n$, representing the number of vacant seats in the library, where </a:t>
                </a:r>
                <a14:m>
                  <m:oMath xmlns:m="http://schemas.openxmlformats.org/officeDocument/2006/math">
                    <m:r>
                      <a:rPr lang="en-US" altLang="zh-CN" i="1">
                        <a:latin typeface="Cambria Math" panose="02040503050406030204" charset="0"/>
                        <a:cs typeface="Cambria Math" panose="02040503050406030204" charset="0"/>
                      </a:rPr>
                      <m:t>2</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200000</m:t>
                    </m:r>
                  </m:oMath>
                </a14:m>
                <a:r>
                  <a:rPr lang="en-US" altLang="zh-CN"/>
                  <a:t>.</a:t>
                </a:r>
                <a:endParaRPr lang="en-US" altLang="zh-CN"/>
              </a:p>
              <a:p>
                <a:pPr lvl="1"/>
                <a:r>
                  <a:rPr lang="en-US" altLang="zh-CN"/>
                  <a:t>The next </a:t>
                </a:r>
                <a14:m>
                  <m:oMath xmlns:m="http://schemas.openxmlformats.org/officeDocument/2006/math">
                    <m:r>
                      <a:rPr lang="en-US" altLang="zh-CN" i="1">
                        <a:latin typeface="Cambria Math" panose="02040503050406030204" charset="0"/>
                        <a:cs typeface="Cambria Math" panose="02040503050406030204" charset="0"/>
                      </a:rPr>
                      <m:t>𝑛</m:t>
                    </m:r>
                  </m:oMath>
                </a14:m>
                <a:r>
                  <a:rPr lang="en-US" altLang="zh-CN"/>
                  <a:t> lines contain two floating-point numbers </a:t>
                </a:r>
                <a14:m>
                  <m:oMath xmlns:m="http://schemas.openxmlformats.org/officeDocument/2006/math">
                    <m:r>
                      <a:rPr lang="en-US" altLang="zh-CN" i="1">
                        <a:latin typeface="Cambria Math" panose="02040503050406030204" charset="0"/>
                        <a:cs typeface="Cambria Math" panose="02040503050406030204" charset="0"/>
                      </a:rPr>
                      <m:t>𝑥</m:t>
                    </m:r>
                  </m:oMath>
                </a14:m>
                <a:r>
                  <a:rPr lang="en-US" altLang="zh-CN"/>
                  <a:t> and </a:t>
                </a:r>
                <a14:m>
                  <m:oMath xmlns:m="http://schemas.openxmlformats.org/officeDocument/2006/math">
                    <m:r>
                      <a:rPr lang="en-US" altLang="zh-CN" i="1">
                        <a:latin typeface="Cambria Math" panose="02040503050406030204" charset="0"/>
                        <a:cs typeface="Cambria Math" panose="02040503050406030204" charset="0"/>
                      </a:rPr>
                      <m:t>𝑦</m:t>
                    </m:r>
                  </m:oMath>
                </a14:m>
                <a:r>
                  <a:rPr lang="en-US" altLang="zh-CN"/>
                  <a:t>, representing the coordinates of a vacant seat.</a:t>
                </a:r>
                <a:endParaRPr lang="en-US" altLang="zh-CN"/>
              </a:p>
              <a:p>
                <a:r>
                  <a:rPr lang="en-US" altLang="zh-CN" b="1"/>
                  <a:t>Output Format</a:t>
                </a:r>
                <a:endParaRPr lang="en-US" altLang="zh-CN"/>
              </a:p>
              <a:p>
                <a:pPr lvl="1"/>
                <a:r>
                  <a:rPr lang="en-US" altLang="zh-CN"/>
                  <a:t>Output a single floating-point number representing the shortest distance between two vacant seats, rounded to 4 decimal places.</a:t>
                </a:r>
                <a:endParaRPr lang="en-US" altLang="zh-CN"/>
              </a:p>
              <a:p>
                <a:endParaRPr lang="en-US" altLang="zh-CN"/>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1" t="-1" r="3" b="12"/>
                </a:stretch>
              </a:blipFill>
            </p:spPr>
            <p:txBody>
              <a:bodyPr/>
              <a:lstStyle/>
              <a:p>
                <a:r>
                  <a:rPr lang="zh-CN" altLang="en-US">
                    <a:noFill/>
                  </a:rPr>
                  <a:t> </a:t>
                </a:r>
              </a:p>
            </p:txBody>
          </p:sp>
        </mc:Fallback>
      </mc:AlternateContent>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Lab8B</a:t>
            </a:r>
            <a:endParaRPr lang="en-US" altLang="zh-CN"/>
          </a:p>
        </p:txBody>
      </p:sp>
      <p:sp>
        <p:nvSpPr>
          <p:cNvPr id="3" name="内容占位符 2"/>
          <p:cNvSpPr>
            <a:spLocks noGrp="1"/>
          </p:cNvSpPr>
          <p:nvPr>
            <p:ph idx="1"/>
          </p:nvPr>
        </p:nvSpPr>
        <p:spPr>
          <a:xfrm>
            <a:off x="608330" y="1490345"/>
            <a:ext cx="1164590" cy="3474085"/>
          </a:xfrm>
        </p:spPr>
        <p:txBody>
          <a:bodyPr/>
          <a:p>
            <a:pPr marL="0" indent="0">
              <a:buNone/>
            </a:pPr>
            <a:r>
              <a:rPr lang="en-US" altLang="zh-CN"/>
              <a:t>4</a:t>
            </a:r>
            <a:endParaRPr lang="en-US" altLang="zh-CN"/>
          </a:p>
          <a:p>
            <a:pPr marL="0" indent="0">
              <a:buNone/>
            </a:pPr>
            <a:r>
              <a:rPr lang="en-US" altLang="zh-CN"/>
              <a:t>0 0</a:t>
            </a:r>
            <a:endParaRPr lang="en-US" altLang="zh-CN"/>
          </a:p>
          <a:p>
            <a:pPr marL="0" indent="0">
              <a:buNone/>
            </a:pPr>
            <a:r>
              <a:rPr lang="en-US" altLang="zh-CN"/>
              <a:t>1 1</a:t>
            </a:r>
            <a:endParaRPr lang="en-US" altLang="zh-CN"/>
          </a:p>
          <a:p>
            <a:pPr marL="0" indent="0">
              <a:buNone/>
            </a:pPr>
            <a:r>
              <a:rPr lang="en-US" altLang="zh-CN"/>
              <a:t>2 2</a:t>
            </a:r>
            <a:endParaRPr lang="en-US" altLang="zh-CN"/>
          </a:p>
          <a:p>
            <a:pPr marL="0" indent="0">
              <a:buNone/>
            </a:pPr>
            <a:r>
              <a:rPr lang="en-US" altLang="zh-CN"/>
              <a:t>3 3</a:t>
            </a:r>
            <a:endParaRPr lang="en-US" altLang="zh-CN"/>
          </a:p>
          <a:p>
            <a:pPr marL="0" indent="0">
              <a:buNone/>
            </a:pPr>
            <a:endParaRPr lang="en-US" altLang="zh-CN"/>
          </a:p>
          <a:p>
            <a:pPr marL="0" indent="0">
              <a:buNone/>
            </a:pPr>
            <a:r>
              <a:rPr lang="en-US" altLang="zh-CN"/>
              <a:t>1.4142</a:t>
            </a:r>
            <a:endParaRPr lang="en-US" altLang="zh-CN"/>
          </a:p>
        </p:txBody>
      </p:sp>
      <p:cxnSp>
        <p:nvCxnSpPr>
          <p:cNvPr id="4" name="直接箭头连接符 3"/>
          <p:cNvCxnSpPr/>
          <p:nvPr/>
        </p:nvCxnSpPr>
        <p:spPr>
          <a:xfrm>
            <a:off x="5607685" y="5417185"/>
            <a:ext cx="596582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5" name="直接箭头连接符 4"/>
          <p:cNvCxnSpPr/>
          <p:nvPr/>
        </p:nvCxnSpPr>
        <p:spPr>
          <a:xfrm flipV="1">
            <a:off x="6158230" y="775335"/>
            <a:ext cx="0" cy="532892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6" name="椭圆 5"/>
          <p:cNvSpPr/>
          <p:nvPr/>
        </p:nvSpPr>
        <p:spPr>
          <a:xfrm>
            <a:off x="6108065" y="5361940"/>
            <a:ext cx="99695" cy="9969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椭圆 7"/>
          <p:cNvSpPr/>
          <p:nvPr/>
        </p:nvSpPr>
        <p:spPr>
          <a:xfrm>
            <a:off x="7308215" y="4152900"/>
            <a:ext cx="99695" cy="9969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椭圆 8"/>
          <p:cNvSpPr/>
          <p:nvPr/>
        </p:nvSpPr>
        <p:spPr>
          <a:xfrm>
            <a:off x="9606280" y="1867535"/>
            <a:ext cx="99695" cy="9969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椭圆 9"/>
          <p:cNvSpPr/>
          <p:nvPr/>
        </p:nvSpPr>
        <p:spPr>
          <a:xfrm>
            <a:off x="8507730" y="2980690"/>
            <a:ext cx="99695" cy="9969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3" name="直接箭头连接符 12"/>
          <p:cNvCxnSpPr>
            <a:stCxn id="9" idx="3"/>
            <a:endCxn id="10" idx="7"/>
          </p:cNvCxnSpPr>
          <p:nvPr/>
        </p:nvCxnSpPr>
        <p:spPr>
          <a:xfrm flipH="1">
            <a:off x="8592820" y="1952625"/>
            <a:ext cx="1028065" cy="1042670"/>
          </a:xfrm>
          <a:prstGeom prst="straightConnector1">
            <a:avLst/>
          </a:prstGeom>
          <a:ln>
            <a:headEnd type="arrow" w="med" len="med"/>
            <a:tailEnd type="arrow" w="med" len="med"/>
          </a:ln>
        </p:spPr>
        <p:style>
          <a:lnRef idx="2">
            <a:schemeClr val="accent6"/>
          </a:lnRef>
          <a:fillRef idx="0">
            <a:schemeClr val="accent6"/>
          </a:fillRef>
          <a:effectRef idx="1">
            <a:schemeClr val="accent6"/>
          </a:effectRef>
          <a:fontRef idx="minor">
            <a:schemeClr val="tx1"/>
          </a:fontRef>
        </p:style>
      </p:cxnSp>
      <p:cxnSp>
        <p:nvCxnSpPr>
          <p:cNvPr id="14" name="直接箭头连接符 13"/>
          <p:cNvCxnSpPr>
            <a:stCxn id="10" idx="3"/>
            <a:endCxn id="8" idx="7"/>
          </p:cNvCxnSpPr>
          <p:nvPr/>
        </p:nvCxnSpPr>
        <p:spPr>
          <a:xfrm flipH="1">
            <a:off x="7393305" y="3065780"/>
            <a:ext cx="1129030" cy="1101725"/>
          </a:xfrm>
          <a:prstGeom prst="straightConnector1">
            <a:avLst/>
          </a:prstGeom>
          <a:ln>
            <a:headEnd type="arrow" w="med" len="med"/>
            <a:tailEnd type="arrow" w="med" len="med"/>
          </a:ln>
        </p:spPr>
        <p:style>
          <a:lnRef idx="2">
            <a:schemeClr val="accent6"/>
          </a:lnRef>
          <a:fillRef idx="0">
            <a:schemeClr val="accent6"/>
          </a:fillRef>
          <a:effectRef idx="1">
            <a:schemeClr val="accent6"/>
          </a:effectRef>
          <a:fontRef idx="minor">
            <a:schemeClr val="tx1"/>
          </a:fontRef>
        </p:style>
      </p:cxnSp>
      <p:cxnSp>
        <p:nvCxnSpPr>
          <p:cNvPr id="15" name="直接箭头连接符 14"/>
          <p:cNvCxnSpPr>
            <a:stCxn id="8" idx="3"/>
            <a:endCxn id="6" idx="7"/>
          </p:cNvCxnSpPr>
          <p:nvPr/>
        </p:nvCxnSpPr>
        <p:spPr>
          <a:xfrm flipH="1">
            <a:off x="6193155" y="4237990"/>
            <a:ext cx="1129665" cy="1138555"/>
          </a:xfrm>
          <a:prstGeom prst="straightConnector1">
            <a:avLst/>
          </a:prstGeom>
          <a:ln>
            <a:headEnd type="arrow" w="med" len="med"/>
            <a:tailEnd type="arrow" w="med" len="med"/>
          </a:ln>
        </p:spPr>
        <p:style>
          <a:lnRef idx="2">
            <a:schemeClr val="accent6"/>
          </a:lnRef>
          <a:fillRef idx="0">
            <a:schemeClr val="accent6"/>
          </a:fillRef>
          <a:effectRef idx="1">
            <a:schemeClr val="accent6"/>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ln/>
                <a:solidFill>
                  <a:schemeClr val="accent1"/>
                </a:solidFill>
                <a:effectLst>
                  <a:outerShdw blurRad="38100" dist="25400" dir="5400000" algn="ctr" rotWithShape="0">
                    <a:srgbClr val="6E747A">
                      <a:alpha val="43000"/>
                    </a:srgbClr>
                  </a:outerShdw>
                </a:effectLst>
              </a:rPr>
              <a:t>THX:-)</a:t>
            </a:r>
            <a:endParaRPr lang="en-US" altLang="zh-CN">
              <a:ln/>
              <a:solidFill>
                <a:schemeClr val="accent1"/>
              </a:solidFill>
              <a:effectLst>
                <a:outerShdw blurRad="38100" dist="25400" dir="5400000" algn="ctr" rotWithShape="0">
                  <a:srgbClr val="6E747A">
                    <a:alpha val="43000"/>
                  </a:srgbClr>
                </a:outerShdw>
              </a:effectLst>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1747</Words>
  <Application>WPS 演示</Application>
  <PresentationFormat>宽屏</PresentationFormat>
  <Paragraphs>69</Paragraphs>
  <Slides>6</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Arial</vt:lpstr>
      <vt:lpstr>宋体</vt:lpstr>
      <vt:lpstr>Wingdings</vt:lpstr>
      <vt:lpstr>Wingdings</vt:lpstr>
      <vt:lpstr>微软雅黑</vt:lpstr>
      <vt:lpstr>Arial Unicode MS</vt:lpstr>
      <vt:lpstr>Calibri</vt:lpstr>
      <vt:lpstr>Cambria Math</vt:lpstr>
      <vt:lpstr>WPS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维语_豆</cp:lastModifiedBy>
  <cp:revision>158</cp:revision>
  <dcterms:created xsi:type="dcterms:W3CDTF">2019-06-19T02:08:00Z</dcterms:created>
  <dcterms:modified xsi:type="dcterms:W3CDTF">2025-04-29T07:43:58Z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2052-12.1.0.20784</vt:lpwstr>
  </property>
  <property fmtid="{D5CDD505-2E9C-101B-9397-08002B2CF9AE}" pid="3" name="ICV">
    <vt:lpwstr>356B38DD81DD4CEF92803A7AC51756AC_11</vt:lpwstr>
  </property>
</Properties>
</file>