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75" r:id="rId7"/>
    <p:sldId id="276" r:id="rId8"/>
    <p:sldId id="260" r:id="rId9"/>
    <p:sldId id="262" r:id="rId10"/>
    <p:sldId id="261" r:id="rId11"/>
    <p:sldId id="264" r:id="rId12"/>
    <p:sldId id="267" r:id="rId13"/>
    <p:sldId id="265" r:id="rId14"/>
    <p:sldId id="268" r:id="rId15"/>
    <p:sldId id="269" r:id="rId16"/>
    <p:sldId id="271" r:id="rId17"/>
    <p:sldId id="272" r:id="rId18"/>
    <p:sldId id="274" r:id="rId19"/>
    <p:sldId id="266" r:id="rId20"/>
    <p:sldId id="263" r:id="rId21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9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wmf"/><Relationship Id="rId1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.xml"/><Relationship Id="rId1" Type="http://schemas.openxmlformats.org/officeDocument/2006/relationships/tags" Target="../tags/tag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 altLang="zh-CN"/>
              <a:t>Lab 7 Solution&amp;Hint</a:t>
            </a:r>
            <a:endParaRPr lang="en-US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by wwy</a:t>
            </a:r>
            <a:endParaRPr lang="en-US" altLang="zh-CN"/>
          </a:p>
          <a:p>
            <a:r>
              <a:rPr lang="en-US" altLang="zh-CN"/>
              <a:t>add solution by zy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Lab7B </a:t>
            </a:r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70230"/>
          </a:xfrm>
        </p:spPr>
        <p:txBody>
          <a:bodyPr/>
          <a:p>
            <a:r>
              <a:rPr lang="en-US" altLang="zh-CN"/>
              <a:t>Try to divide the problem:</a:t>
            </a:r>
            <a:endParaRPr lang="en-US" altLang="zh-CN"/>
          </a:p>
        </p:txBody>
      </p:sp>
      <p:graphicFrame>
        <p:nvGraphicFramePr>
          <p:cNvPr id="7" name="对象 6"/>
          <p:cNvGraphicFramePr/>
          <p:nvPr/>
        </p:nvGraphicFramePr>
        <p:xfrm>
          <a:off x="2197735" y="2634615"/>
          <a:ext cx="6581775" cy="29883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5435600" imgH="2127250" progId="Paint.Picture">
                  <p:embed/>
                </p:oleObj>
              </mc:Choice>
              <mc:Fallback>
                <p:oleObj name="" r:id="rId1" imgW="5435600" imgH="212725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97735" y="2634615"/>
                        <a:ext cx="6581775" cy="29883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One rectangle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197100" y="1734185"/>
            <a:ext cx="11607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2 9 10</a:t>
            </a:r>
            <a:endParaRPr lang="en-US" altLang="zh-CN" sz="24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303780" y="2404745"/>
            <a:ext cx="134874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outline: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(2 10)(9 0) </a:t>
            </a:r>
            <a:endParaRPr lang="en-US" altLang="zh-CN">
              <a:sym typeface="+mn-ea"/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 flipV="1">
            <a:off x="1007745" y="6191250"/>
            <a:ext cx="3463290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/>
          <p:nvPr/>
        </p:nvCxnSpPr>
        <p:spPr>
          <a:xfrm flipV="1">
            <a:off x="1207770" y="2421890"/>
            <a:ext cx="0" cy="414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1727200" y="3940810"/>
            <a:ext cx="1764000" cy="226800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1561465" y="3529330"/>
            <a:ext cx="74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(2,10)</a:t>
            </a:r>
            <a:endParaRPr lang="en-US" altLang="zh-CN"/>
          </a:p>
        </p:txBody>
      </p:sp>
      <p:sp>
        <p:nvSpPr>
          <p:cNvPr id="11" name="文本框 10"/>
          <p:cNvSpPr txBox="1"/>
          <p:nvPr/>
        </p:nvSpPr>
        <p:spPr>
          <a:xfrm>
            <a:off x="3569970" y="5706110"/>
            <a:ext cx="74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(9,0)</a:t>
            </a:r>
            <a:endParaRPr lang="en-US" altLang="zh-CN"/>
          </a:p>
        </p:txBody>
      </p:sp>
      <p:sp>
        <p:nvSpPr>
          <p:cNvPr id="12" name="文本框 11"/>
          <p:cNvSpPr txBox="1"/>
          <p:nvPr/>
        </p:nvSpPr>
        <p:spPr>
          <a:xfrm>
            <a:off x="8686800" y="1757680"/>
            <a:ext cx="1066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3 7 15</a:t>
            </a:r>
            <a:endParaRPr lang="en-US" altLang="zh-CN" sz="2400">
              <a:sym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8793480" y="2354580"/>
            <a:ext cx="161988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outline: 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(3 15)(7 0) </a:t>
            </a:r>
            <a:endParaRPr lang="en-US" altLang="zh-CN">
              <a:sym typeface="+mn-ea"/>
            </a:endParaRPr>
          </a:p>
        </p:txBody>
      </p:sp>
      <p:cxnSp>
        <p:nvCxnSpPr>
          <p:cNvPr id="14" name="直接箭头连接符 13"/>
          <p:cNvCxnSpPr/>
          <p:nvPr/>
        </p:nvCxnSpPr>
        <p:spPr>
          <a:xfrm flipV="1">
            <a:off x="6347460" y="6197600"/>
            <a:ext cx="3463290" cy="120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 flipV="1">
            <a:off x="6547485" y="2428240"/>
            <a:ext cx="0" cy="41465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矩形 15"/>
          <p:cNvSpPr/>
          <p:nvPr/>
        </p:nvSpPr>
        <p:spPr>
          <a:xfrm>
            <a:off x="7192645" y="2428875"/>
            <a:ext cx="1008000" cy="378000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6901180" y="1963420"/>
            <a:ext cx="74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(3,15)</a:t>
            </a:r>
            <a:endParaRPr lang="en-US" altLang="zh-CN"/>
          </a:p>
        </p:txBody>
      </p:sp>
      <p:sp>
        <p:nvSpPr>
          <p:cNvPr id="18" name="文本框 17"/>
          <p:cNvSpPr txBox="1"/>
          <p:nvPr/>
        </p:nvSpPr>
        <p:spPr>
          <a:xfrm>
            <a:off x="8355965" y="5729605"/>
            <a:ext cx="74231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(7,0)</a:t>
            </a:r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conquer?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7309485" y="1230630"/>
            <a:ext cx="116078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2 9 10</a:t>
            </a:r>
            <a:endParaRPr lang="en-US" altLang="zh-CN" sz="2400">
              <a:sym typeface="+mn-ea"/>
            </a:endParaRPr>
          </a:p>
        </p:txBody>
      </p:sp>
      <p:grpSp>
        <p:nvGrpSpPr>
          <p:cNvPr id="22" name="组合 21"/>
          <p:cNvGrpSpPr/>
          <p:nvPr/>
        </p:nvGrpSpPr>
        <p:grpSpPr>
          <a:xfrm>
            <a:off x="1007745" y="1930400"/>
            <a:ext cx="3463290" cy="4638040"/>
            <a:chOff x="1587" y="3040"/>
            <a:chExt cx="5454" cy="7304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1587" y="975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902" y="381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20" y="6206"/>
              <a:ext cx="2778" cy="35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1772" y="5400"/>
              <a:ext cx="11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(2,10)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22" y="8986"/>
              <a:ext cx="11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(9,0)</a:t>
              </a:r>
              <a:endParaRPr lang="en-US" altLang="zh-CN"/>
            </a:p>
          </p:txBody>
        </p:sp>
        <p:sp>
          <p:nvSpPr>
            <p:cNvPr id="16" name="矩形 15"/>
            <p:cNvSpPr/>
            <p:nvPr/>
          </p:nvSpPr>
          <p:spPr>
            <a:xfrm>
              <a:off x="3184" y="3825"/>
              <a:ext cx="1587" cy="59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2194" y="3040"/>
              <a:ext cx="11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(3,15)</a:t>
              </a:r>
              <a:endParaRPr lang="en-US" altLang="zh-CN"/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5362" y="5391"/>
              <a:ext cx="1169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(7,10)</a:t>
              </a:r>
              <a:endParaRPr lang="en-US" altLang="zh-CN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8898890" y="1230630"/>
            <a:ext cx="106616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400">
                <a:sym typeface="+mn-ea"/>
              </a:rPr>
              <a:t>3 7 15</a:t>
            </a:r>
            <a:endParaRPr lang="en-US" altLang="zh-CN" sz="2400">
              <a:sym typeface="+mn-ea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7258050" y="1691005"/>
            <a:ext cx="1211580" cy="381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(2 10)(9 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8876030" y="1679575"/>
            <a:ext cx="1171575" cy="394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(3 15)(7 0)</a:t>
            </a:r>
            <a:endParaRPr lang="zh-CN" altLang="en-US">
              <a:sym typeface="+mn-ea"/>
            </a:endParaRPr>
          </a:p>
        </p:txBody>
      </p:sp>
      <p:cxnSp>
        <p:nvCxnSpPr>
          <p:cNvPr id="17" name="直接箭头连接符 16"/>
          <p:cNvCxnSpPr/>
          <p:nvPr/>
        </p:nvCxnSpPr>
        <p:spPr>
          <a:xfrm>
            <a:off x="7832725" y="2155825"/>
            <a:ext cx="483235" cy="3536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15" idx="2"/>
          </p:cNvCxnSpPr>
          <p:nvPr/>
        </p:nvCxnSpPr>
        <p:spPr>
          <a:xfrm flipH="1">
            <a:off x="8834120" y="2074545"/>
            <a:ext cx="628015" cy="41402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550150" y="2592070"/>
            <a:ext cx="2226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(2 10)(3 15)(7 10)(9 0)</a:t>
            </a:r>
            <a:endParaRPr lang="en-US" altLang="zh-CN"/>
          </a:p>
        </p:txBody>
      </p:sp>
      <p:sp>
        <p:nvSpPr>
          <p:cNvPr id="20" name="文本框 19"/>
          <p:cNvSpPr txBox="1"/>
          <p:nvPr/>
        </p:nvSpPr>
        <p:spPr>
          <a:xfrm>
            <a:off x="8315960" y="3440430"/>
            <a:ext cx="58356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5400">
                <a:solidFill>
                  <a:schemeClr val="accent1"/>
                </a:solidFill>
              </a:rPr>
              <a:t>?</a:t>
            </a:r>
            <a:endParaRPr lang="en-US" altLang="zh-CN" sz="54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conquer?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007745" y="2160105"/>
            <a:ext cx="2377943" cy="2568105"/>
            <a:chOff x="1587" y="3814"/>
            <a:chExt cx="6048" cy="653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1587" y="975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902" y="381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20" y="6206"/>
              <a:ext cx="2778" cy="35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59" y="5355"/>
              <a:ext cx="2158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(2,10)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21" y="8986"/>
              <a:ext cx="2014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(9,0)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2815" y="1668033"/>
            <a:ext cx="2268220" cy="3077322"/>
            <a:chOff x="9996" y="2957"/>
            <a:chExt cx="5454" cy="739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9996" y="976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0311" y="382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1327" y="3825"/>
              <a:ext cx="1587" cy="59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68" y="2957"/>
              <a:ext cx="2249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(3,15)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160" y="9023"/>
              <a:ext cx="1877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(7,0)</a:t>
              </a:r>
              <a:endParaRPr lang="en-US" altLang="zh-CN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439545" y="1708150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162550" y="1668145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450975" y="4865370"/>
            <a:ext cx="1296035" cy="3060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162550" y="4843145"/>
            <a:ext cx="965835" cy="3060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58050" y="1691005"/>
            <a:ext cx="1211580" cy="381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(2 10)(9 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59010" y="1679575"/>
            <a:ext cx="1412875" cy="394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(3 15)(7 0)</a:t>
            </a:r>
            <a:endParaRPr lang="zh-CN" altLang="en-US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267575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9831070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420610" y="2344420"/>
            <a:ext cx="561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i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79330" y="2345690"/>
            <a:ext cx="35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j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17080" y="3015615"/>
            <a:ext cx="22148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 </a:t>
            </a:r>
            <a:r>
              <a:rPr lang="en-US" altLang="zh-CN">
                <a:sym typeface="+mn-ea"/>
              </a:rPr>
              <a:t>Pre </a:t>
            </a:r>
            <a:r>
              <a:rPr lang="en-US" altLang="zh-CN"/>
              <a:t>Hight = 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599930" y="3015615"/>
            <a:ext cx="239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 </a:t>
            </a:r>
            <a:r>
              <a:rPr lang="en-US" altLang="zh-CN">
                <a:sym typeface="+mn-ea"/>
              </a:rPr>
              <a:t>Pre </a:t>
            </a:r>
            <a:r>
              <a:rPr lang="en-US" altLang="zh-CN"/>
              <a:t>Hight = 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291705" y="132270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LSet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69170" y="130810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RSet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7418705" y="3723005"/>
            <a:ext cx="10769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MSet  &lt;--  </a:t>
            </a:r>
            <a:endParaRPr lang="en-US" altLang="zh-CN" sz="2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8314055" y="3655695"/>
            <a:ext cx="6407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r>
              <a:rPr lang="en-US" altLang="zh-CN" sz="28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∅</a:t>
            </a:r>
            <a:endParaRPr lang="en-US" altLang="zh-CN" sz="280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13295" y="44799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1. LSet[0].x &lt; RSet[0].x, </a:t>
            </a:r>
            <a:r>
              <a:rPr lang="en-US" altLang="zh-CN"/>
              <a:t>and </a:t>
            </a:r>
            <a:endParaRPr lang="en-US" altLang="zh-CN"/>
          </a:p>
          <a:p>
            <a:r>
              <a:rPr lang="en-US" altLang="zh-CN">
                <a:sym typeface="+mn-ea"/>
              </a:rPr>
              <a:t>LSet[0].y &gt; Right </a:t>
            </a:r>
            <a:r>
              <a:rPr lang="en-US" altLang="zh-CN">
                <a:sym typeface="+mn-ea"/>
              </a:rPr>
              <a:t>Pre </a:t>
            </a:r>
            <a:r>
              <a:rPr lang="en-US" altLang="zh-CN">
                <a:sym typeface="+mn-ea"/>
              </a:rPr>
              <a:t>Hight 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405370" y="5171440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8140065" y="5125085"/>
          <a:ext cx="7086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文本框 38"/>
          <p:cNvSpPr txBox="1"/>
          <p:nvPr/>
        </p:nvSpPr>
        <p:spPr>
          <a:xfrm>
            <a:off x="7397750" y="5586095"/>
            <a:ext cx="2658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Left </a:t>
            </a:r>
            <a:r>
              <a:rPr lang="en-US" altLang="zh-CN">
                <a:sym typeface="+mn-ea"/>
              </a:rPr>
              <a:t>Pre </a:t>
            </a:r>
            <a:r>
              <a:rPr lang="en-US" altLang="zh-CN">
                <a:sym typeface="+mn-ea"/>
              </a:rPr>
              <a:t>Hight = 10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i &lt;-- i+1</a:t>
            </a:r>
            <a:endParaRPr lang="en-US" altLang="zh-CN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How to conquer?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007745" y="2160105"/>
            <a:ext cx="2377943" cy="2568105"/>
            <a:chOff x="1587" y="3814"/>
            <a:chExt cx="6048" cy="653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1587" y="975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902" y="381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20" y="6206"/>
              <a:ext cx="2778" cy="35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59" y="5355"/>
              <a:ext cx="2158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(2,10)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21" y="8986"/>
              <a:ext cx="2014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(9,0)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2815" y="1668033"/>
            <a:ext cx="2268220" cy="3077322"/>
            <a:chOff x="9996" y="2957"/>
            <a:chExt cx="5454" cy="739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9996" y="976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0311" y="382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1327" y="3825"/>
              <a:ext cx="1587" cy="59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68" y="2957"/>
              <a:ext cx="2249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(3,15)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160" y="9023"/>
              <a:ext cx="1877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(7,0)</a:t>
              </a:r>
              <a:endParaRPr lang="en-US" altLang="zh-CN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1612265" y="1708150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294630" y="1668145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1623695" y="4865370"/>
            <a:ext cx="1296035" cy="3060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右箭头 22"/>
          <p:cNvSpPr/>
          <p:nvPr/>
        </p:nvSpPr>
        <p:spPr>
          <a:xfrm>
            <a:off x="5294630" y="4843145"/>
            <a:ext cx="965835" cy="3060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58050" y="1691005"/>
            <a:ext cx="1211580" cy="381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(2 10)(9 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59010" y="1679575"/>
            <a:ext cx="1171575" cy="394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(3 15)(7 0)</a:t>
            </a:r>
            <a:endParaRPr lang="zh-CN" altLang="en-US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765415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9831070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644130" y="2344420"/>
            <a:ext cx="561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i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9879330" y="2345690"/>
            <a:ext cx="35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j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17080" y="3015615"/>
            <a:ext cx="246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 Pre Hight = 10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599930" y="3015615"/>
            <a:ext cx="23977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 Pre Hight = 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291705" y="132270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LSet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69170" y="130810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RSet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13295" y="447992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2. LSet[1].x &gt; RSet[0].x, </a:t>
            </a:r>
            <a:endParaRPr lang="en-US" altLang="zh-CN"/>
          </a:p>
          <a:p>
            <a:r>
              <a:rPr lang="en-US" altLang="zh-CN">
                <a:sym typeface="+mn-ea"/>
              </a:rPr>
              <a:t>RSet[0].y &gt; </a:t>
            </a:r>
            <a:r>
              <a:rPr lang="en-US" altLang="zh-CN">
                <a:sym typeface="+mn-ea"/>
              </a:rPr>
              <a:t>Left </a:t>
            </a:r>
            <a:r>
              <a:rPr lang="en-US" altLang="zh-CN">
                <a:sym typeface="+mn-ea"/>
              </a:rPr>
              <a:t>Pre Hight 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385050" y="5171440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8038465" y="5125085"/>
          <a:ext cx="1546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/>
                <a:gridCol w="7734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(3 15)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77430" y="5586095"/>
            <a:ext cx="2658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Right </a:t>
            </a:r>
            <a:r>
              <a:rPr lang="en-US" altLang="zh-CN">
                <a:sym typeface="+mn-ea"/>
              </a:rPr>
              <a:t>Pre </a:t>
            </a:r>
            <a:r>
              <a:rPr lang="en-US" altLang="zh-CN">
                <a:sym typeface="+mn-ea"/>
              </a:rPr>
              <a:t>Hight = 15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 &lt;-- j+1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4730" y="3825875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13" name="表格 12"/>
          <p:cNvGraphicFramePr/>
          <p:nvPr>
            <p:custDataLst>
              <p:tags r:id="rId2"/>
            </p:custDataLst>
          </p:nvPr>
        </p:nvGraphicFramePr>
        <p:xfrm>
          <a:off x="8099425" y="3779520"/>
          <a:ext cx="7086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66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465"/>
          </a:xfrm>
        </p:spPr>
        <p:txBody>
          <a:bodyPr/>
          <a:p>
            <a:r>
              <a:rPr lang="en-US" altLang="zh-CN"/>
              <a:t>How to conquer?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007745" y="2160105"/>
            <a:ext cx="2377943" cy="2568105"/>
            <a:chOff x="1587" y="3814"/>
            <a:chExt cx="6048" cy="653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1587" y="975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902" y="381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20" y="6206"/>
              <a:ext cx="2778" cy="35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59" y="5355"/>
              <a:ext cx="2158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(2,10)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21" y="8986"/>
              <a:ext cx="2014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(9,0)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2815" y="1668033"/>
            <a:ext cx="2268220" cy="3077322"/>
            <a:chOff x="9996" y="2957"/>
            <a:chExt cx="5454" cy="739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9996" y="976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0311" y="382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1327" y="3825"/>
              <a:ext cx="1587" cy="59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68" y="2957"/>
              <a:ext cx="2249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(3,15)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160" y="9023"/>
              <a:ext cx="1877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(7,0)</a:t>
              </a:r>
              <a:endParaRPr lang="en-US" altLang="zh-CN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2171065" y="1708150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5955030" y="1668145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右箭头 21"/>
          <p:cNvSpPr/>
          <p:nvPr/>
        </p:nvSpPr>
        <p:spPr>
          <a:xfrm>
            <a:off x="2171700" y="4865370"/>
            <a:ext cx="748030" cy="30607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7258050" y="1691005"/>
            <a:ext cx="1211580" cy="381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(2 10)(9 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59010" y="1679575"/>
            <a:ext cx="1171575" cy="394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(3 15)(7 0)</a:t>
            </a:r>
            <a:endParaRPr lang="zh-CN" altLang="en-US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765415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349230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644130" y="2344420"/>
            <a:ext cx="561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i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163810" y="2345690"/>
            <a:ext cx="35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j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17080" y="3015615"/>
            <a:ext cx="246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 </a:t>
            </a:r>
            <a:r>
              <a:rPr lang="en-US" altLang="zh-CN">
                <a:sym typeface="+mn-ea"/>
              </a:rPr>
              <a:t>Pre </a:t>
            </a:r>
            <a:r>
              <a:rPr lang="en-US" altLang="zh-CN"/>
              <a:t>Hight = 10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599930" y="3015615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 </a:t>
            </a:r>
            <a:r>
              <a:rPr lang="en-US" altLang="zh-CN">
                <a:sym typeface="+mn-ea"/>
              </a:rPr>
              <a:t>Pre </a:t>
            </a:r>
            <a:r>
              <a:rPr lang="en-US" altLang="zh-CN"/>
              <a:t>Hight = 15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291705" y="132270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LSet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69170" y="130810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RSet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13295" y="447992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3. LSet[1].x &gt; RSet[1].x</a:t>
            </a:r>
            <a:endParaRPr lang="en-US" altLang="zh-CN"/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RSet[1].y &lt; Left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Pre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Hight and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Right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Pre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Hight &gt;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Left Pre </a:t>
            </a:r>
            <a:r>
              <a:rPr lang="en-US" altLang="zh-CN" b="1">
                <a:solidFill>
                  <a:srgbClr val="FF0000"/>
                </a:solidFill>
                <a:sym typeface="+mn-ea"/>
              </a:rPr>
              <a:t>Hight</a:t>
            </a:r>
            <a:r>
              <a:rPr lang="en-US" altLang="zh-CN">
                <a:sym typeface="+mn-ea"/>
              </a:rPr>
              <a:t> </a:t>
            </a:r>
            <a:r>
              <a:rPr lang="en-US" altLang="zh-CN">
                <a:sym typeface="+mn-ea"/>
              </a:rPr>
              <a:t> 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385050" y="5435600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8038465" y="5389245"/>
          <a:ext cx="219837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2790"/>
                <a:gridCol w="732790"/>
                <a:gridCol w="73279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(3 15)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(7 </a:t>
                      </a: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7377430" y="5850255"/>
            <a:ext cx="265811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Right Current Hight = 0</a:t>
            </a:r>
            <a:endParaRPr lang="en-US" altLang="zh-CN">
              <a:sym typeface="+mn-ea"/>
            </a:endParaRPr>
          </a:p>
          <a:p>
            <a:r>
              <a:rPr lang="en-US" altLang="zh-CN">
                <a:sym typeface="+mn-ea"/>
              </a:rPr>
              <a:t>j &lt;-- j+1  j &gt; RSet.size stop</a:t>
            </a:r>
            <a:endParaRPr lang="en-US" altLang="zh-CN">
              <a:sym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64730" y="3825875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00695" y="3828415"/>
          <a:ext cx="1546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/>
                <a:gridCol w="7734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(3 15)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5621655" y="4864735"/>
            <a:ext cx="121793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RSet[1].y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296535" y="1414780"/>
            <a:ext cx="160464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Right Pre Hight 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2373630" y="2634615"/>
            <a:ext cx="177101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b="1">
                <a:solidFill>
                  <a:srgbClr val="FF0000"/>
                </a:solidFill>
                <a:sym typeface="+mn-ea"/>
              </a:rPr>
              <a:t>Left Pre Hight</a:t>
            </a:r>
            <a:endParaRPr lang="en-US" altLang="zh-CN" b="1">
              <a:solidFill>
                <a:srgbClr val="FF000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6465"/>
          </a:xfrm>
        </p:spPr>
        <p:txBody>
          <a:bodyPr/>
          <a:p>
            <a:r>
              <a:rPr lang="en-US" altLang="zh-CN"/>
              <a:t>How to conquer?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1007745" y="1489545"/>
            <a:ext cx="2377943" cy="2568105"/>
            <a:chOff x="1587" y="3814"/>
            <a:chExt cx="6048" cy="6530"/>
          </a:xfrm>
        </p:grpSpPr>
        <p:cxnSp>
          <p:nvCxnSpPr>
            <p:cNvPr id="6" name="直接箭头连接符 5"/>
            <p:cNvCxnSpPr/>
            <p:nvPr/>
          </p:nvCxnSpPr>
          <p:spPr>
            <a:xfrm flipV="1">
              <a:off x="1587" y="975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/>
            <p:nvPr/>
          </p:nvCxnSpPr>
          <p:spPr>
            <a:xfrm flipV="1">
              <a:off x="1902" y="381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8" name="矩形 7"/>
            <p:cNvSpPr/>
            <p:nvPr/>
          </p:nvSpPr>
          <p:spPr>
            <a:xfrm>
              <a:off x="2720" y="6206"/>
              <a:ext cx="2778" cy="35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2459" y="5355"/>
              <a:ext cx="2158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(2,10)</a:t>
              </a:r>
              <a:endParaRPr lang="en-US" altLang="zh-CN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5621" y="8986"/>
              <a:ext cx="2014" cy="93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(9,0)</a:t>
              </a:r>
              <a:endParaRPr lang="en-US" altLang="zh-CN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742815" y="997473"/>
            <a:ext cx="2268220" cy="3077322"/>
            <a:chOff x="9996" y="2957"/>
            <a:chExt cx="5454" cy="7397"/>
          </a:xfrm>
        </p:grpSpPr>
        <p:cxnSp>
          <p:nvCxnSpPr>
            <p:cNvPr id="14" name="直接箭头连接符 13"/>
            <p:cNvCxnSpPr/>
            <p:nvPr/>
          </p:nvCxnSpPr>
          <p:spPr>
            <a:xfrm flipV="1">
              <a:off x="9996" y="976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15" name="直接箭头连接符 14"/>
            <p:cNvCxnSpPr/>
            <p:nvPr/>
          </p:nvCxnSpPr>
          <p:spPr>
            <a:xfrm flipV="1">
              <a:off x="10311" y="382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16" name="矩形 15"/>
            <p:cNvSpPr/>
            <p:nvPr/>
          </p:nvSpPr>
          <p:spPr>
            <a:xfrm>
              <a:off x="11327" y="3825"/>
              <a:ext cx="1587" cy="59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17" name="文本框 16"/>
            <p:cNvSpPr txBox="1"/>
            <p:nvPr/>
          </p:nvSpPr>
          <p:spPr>
            <a:xfrm>
              <a:off x="10868" y="2957"/>
              <a:ext cx="2249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(3,15)</a:t>
              </a:r>
              <a:endParaRPr lang="en-US" altLang="zh-CN"/>
            </a:p>
          </p:txBody>
        </p:sp>
        <p:sp>
          <p:nvSpPr>
            <p:cNvPr id="18" name="文本框 17"/>
            <p:cNvSpPr txBox="1"/>
            <p:nvPr/>
          </p:nvSpPr>
          <p:spPr>
            <a:xfrm>
              <a:off x="13160" y="9023"/>
              <a:ext cx="1877" cy="88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(7,0)</a:t>
              </a:r>
              <a:endParaRPr lang="en-US" altLang="zh-CN"/>
            </a:p>
          </p:txBody>
        </p:sp>
      </p:grpSp>
      <p:cxnSp>
        <p:nvCxnSpPr>
          <p:cNvPr id="20" name="直接连接符 19"/>
          <p:cNvCxnSpPr/>
          <p:nvPr/>
        </p:nvCxnSpPr>
        <p:spPr>
          <a:xfrm>
            <a:off x="2546985" y="1037590"/>
            <a:ext cx="0" cy="3533775"/>
          </a:xfrm>
          <a:prstGeom prst="line">
            <a:avLst/>
          </a:prstGeom>
          <a:ln w="31750" cap="rnd">
            <a:solidFill>
              <a:schemeClr val="accent1"/>
            </a:solidFill>
            <a:prstDash val="sysDot"/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7258050" y="1691005"/>
            <a:ext cx="1211580" cy="3816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(2 10)(9 0)</a:t>
            </a:r>
            <a:endParaRPr lang="en-US" altLang="zh-CN">
              <a:sym typeface="+mn-ea"/>
            </a:endParaRPr>
          </a:p>
          <a:p>
            <a:endParaRPr lang="en-US" altLang="zh-CN">
              <a:sym typeface="+mn-ea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9859010" y="1679575"/>
            <a:ext cx="1171575" cy="3949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altLang="zh-CN">
                <a:sym typeface="+mn-ea"/>
              </a:rPr>
              <a:t>(3 15)(7 0)</a:t>
            </a:r>
            <a:endParaRPr lang="zh-CN" altLang="en-US"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 flipV="1">
            <a:off x="7765415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/>
          <p:nvPr/>
        </p:nvCxnSpPr>
        <p:spPr>
          <a:xfrm flipV="1">
            <a:off x="10847070" y="2049780"/>
            <a:ext cx="306070" cy="28257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7644130" y="2344420"/>
            <a:ext cx="56134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i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10661650" y="2345690"/>
            <a:ext cx="3562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accent1"/>
                </a:solidFill>
              </a:rPr>
              <a:t>j</a:t>
            </a:r>
            <a:endParaRPr lang="en-US" altLang="zh-CN" sz="2800">
              <a:solidFill>
                <a:schemeClr val="accent1"/>
              </a:solidFill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7117080" y="3015615"/>
            <a:ext cx="24676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Left </a:t>
            </a:r>
            <a:r>
              <a:rPr lang="en-US" altLang="zh-CN">
                <a:sym typeface="+mn-ea"/>
              </a:rPr>
              <a:t>Pre </a:t>
            </a:r>
            <a:r>
              <a:rPr lang="en-US" altLang="zh-CN"/>
              <a:t>Hight = 10</a:t>
            </a:r>
            <a:endParaRPr lang="en-US" altLang="zh-CN"/>
          </a:p>
        </p:txBody>
      </p:sp>
      <p:sp>
        <p:nvSpPr>
          <p:cNvPr id="31" name="文本框 30"/>
          <p:cNvSpPr txBox="1"/>
          <p:nvPr/>
        </p:nvSpPr>
        <p:spPr>
          <a:xfrm>
            <a:off x="9599930" y="3015615"/>
            <a:ext cx="26073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Right </a:t>
            </a:r>
            <a:r>
              <a:rPr lang="en-US" altLang="zh-CN">
                <a:sym typeface="+mn-ea"/>
              </a:rPr>
              <a:t>Pre </a:t>
            </a:r>
            <a:r>
              <a:rPr lang="en-US" altLang="zh-CN"/>
              <a:t>Hight = 0</a:t>
            </a:r>
            <a:endParaRPr lang="en-US" altLang="zh-CN"/>
          </a:p>
        </p:txBody>
      </p:sp>
      <p:sp>
        <p:nvSpPr>
          <p:cNvPr id="32" name="文本框 31"/>
          <p:cNvSpPr txBox="1"/>
          <p:nvPr/>
        </p:nvSpPr>
        <p:spPr>
          <a:xfrm>
            <a:off x="7291705" y="1322705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LSet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3" name="文本框 32"/>
          <p:cNvSpPr txBox="1"/>
          <p:nvPr/>
        </p:nvSpPr>
        <p:spPr>
          <a:xfrm>
            <a:off x="9869170" y="1308100"/>
            <a:ext cx="656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RSet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7313295" y="44799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4. Append the remaning in LSet to MSet </a:t>
            </a:r>
            <a:endParaRPr lang="en-US" altLang="zh-CN"/>
          </a:p>
        </p:txBody>
      </p:sp>
      <p:sp>
        <p:nvSpPr>
          <p:cNvPr id="37" name="文本框 36"/>
          <p:cNvSpPr txBox="1"/>
          <p:nvPr/>
        </p:nvSpPr>
        <p:spPr>
          <a:xfrm>
            <a:off x="7385050" y="5435600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38" name="表格 37"/>
          <p:cNvGraphicFramePr/>
          <p:nvPr>
            <p:custDataLst>
              <p:tags r:id="rId1"/>
            </p:custDataLst>
          </p:nvPr>
        </p:nvGraphicFramePr>
        <p:xfrm>
          <a:off x="8038465" y="5389245"/>
          <a:ext cx="27152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815"/>
                <a:gridCol w="678815"/>
                <a:gridCol w="678815"/>
                <a:gridCol w="678815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(3 15)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(7 </a:t>
                      </a: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10</a:t>
                      </a:r>
                      <a:r>
                        <a:rPr lang="en-US" altLang="zh-CN"/>
                        <a:t>)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(9,0)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7364730" y="3825875"/>
            <a:ext cx="9017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olidFill>
                  <a:schemeClr val="accent1"/>
                </a:solidFill>
                <a:sym typeface="+mn-ea"/>
              </a:rPr>
              <a:t>MSet</a:t>
            </a:r>
            <a:r>
              <a:rPr lang="zh-CN" altLang="en-US">
                <a:solidFill>
                  <a:schemeClr val="accent1"/>
                </a:solidFill>
                <a:sym typeface="+mn-ea"/>
              </a:rPr>
              <a:t>：</a:t>
            </a:r>
            <a:r>
              <a:rPr lang="en-US" altLang="zh-CN">
                <a:solidFill>
                  <a:schemeClr val="accent1"/>
                </a:solidFill>
                <a:sym typeface="+mn-ea"/>
              </a:rPr>
              <a:t> </a:t>
            </a:r>
            <a:endParaRPr lang="en-US" altLang="zh-CN">
              <a:solidFill>
                <a:schemeClr val="accent1"/>
              </a:solidFill>
              <a:sym typeface="+mn-ea"/>
            </a:endParaRPr>
          </a:p>
        </p:txBody>
      </p:sp>
      <p:graphicFrame>
        <p:nvGraphicFramePr>
          <p:cNvPr id="2" name="表格 1"/>
          <p:cNvGraphicFramePr/>
          <p:nvPr>
            <p:custDataLst>
              <p:tags r:id="rId2"/>
            </p:custDataLst>
          </p:nvPr>
        </p:nvGraphicFramePr>
        <p:xfrm>
          <a:off x="8100695" y="3828415"/>
          <a:ext cx="1546860" cy="38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30"/>
                <a:gridCol w="773430"/>
              </a:tblGrid>
              <a:tr h="3810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(2 10)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(3 15)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grpSp>
        <p:nvGrpSpPr>
          <p:cNvPr id="13" name="组合 12"/>
          <p:cNvGrpSpPr/>
          <p:nvPr/>
        </p:nvGrpSpPr>
        <p:grpSpPr>
          <a:xfrm>
            <a:off x="3103646" y="4530004"/>
            <a:ext cx="2001214" cy="2289263"/>
            <a:chOff x="1330" y="3072"/>
            <a:chExt cx="6359" cy="7272"/>
          </a:xfrm>
        </p:grpSpPr>
        <p:cxnSp>
          <p:nvCxnSpPr>
            <p:cNvPr id="23" name="直接箭头连接符 22"/>
            <p:cNvCxnSpPr/>
            <p:nvPr/>
          </p:nvCxnSpPr>
          <p:spPr>
            <a:xfrm flipV="1">
              <a:off x="1587" y="9750"/>
              <a:ext cx="5454" cy="1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cxnSp>
          <p:nvCxnSpPr>
            <p:cNvPr id="39" name="直接箭头连接符 38"/>
            <p:cNvCxnSpPr/>
            <p:nvPr/>
          </p:nvCxnSpPr>
          <p:spPr>
            <a:xfrm flipV="1">
              <a:off x="1902" y="3814"/>
              <a:ext cx="0" cy="653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40" name="矩形 39"/>
            <p:cNvSpPr/>
            <p:nvPr/>
          </p:nvSpPr>
          <p:spPr>
            <a:xfrm>
              <a:off x="2720" y="6206"/>
              <a:ext cx="2778" cy="3572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1" name="文本框 40"/>
            <p:cNvSpPr txBox="1"/>
            <p:nvPr/>
          </p:nvSpPr>
          <p:spPr>
            <a:xfrm>
              <a:off x="1773" y="5240"/>
              <a:ext cx="3000" cy="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(2,10)</a:t>
              </a:r>
              <a:endParaRPr lang="en-US" altLang="zh-CN"/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5623" y="8794"/>
              <a:ext cx="2066" cy="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(9,0)</a:t>
              </a:r>
              <a:endParaRPr lang="en-US" altLang="zh-CN"/>
            </a:p>
          </p:txBody>
        </p:sp>
        <p:sp>
          <p:nvSpPr>
            <p:cNvPr id="43" name="矩形 42"/>
            <p:cNvSpPr/>
            <p:nvPr/>
          </p:nvSpPr>
          <p:spPr>
            <a:xfrm>
              <a:off x="3184" y="3825"/>
              <a:ext cx="1587" cy="5953"/>
            </a:xfrm>
            <a:prstGeom prst="rect">
              <a:avLst/>
            </a:prstGeom>
            <a:solidFill>
              <a:srgbClr val="92D050"/>
            </a:solidFill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30" y="3072"/>
              <a:ext cx="2924" cy="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(3,15)</a:t>
              </a:r>
              <a:endParaRPr lang="en-US" altLang="zh-CN"/>
            </a:p>
          </p:txBody>
        </p:sp>
        <p:sp>
          <p:nvSpPr>
            <p:cNvPr id="45" name="文本框 44"/>
            <p:cNvSpPr txBox="1"/>
            <p:nvPr/>
          </p:nvSpPr>
          <p:spPr>
            <a:xfrm>
              <a:off x="5362" y="5392"/>
              <a:ext cx="2105" cy="11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en-US" altLang="zh-CN"/>
                <a:t>(7,10)</a:t>
              </a:r>
              <a:endParaRPr lang="en-US" altLang="zh-CN"/>
            </a:p>
          </p:txBody>
        </p:sp>
      </p:grpSp>
      <p:cxnSp>
        <p:nvCxnSpPr>
          <p:cNvPr id="46" name="直接箭头连接符 45"/>
          <p:cNvCxnSpPr/>
          <p:nvPr/>
        </p:nvCxnSpPr>
        <p:spPr>
          <a:xfrm>
            <a:off x="2611120" y="4069715"/>
            <a:ext cx="536575" cy="4102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/>
          <p:nvPr/>
        </p:nvCxnSpPr>
        <p:spPr>
          <a:xfrm flipH="1">
            <a:off x="4325620" y="3996690"/>
            <a:ext cx="715010" cy="44132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More cases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3132455" cy="1176655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en-US" altLang="zh-CN" sz="1800">
                <a:sym typeface="+mn-ea"/>
              </a:rPr>
              <a:t>LSet[i].x &gt; RSet[j].x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sym typeface="+mn-ea"/>
              </a:rPr>
              <a:t>RSet[i].y &lt;= Left Pre Hight and</a:t>
            </a:r>
            <a:endParaRPr lang="en-US" altLang="zh-CN" sz="18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800" b="1">
                <a:solidFill>
                  <a:srgbClr val="FF0000"/>
                </a:solidFill>
                <a:sym typeface="+mn-ea"/>
              </a:rPr>
              <a:t>Right Pre Hight &lt;= Left Pre Hight</a:t>
            </a:r>
            <a:endParaRPr lang="zh-CN" altLang="en-US" sz="1800"/>
          </a:p>
        </p:txBody>
      </p:sp>
      <p:sp>
        <p:nvSpPr>
          <p:cNvPr id="4" name="内容占位符 2"/>
          <p:cNvSpPr>
            <a:spLocks noGrp="1"/>
          </p:cNvSpPr>
          <p:nvPr/>
        </p:nvSpPr>
        <p:spPr>
          <a:xfrm>
            <a:off x="6150610" y="1830705"/>
            <a:ext cx="3132455" cy="1176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600">
                <a:sym typeface="+mn-ea"/>
              </a:rPr>
              <a:t>LSet[i].x &lt; RSet[j].x</a:t>
            </a:r>
            <a:endParaRPr lang="en-US" altLang="zh-CN" sz="1600"/>
          </a:p>
          <a:p>
            <a:pPr marL="0" indent="0">
              <a:buNone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LSet[i].y &lt;= Right Pre Hight and</a:t>
            </a:r>
            <a:endParaRPr lang="en-US" altLang="zh-CN" sz="1600" b="1">
              <a:solidFill>
                <a:srgbClr val="FF0000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1600" b="1">
                <a:solidFill>
                  <a:srgbClr val="FF0000"/>
                </a:solidFill>
                <a:sym typeface="+mn-ea"/>
              </a:rPr>
              <a:t>Left Pre Hight &lt;= Right Pre Hight</a:t>
            </a:r>
            <a:endParaRPr lang="zh-CN" altLang="en-US" sz="1600"/>
          </a:p>
        </p:txBody>
      </p:sp>
      <p:sp>
        <p:nvSpPr>
          <p:cNvPr id="5" name="内容占位符 2"/>
          <p:cNvSpPr>
            <a:spLocks noGrp="1"/>
          </p:cNvSpPr>
          <p:nvPr/>
        </p:nvSpPr>
        <p:spPr>
          <a:xfrm>
            <a:off x="965200" y="3824605"/>
            <a:ext cx="3132455" cy="101981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sz="1800">
                <a:sym typeface="+mn-ea"/>
              </a:rPr>
              <a:t>LSet[i].x = RSet[j].x</a:t>
            </a:r>
            <a:endParaRPr lang="en-US" altLang="zh-CN" sz="1800">
              <a:sym typeface="+mn-ea"/>
            </a:endParaRPr>
          </a:p>
          <a:p>
            <a:pPr marL="0" indent="0">
              <a:buNone/>
            </a:pPr>
            <a:r>
              <a:rPr lang="en-US" altLang="zh-CN" sz="1800"/>
              <a:t>...</a:t>
            </a:r>
            <a:endParaRPr lang="en-US" altLang="zh-CN" sz="1800"/>
          </a:p>
          <a:p>
            <a:pPr marL="0" indent="0">
              <a:buNone/>
            </a:pPr>
            <a:r>
              <a:rPr lang="en-US" altLang="zh-CN" sz="1800"/>
              <a:t>...</a:t>
            </a:r>
            <a:endParaRPr lang="en-US" altLang="zh-CN" sz="1800"/>
          </a:p>
          <a:p>
            <a:pPr marL="0" indent="0">
              <a:buNone/>
            </a:pPr>
            <a:endParaRPr lang="zh-CN" altLang="en-US" sz="1800"/>
          </a:p>
        </p:txBody>
      </p:sp>
      <p:pic>
        <p:nvPicPr>
          <p:cNvPr id="6" name="图片 5" descr="think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22975" y="3513455"/>
            <a:ext cx="2491740" cy="249174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75335" y="1374775"/>
            <a:ext cx="3275965" cy="2850515"/>
          </a:xfrm>
        </p:spPr>
        <p:txBody>
          <a:bodyPr>
            <a:normAutofit fontScale="90000"/>
          </a:bodyPr>
          <a:p>
            <a:r>
              <a:rPr lang="en-US" altLang="zh-CN"/>
              <a:t>Divide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And </a:t>
            </a:r>
            <a:br>
              <a:rPr lang="en-US" altLang="zh-CN"/>
            </a:br>
            <a:br>
              <a:rPr lang="en-US" altLang="zh-CN"/>
            </a:br>
            <a:r>
              <a:rPr lang="en-US" altLang="zh-CN"/>
              <a:t>Conquer</a:t>
            </a:r>
            <a:endParaRPr lang="en-US" altLang="zh-CN"/>
          </a:p>
        </p:txBody>
      </p:sp>
      <p:pic>
        <p:nvPicPr>
          <p:cNvPr id="6" name="图片 5"/>
          <p:cNvPicPr/>
          <p:nvPr/>
        </p:nvPicPr>
        <p:blipFill>
          <a:blip r:embed="rId1"/>
          <a:stretch>
            <a:fillRect/>
          </a:stretch>
        </p:blipFill>
        <p:spPr>
          <a:xfrm>
            <a:off x="4073526" y="194628"/>
            <a:ext cx="8153399" cy="646747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THX:-)</a:t>
            </a:r>
            <a:endParaRPr lang="en-US" altLang="zh-CN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7A</a:t>
            </a:r>
            <a:endParaRPr lang="en-US" altLang="zh-C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/>
              </a:bodyPr>
              <a:p>
                <a:r>
                  <a:rPr lang="en-US" altLang="zh-CN"/>
                  <a:t>At the SUSTech library, a student recorded a sequence of reading notes. The notes consist of a string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𝑠</m:t>
                    </m:r>
                  </m:oMath>
                </a14:m>
                <a:r>
                  <a:rPr lang="en-US" altLang="zh-CN"/>
                  <a:t> where each character represents the first letter of a keyword from their reading.</a:t>
                </a:r>
                <a:endParaRPr lang="en-US" altLang="zh-CN"/>
              </a:p>
              <a:p>
                <a:r>
                  <a:rPr lang="en-US" altLang="zh-CN"/>
                  <a:t>Now, the student wants to extract a continuous segment of this s to present to their advisor, with the following requirement:</a:t>
                </a:r>
                <a:endParaRPr lang="en-US" altLang="zh-CN"/>
              </a:p>
              <a:p>
                <a:r>
                  <a:rPr lang="en-US" altLang="zh-CN"/>
                  <a:t>In the chosen substring, </a:t>
                </a:r>
                <a:r>
                  <a:rPr lang="en-US" altLang="zh-CN" b="1"/>
                  <a:t>each character must appear at least </a:t>
                </a:r>
                <a14:m>
                  <m:oMath xmlns:m="http://schemas.openxmlformats.org/officeDocument/2006/math">
                    <m:r>
                      <a:rPr lang="en-US" altLang="zh-CN" b="1" i="1">
                        <a:latin typeface="Cambria Math" panose="02040503050406030204" charset="0"/>
                        <a:cs typeface="Cambria Math" panose="02040503050406030204" charset="0"/>
                      </a:rPr>
                      <m:t>𝒌</m:t>
                    </m:r>
                  </m:oMath>
                </a14:m>
                <a:r>
                  <a:rPr lang="en-US" altLang="zh-CN" b="1"/>
                  <a:t> times</a:t>
                </a:r>
                <a:r>
                  <a:rPr lang="en-US" altLang="zh-CN"/>
                  <a:t>.</a:t>
                </a:r>
                <a:endParaRPr lang="en-US" altLang="zh-CN"/>
              </a:p>
              <a:p>
                <a:r>
                  <a:rPr lang="en-US" altLang="zh-CN"/>
                  <a:t>Your task is to determine the </a:t>
                </a:r>
                <a:r>
                  <a:rPr lang="en-US" altLang="zh-CN" b="1"/>
                  <a:t>length of the longest valid substring</a:t>
                </a:r>
                <a:r>
                  <a:rPr lang="en-US" altLang="zh-CN"/>
                  <a:t> that satisfies this condition. If no such substring exists, return 0.</a:t>
                </a:r>
                <a:endParaRPr lang="en-US" altLang="zh-CN"/>
              </a:p>
              <a:p>
                <a:r>
                  <a:rPr lang="en-US" altLang="zh-CN" b="1"/>
                  <a:t>Input Format</a:t>
                </a:r>
                <a:endParaRPr lang="en-US" altLang="zh-CN"/>
              </a:p>
              <a:p>
                <a:pPr lvl="1"/>
                <a:r>
                  <a:rPr lang="en-US" altLang="zh-CN"/>
                  <a:t>A string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s</m:t>
                    </m:r>
                  </m:oMath>
                </a14:m>
                <a:r>
                  <a:rPr lang="en-US" altLang="zh-CN"/>
                  <a:t>, consisting only of lowercase English letters.</a:t>
                </a:r>
                <a:endParaRPr lang="en-US" altLang="zh-CN"/>
              </a:p>
              <a:p>
                <a:pPr lvl="1"/>
                <a:r>
                  <a:rPr lang="en-US" altLang="zh-CN"/>
                  <a:t>An integer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charset="0"/>
                        <a:cs typeface="Cambria Math" panose="02040503050406030204" charset="0"/>
                      </a:rPr>
                      <m:t>k</m:t>
                    </m:r>
                  </m:oMath>
                </a14:m>
                <a:r>
                  <a:rPr lang="en-US" altLang="zh-CN"/>
                  <a:t>, the minimum number of occurrences required for each character in the selected segment.</a:t>
                </a:r>
                <a:endParaRPr lang="en-US" altLang="zh-CN"/>
              </a:p>
              <a:p>
                <a:pPr lvl="0"/>
                <a:r>
                  <a:rPr lang="en-US" altLang="zh-CN" b="1"/>
                  <a:t>Out Format</a:t>
                </a:r>
                <a:endParaRPr lang="en-US" altLang="zh-CN" b="1"/>
              </a:p>
              <a:p>
                <a:pPr lvl="1"/>
                <a:r>
                  <a:rPr lang="en-US" altLang="zh-CN"/>
                  <a:t>An integer representing the length of the longest valid substring.</a:t>
                </a:r>
                <a:endParaRPr lang="en-US" altLang="zh-CN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7A sample1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Input: ddbbb 3</a:t>
            </a:r>
            <a:endParaRPr lang="en-US" altLang="zh-CN"/>
          </a:p>
          <a:p>
            <a:r>
              <a:rPr lang="en-US" altLang="zh-CN"/>
              <a:t>Output: 3</a:t>
            </a:r>
            <a:endParaRPr lang="en-US" altLang="zh-CN"/>
          </a:p>
          <a:p>
            <a:r>
              <a:rPr lang="en-US" altLang="zh-CN"/>
              <a:t>Explanation: The substring "bbb" is valid since 'b' appears 3 times.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7A sample2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Input: acabbab 2</a:t>
            </a:r>
            <a:endParaRPr lang="en-US" altLang="zh-CN"/>
          </a:p>
          <a:p>
            <a:r>
              <a:rPr lang="en-US" altLang="zh-CN"/>
              <a:t>Output: 5</a:t>
            </a:r>
            <a:endParaRPr lang="en-US" altLang="zh-CN"/>
          </a:p>
          <a:p>
            <a:r>
              <a:rPr lang="en-US" altLang="zh-CN"/>
              <a:t>Explanation: The substring "abbab" is valid since 'a' appears 2 times and 'b' appears 3 times.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86105"/>
          </a:xfrm>
        </p:spPr>
        <p:txBody>
          <a:bodyPr/>
          <a:p>
            <a:pPr marL="0" indent="0">
              <a:buNone/>
            </a:pPr>
            <a:r>
              <a:rPr lang="en-US" altLang="zh-CN"/>
              <a:t>Input:  ababacbdeff 2</a:t>
            </a:r>
            <a:endParaRPr lang="en-US" altLang="zh-CN"/>
          </a:p>
        </p:txBody>
      </p:sp>
      <p:sp>
        <p:nvSpPr>
          <p:cNvPr id="4" name="标题 1"/>
          <p:cNvSpPr>
            <a:spLocks noGrp="1"/>
          </p:cNvSpPr>
          <p:nvPr/>
        </p:nvSpPr>
        <p:spPr>
          <a:xfrm>
            <a:off x="838200" y="32639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/>
              <a:t>Lab7A </a:t>
            </a:r>
            <a:r>
              <a:rPr lang="en-US" altLang="zh-CN"/>
              <a:t>Solution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09320" y="257619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We can observe: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</p:txBody>
      </p:sp>
      <p:graphicFrame>
        <p:nvGraphicFramePr>
          <p:cNvPr id="7" name="表格 6"/>
          <p:cNvGraphicFramePr/>
          <p:nvPr>
            <p:custDataLst>
              <p:tags r:id="rId1"/>
            </p:custDataLst>
          </p:nvPr>
        </p:nvGraphicFramePr>
        <p:xfrm>
          <a:off x="2910840" y="2411730"/>
          <a:ext cx="3186430" cy="3093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15"/>
                <a:gridCol w="1593215"/>
              </a:tblGrid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character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appear  times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c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d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e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altLang="zh-CN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6437630" y="4073207"/>
            <a:ext cx="5080000" cy="58356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1" i="0">
                <a:solidFill>
                  <a:srgbClr val="FF0000"/>
                </a:solidFill>
                <a:ea typeface="DeepSeek-CJK-patch"/>
                <a:cs typeface="+mn-lt"/>
              </a:rPr>
              <a:t>These characters that appear times &lt; k cannot be part of any valid substring, so they can act as "splitters"</a:t>
            </a:r>
            <a:endParaRPr lang="en-US" altLang="zh-CN" sz="1600" b="1" i="0">
              <a:solidFill>
                <a:srgbClr val="FF0000"/>
              </a:solidFill>
              <a:ea typeface="DeepSeek-CJK-patch"/>
              <a:cs typeface="+mn-lt"/>
            </a:endParaRPr>
          </a:p>
        </p:txBody>
      </p:sp>
      <p:sp>
        <p:nvSpPr>
          <p:cNvPr id="10" name="右大括号 9"/>
          <p:cNvSpPr/>
          <p:nvPr/>
        </p:nvSpPr>
        <p:spPr>
          <a:xfrm>
            <a:off x="6116320" y="3923030"/>
            <a:ext cx="115570" cy="967740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>
                <a:sym typeface="+mn-ea"/>
              </a:rPr>
              <a:t>Lab7A Solution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7795" y="1626235"/>
            <a:ext cx="2320925" cy="492125"/>
          </a:xfrm>
        </p:spPr>
        <p:txBody>
          <a:bodyPr>
            <a:noAutofit/>
          </a:bodyPr>
          <a:p>
            <a:pPr marL="0" indent="0">
              <a:buNone/>
            </a:pPr>
            <a:r>
              <a:rPr lang="en-US" altLang="zh-CN" sz="2700">
                <a:sym typeface="+mn-ea"/>
              </a:rPr>
              <a:t>ababa</a:t>
            </a:r>
            <a:r>
              <a:rPr lang="en-US" altLang="zh-CN" sz="2700">
                <a:solidFill>
                  <a:srgbClr val="FF0000"/>
                </a:solidFill>
                <a:sym typeface="+mn-ea"/>
              </a:rPr>
              <a:t>c</a:t>
            </a:r>
            <a:r>
              <a:rPr lang="en-US" altLang="zh-CN" sz="2700">
                <a:sym typeface="+mn-ea"/>
              </a:rPr>
              <a:t>b</a:t>
            </a:r>
            <a:r>
              <a:rPr lang="en-US" altLang="zh-CN" sz="2700">
                <a:solidFill>
                  <a:srgbClr val="FF0000"/>
                </a:solidFill>
                <a:sym typeface="+mn-ea"/>
              </a:rPr>
              <a:t>de</a:t>
            </a:r>
            <a:r>
              <a:rPr lang="en-US" altLang="zh-CN" sz="2700">
                <a:sym typeface="+mn-ea"/>
              </a:rPr>
              <a:t>ff</a:t>
            </a:r>
            <a:endParaRPr lang="en-US" altLang="zh-CN" sz="2700">
              <a:sym typeface="+mn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543810" y="2787650"/>
            <a:ext cx="13208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ababa</a:t>
            </a:r>
            <a:endParaRPr lang="en-US" altLang="zh-CN" sz="280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008880" y="2787650"/>
            <a:ext cx="310515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b</a:t>
            </a:r>
            <a:endParaRPr lang="en-US" altLang="zh-CN" sz="280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591935" y="2763520"/>
            <a:ext cx="54102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>
                <a:sym typeface="+mn-ea"/>
              </a:rPr>
              <a:t>ff</a:t>
            </a:r>
            <a:endParaRPr lang="en-US" altLang="zh-CN" sz="2800">
              <a:sym typeface="+mn-ea"/>
            </a:endParaRPr>
          </a:p>
        </p:txBody>
      </p:sp>
      <p:cxnSp>
        <p:nvCxnSpPr>
          <p:cNvPr id="7" name="直接箭头连接符 6"/>
          <p:cNvCxnSpPr>
            <a:stCxn id="3" idx="2"/>
            <a:endCxn id="4" idx="0"/>
          </p:cNvCxnSpPr>
          <p:nvPr/>
        </p:nvCxnSpPr>
        <p:spPr>
          <a:xfrm flipH="1">
            <a:off x="3204210" y="2118360"/>
            <a:ext cx="1904365" cy="6692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endCxn id="5" idx="0"/>
          </p:cNvCxnSpPr>
          <p:nvPr/>
        </p:nvCxnSpPr>
        <p:spPr>
          <a:xfrm flipH="1">
            <a:off x="5164455" y="2176780"/>
            <a:ext cx="5080" cy="6108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endCxn id="6" idx="0"/>
          </p:cNvCxnSpPr>
          <p:nvPr/>
        </p:nvCxnSpPr>
        <p:spPr>
          <a:xfrm>
            <a:off x="5276215" y="2145030"/>
            <a:ext cx="1586230" cy="6184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5211445" y="2176780"/>
            <a:ext cx="694690" cy="5784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758815" y="2891790"/>
            <a:ext cx="3378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“”</a:t>
            </a:r>
            <a:endParaRPr lang="en-US" altLang="zh-CN"/>
          </a:p>
        </p:txBody>
      </p:sp>
      <p:cxnSp>
        <p:nvCxnSpPr>
          <p:cNvPr id="12" name="直接箭头连接符 11"/>
          <p:cNvCxnSpPr/>
          <p:nvPr/>
        </p:nvCxnSpPr>
        <p:spPr>
          <a:xfrm>
            <a:off x="5148580" y="3207385"/>
            <a:ext cx="2453005" cy="22402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4948555" y="4101465"/>
            <a:ext cx="20300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length&lt;k,return 0</a:t>
            </a:r>
            <a:endParaRPr lang="en-US" altLang="zh-CN"/>
          </a:p>
        </p:txBody>
      </p:sp>
      <p:cxnSp>
        <p:nvCxnSpPr>
          <p:cNvPr id="14" name="直接箭头连接符 13"/>
          <p:cNvCxnSpPr>
            <a:stCxn id="11" idx="2"/>
          </p:cNvCxnSpPr>
          <p:nvPr/>
        </p:nvCxnSpPr>
        <p:spPr>
          <a:xfrm>
            <a:off x="5927725" y="3260090"/>
            <a:ext cx="1789430" cy="21456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文本框 14"/>
          <p:cNvSpPr txBox="1"/>
          <p:nvPr/>
        </p:nvSpPr>
        <p:spPr>
          <a:xfrm>
            <a:off x="5927725" y="3775710"/>
            <a:ext cx="20510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length&lt;k,return 0</a:t>
            </a:r>
            <a:endParaRPr lang="en-US" altLang="zh-CN"/>
          </a:p>
        </p:txBody>
      </p:sp>
      <p:cxnSp>
        <p:nvCxnSpPr>
          <p:cNvPr id="16" name="直接箭头连接符 15"/>
          <p:cNvCxnSpPr/>
          <p:nvPr/>
        </p:nvCxnSpPr>
        <p:spPr>
          <a:xfrm flipH="1">
            <a:off x="3068320" y="3260090"/>
            <a:ext cx="8890" cy="44196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graphicFrame>
        <p:nvGraphicFramePr>
          <p:cNvPr id="17" name="表格 16"/>
          <p:cNvGraphicFramePr/>
          <p:nvPr/>
        </p:nvGraphicFramePr>
        <p:xfrm>
          <a:off x="1457325" y="3797300"/>
          <a:ext cx="318643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15"/>
                <a:gridCol w="1593215"/>
              </a:tblGrid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character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appear  times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a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3</a:t>
                      </a:r>
                      <a:endParaRPr lang="en-US" altLang="zh-CN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b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8" name="直接箭头连接符 17"/>
          <p:cNvCxnSpPr>
            <a:stCxn id="17" idx="2"/>
          </p:cNvCxnSpPr>
          <p:nvPr/>
        </p:nvCxnSpPr>
        <p:spPr>
          <a:xfrm>
            <a:off x="3050540" y="5123180"/>
            <a:ext cx="4403725" cy="42989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3665855" y="5311140"/>
            <a:ext cx="203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split character,return 5</a:t>
            </a:r>
            <a:endParaRPr lang="en-US" altLang="zh-CN"/>
          </a:p>
        </p:txBody>
      </p:sp>
      <p:graphicFrame>
        <p:nvGraphicFramePr>
          <p:cNvPr id="20" name="表格 19"/>
          <p:cNvGraphicFramePr/>
          <p:nvPr/>
        </p:nvGraphicFramePr>
        <p:xfrm>
          <a:off x="7874000" y="3075940"/>
          <a:ext cx="318643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215"/>
                <a:gridCol w="1593215"/>
              </a:tblGrid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character 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appear  times</a:t>
                      </a:r>
                      <a:endParaRPr lang="zh-CN" altLang="en-US"/>
                    </a:p>
                  </a:txBody>
                  <a:tcPr/>
                </a:tc>
              </a:tr>
              <a:tr h="4419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f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/>
                        <a:t>2</a:t>
                      </a:r>
                      <a:endParaRPr lang="en-US" altLang="zh-CN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直接箭头连接符 20"/>
          <p:cNvCxnSpPr>
            <a:stCxn id="6" idx="2"/>
            <a:endCxn id="20" idx="1"/>
          </p:cNvCxnSpPr>
          <p:nvPr/>
        </p:nvCxnSpPr>
        <p:spPr>
          <a:xfrm>
            <a:off x="6862445" y="3285490"/>
            <a:ext cx="1011555" cy="2324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 flipH="1">
            <a:off x="8085455" y="3959860"/>
            <a:ext cx="1229995" cy="156146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9503410" y="4069715"/>
            <a:ext cx="203009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no split character,return 2</a:t>
            </a:r>
            <a:endParaRPr lang="en-US" altLang="zh-CN"/>
          </a:p>
        </p:txBody>
      </p:sp>
      <p:sp>
        <p:nvSpPr>
          <p:cNvPr id="24" name="文本框 23"/>
          <p:cNvSpPr txBox="1"/>
          <p:nvPr/>
        </p:nvSpPr>
        <p:spPr>
          <a:xfrm>
            <a:off x="6875780" y="5626735"/>
            <a:ext cx="243903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Max Length = 5</a:t>
            </a:r>
            <a:endParaRPr lang="en-US" altLang="zh-CN" sz="2800" b="1"/>
          </a:p>
        </p:txBody>
      </p:sp>
      <p:sp>
        <p:nvSpPr>
          <p:cNvPr id="25" name="文本框 24"/>
          <p:cNvSpPr txBox="1"/>
          <p:nvPr/>
        </p:nvSpPr>
        <p:spPr>
          <a:xfrm>
            <a:off x="6385560" y="1463357"/>
            <a:ext cx="5080000" cy="82994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lang="en-US" altLang="zh-CN" sz="1600" b="1" i="0">
                <a:solidFill>
                  <a:srgbClr val="404040"/>
                </a:solidFill>
                <a:ea typeface="DeepSeek-CJK-patch"/>
                <a:cs typeface="+mn-lt"/>
              </a:rPr>
              <a:t>For each invalid character, split the string into parts where the invalid character is excluded. Recurse on each split part.</a:t>
            </a:r>
            <a:endParaRPr lang="en-US" altLang="zh-CN" sz="1600" b="1" i="0">
              <a:solidFill>
                <a:srgbClr val="404040"/>
              </a:solidFill>
              <a:ea typeface="DeepSeek-CJK-patch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0000"/>
          </a:bodyPr>
          <a:p>
            <a:r>
              <a:rPr lang="en-US" altLang="zh-CN"/>
              <a:t>You are given a list of rectangles on a 2D plane. Each rectangle is represented by a triplet </a:t>
            </a:r>
            <a:r>
              <a:rPr lang="en-US" altLang="zh-CN" b="1"/>
              <a:t>[left_i, right_i, height_i]</a:t>
            </a:r>
            <a:r>
              <a:rPr lang="en-US" altLang="zh-CN"/>
              <a:t>, where:</a:t>
            </a:r>
            <a:endParaRPr lang="en-US" altLang="zh-CN"/>
          </a:p>
          <a:p>
            <a:pPr lvl="1"/>
            <a:r>
              <a:rPr lang="en-US" altLang="zh-CN" b="1"/>
              <a:t>left_i</a:t>
            </a:r>
            <a:r>
              <a:rPr lang="en-US" altLang="zh-CN"/>
              <a:t> is the x-coordinate of the left edge of the rectangle,</a:t>
            </a:r>
            <a:endParaRPr lang="en-US" altLang="zh-CN"/>
          </a:p>
          <a:p>
            <a:pPr lvl="1"/>
            <a:r>
              <a:rPr lang="en-US" altLang="zh-CN" b="1"/>
              <a:t>right_i</a:t>
            </a:r>
            <a:r>
              <a:rPr lang="en-US" altLang="zh-CN"/>
              <a:t> is the x-coordinate of the right edge (exclusive),</a:t>
            </a:r>
            <a:endParaRPr lang="en-US" altLang="zh-CN"/>
          </a:p>
          <a:p>
            <a:pPr lvl="1"/>
            <a:r>
              <a:rPr lang="en-US" altLang="zh-CN" b="1"/>
              <a:t>height_i</a:t>
            </a:r>
            <a:r>
              <a:rPr lang="en-US" altLang="zh-CN"/>
              <a:t> is the height of the rectangle.</a:t>
            </a:r>
            <a:endParaRPr lang="en-US" altLang="zh-CN"/>
          </a:p>
          <a:p>
            <a:r>
              <a:rPr lang="en-US" altLang="zh-CN"/>
              <a:t>Each rectangle extends vertically from height 0 up to </a:t>
            </a:r>
            <a:r>
              <a:rPr lang="en-US" altLang="zh-CN" b="1"/>
              <a:t>height_i</a:t>
            </a:r>
            <a:r>
              <a:rPr lang="en-US" altLang="zh-CN"/>
              <a:t>, and spans horizontally from </a:t>
            </a:r>
            <a:r>
              <a:rPr lang="en-US" altLang="zh-CN" b="1"/>
              <a:t>left_i</a:t>
            </a:r>
            <a:r>
              <a:rPr lang="en-US" altLang="zh-CN"/>
              <a:t> to </a:t>
            </a:r>
            <a:r>
              <a:rPr lang="en-US" altLang="zh-CN" b="1"/>
              <a:t>right_i</a:t>
            </a:r>
            <a:r>
              <a:rPr lang="en-US" altLang="zh-CN"/>
              <a:t>.  </a:t>
            </a:r>
            <a:endParaRPr lang="en-US" altLang="zh-CN"/>
          </a:p>
          <a:p>
            <a:r>
              <a:rPr lang="en-US" altLang="zh-CN"/>
              <a:t>All rectangles have a width along the x-axis and are aligned with the axes.</a:t>
            </a:r>
            <a:endParaRPr lang="en-US" altLang="zh-CN"/>
          </a:p>
          <a:p>
            <a:r>
              <a:rPr lang="en-US" altLang="zh-CN"/>
              <a:t>Your task is to compute the </a:t>
            </a:r>
            <a:r>
              <a:rPr lang="en-US" altLang="zh-CN" b="1"/>
              <a:t>outline of the combined shape</a:t>
            </a:r>
            <a:r>
              <a:rPr lang="en-US" altLang="zh-CN"/>
              <a:t> formed by these rectangles, as seen from the front (along the y-axis).  </a:t>
            </a:r>
            <a:endParaRPr lang="en-US" altLang="zh-CN"/>
          </a:p>
          <a:p>
            <a:r>
              <a:rPr lang="en-US" altLang="zh-CN"/>
              <a:t>This outline can be represented by a list of </a:t>
            </a:r>
            <a:r>
              <a:rPr lang="en-US" altLang="zh-CN" b="1"/>
              <a:t>key points</a:t>
            </a:r>
            <a:r>
              <a:rPr lang="en-US" altLang="zh-CN"/>
              <a:t> which indicate where the height of the shape changes.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7B sample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508760" cy="4351655"/>
          </a:xfrm>
        </p:spPr>
        <p:txBody>
          <a:bodyPr/>
          <a:p>
            <a:r>
              <a:rPr lang="en-US" altLang="zh-CN"/>
              <a:t>Input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Output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2346960" y="1373505"/>
            <a:ext cx="1447165" cy="226187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p>
            <a:r>
              <a:rPr lang="en-US" altLang="zh-CN" sz="2400"/>
              <a:t>5</a:t>
            </a:r>
            <a:endParaRPr lang="en-US" altLang="zh-CN" sz="2400"/>
          </a:p>
          <a:p>
            <a:r>
              <a:rPr lang="en-US" altLang="zh-CN" sz="2400"/>
              <a:t>2 9 10</a:t>
            </a:r>
            <a:endParaRPr lang="en-US" altLang="zh-CN" sz="2400"/>
          </a:p>
          <a:p>
            <a:r>
              <a:rPr lang="en-US" altLang="zh-CN" sz="2400"/>
              <a:t>3 7 15</a:t>
            </a:r>
            <a:endParaRPr lang="en-US" altLang="zh-CN" sz="2400"/>
          </a:p>
          <a:p>
            <a:r>
              <a:rPr lang="en-US" altLang="zh-CN" sz="2400"/>
              <a:t>5 12 12</a:t>
            </a:r>
            <a:endParaRPr lang="en-US" altLang="zh-CN" sz="2400"/>
          </a:p>
          <a:p>
            <a:r>
              <a:rPr lang="en-US" altLang="zh-CN" sz="2400"/>
              <a:t>15 20 10</a:t>
            </a:r>
            <a:endParaRPr lang="en-US" altLang="zh-CN" sz="2400"/>
          </a:p>
          <a:p>
            <a:r>
              <a:rPr lang="en-US" altLang="zh-CN" sz="2400"/>
              <a:t>19 24 8</a:t>
            </a:r>
            <a:endParaRPr lang="en-US" altLang="zh-CN" sz="2400"/>
          </a:p>
        </p:txBody>
      </p:sp>
      <p:sp>
        <p:nvSpPr>
          <p:cNvPr id="5" name="文本框 4"/>
          <p:cNvSpPr txBox="1"/>
          <p:nvPr/>
        </p:nvSpPr>
        <p:spPr>
          <a:xfrm>
            <a:off x="2346960" y="4021455"/>
            <a:ext cx="964565" cy="26765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p>
            <a:r>
              <a:rPr lang="en-US" altLang="zh-CN" sz="2400"/>
              <a:t>2 10</a:t>
            </a:r>
            <a:endParaRPr lang="en-US" altLang="zh-CN" sz="2400"/>
          </a:p>
          <a:p>
            <a:r>
              <a:rPr lang="en-US" altLang="zh-CN" sz="2400"/>
              <a:t>3 15</a:t>
            </a:r>
            <a:endParaRPr lang="en-US" altLang="zh-CN" sz="2400"/>
          </a:p>
          <a:p>
            <a:r>
              <a:rPr lang="en-US" altLang="zh-CN" sz="2400"/>
              <a:t>7 12</a:t>
            </a:r>
            <a:endParaRPr lang="en-US" altLang="zh-CN" sz="2400"/>
          </a:p>
          <a:p>
            <a:r>
              <a:rPr lang="en-US" altLang="zh-CN" sz="2400"/>
              <a:t>12 0</a:t>
            </a:r>
            <a:endParaRPr lang="en-US" altLang="zh-CN" sz="2400"/>
          </a:p>
          <a:p>
            <a:r>
              <a:rPr lang="en-US" altLang="zh-CN" sz="2400"/>
              <a:t>15 10</a:t>
            </a:r>
            <a:endParaRPr lang="en-US" altLang="zh-CN" sz="2400"/>
          </a:p>
          <a:p>
            <a:r>
              <a:rPr lang="en-US" altLang="zh-CN" sz="2400"/>
              <a:t>20 8</a:t>
            </a:r>
            <a:endParaRPr lang="en-US" altLang="zh-CN" sz="2400"/>
          </a:p>
          <a:p>
            <a:r>
              <a:rPr lang="en-US" altLang="zh-CN" sz="2400"/>
              <a:t>24 0</a:t>
            </a:r>
            <a:endParaRPr lang="en-US" altLang="zh-CN" sz="240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80915" y="938530"/>
            <a:ext cx="6572885" cy="54140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Lab 7B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en-US" altLang="zh-CN"/>
              <a:t>Input Format</a:t>
            </a:r>
            <a:endParaRPr lang="en-US" altLang="zh-CN"/>
          </a:p>
          <a:p>
            <a:pPr lvl="1"/>
            <a:r>
              <a:rPr lang="en-US" altLang="zh-CN"/>
              <a:t>n: the number of the </a:t>
            </a:r>
            <a:r>
              <a:rPr lang="en-US" altLang="zh-CN" b="1">
                <a:sym typeface="+mn-ea"/>
              </a:rPr>
              <a:t>rectangles</a:t>
            </a:r>
            <a:r>
              <a:rPr lang="en-US" altLang="zh-CN">
                <a:sym typeface="+mn-ea"/>
              </a:rPr>
              <a:t> </a:t>
            </a:r>
            <a:endParaRPr lang="en-US" altLang="zh-CN"/>
          </a:p>
          <a:p>
            <a:pPr lvl="1"/>
            <a:r>
              <a:rPr lang="en-US" altLang="zh-CN"/>
              <a:t>An array </a:t>
            </a:r>
            <a:r>
              <a:rPr lang="en-US" altLang="zh-CN" b="1"/>
              <a:t>rectangles</a:t>
            </a:r>
            <a:r>
              <a:rPr lang="en-US" altLang="zh-CN"/>
              <a:t> of shape </a:t>
            </a:r>
            <a:r>
              <a:rPr lang="en-US" altLang="zh-CN" b="1"/>
              <a:t>n x 3</a:t>
            </a:r>
            <a:r>
              <a:rPr lang="en-US" altLang="zh-CN"/>
              <a:t>, including </a:t>
            </a:r>
            <a:r>
              <a:rPr lang="en-US" altLang="zh-CN" b="1"/>
              <a:t>left_i, right_i, height_i</a:t>
            </a:r>
            <a:r>
              <a:rPr lang="en-US" altLang="zh-CN"/>
              <a:t>.</a:t>
            </a:r>
            <a:endParaRPr lang="en-US" altLang="zh-CN"/>
          </a:p>
          <a:p>
            <a:r>
              <a:rPr lang="en-US" altLang="zh-CN"/>
              <a:t> Output Format</a:t>
            </a:r>
            <a:endParaRPr lang="en-US" altLang="zh-CN"/>
          </a:p>
          <a:p>
            <a:pPr lvl="1"/>
            <a:r>
              <a:rPr lang="en-US" altLang="zh-CN"/>
              <a:t>A list of key points </a:t>
            </a:r>
            <a:r>
              <a:rPr lang="en-US" altLang="zh-CN" b="1"/>
              <a:t>x1 y1, x2 y2, ...</a:t>
            </a:r>
            <a:r>
              <a:rPr lang="en-US" altLang="zh-CN"/>
              <a:t>, sorted in increasing order of </a:t>
            </a:r>
            <a:r>
              <a:rPr lang="en-US" altLang="zh-CN" b="1"/>
              <a:t>x</a:t>
            </a:r>
            <a:r>
              <a:rPr lang="en-US" altLang="zh-CN"/>
              <a:t>.</a:t>
            </a:r>
            <a:endParaRPr lang="en-US" altLang="zh-CN"/>
          </a:p>
          <a:p>
            <a:pPr lvl="1"/>
            <a:r>
              <a:rPr lang="en-US" altLang="zh-CN"/>
              <a:t>Each key point represents a horizontal position </a:t>
            </a:r>
            <a:r>
              <a:rPr lang="en-US" altLang="zh-CN" b="1"/>
              <a:t>x</a:t>
            </a:r>
            <a:r>
              <a:rPr lang="en-US" altLang="zh-CN"/>
              <a:t> where the height changes to </a:t>
            </a:r>
            <a:r>
              <a:rPr lang="en-US" altLang="zh-CN" b="1"/>
              <a:t>y</a:t>
            </a:r>
            <a:r>
              <a:rPr lang="en-US" altLang="zh-CN"/>
              <a:t>.  </a:t>
            </a:r>
            <a:endParaRPr lang="en-US" altLang="zh-CN"/>
          </a:p>
          <a:p>
            <a:pPr lvl="1"/>
            <a:r>
              <a:rPr lang="en-US" altLang="zh-CN"/>
              <a:t>Consecutive key points must not have the same height value.</a:t>
            </a:r>
            <a:endParaRPr lang="en-US" altLang="zh-CN"/>
          </a:p>
          <a:p>
            <a:pPr lvl="1"/>
            <a:r>
              <a:rPr lang="en-US" altLang="zh-CN"/>
              <a:t>The final point should represent the drop to ground level (`height = 0`) at the end of the last rectangle.</a:t>
            </a:r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250*189"/>
  <p:tag name="TABLE_ENDDRAG_RECT" val="229*189*250*189"/>
</p:tagLst>
</file>

<file path=ppt/tags/tag2.xml><?xml version="1.0" encoding="utf-8"?>
<p:tagLst xmlns:p="http://schemas.openxmlformats.org/presentationml/2006/main">
  <p:tag name="TABLE_ENDDRAG_ORIGIN_RECT" val="55*30"/>
  <p:tag name="TABLE_ENDDRAG_RECT" val="640*403*55*30"/>
</p:tagLst>
</file>

<file path=ppt/tags/tag3.xml><?xml version="1.0" encoding="utf-8"?>
<p:tagLst xmlns:p="http://schemas.openxmlformats.org/presentationml/2006/main">
  <p:tag name="TABLE_ENDDRAG_ORIGIN_RECT" val="121*93"/>
  <p:tag name="TABLE_ENDDRAG_RECT" val="632*403*121*93"/>
</p:tagLst>
</file>

<file path=ppt/tags/tag4.xml><?xml version="1.0" encoding="utf-8"?>
<p:tagLst xmlns:p="http://schemas.openxmlformats.org/presentationml/2006/main">
  <p:tag name="TABLE_ENDDRAG_ORIGIN_RECT" val="55*30"/>
  <p:tag name="TABLE_ENDDRAG_RECT" val="640*403*55*30"/>
</p:tagLst>
</file>

<file path=ppt/tags/tag5.xml><?xml version="1.0" encoding="utf-8"?>
<p:tagLst xmlns:p="http://schemas.openxmlformats.org/presentationml/2006/main">
  <p:tag name="TABLE_ENDDRAG_ORIGIN_RECT" val="173*30"/>
  <p:tag name="TABLE_ENDDRAG_RECT" val="632*403*173*30"/>
</p:tagLst>
</file>

<file path=ppt/tags/tag6.xml><?xml version="1.0" encoding="utf-8"?>
<p:tagLst xmlns:p="http://schemas.openxmlformats.org/presentationml/2006/main">
  <p:tag name="TABLE_ENDDRAG_ORIGIN_RECT" val="121*93"/>
  <p:tag name="TABLE_ENDDRAG_RECT" val="632*403*121*93"/>
</p:tagLst>
</file>

<file path=ppt/tags/tag7.xml><?xml version="1.0" encoding="utf-8"?>
<p:tagLst xmlns:p="http://schemas.openxmlformats.org/presentationml/2006/main">
  <p:tag name="TABLE_ENDDRAG_ORIGIN_RECT" val="213*50"/>
  <p:tag name="TABLE_ENDDRAG_RECT" val="632*424*213*50"/>
</p:tagLst>
</file>

<file path=ppt/tags/tag8.xml><?xml version="1.0" encoding="utf-8"?>
<p:tagLst xmlns:p="http://schemas.openxmlformats.org/presentationml/2006/main">
  <p:tag name="TABLE_ENDDRAG_ORIGIN_RECT" val="121*93"/>
  <p:tag name="TABLE_ENDDRAG_RECT" val="632*403*121*93"/>
</p:tagLst>
</file>

<file path=ppt/tags/tag9.xml><?xml version="1.0" encoding="utf-8"?>
<p:tagLst xmlns:p="http://schemas.openxmlformats.org/presentationml/2006/main">
  <p:tag name="resource_record_key" val="{&quot;13&quot;:[4364912,4364903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4265</Words>
  <Application>WPS 演示</Application>
  <PresentationFormat>宽屏</PresentationFormat>
  <Paragraphs>414</Paragraphs>
  <Slides>19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0" baseType="lpstr">
      <vt:lpstr>Arial</vt:lpstr>
      <vt:lpstr>宋体</vt:lpstr>
      <vt:lpstr>Wingdings</vt:lpstr>
      <vt:lpstr>Cambria Math</vt:lpstr>
      <vt:lpstr>DeepSeek-CJK-patch</vt:lpstr>
      <vt:lpstr>Segoe Print</vt:lpstr>
      <vt:lpstr>微软雅黑</vt:lpstr>
      <vt:lpstr>Calibri</vt:lpstr>
      <vt:lpstr>Arial Unicode MS</vt:lpstr>
      <vt:lpstr>WPS</vt:lpstr>
      <vt:lpstr>Paint.Picture</vt:lpstr>
      <vt:lpstr>Lab 7 Solution&amp;Hint</vt:lpstr>
      <vt:lpstr>Lab 7A</vt:lpstr>
      <vt:lpstr>Lab 7A sample1</vt:lpstr>
      <vt:lpstr>Lab 7A sample2</vt:lpstr>
      <vt:lpstr>PowerPoint 演示文稿</vt:lpstr>
      <vt:lpstr>Lab7A Solution</vt:lpstr>
      <vt:lpstr>Lab 7B</vt:lpstr>
      <vt:lpstr>Lab 7B sample</vt:lpstr>
      <vt:lpstr>Lab 7B</vt:lpstr>
      <vt:lpstr>Lab7B Solution</vt:lpstr>
      <vt:lpstr>One rectangle</vt:lpstr>
      <vt:lpstr>How to conquer?</vt:lpstr>
      <vt:lpstr>How to conquer?</vt:lpstr>
      <vt:lpstr>How to conquer?</vt:lpstr>
      <vt:lpstr>How to conquer?</vt:lpstr>
      <vt:lpstr>How to conquer?</vt:lpstr>
      <vt:lpstr>More cases</vt:lpstr>
      <vt:lpstr>Divide   And   Conquer</vt:lpstr>
      <vt:lpstr>THX:-)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wwy</dc:creator>
  <cp:lastModifiedBy>维语_豆</cp:lastModifiedBy>
  <cp:revision>30</cp:revision>
  <dcterms:created xsi:type="dcterms:W3CDTF">2023-08-09T12:44:00Z</dcterms:created>
  <dcterms:modified xsi:type="dcterms:W3CDTF">2025-04-29T08:13:38Z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