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86" r:id="rId2"/>
    <p:sldId id="820" r:id="rId3"/>
    <p:sldId id="821" r:id="rId4"/>
    <p:sldId id="825" r:id="rId5"/>
    <p:sldId id="823" r:id="rId6"/>
    <p:sldId id="824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7"/>
    <p:restoredTop sz="77823"/>
  </p:normalViewPr>
  <p:slideViewPr>
    <p:cSldViewPr snapToGrid="0" snapToObjects="1">
      <p:cViewPr varScale="1">
        <p:scale>
          <a:sx n="74" d="100"/>
          <a:sy n="74" d="100"/>
        </p:scale>
        <p:origin x="628" y="64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9155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2024/5/8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/>
              <a:t>Week 13: </a:t>
            </a:r>
            <a:r>
              <a:rPr kumimoji="1" lang="en-US" altLang="zh-CN" dirty="0"/>
              <a:t>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</a:t>
            </a:r>
            <a:r>
              <a:rPr kumimoji="1" lang="en-US" altLang="zh-CN" dirty="0">
                <a:sym typeface="+mn-ea"/>
              </a:rPr>
              <a:t>screening01.csv into DataFrame</a:t>
            </a:r>
          </a:p>
          <a:p>
            <a:r>
              <a:rPr kumimoji="1" lang="en-US" altLang="zh-CN" dirty="0"/>
              <a:t>Group by age(&gt;60y,&lt;=60y) and gender, calculate the number of person having smoking and drinking.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Read the </a:t>
            </a:r>
            <a:r>
              <a:rPr kumimoji="1" lang="en-US" altLang="zh-CN" dirty="0">
                <a:solidFill>
                  <a:srgbClr val="FF0000"/>
                </a:solidFill>
                <a:sym typeface="+mn-ea"/>
              </a:rPr>
              <a:t>screening02.csv</a:t>
            </a:r>
            <a:r>
              <a:rPr kumimoji="1" lang="en-US" altLang="zh-CN" i="1" dirty="0">
                <a:solidFill>
                  <a:srgbClr val="FF0000"/>
                </a:solidFill>
              </a:rPr>
              <a:t> </a:t>
            </a:r>
            <a:r>
              <a:rPr kumimoji="1" lang="en-US" altLang="zh-CN" dirty="0"/>
              <a:t>file. Merge the grouped  data from Practice 1 with the </a:t>
            </a:r>
            <a:r>
              <a:rPr kumimoji="1" lang="en-US" altLang="zh-CN" dirty="0" err="1"/>
              <a:t>ID.</a:t>
            </a:r>
            <a:r>
              <a:rPr kumimoji="1" lang="en-US" altLang="zh-CN" dirty="0" err="1">
                <a:sym typeface="+mn-ea"/>
              </a:rPr>
              <a:t>calculate</a:t>
            </a:r>
            <a:r>
              <a:rPr kumimoji="1" lang="en-US" altLang="zh-CN" dirty="0">
                <a:sym typeface="+mn-ea"/>
              </a:rPr>
              <a:t> the mean BMI of person with the status of </a:t>
            </a:r>
            <a:r>
              <a:rPr kumimoji="1" lang="en-US" altLang="zh-CN" dirty="0" err="1">
                <a:sym typeface="+mn-ea"/>
              </a:rPr>
              <a:t>drinking,smoking</a:t>
            </a:r>
            <a:r>
              <a:rPr kumimoji="1" lang="en-US" altLang="zh-CN" dirty="0">
                <a:sym typeface="+mn-ea"/>
              </a:rPr>
              <a:t>, gender and age(&gt;60y,&lt;=60y).</a:t>
            </a:r>
            <a:r>
              <a:rPr kumimoji="1" lang="en-US" altLang="zh-CN" dirty="0"/>
              <a:t> output the result as a </a:t>
            </a:r>
            <a:r>
              <a:rPr kumimoji="1" lang="en-US" altLang="zh-CN" dirty="0" err="1"/>
              <a:t>dataframe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graphicFrame>
        <p:nvGraphicFramePr>
          <p:cNvPr id="5" name="表格 4"/>
          <p:cNvGraphicFramePr/>
          <p:nvPr/>
        </p:nvGraphicFramePr>
        <p:xfrm>
          <a:off x="1671955" y="3824605"/>
          <a:ext cx="42662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2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geroup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&gt;60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&lt;=60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drinking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screning02.csv file</a:t>
            </a:r>
            <a:r>
              <a:rPr lang="zh-CN" altLang="en-US" dirty="0"/>
              <a:t>中， 按照表中位置的前三分之一、中间三分之一和后三分之一分组，统计 </a:t>
            </a:r>
            <a:r>
              <a:rPr lang="en-US" altLang="zh-CN"/>
              <a:t>BMI</a:t>
            </a:r>
            <a:r>
              <a:rPr lang="zh-CN" altLang="en-US"/>
              <a:t>的</a:t>
            </a:r>
            <a:r>
              <a:rPr lang="zh-CN" altLang="en-US" dirty="0"/>
              <a:t>均值。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13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5" name="Content Placeholder 2"/>
          <p:cNvSpPr txBox="1"/>
          <p:nvPr/>
        </p:nvSpPr>
        <p:spPr>
          <a:xfrm>
            <a:off x="574596" y="1690688"/>
            <a:ext cx="11352298" cy="92885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Read the </a:t>
            </a:r>
            <a:r>
              <a:rPr lang="en-US" i="1" dirty="0" err="1">
                <a:solidFill>
                  <a:schemeClr val="accent2">
                    <a:lumMod val="75000"/>
                  </a:schemeClr>
                </a:solidFill>
              </a:rPr>
              <a:t>test_virus.csv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as a </a:t>
            </a:r>
            <a:r>
              <a:rPr lang="en-US" dirty="0" err="1"/>
              <a:t>DataFrame</a:t>
            </a:r>
            <a:r>
              <a:rPr lang="en-US" dirty="0"/>
              <a:t>. Pivot the table using </a:t>
            </a:r>
            <a:r>
              <a:rPr lang="en-US" i="1" dirty="0"/>
              <a:t>date</a:t>
            </a:r>
            <a:r>
              <a:rPr lang="en-US" dirty="0"/>
              <a:t> as index, virus as columns and counts in every 3 days as values. </a:t>
            </a:r>
            <a:endParaRPr lang="en-US" dirty="0">
              <a:solidFill>
                <a:srgbClr val="003F4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ight Arrow 10"/>
          <p:cNvSpPr/>
          <p:nvPr/>
        </p:nvSpPr>
        <p:spPr>
          <a:xfrm>
            <a:off x="5544457" y="4837112"/>
            <a:ext cx="1103086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32635" y="2829560"/>
            <a:ext cx="2240280" cy="3642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329170" y="3658235"/>
            <a:ext cx="360426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5</a:t>
            </a:r>
            <a:endParaRPr kumimoji="1" lang="zh-CN" altLang="en-US" dirty="0"/>
          </a:p>
        </p:txBody>
      </p:sp>
      <p:sp>
        <p:nvSpPr>
          <p:cNvPr id="14" name="Content Placeholder 2"/>
          <p:cNvSpPr txBox="1"/>
          <p:nvPr/>
        </p:nvSpPr>
        <p:spPr>
          <a:xfrm>
            <a:off x="419851" y="1401775"/>
            <a:ext cx="11352298" cy="563402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Courier" pitchFamily="2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Avenir Book" panose="02000503020000020003" pitchFamily="2" charset="0"/>
              </a:rPr>
              <a:t> the following </a:t>
            </a:r>
            <a:r>
              <a:rPr lang="en-US" dirty="0" err="1">
                <a:latin typeface="Avenir Book" panose="02000503020000020003" pitchFamily="2" charset="0"/>
              </a:rPr>
              <a:t>DataFrames</a:t>
            </a:r>
            <a:r>
              <a:rPr lang="en-US" dirty="0">
                <a:latin typeface="Avenir Book" panose="02000503020000020003" pitchFamily="2" charset="0"/>
              </a:rPr>
              <a:t>: </a:t>
            </a:r>
          </a:p>
        </p:txBody>
      </p:sp>
      <p:pic>
        <p:nvPicPr>
          <p:cNvPr id="1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89" y="1955800"/>
            <a:ext cx="3238500" cy="1320800"/>
          </a:xfrm>
          <a:prstGeom prst="rect">
            <a:avLst/>
          </a:prstGeom>
        </p:spPr>
      </p:pic>
      <p:pic>
        <p:nvPicPr>
          <p:cNvPr id="1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89" y="3429000"/>
            <a:ext cx="3086100" cy="1320800"/>
          </a:xfrm>
          <a:prstGeom prst="rect">
            <a:avLst/>
          </a:prstGeom>
        </p:spPr>
      </p:pic>
      <p:pic>
        <p:nvPicPr>
          <p:cNvPr id="17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289" y="4902200"/>
            <a:ext cx="3009900" cy="1358900"/>
          </a:xfrm>
          <a:prstGeom prst="rect">
            <a:avLst/>
          </a:prstGeom>
        </p:spPr>
      </p:pic>
      <p:pic>
        <p:nvPicPr>
          <p:cNvPr id="18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3764" y="2377287"/>
            <a:ext cx="3048000" cy="3022600"/>
          </a:xfrm>
          <a:prstGeom prst="rect">
            <a:avLst/>
          </a:prstGeom>
        </p:spPr>
      </p:pic>
      <p:sp>
        <p:nvSpPr>
          <p:cNvPr id="19" name="Right Arrow 13"/>
          <p:cNvSpPr/>
          <p:nvPr/>
        </p:nvSpPr>
        <p:spPr>
          <a:xfrm>
            <a:off x="5094514" y="3558387"/>
            <a:ext cx="1103086" cy="660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文本框 19"/>
          <p:cNvSpPr txBox="1"/>
          <p:nvPr/>
        </p:nvSpPr>
        <p:spPr>
          <a:xfrm>
            <a:off x="4344391" y="5513207"/>
            <a:ext cx="77388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df1 = pd.DataFrame({'col1': [1, 2, 3], 'col2': ['a', 'b', 'c'], 'col3': ['a1', 'b2', 'c3']})</a:t>
            </a:r>
          </a:p>
          <a:p>
            <a:r>
              <a:rPr lang="zh-CN" altLang="en-US" dirty="0"/>
              <a:t>df2 = pd.DataFrame({'col1': [4, 5, 6], 'col2': ['d', 'e', 'f'], 'col3': ['d4', 'e5', 'f6']})</a:t>
            </a:r>
          </a:p>
          <a:p>
            <a:r>
              <a:rPr lang="zh-CN" altLang="en-US" dirty="0"/>
              <a:t>df3 = pd.DataFrame({'col1': [7, 8, 9], 'col2': ['g', 'h', 'i'], 'col3': ['g7', 'h2', 'i3']})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323</Words>
  <Application>Microsoft Office PowerPoint</Application>
  <PresentationFormat>宽屏</PresentationFormat>
  <Paragraphs>42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Avenir</vt:lpstr>
      <vt:lpstr>Avenir Book</vt:lpstr>
      <vt:lpstr>Courier</vt:lpstr>
      <vt:lpstr>等线</vt:lpstr>
      <vt:lpstr>等线 Light</vt:lpstr>
      <vt:lpstr>Arial</vt:lpstr>
      <vt:lpstr>Courier New</vt:lpstr>
      <vt:lpstr>Office 主题​​</vt:lpstr>
      <vt:lpstr>CS112 : Introduction to Python Programming</vt:lpstr>
      <vt:lpstr>Practice 1</vt:lpstr>
      <vt:lpstr>Practice 2</vt:lpstr>
      <vt:lpstr>Practice 3</vt:lpstr>
      <vt:lpstr>Practice 4</vt:lpstr>
      <vt:lpstr>Practice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荣光 叶</cp:lastModifiedBy>
  <cp:revision>391</cp:revision>
  <dcterms:created xsi:type="dcterms:W3CDTF">2021-08-17T02:37:00Z</dcterms:created>
  <dcterms:modified xsi:type="dcterms:W3CDTF">2024-05-08T10:12:10Z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FCF09066162B4D958B5BD796DAAC1CE3_12</vt:lpwstr>
  </property>
  <property fmtid="{D5CDD505-2E9C-101B-9397-08002B2CF9AE}" pid="3" name="KSOProductBuildVer">
    <vt:lpwstr>2052-12.1.0.15712</vt:lpwstr>
  </property>
</Properties>
</file>