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86" r:id="rId2"/>
    <p:sldId id="633" r:id="rId3"/>
    <p:sldId id="728" r:id="rId4"/>
    <p:sldId id="729" r:id="rId5"/>
    <p:sldId id="730" r:id="rId6"/>
    <p:sldId id="731" r:id="rId7"/>
    <p:sldId id="73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5A11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08"/>
    <p:restoredTop sz="77809"/>
  </p:normalViewPr>
  <p:slideViewPr>
    <p:cSldViewPr snapToGrid="0" snapToObjects="1">
      <p:cViewPr varScale="1">
        <p:scale>
          <a:sx n="84" d="100"/>
          <a:sy n="84" d="100"/>
        </p:scale>
        <p:origin x="828" y="90"/>
      </p:cViewPr>
      <p:guideLst/>
    </p:cSldViewPr>
  </p:slideViewPr>
  <p:notesTextViewPr>
    <p:cViewPr>
      <p:scale>
        <a:sx n="95" d="100"/>
        <a:sy n="95" d="100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F67463F-E688-7340-9562-94B64FF03E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6E6634-E156-6947-A792-448F4C6EA9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6C7CE-492D-394B-822C-667E1136F92E}" type="datetimeFigureOut">
              <a:rPr kumimoji="1" lang="zh-CN" altLang="en-US" smtClean="0"/>
              <a:t>2024/5/22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F057E7-189E-9C4C-B623-64FF55B1DA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30DCBE-CA1C-4549-8EF5-1DDEBC4155C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AEFD7-24FF-0643-8163-9193A57FD3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3602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53864-070D-C64A-8C63-6C57D1B54013}" type="datetimeFigureOut">
              <a:rPr kumimoji="1" lang="zh-CN" altLang="en-US" smtClean="0"/>
              <a:t>2024/5/22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035C6-5567-304A-800F-373F0C17E2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1376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945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5842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5503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B50758-C4EA-434A-9D0D-3456AA3DF7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579024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MED5018: Introduction to biomedical Python programming</a:t>
            </a:r>
            <a:br>
              <a:rPr kumimoji="1" lang="en-US" altLang="zh-CN" dirty="0"/>
            </a:b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247740-547F-1445-9455-2E65009223E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470241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 dirty="0"/>
              <a:t>Lecture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1: Introduction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90D32D-751D-EB43-9238-B46474AC3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2024/5/22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0FE4D4-9067-7F4E-AC9F-365426DD7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C7EA1A-8328-D04A-B406-102CABD02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7661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5BED9-E8EC-4842-A258-FE4577226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FF278F-D465-BA49-B81C-ADF5A1D8A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1878DE-A998-0246-B2C3-D9C3F05DB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2024/5/22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74FB7B-ADC8-A941-9E75-A9783933D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CFAB0B-7D2E-FC43-9D17-6F3F5E865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5306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D1BA938-9804-5E4F-8EF7-252D7C5F7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837BFA-7353-E14E-B556-4E06ECBA2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CA8752-A13E-A749-9B74-099510EED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2024/5/22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17B340-64C3-0748-9E4D-CBAF15934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D19821-C5FE-3149-94B1-E94726953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9402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0D07C4-3EE0-764E-8187-836663830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2">
                    <a:lumMod val="75000"/>
                  </a:schemeClr>
                </a:solidFill>
                <a:latin typeface="Avenir" panose="02000503020000020003" pitchFamily="2" charset="0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9F5D96-8C62-2D43-A9D5-7A95C7E2A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venir" panose="02000503020000020003" pitchFamily="2" charset="0"/>
                <a:ea typeface="微软雅黑" panose="020B0503020204020204" pitchFamily="34" charset="-122"/>
              </a:defRPr>
            </a:lvl1pPr>
            <a:lvl2pPr>
              <a:defRPr baseline="0">
                <a:latin typeface="Avenir" panose="02000503020000020003" pitchFamily="2" charset="0"/>
                <a:ea typeface="微软雅黑" panose="020B0503020204020204" pitchFamily="34" charset="-122"/>
              </a:defRPr>
            </a:lvl2pPr>
            <a:lvl3pPr>
              <a:defRPr baseline="0">
                <a:latin typeface="Avenir" panose="02000503020000020003" pitchFamily="2" charset="0"/>
                <a:ea typeface="微软雅黑" panose="020B0503020204020204" pitchFamily="34" charset="-122"/>
              </a:defRPr>
            </a:lvl3pPr>
            <a:lvl4pPr>
              <a:defRPr baseline="0">
                <a:latin typeface="Avenir" panose="02000503020000020003" pitchFamily="2" charset="0"/>
                <a:ea typeface="微软雅黑" panose="020B0503020204020204" pitchFamily="34" charset="-122"/>
              </a:defRPr>
            </a:lvl4pPr>
            <a:lvl5pPr>
              <a:defRPr baseline="0">
                <a:latin typeface="Avenir" panose="02000503020000020003" pitchFamily="2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A8A8BF-C622-4B45-B989-BE6AED8EC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2024/5/22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FBDD6C-6D50-354B-A8B3-AEDBCCA07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C0DFE7-6283-DE4B-96AF-48B72D96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0177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AD5A0-00DF-3948-9898-3B90F5385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27D84F-078D-B24A-A86B-39A961D07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AC3E0B-4389-5844-95B6-CDE8B055A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2024/5/22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1D9347-CF0F-7247-A38C-947B94251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27BED-FD9C-6649-86B1-1B6223F2D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7584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4B502-9C43-0F49-B25B-A51EAFD0B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29CB37-41E9-9340-8156-758FD4ADCA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96E611-3FBB-2240-8B75-04667BCB3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F6AF61-344F-DE4F-BD4B-FEFC629E0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2024/5/22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E6430D-32A2-9448-B36F-5C1005E87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FE6424-09B1-2C4B-AADD-94E079385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129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3B45A-CF91-6842-AEAC-51F22455A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D0336A-741F-2044-B6C6-18969D5ED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59505B-4C17-A84F-BEBB-31171DD52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46BC0C-9C38-6A47-A79D-3DB540E98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4ABA81-B6C2-4D4D-8D66-821A78B78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104C005-E9B9-C046-9B44-CF0B4C698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2024/5/22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3968B20-C7F6-BE48-8636-F6626194D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93D4C8-4989-E84B-9B80-3D6BDD3A8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9139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BE905-B459-904A-A06A-FD25D24A5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6010BF-1DC7-7141-8EE3-7120B472C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2024/5/22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2441F9E-3476-8B48-9944-3F43566BA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42FF1F8-F4FC-E844-BF95-D9731278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673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CE5703-B454-4142-A77E-3EE4D1C30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2024/5/22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A56D4E-2F2C-264C-B678-6BAC256D8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0FF827-BD4D-4D41-BA76-73279D34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8046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21EBEA-ED03-4F4E-AC39-17F2706C9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677C0D-3577-314F-A41E-2A4F807D9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1DAF7B-BB5A-644D-9DEA-76CF9164A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87A9BB-78D3-A147-85BF-4F2C2E9C2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2024/5/22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FC5DBB-C0AB-E74D-A8D5-716E6D7DD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BA890A-53F5-C046-9CEB-372E240FB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727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6E3067-8CD3-6841-B46C-40FE553E3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A36F22-CE52-F846-932A-3466714DEC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50351E-E397-3A47-922B-9512E8E51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1C6A76-89D3-194C-8648-E0712B0B7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2024/5/22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3D81AA-F2C4-994F-B483-5282B2BDE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FAF06A-298E-3C45-A094-918E77338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4101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69A35D-4307-F648-BC8F-188E4F1E4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347611-3098-AD43-B527-94BA076C0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25B2E2-7D9D-0A46-BCB5-F8E57E2D0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CB4EE-2935-D548-BB1C-287FC0414618}" type="datetimeFigureOut">
              <a:rPr kumimoji="1" lang="zh-CN" altLang="en-US" smtClean="0"/>
              <a:t>2024/5/22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194768-F6E4-C049-BC35-4CC26F8C72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1A79D6-86F7-6D45-8A69-79D6EEC15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4281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0B3F4-C74C-BB42-BF9C-2050E8DD7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562091"/>
            <a:ext cx="9753600" cy="2387600"/>
          </a:xfrm>
        </p:spPr>
        <p:txBody>
          <a:bodyPr>
            <a:normAutofit/>
          </a:bodyPr>
          <a:lstStyle/>
          <a:p>
            <a:r>
              <a:rPr lang="en-US" altLang="zh-CN" dirty="0"/>
              <a:t>CS112 : Introduction to Python Programming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420215-25DA-6042-AC48-38BDFB636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/>
          <a:lstStyle/>
          <a:p>
            <a:r>
              <a:rPr kumimoji="1" lang="en-US" altLang="zh-CN" dirty="0"/>
              <a:t>Week 14: lab practice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3409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84F06-FF2F-9647-A61F-BECE9374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Practice1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22BA2C-5629-4E44-B7C3-09E51A653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006" y="3871011"/>
            <a:ext cx="11353799" cy="4909004"/>
          </a:xfrm>
        </p:spPr>
        <p:txBody>
          <a:bodyPr>
            <a:normAutofit/>
          </a:bodyPr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1. </a:t>
            </a:r>
            <a:r>
              <a:rPr kumimoji="1" lang="zh-CN" altLang="en-US" dirty="0"/>
              <a:t>画关于在</a:t>
            </a:r>
            <a:r>
              <a:rPr kumimoji="1" lang="en-US" altLang="zh-CN" dirty="0" err="1"/>
              <a:t>sepal_length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sepal_width</a:t>
            </a:r>
            <a:r>
              <a:rPr kumimoji="1" lang="zh-CN" altLang="en-US" dirty="0"/>
              <a:t>变量上画所有</a:t>
            </a:r>
            <a:r>
              <a:rPr kumimoji="1" lang="en-US" altLang="zh-CN" dirty="0"/>
              <a:t>species</a:t>
            </a:r>
            <a:r>
              <a:rPr kumimoji="1" lang="zh-CN" altLang="en-US" dirty="0"/>
              <a:t>的核密度图像</a:t>
            </a:r>
            <a:endParaRPr kumimoji="1"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CB6103-7D0C-4745-9D31-8CCA425EEE9D}"/>
              </a:ext>
            </a:extLst>
          </p:cNvPr>
          <p:cNvSpPr txBox="1"/>
          <p:nvPr/>
        </p:nvSpPr>
        <p:spPr>
          <a:xfrm>
            <a:off x="2075605" y="1720783"/>
            <a:ext cx="60987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import seaborn as </a:t>
            </a:r>
            <a:r>
              <a:rPr lang="en-US" altLang="zh-CN" sz="2000" dirty="0" err="1"/>
              <a:t>sns</a:t>
            </a:r>
            <a:endParaRPr lang="fi-FI" altLang="zh-CN" sz="2000" dirty="0"/>
          </a:p>
          <a:p>
            <a:r>
              <a:rPr lang="fi-FI" altLang="zh-CN" sz="2000" dirty="0"/>
              <a:t>iris = sns.load_dataset("iris")</a:t>
            </a:r>
            <a:endParaRPr lang="zh-CN" altLang="en-US" sz="20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E5E7DBE-6E26-A560-91AF-FB60B2B44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95" y="2769112"/>
            <a:ext cx="5403102" cy="212388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A8A0642-7EF9-778A-91EA-6F3C9D889DD6}"/>
              </a:ext>
            </a:extLst>
          </p:cNvPr>
          <p:cNvSpPr txBox="1"/>
          <p:nvPr/>
        </p:nvSpPr>
        <p:spPr>
          <a:xfrm>
            <a:off x="1064239" y="1799003"/>
            <a:ext cx="16109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b="1" dirty="0"/>
              <a:t>Data: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B833A20-F5E7-4421-145A-1312A529335E}"/>
              </a:ext>
            </a:extLst>
          </p:cNvPr>
          <p:cNvSpPr txBox="1"/>
          <p:nvPr/>
        </p:nvSpPr>
        <p:spPr>
          <a:xfrm>
            <a:off x="8936966" y="8628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示例</a:t>
            </a:r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230524D0-F840-37F9-AD9B-F5379A5B0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246" y="486399"/>
            <a:ext cx="4598890" cy="461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382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84F06-FF2F-9647-A61F-BECE9374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Practice2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22BA2C-5629-4E44-B7C3-09E51A653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006" y="3871011"/>
            <a:ext cx="11353799" cy="4909004"/>
          </a:xfrm>
        </p:spPr>
        <p:txBody>
          <a:bodyPr>
            <a:normAutofit/>
          </a:bodyPr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2. </a:t>
            </a:r>
            <a:r>
              <a:rPr kumimoji="1" lang="zh-CN" altLang="en-US" dirty="0"/>
              <a:t>画关于横轴为</a:t>
            </a:r>
            <a:r>
              <a:rPr kumimoji="1" lang="en-US" altLang="zh-CN" dirty="0"/>
              <a:t>day</a:t>
            </a:r>
            <a:r>
              <a:rPr kumimoji="1" lang="zh-CN" altLang="en-US" dirty="0"/>
              <a:t>，纵轴为</a:t>
            </a:r>
            <a:r>
              <a:rPr kumimoji="1" lang="en-US" altLang="zh-CN" dirty="0" err="1"/>
              <a:t>total_bill</a:t>
            </a:r>
            <a:r>
              <a:rPr kumimoji="1" lang="zh-CN" altLang="en-US" dirty="0"/>
              <a:t>关于是否吸烟（</a:t>
            </a:r>
            <a:r>
              <a:rPr kumimoji="1" lang="en-US" altLang="zh-CN" dirty="0"/>
              <a:t>smoke</a:t>
            </a:r>
            <a:r>
              <a:rPr kumimoji="1" lang="zh-CN" altLang="en-US" dirty="0"/>
              <a:t>）的箱型图（</a:t>
            </a:r>
            <a:r>
              <a:rPr kumimoji="1" lang="en-US" altLang="zh-CN" dirty="0"/>
              <a:t>hint: </a:t>
            </a:r>
            <a:r>
              <a:rPr kumimoji="1" lang="en-US" altLang="zh-CN" dirty="0" err="1"/>
              <a:t>sns.boxplot</a:t>
            </a:r>
            <a:r>
              <a:rPr kumimoji="1" lang="zh-CN" altLang="en-US" dirty="0"/>
              <a:t>）。</a:t>
            </a:r>
            <a:endParaRPr kumimoji="1"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CB6103-7D0C-4745-9D31-8CCA425EEE9D}"/>
              </a:ext>
            </a:extLst>
          </p:cNvPr>
          <p:cNvSpPr txBox="1"/>
          <p:nvPr/>
        </p:nvSpPr>
        <p:spPr>
          <a:xfrm>
            <a:off x="2075605" y="1720783"/>
            <a:ext cx="60987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import seaborn as </a:t>
            </a:r>
            <a:r>
              <a:rPr lang="en-US" altLang="zh-CN" sz="2000" dirty="0" err="1"/>
              <a:t>sns</a:t>
            </a:r>
            <a:endParaRPr lang="fi-FI" altLang="zh-CN" sz="2000" dirty="0"/>
          </a:p>
          <a:p>
            <a:r>
              <a:rPr lang="fi-FI" altLang="zh-CN" sz="2000" dirty="0"/>
              <a:t>tips = sns.load_dataset(“</a:t>
            </a:r>
            <a:r>
              <a:rPr lang="en-US" altLang="zh-CN" sz="2000" dirty="0"/>
              <a:t>tips</a:t>
            </a:r>
            <a:r>
              <a:rPr lang="fi-FI" altLang="zh-CN" sz="2000" dirty="0"/>
              <a:t>")</a:t>
            </a:r>
            <a:endParaRPr lang="zh-CN" altLang="en-US" sz="2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A8A0642-7EF9-778A-91EA-6F3C9D889DD6}"/>
              </a:ext>
            </a:extLst>
          </p:cNvPr>
          <p:cNvSpPr txBox="1"/>
          <p:nvPr/>
        </p:nvSpPr>
        <p:spPr>
          <a:xfrm>
            <a:off x="1064239" y="1799003"/>
            <a:ext cx="16109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b="1" dirty="0"/>
              <a:t>Data: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B833A20-F5E7-4421-145A-1312A529335E}"/>
              </a:ext>
            </a:extLst>
          </p:cNvPr>
          <p:cNvSpPr txBox="1"/>
          <p:nvPr/>
        </p:nvSpPr>
        <p:spPr>
          <a:xfrm>
            <a:off x="8936966" y="7214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示例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22CF4BD-9695-6C8D-4DA1-30D3EC7E1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65903"/>
            <a:ext cx="5797918" cy="440641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8CFC19F-21E5-1273-65C5-40A5FBD77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95" y="2714664"/>
            <a:ext cx="5481675" cy="216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717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4CEB534-914E-4838-F6E4-1E32EEC73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189" y="398144"/>
            <a:ext cx="5403103" cy="480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9384F06-FF2F-9647-A61F-BECE93744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082" y="-92326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Practice 3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22BA2C-5629-4E44-B7C3-09E51A653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082" y="5576469"/>
            <a:ext cx="11353799" cy="883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3. </a:t>
            </a:r>
            <a:r>
              <a:rPr kumimoji="1" lang="zh-CN" altLang="en-US" dirty="0"/>
              <a:t>根据给定的随机数据集，画数据内相关系数的热力图（</a:t>
            </a:r>
            <a:r>
              <a:rPr kumimoji="1" lang="en-US" altLang="zh-CN" dirty="0"/>
              <a:t>hint: </a:t>
            </a:r>
            <a:r>
              <a:rPr kumimoji="1" lang="en-US" altLang="zh-CN" dirty="0" err="1"/>
              <a:t>sns.heatmap</a:t>
            </a:r>
            <a:r>
              <a:rPr kumimoji="1" lang="zh-CN" altLang="en-US" dirty="0"/>
              <a:t>）。</a:t>
            </a:r>
            <a:endParaRPr kumimoji="1"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CB6103-7D0C-4745-9D31-8CCA425EEE9D}"/>
              </a:ext>
            </a:extLst>
          </p:cNvPr>
          <p:cNvSpPr txBox="1"/>
          <p:nvPr/>
        </p:nvSpPr>
        <p:spPr>
          <a:xfrm>
            <a:off x="962797" y="1139611"/>
            <a:ext cx="749971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用以下命令创建一个随机数据集：</a:t>
            </a:r>
            <a:endParaRPr lang="en-US" altLang="zh-CN" sz="2000" dirty="0"/>
          </a:p>
          <a:p>
            <a:r>
              <a:rPr lang="en-US" altLang="zh-CN" sz="2000" dirty="0"/>
              <a:t>import </a:t>
            </a:r>
            <a:r>
              <a:rPr lang="en-US" altLang="zh-CN" sz="2000" dirty="0" err="1"/>
              <a:t>numpy</a:t>
            </a:r>
            <a:r>
              <a:rPr lang="en-US" altLang="zh-CN" sz="2000" dirty="0"/>
              <a:t> as np</a:t>
            </a:r>
          </a:p>
          <a:p>
            <a:r>
              <a:rPr lang="en-US" altLang="zh-CN" sz="2000" dirty="0"/>
              <a:t>import pandas as pd</a:t>
            </a:r>
          </a:p>
          <a:p>
            <a:r>
              <a:rPr lang="en-US" altLang="zh-CN" sz="2000" dirty="0"/>
              <a:t>from string import </a:t>
            </a:r>
            <a:r>
              <a:rPr lang="en-US" altLang="zh-CN" sz="2000" dirty="0" err="1"/>
              <a:t>ascii_letters</a:t>
            </a:r>
            <a:endParaRPr lang="en-US" altLang="zh-CN" sz="2000" dirty="0"/>
          </a:p>
          <a:p>
            <a:r>
              <a:rPr lang="en-US" altLang="zh-CN" sz="2000" dirty="0" err="1"/>
              <a:t>rs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np.random.RandomState</a:t>
            </a:r>
            <a:r>
              <a:rPr lang="en-US" altLang="zh-CN" sz="2000" dirty="0"/>
              <a:t>(33)</a:t>
            </a:r>
          </a:p>
          <a:p>
            <a:r>
              <a:rPr lang="en-US" altLang="zh-CN" sz="2000" dirty="0"/>
              <a:t>d = </a:t>
            </a:r>
            <a:r>
              <a:rPr lang="en-US" altLang="zh-CN" sz="2000" dirty="0" err="1"/>
              <a:t>pd.DataFrame</a:t>
            </a:r>
            <a:r>
              <a:rPr lang="en-US" altLang="zh-CN" sz="2000" dirty="0"/>
              <a:t>(data=</a:t>
            </a:r>
            <a:r>
              <a:rPr lang="en-US" altLang="zh-CN" sz="2000" dirty="0" err="1"/>
              <a:t>rs.normal</a:t>
            </a:r>
            <a:r>
              <a:rPr lang="en-US" altLang="zh-CN" sz="2000" dirty="0"/>
              <a:t>(size=(100, 26)),</a:t>
            </a:r>
          </a:p>
          <a:p>
            <a:r>
              <a:rPr lang="en-US" altLang="zh-CN" sz="2000" dirty="0"/>
              <a:t>                 columns=list(</a:t>
            </a:r>
            <a:r>
              <a:rPr lang="en-US" altLang="zh-CN" sz="2000" dirty="0" err="1"/>
              <a:t>ascii_letters</a:t>
            </a:r>
            <a:r>
              <a:rPr lang="en-US" altLang="zh-CN" sz="2000" dirty="0"/>
              <a:t>[26:]))</a:t>
            </a:r>
          </a:p>
          <a:p>
            <a:endParaRPr lang="zh-CN" altLang="en-US" sz="2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A8A0642-7EF9-778A-91EA-6F3C9D889DD6}"/>
              </a:ext>
            </a:extLst>
          </p:cNvPr>
          <p:cNvSpPr txBox="1"/>
          <p:nvPr/>
        </p:nvSpPr>
        <p:spPr>
          <a:xfrm>
            <a:off x="32708" y="1768234"/>
            <a:ext cx="16109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b="1" dirty="0"/>
              <a:t>Data: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B833A20-F5E7-4421-145A-1312A529335E}"/>
              </a:ext>
            </a:extLst>
          </p:cNvPr>
          <p:cNvSpPr txBox="1"/>
          <p:nvPr/>
        </p:nvSpPr>
        <p:spPr>
          <a:xfrm>
            <a:off x="8936966" y="7214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示例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B30DA5E-FF4A-7976-C5FC-F27F48310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8" y="3600530"/>
            <a:ext cx="6723481" cy="135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58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84F06-FF2F-9647-A61F-BECE93744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082" y="-92326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Practice 4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22BA2C-5629-4E44-B7C3-09E51A653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082" y="5670400"/>
            <a:ext cx="11353799" cy="883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4. </a:t>
            </a:r>
            <a:r>
              <a:rPr kumimoji="1" lang="zh-CN" altLang="en-US" dirty="0"/>
              <a:t>根据给定的随机数据集，画数据内相关系数的聚类结构图（</a:t>
            </a:r>
            <a:r>
              <a:rPr kumimoji="1" lang="en-US" altLang="zh-CN" dirty="0"/>
              <a:t>hint: </a:t>
            </a:r>
            <a:r>
              <a:rPr kumimoji="1" lang="en-US" altLang="zh-CN" dirty="0" err="1"/>
              <a:t>clustermap</a:t>
            </a:r>
            <a:r>
              <a:rPr kumimoji="1" lang="zh-CN" altLang="en-US" dirty="0"/>
              <a:t>，相关系数计算：</a:t>
            </a:r>
            <a:r>
              <a:rPr kumimoji="1" lang="en-US" altLang="zh-CN" dirty="0" err="1"/>
              <a:t>df.corr</a:t>
            </a:r>
            <a:r>
              <a:rPr kumimoji="1" lang="en-US" altLang="zh-CN" dirty="0"/>
              <a:t>()</a:t>
            </a:r>
            <a:r>
              <a:rPr kumimoji="1" lang="zh-CN" altLang="en-US" dirty="0"/>
              <a:t>）。</a:t>
            </a:r>
            <a:endParaRPr kumimoji="1"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CB6103-7D0C-4745-9D31-8CCA425EEE9D}"/>
              </a:ext>
            </a:extLst>
          </p:cNvPr>
          <p:cNvSpPr txBox="1"/>
          <p:nvPr/>
        </p:nvSpPr>
        <p:spPr>
          <a:xfrm>
            <a:off x="1049061" y="1545044"/>
            <a:ext cx="540310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用以下命令创建一个随机数据集：</a:t>
            </a:r>
            <a:endParaRPr lang="en-US" altLang="zh-CN" sz="2000" dirty="0"/>
          </a:p>
          <a:p>
            <a:r>
              <a:rPr lang="en-US" altLang="zh-CN" sz="2000" dirty="0" err="1"/>
              <a:t>df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sns.load_dataset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brain_networks</a:t>
            </a:r>
            <a:r>
              <a:rPr lang="en-US" altLang="zh-CN" sz="2000" dirty="0"/>
              <a:t>", header=[0, 1, 2], </a:t>
            </a:r>
            <a:r>
              <a:rPr lang="en-US" altLang="zh-CN" sz="2000" dirty="0" err="1"/>
              <a:t>index_col</a:t>
            </a:r>
            <a:r>
              <a:rPr lang="en-US" altLang="zh-CN" sz="2000" dirty="0"/>
              <a:t>=0)</a:t>
            </a:r>
            <a:endParaRPr lang="zh-CN" altLang="en-US" sz="2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A8A0642-7EF9-778A-91EA-6F3C9D889DD6}"/>
              </a:ext>
            </a:extLst>
          </p:cNvPr>
          <p:cNvSpPr txBox="1"/>
          <p:nvPr/>
        </p:nvSpPr>
        <p:spPr>
          <a:xfrm>
            <a:off x="32708" y="1768234"/>
            <a:ext cx="16109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b="1" dirty="0"/>
              <a:t>Data: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B833A20-F5E7-4421-145A-1312A529335E}"/>
              </a:ext>
            </a:extLst>
          </p:cNvPr>
          <p:cNvSpPr txBox="1"/>
          <p:nvPr/>
        </p:nvSpPr>
        <p:spPr>
          <a:xfrm>
            <a:off x="8936966" y="7214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示例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106133-4106-73D3-7FCE-6EC54474B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8" y="3095174"/>
            <a:ext cx="6597191" cy="1532928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FFA5D50A-3884-029E-6577-3C23563FC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793" y="570455"/>
            <a:ext cx="4581711" cy="4994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256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84F06-FF2F-9647-A61F-BECE93744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082" y="-92326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Practice 5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22BA2C-5629-4E44-B7C3-09E51A653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64" y="2622823"/>
            <a:ext cx="11455877" cy="3488085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kumimoji="1" lang="en-US" altLang="zh-CN" dirty="0"/>
              <a:t>5.1 </a:t>
            </a:r>
            <a:r>
              <a:rPr kumimoji="1" lang="zh-CN" altLang="en-US" dirty="0"/>
              <a:t>：根据给定的数据集，</a:t>
            </a:r>
            <a:r>
              <a:rPr lang="zh-CN" altLang="en-US" dirty="0"/>
              <a:t>取出</a:t>
            </a:r>
            <a:r>
              <a:rPr lang="en-US" altLang="zh-CN" dirty="0"/>
              <a:t>network</a:t>
            </a:r>
            <a:r>
              <a:rPr lang="zh-CN" altLang="en-US" dirty="0"/>
              <a:t>在</a:t>
            </a:r>
            <a:r>
              <a:rPr lang="en-US" altLang="zh-CN" dirty="0"/>
              <a:t>[1, 3, 4, 5, 6, 7, 8, 11, 12, 13, 16, 17]</a:t>
            </a:r>
            <a:r>
              <a:rPr lang="zh-CN" altLang="en-US" dirty="0"/>
              <a:t>内的数据。 </a:t>
            </a:r>
            <a:endParaRPr kumimoji="1" lang="en-US" altLang="zh-CN" dirty="0"/>
          </a:p>
          <a:p>
            <a:pPr marL="0" indent="0">
              <a:lnSpc>
                <a:spcPct val="170000"/>
              </a:lnSpc>
              <a:buNone/>
            </a:pPr>
            <a:r>
              <a:rPr kumimoji="1" lang="en-US" altLang="zh-CN" dirty="0"/>
              <a:t>5.2</a:t>
            </a:r>
            <a:r>
              <a:rPr kumimoji="1" lang="zh-CN" altLang="en-US" dirty="0"/>
              <a:t>：对</a:t>
            </a:r>
            <a:r>
              <a:rPr kumimoji="1" lang="en-US" altLang="zh-CN" dirty="0"/>
              <a:t>5.1</a:t>
            </a:r>
            <a:r>
              <a:rPr kumimoji="1" lang="zh-CN" altLang="en-US" dirty="0"/>
              <a:t>处理后的数据计算相关系数，之后对数据的相关系数根据</a:t>
            </a:r>
            <a:r>
              <a:rPr kumimoji="1" lang="en-US" altLang="zh-CN" dirty="0"/>
              <a:t>network</a:t>
            </a:r>
            <a:r>
              <a:rPr kumimoji="1" lang="zh-CN" altLang="en-US" dirty="0"/>
              <a:t>进行分组平均（</a:t>
            </a:r>
            <a:r>
              <a:rPr kumimoji="1" lang="en-US" altLang="zh-CN" dirty="0"/>
              <a:t>hint: </a:t>
            </a:r>
            <a:r>
              <a:rPr kumimoji="1" lang="en-US" altLang="zh-CN" dirty="0" err="1"/>
              <a:t>xxx.groupby</a:t>
            </a:r>
            <a:r>
              <a:rPr kumimoji="1" lang="en-US" altLang="zh-CN" dirty="0"/>
              <a:t>(level=“network”).mean()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marL="0" indent="0">
              <a:lnSpc>
                <a:spcPct val="170000"/>
              </a:lnSpc>
              <a:buNone/>
            </a:pPr>
            <a:r>
              <a:rPr kumimoji="1" lang="en-US" altLang="zh-CN" dirty="0"/>
              <a:t>5.3: </a:t>
            </a:r>
            <a:r>
              <a:rPr kumimoji="1" lang="zh-CN" altLang="en-US" dirty="0"/>
              <a:t>根据</a:t>
            </a:r>
            <a:r>
              <a:rPr kumimoji="1" lang="en-US" altLang="zh-CN" dirty="0"/>
              <a:t>5.2</a:t>
            </a:r>
            <a:r>
              <a:rPr kumimoji="1" lang="zh-CN" altLang="en-US" dirty="0"/>
              <a:t>计算后的分组平均数据，画每个</a:t>
            </a:r>
            <a:r>
              <a:rPr kumimoji="1" lang="en-US" altLang="zh-CN" dirty="0"/>
              <a:t>network</a:t>
            </a:r>
            <a:r>
              <a:rPr kumimoji="1" lang="zh-CN" altLang="en-US" dirty="0"/>
              <a:t>按顺序的小提琴图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sns.violinplot</a:t>
            </a:r>
            <a:r>
              <a:rPr kumimoji="1" lang="en-US" altLang="zh-CN" dirty="0"/>
              <a:t>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CB6103-7D0C-4745-9D31-8CCA425EEE9D}"/>
              </a:ext>
            </a:extLst>
          </p:cNvPr>
          <p:cNvSpPr txBox="1"/>
          <p:nvPr/>
        </p:nvSpPr>
        <p:spPr>
          <a:xfrm>
            <a:off x="1040435" y="1829789"/>
            <a:ext cx="29018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沿用</a:t>
            </a:r>
            <a:r>
              <a:rPr lang="en-US" altLang="zh-CN" sz="2000" dirty="0"/>
              <a:t>practice 4</a:t>
            </a:r>
            <a:r>
              <a:rPr lang="zh-CN" altLang="en-US" sz="2000" dirty="0"/>
              <a:t>的数据集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A8A0642-7EF9-778A-91EA-6F3C9D889DD6}"/>
              </a:ext>
            </a:extLst>
          </p:cNvPr>
          <p:cNvSpPr txBox="1"/>
          <p:nvPr/>
        </p:nvSpPr>
        <p:spPr>
          <a:xfrm>
            <a:off x="32708" y="1768234"/>
            <a:ext cx="16109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b="1" dirty="0"/>
              <a:t>Data: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B833A20-F5E7-4421-145A-1312A529335E}"/>
              </a:ext>
            </a:extLst>
          </p:cNvPr>
          <p:cNvSpPr txBox="1"/>
          <p:nvPr/>
        </p:nvSpPr>
        <p:spPr>
          <a:xfrm>
            <a:off x="4658265" y="5786872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5.2</a:t>
            </a:r>
            <a:r>
              <a:rPr lang="zh-CN" altLang="en-US" sz="2400" b="1" dirty="0">
                <a:solidFill>
                  <a:srgbClr val="FF0000"/>
                </a:solidFill>
              </a:rPr>
              <a:t>和</a:t>
            </a:r>
            <a:r>
              <a:rPr lang="en-US" altLang="zh-CN" sz="2400" b="1" dirty="0">
                <a:solidFill>
                  <a:srgbClr val="FF0000"/>
                </a:solidFill>
              </a:rPr>
              <a:t>5.3</a:t>
            </a:r>
            <a:r>
              <a:rPr lang="zh-CN" altLang="en-US" sz="2400" b="1" dirty="0">
                <a:solidFill>
                  <a:srgbClr val="FF0000"/>
                </a:solidFill>
              </a:rPr>
              <a:t>示例在后一页</a:t>
            </a:r>
          </a:p>
        </p:txBody>
      </p:sp>
    </p:spTree>
    <p:extLst>
      <p:ext uri="{BB962C8B-B14F-4D97-AF65-F5344CB8AC3E}">
        <p14:creationId xmlns:p14="http://schemas.microsoft.com/office/powerpoint/2010/main" val="3947726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3B0E9AC-94E3-34B3-3FAB-B7745DDFB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913" y="154667"/>
            <a:ext cx="7504981" cy="317089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997136C-1094-FD85-C951-B1975C071937}"/>
              </a:ext>
            </a:extLst>
          </p:cNvPr>
          <p:cNvSpPr txBox="1"/>
          <p:nvPr/>
        </p:nvSpPr>
        <p:spPr>
          <a:xfrm>
            <a:off x="580126" y="1441413"/>
            <a:ext cx="60945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5.2</a:t>
            </a:r>
            <a:endParaRPr lang="zh-CN" altLang="en-US" sz="3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3779649-C8CE-4BB9-EFD9-1934008DB254}"/>
              </a:ext>
            </a:extLst>
          </p:cNvPr>
          <p:cNvSpPr txBox="1"/>
          <p:nvPr/>
        </p:nvSpPr>
        <p:spPr>
          <a:xfrm>
            <a:off x="580126" y="5314673"/>
            <a:ext cx="9985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5.3</a:t>
            </a:r>
            <a:endParaRPr lang="zh-CN" altLang="en-US" sz="32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A8731C7-77B1-6470-AF78-980576CF3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815" y="3429000"/>
            <a:ext cx="6163483" cy="3428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6629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19853</TotalTime>
  <Words>385</Words>
  <Application>Microsoft Office PowerPoint</Application>
  <PresentationFormat>宽屏</PresentationFormat>
  <Paragraphs>49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Avenir</vt:lpstr>
      <vt:lpstr>Avenir Book</vt:lpstr>
      <vt:lpstr>等线</vt:lpstr>
      <vt:lpstr>等线 Light</vt:lpstr>
      <vt:lpstr>Arial</vt:lpstr>
      <vt:lpstr>Office 主题​​</vt:lpstr>
      <vt:lpstr>CS112 : Introduction to Python Programming</vt:lpstr>
      <vt:lpstr>Practice1</vt:lpstr>
      <vt:lpstr>Practice2</vt:lpstr>
      <vt:lpstr>Practice 3</vt:lpstr>
      <vt:lpstr>Practice 4</vt:lpstr>
      <vt:lpstr>Practice 5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MED5018: Introduction to biomedical Python programming</dc:title>
  <dc:creator>tian ruilin</dc:creator>
  <cp:lastModifiedBy>hyids</cp:lastModifiedBy>
  <cp:revision>417</cp:revision>
  <dcterms:created xsi:type="dcterms:W3CDTF">2021-08-17T02:37:42Z</dcterms:created>
  <dcterms:modified xsi:type="dcterms:W3CDTF">2024-05-22T11:13:43Z</dcterms:modified>
</cp:coreProperties>
</file>