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386" r:id="rId2"/>
    <p:sldId id="619" r:id="rId3"/>
    <p:sldId id="620" r:id="rId4"/>
    <p:sldId id="621" r:id="rId5"/>
    <p:sldId id="622" r:id="rId6"/>
    <p:sldId id="623" r:id="rId7"/>
    <p:sldId id="624" r:id="rId8"/>
  </p:sldIdLst>
  <p:sldSz cx="12192000" cy="6858000"/>
  <p:notesSz cx="6858000" cy="9144000"/>
  <p:custDataLst>
    <p:tags r:id="rId1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5A11"/>
    <a:srgbClr val="F6F6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843"/>
    <p:restoredTop sz="77809"/>
  </p:normalViewPr>
  <p:slideViewPr>
    <p:cSldViewPr snapToGrid="0" snapToObjects="1">
      <p:cViewPr varScale="1">
        <p:scale>
          <a:sx n="97" d="100"/>
          <a:sy n="97" d="100"/>
        </p:scale>
        <p:origin x="706" y="77"/>
      </p:cViewPr>
      <p:guideLst/>
    </p:cSldViewPr>
  </p:slideViewPr>
  <p:notesTextViewPr>
    <p:cViewPr>
      <p:scale>
        <a:sx n="95" d="100"/>
        <a:sy n="95" d="100"/>
      </p:scale>
      <p:origin x="0" y="0"/>
    </p:cViewPr>
  </p:notesTextViewPr>
  <p:notesViewPr>
    <p:cSldViewPr snapToGrid="0" snapToObjects="1">
      <p:cViewPr varScale="1">
        <p:scale>
          <a:sx n="97" d="100"/>
          <a:sy n="97" d="100"/>
        </p:scale>
        <p:origin x="3120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26C7CE-492D-394B-822C-667E1136F92E}" type="datetimeFigureOut">
              <a:rPr kumimoji="1" lang="zh-CN" altLang="en-US" smtClean="0"/>
              <a:t>2024/5/25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AAEFD7-24FF-0643-8163-9193A57FD3A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53864-070D-C64A-8C63-6C57D1B54013}" type="datetimeFigureOut">
              <a:rPr kumimoji="1" lang="zh-CN" altLang="en-US" smtClean="0"/>
              <a:t>2024/5/25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4035C6-5567-304A-800F-373F0C17E261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035C6-5567-304A-800F-373F0C17E261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035C6-5567-304A-800F-373F0C17E261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668404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035C6-5567-304A-800F-373F0C17E261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639029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4035C6-5567-304A-800F-373F0C17E261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55480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579024"/>
            <a:ext cx="9144000" cy="2387600"/>
          </a:xfrm>
        </p:spPr>
        <p:txBody>
          <a:bodyPr anchor="b">
            <a:normAutofit/>
          </a:bodyPr>
          <a:lstStyle>
            <a:lvl1pPr algn="ctr">
              <a:defRPr sz="3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kumimoji="1" lang="en-US" altLang="zh-CN" dirty="0"/>
              <a:t>MED5018: Introduction to biomedical Python programming</a:t>
            </a:r>
            <a:br>
              <a:rPr kumimoji="1" lang="en-US" altLang="zh-CN" dirty="0"/>
            </a:br>
            <a:r>
              <a:rPr kumimoji="1" lang="en-US" altLang="zh-CN" dirty="0"/>
              <a:t> 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470241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600">
                <a:solidFill>
                  <a:schemeClr val="accent2">
                    <a:lumMod val="75000"/>
                  </a:schemeClr>
                </a:solidFill>
                <a:latin typeface="Avenir Book" panose="02000503020000020003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zh-CN" dirty="0"/>
              <a:t>Lecture</a:t>
            </a:r>
            <a:r>
              <a:rPr kumimoji="1" lang="zh-CN" altLang="en-US" dirty="0"/>
              <a:t> </a:t>
            </a:r>
            <a:r>
              <a:rPr kumimoji="1" lang="en-US" altLang="zh-CN" dirty="0"/>
              <a:t>1: Introduction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CB4EE-2935-D548-BB1C-287FC0414618}" type="datetimeFigureOut">
              <a:rPr kumimoji="1" lang="zh-CN" altLang="en-US" smtClean="0"/>
              <a:t>2024/5/25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FBFFF-4DB9-4D40-9D08-8646D0DA41E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CB4EE-2935-D548-BB1C-287FC0414618}" type="datetimeFigureOut">
              <a:rPr kumimoji="1" lang="zh-CN" altLang="en-US" smtClean="0"/>
              <a:t>2024/5/25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FBFFF-4DB9-4D40-9D08-8646D0DA41E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CB4EE-2935-D548-BB1C-287FC0414618}" type="datetimeFigureOut">
              <a:rPr kumimoji="1" lang="zh-CN" altLang="en-US" smtClean="0"/>
              <a:t>2024/5/25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FBFFF-4DB9-4D40-9D08-8646D0DA41E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accent2">
                    <a:lumMod val="75000"/>
                  </a:schemeClr>
                </a:solidFill>
                <a:latin typeface="Avenir" panose="02000503020000020003" pitchFamily="2" charset="0"/>
                <a:ea typeface="微软雅黑" panose="020B0503020204020204" pitchFamily="34" charset="-122"/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Avenir" panose="02000503020000020003" pitchFamily="2" charset="0"/>
                <a:ea typeface="微软雅黑" panose="020B0503020204020204" pitchFamily="34" charset="-122"/>
              </a:defRPr>
            </a:lvl1pPr>
            <a:lvl2pPr>
              <a:defRPr baseline="0">
                <a:latin typeface="Avenir" panose="02000503020000020003" pitchFamily="2" charset="0"/>
                <a:ea typeface="微软雅黑" panose="020B0503020204020204" pitchFamily="34" charset="-122"/>
              </a:defRPr>
            </a:lvl2pPr>
            <a:lvl3pPr>
              <a:defRPr baseline="0">
                <a:latin typeface="Avenir" panose="02000503020000020003" pitchFamily="2" charset="0"/>
                <a:ea typeface="微软雅黑" panose="020B0503020204020204" pitchFamily="34" charset="-122"/>
              </a:defRPr>
            </a:lvl3pPr>
            <a:lvl4pPr>
              <a:defRPr baseline="0">
                <a:latin typeface="Avenir" panose="02000503020000020003" pitchFamily="2" charset="0"/>
                <a:ea typeface="微软雅黑" panose="020B0503020204020204" pitchFamily="34" charset="-122"/>
              </a:defRPr>
            </a:lvl4pPr>
            <a:lvl5pPr>
              <a:defRPr baseline="0">
                <a:latin typeface="Avenir" panose="02000503020000020003" pitchFamily="2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</a:p>
          <a:p>
            <a:pPr lvl="1"/>
            <a:r>
              <a:rPr kumimoji="1" lang="zh-CN" altLang="en-US" dirty="0"/>
              <a:t>二级</a:t>
            </a:r>
          </a:p>
          <a:p>
            <a:pPr lvl="2"/>
            <a:r>
              <a:rPr kumimoji="1" lang="zh-CN" altLang="en-US" dirty="0"/>
              <a:t>三级</a:t>
            </a:r>
          </a:p>
          <a:p>
            <a:pPr lvl="3"/>
            <a:r>
              <a:rPr kumimoji="1" lang="zh-CN" altLang="en-US" dirty="0"/>
              <a:t>四级</a:t>
            </a:r>
          </a:p>
          <a:p>
            <a:pPr lvl="4"/>
            <a:r>
              <a:rPr kumimoji="1" lang="zh-CN" altLang="en-US" dirty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CB4EE-2935-D548-BB1C-287FC0414618}" type="datetimeFigureOut">
              <a:rPr kumimoji="1" lang="zh-CN" altLang="en-US" smtClean="0"/>
              <a:t>2024/5/25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FBFFF-4DB9-4D40-9D08-8646D0DA41E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CB4EE-2935-D548-BB1C-287FC0414618}" type="datetimeFigureOut">
              <a:rPr kumimoji="1" lang="zh-CN" altLang="en-US" smtClean="0"/>
              <a:t>2024/5/25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FBFFF-4DB9-4D40-9D08-8646D0DA41E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CB4EE-2935-D548-BB1C-287FC0414618}" type="datetimeFigureOut">
              <a:rPr kumimoji="1" lang="zh-CN" altLang="en-US" smtClean="0"/>
              <a:t>2024/5/25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FBFFF-4DB9-4D40-9D08-8646D0DA41E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CB4EE-2935-D548-BB1C-287FC0414618}" type="datetimeFigureOut">
              <a:rPr kumimoji="1" lang="zh-CN" altLang="en-US" smtClean="0"/>
              <a:t>2024/5/25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FBFFF-4DB9-4D40-9D08-8646D0DA41E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CB4EE-2935-D548-BB1C-287FC0414618}" type="datetimeFigureOut">
              <a:rPr kumimoji="1" lang="zh-CN" altLang="en-US" smtClean="0"/>
              <a:t>2024/5/25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FBFFF-4DB9-4D40-9D08-8646D0DA41E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CB4EE-2935-D548-BB1C-287FC0414618}" type="datetimeFigureOut">
              <a:rPr kumimoji="1" lang="zh-CN" altLang="en-US" smtClean="0"/>
              <a:t>2024/5/25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FBFFF-4DB9-4D40-9D08-8646D0DA41E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CB4EE-2935-D548-BB1C-287FC0414618}" type="datetimeFigureOut">
              <a:rPr kumimoji="1" lang="zh-CN" altLang="en-US" smtClean="0"/>
              <a:t>2024/5/25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FBFFF-4DB9-4D40-9D08-8646D0DA41E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CB4EE-2935-D548-BB1C-287FC0414618}" type="datetimeFigureOut">
              <a:rPr kumimoji="1" lang="zh-CN" altLang="en-US" smtClean="0"/>
              <a:t>2024/5/25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AFBFFF-4DB9-4D40-9D08-8646D0DA41E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DCB4EE-2935-D548-BB1C-287FC0414618}" type="datetimeFigureOut">
              <a:rPr kumimoji="1" lang="zh-CN" altLang="en-US" smtClean="0"/>
              <a:t>2024/5/25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AFBFFF-4DB9-4D40-9D08-8646D0DA41E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19200" y="562091"/>
            <a:ext cx="9753600" cy="2387600"/>
          </a:xfrm>
        </p:spPr>
        <p:txBody>
          <a:bodyPr>
            <a:normAutofit/>
          </a:bodyPr>
          <a:lstStyle/>
          <a:p>
            <a:r>
              <a:rPr lang="en-US" altLang="zh-CN" dirty="0"/>
              <a:t>CS112 : Introduction to Python Programming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429000"/>
            <a:ext cx="9144000" cy="1655762"/>
          </a:xfrm>
        </p:spPr>
        <p:txBody>
          <a:bodyPr/>
          <a:lstStyle/>
          <a:p>
            <a:r>
              <a:rPr kumimoji="1" lang="en-US" altLang="zh-CN" dirty="0"/>
              <a:t>Week 15: lab practice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Practice 1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分类任务：利用乳腺癌数据集训练一个分类器，并计算准确度。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参考步骤如下：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加载数据集</a:t>
            </a:r>
            <a:endParaRPr lang="en-US" altLang="zh-CN" dirty="0"/>
          </a:p>
          <a:p>
            <a:pPr lvl="1"/>
            <a:r>
              <a:rPr lang="zh-CN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特征：</a:t>
            </a:r>
            <a:r>
              <a:rPr lang="en-US" altLang="zh-CN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30</a:t>
            </a:r>
            <a:r>
              <a:rPr lang="zh-CN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个数值特征，如肿瘤的半径、纹理、周长、面积等。</a:t>
            </a:r>
          </a:p>
          <a:p>
            <a:pPr lvl="1"/>
            <a:r>
              <a:rPr lang="zh-CN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目标变量：是否患有乳腺癌（</a:t>
            </a:r>
            <a:r>
              <a:rPr lang="en-US" altLang="zh-CN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0</a:t>
            </a:r>
            <a:r>
              <a:rPr lang="zh-CN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表示未患癌，</a:t>
            </a:r>
            <a:r>
              <a:rPr lang="en-US" altLang="zh-CN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1</a:t>
            </a:r>
            <a:r>
              <a:rPr lang="zh-CN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表示患癌）</a:t>
            </a:r>
            <a:endParaRPr lang="en-US" altLang="zh-CN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ui-sans-serif"/>
            </a:endParaRPr>
          </a:p>
          <a:p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DEAB920-FF25-C433-BC1D-F5ABC4AAC338}"/>
              </a:ext>
            </a:extLst>
          </p:cNvPr>
          <p:cNvSpPr txBox="1"/>
          <p:nvPr/>
        </p:nvSpPr>
        <p:spPr>
          <a:xfrm>
            <a:off x="838200" y="4890191"/>
            <a:ext cx="6097314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sklearn</a:t>
            </a:r>
            <a:r>
              <a:rPr lang="en-US" altLang="zh-CN" sz="16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6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datasets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import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load_breast_cancer</a:t>
            </a:r>
            <a:endParaRPr lang="en-US" altLang="zh-CN" sz="1600" b="0" dirty="0">
              <a:solidFill>
                <a:srgbClr val="795E26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cancer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load_breast_cancer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US" altLang="zh-CN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X_cancer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cancer</a:t>
            </a:r>
            <a:r>
              <a:rPr lang="en-US" altLang="zh-CN" sz="16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.data</a:t>
            </a:r>
            <a:endParaRPr lang="en-US" altLang="zh-CN" sz="16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y_cancer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cancer</a:t>
            </a:r>
            <a:r>
              <a:rPr lang="en-US" altLang="zh-CN" sz="16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.target</a:t>
            </a:r>
            <a:endParaRPr lang="en-US" altLang="zh-CN" sz="16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Practice 1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zh-CN" altLang="en-US" dirty="0"/>
              <a:t>数据集处理</a:t>
            </a:r>
            <a:endParaRPr lang="en-US" altLang="zh-CN" dirty="0"/>
          </a:p>
          <a:p>
            <a:pPr lvl="1"/>
            <a:r>
              <a:rPr lang="zh-CN" altLang="en-US" dirty="0"/>
              <a:t>数据集分割为训练集和测试集</a:t>
            </a:r>
            <a:endParaRPr lang="en-US" altLang="zh-CN" dirty="0"/>
          </a:p>
          <a:p>
            <a:pPr lvl="1"/>
            <a:r>
              <a:rPr lang="zh-CN" altLang="en-US" dirty="0"/>
              <a:t>数据标准化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endParaRPr lang="en-US" altLang="zh-CN" dirty="0"/>
          </a:p>
          <a:p>
            <a:pPr marL="514350" indent="-514350">
              <a:buFont typeface="+mj-lt"/>
              <a:buAutoNum type="arabicPeriod" startAt="3"/>
            </a:pPr>
            <a:r>
              <a:rPr lang="zh-CN" altLang="en-US" dirty="0"/>
              <a:t>使用训练集训练模型</a:t>
            </a:r>
            <a:endParaRPr lang="en-US" altLang="zh-CN" dirty="0"/>
          </a:p>
          <a:p>
            <a:endParaRPr lang="en-US" altLang="zh-CN" dirty="0"/>
          </a:p>
          <a:p>
            <a:pPr marL="514350" indent="-514350">
              <a:buFont typeface="+mj-lt"/>
              <a:buAutoNum type="arabicPeriod" startAt="4"/>
            </a:pPr>
            <a:r>
              <a:rPr lang="zh-CN" altLang="en-US" dirty="0"/>
              <a:t>使用测试集评估模型</a:t>
            </a:r>
            <a:endParaRPr lang="en-US" altLang="zh-CN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DEAB920-FF25-C433-BC1D-F5ABC4AAC338}"/>
              </a:ext>
            </a:extLst>
          </p:cNvPr>
          <p:cNvSpPr txBox="1"/>
          <p:nvPr/>
        </p:nvSpPr>
        <p:spPr>
          <a:xfrm>
            <a:off x="5869371" y="3643639"/>
            <a:ext cx="609731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sklearn</a:t>
            </a:r>
            <a:r>
              <a:rPr lang="en-US" altLang="zh-CN" sz="16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6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linear_model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import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LogisticRegression</a:t>
            </a:r>
            <a:endParaRPr lang="en-US" altLang="zh-CN" sz="1600" b="0" dirty="0">
              <a:solidFill>
                <a:srgbClr val="008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fr-FR" altLang="zh-CN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classifier</a:t>
            </a:r>
            <a:r>
              <a:rPr lang="fr-FR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altLang="zh-CN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fr-FR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altLang="zh-CN" sz="16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LogisticRegression</a:t>
            </a:r>
            <a:r>
              <a:rPr lang="fr-FR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fr-FR" altLang="zh-CN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max_iter</a:t>
            </a:r>
            <a:r>
              <a:rPr lang="fr-FR" altLang="zh-CN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fr-FR" altLang="zh-CN" sz="16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10000</a:t>
            </a:r>
            <a:r>
              <a:rPr lang="fr-FR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38ED51F-B0A2-119C-1CD8-4A4A846D5AA3}"/>
              </a:ext>
            </a:extLst>
          </p:cNvPr>
          <p:cNvSpPr txBox="1"/>
          <p:nvPr/>
        </p:nvSpPr>
        <p:spPr>
          <a:xfrm>
            <a:off x="6073008" y="2284684"/>
            <a:ext cx="60973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sklearn</a:t>
            </a:r>
            <a:r>
              <a:rPr lang="en-US" altLang="zh-CN" sz="16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6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model_selection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import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train_test_split</a:t>
            </a:r>
            <a:endParaRPr lang="en-US" altLang="zh-CN" sz="16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BDE9088-E286-A288-F791-A2C43C703BAF}"/>
              </a:ext>
            </a:extLst>
          </p:cNvPr>
          <p:cNvSpPr txBox="1"/>
          <p:nvPr/>
        </p:nvSpPr>
        <p:spPr>
          <a:xfrm>
            <a:off x="3804088" y="2599394"/>
            <a:ext cx="735658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sklearn</a:t>
            </a:r>
            <a:r>
              <a:rPr lang="en-US" altLang="zh-CN" sz="16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6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preprocessing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import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StandardScaler</a:t>
            </a:r>
            <a:endParaRPr lang="en-US" altLang="zh-CN" sz="1600" b="0" dirty="0">
              <a:solidFill>
                <a:srgbClr val="00108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scaler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StandardScaler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5755180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Practice 2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dirty="0"/>
              <a:t>回归任务：使用加州房价数据集来训练一个模型预测房价，并计算</a:t>
            </a:r>
            <a:r>
              <a:rPr lang="en-US" altLang="zh-CN" dirty="0"/>
              <a:t>MSE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参考步骤如下：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zh-CN" altLang="en-US" dirty="0"/>
              <a:t>加载数据集</a:t>
            </a:r>
            <a:endParaRPr lang="en-US" altLang="zh-CN" dirty="0"/>
          </a:p>
          <a:p>
            <a:pPr lvl="1"/>
            <a:r>
              <a:rPr lang="zh-CN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特征：</a:t>
            </a:r>
            <a:r>
              <a:rPr lang="en-US" altLang="zh-CN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8</a:t>
            </a:r>
            <a:r>
              <a:rPr lang="zh-CN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个数值特征，如经度、纬度、房屋年龄、总房间数、总卧室数、人口、家庭数等。</a:t>
            </a:r>
          </a:p>
          <a:p>
            <a:pPr lvl="1"/>
            <a:r>
              <a:rPr lang="zh-CN" altLang="en-US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  <a:t>目标变量：房价</a:t>
            </a:r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DEAB920-FF25-C433-BC1D-F5ABC4AAC338}"/>
              </a:ext>
            </a:extLst>
          </p:cNvPr>
          <p:cNvSpPr txBox="1"/>
          <p:nvPr/>
        </p:nvSpPr>
        <p:spPr>
          <a:xfrm>
            <a:off x="838200" y="5415657"/>
            <a:ext cx="6097314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sklearn</a:t>
            </a:r>
            <a:r>
              <a:rPr lang="en-US" altLang="zh-CN" sz="16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6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datasets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import </a:t>
            </a:r>
            <a:r>
              <a:rPr lang="en-US" altLang="zh-CN" sz="16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fetch_california_housing</a:t>
            </a:r>
            <a:endParaRPr lang="en-US" altLang="zh-CN" sz="16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housing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fetch_california_housing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US" altLang="zh-CN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X_housing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housing</a:t>
            </a:r>
            <a:r>
              <a:rPr lang="en-US" altLang="zh-CN" sz="16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.data</a:t>
            </a:r>
            <a:endParaRPr lang="en-US" altLang="zh-CN" sz="16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y_housing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housing</a:t>
            </a:r>
            <a:r>
              <a:rPr lang="en-US" altLang="zh-CN" sz="16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.target</a:t>
            </a:r>
            <a:endParaRPr lang="en-US" altLang="zh-CN" sz="16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2997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Practice 2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2"/>
            </a:pPr>
            <a:r>
              <a:rPr lang="zh-CN" altLang="en-US" dirty="0"/>
              <a:t>数据集处理</a:t>
            </a:r>
            <a:endParaRPr lang="en-US" altLang="zh-CN" dirty="0"/>
          </a:p>
          <a:p>
            <a:pPr lvl="1"/>
            <a:r>
              <a:rPr lang="zh-CN" altLang="en-US" dirty="0"/>
              <a:t>数据集分割为训练集和测试集</a:t>
            </a:r>
            <a:endParaRPr lang="en-US" altLang="zh-CN" dirty="0"/>
          </a:p>
          <a:p>
            <a:pPr lvl="1"/>
            <a:r>
              <a:rPr lang="zh-CN" altLang="en-US" dirty="0"/>
              <a:t>数据标准化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endParaRPr lang="en-US" altLang="zh-CN" dirty="0"/>
          </a:p>
          <a:p>
            <a:pPr marL="514350" indent="-514350">
              <a:buFont typeface="+mj-lt"/>
              <a:buAutoNum type="arabicPeriod" startAt="3"/>
            </a:pPr>
            <a:r>
              <a:rPr lang="zh-CN" altLang="en-US" dirty="0"/>
              <a:t>使用训练集训练模型</a:t>
            </a:r>
            <a:endParaRPr lang="en-US" altLang="zh-CN" dirty="0"/>
          </a:p>
          <a:p>
            <a:endParaRPr lang="en-US" altLang="zh-CN" dirty="0"/>
          </a:p>
          <a:p>
            <a:pPr marL="514350" indent="-514350">
              <a:buFont typeface="+mj-lt"/>
              <a:buAutoNum type="arabicPeriod" startAt="4"/>
            </a:pPr>
            <a:r>
              <a:rPr lang="zh-CN" altLang="en-US" dirty="0"/>
              <a:t>使用测试集评估模型</a:t>
            </a:r>
            <a:endParaRPr lang="en-US" altLang="zh-CN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DEAB920-FF25-C433-BC1D-F5ABC4AAC338}"/>
              </a:ext>
            </a:extLst>
          </p:cNvPr>
          <p:cNvSpPr txBox="1"/>
          <p:nvPr/>
        </p:nvSpPr>
        <p:spPr>
          <a:xfrm>
            <a:off x="5869371" y="3643639"/>
            <a:ext cx="609731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sklearn</a:t>
            </a:r>
            <a:r>
              <a:rPr lang="en-US" altLang="zh-CN" sz="16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6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linear_model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import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LogisticRegression</a:t>
            </a:r>
            <a:endParaRPr lang="en-US" altLang="zh-CN" sz="1600" b="0" dirty="0">
              <a:solidFill>
                <a:srgbClr val="00800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fr-FR" altLang="zh-CN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classifier</a:t>
            </a:r>
            <a:r>
              <a:rPr lang="fr-FR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altLang="zh-CN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fr-FR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fr-FR" altLang="zh-CN" sz="1600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LogisticRegression</a:t>
            </a:r>
            <a:r>
              <a:rPr lang="fr-FR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fr-FR" altLang="zh-CN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max_iter</a:t>
            </a:r>
            <a:r>
              <a:rPr lang="fr-FR" altLang="zh-CN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fr-FR" altLang="zh-CN" sz="1600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10000</a:t>
            </a:r>
            <a:r>
              <a:rPr lang="fr-FR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38ED51F-B0A2-119C-1CD8-4A4A846D5AA3}"/>
              </a:ext>
            </a:extLst>
          </p:cNvPr>
          <p:cNvSpPr txBox="1"/>
          <p:nvPr/>
        </p:nvSpPr>
        <p:spPr>
          <a:xfrm>
            <a:off x="6073008" y="2284684"/>
            <a:ext cx="60973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sklearn</a:t>
            </a:r>
            <a:r>
              <a:rPr lang="en-US" altLang="zh-CN" sz="16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6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model_selection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import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train_test_split</a:t>
            </a:r>
            <a:endParaRPr lang="en-US" altLang="zh-CN" sz="1600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BDE9088-E286-A288-F791-A2C43C703BAF}"/>
              </a:ext>
            </a:extLst>
          </p:cNvPr>
          <p:cNvSpPr txBox="1"/>
          <p:nvPr/>
        </p:nvSpPr>
        <p:spPr>
          <a:xfrm>
            <a:off x="3804088" y="2599394"/>
            <a:ext cx="735658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from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sklearn</a:t>
            </a:r>
            <a:r>
              <a:rPr lang="en-US" altLang="zh-CN" sz="1600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altLang="zh-CN" sz="16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preprocessing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import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StandardScaler</a:t>
            </a:r>
            <a:endParaRPr lang="en-US" altLang="zh-CN" sz="1600" b="0" dirty="0">
              <a:solidFill>
                <a:srgbClr val="001080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altLang="zh-CN" sz="1600" b="0" dirty="0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scaler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altLang="zh-CN" sz="1600" b="0" dirty="0" err="1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StandardScaler</a:t>
            </a:r>
            <a:r>
              <a:rPr lang="en-US" altLang="zh-CN" sz="1600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072844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Practice 3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/>
              <a:t>题目描述：使用 </a:t>
            </a:r>
            <a:r>
              <a:rPr lang="en-US" altLang="zh-CN" sz="2000" dirty="0"/>
              <a:t>scikit-learn </a:t>
            </a:r>
            <a:r>
              <a:rPr lang="zh-CN" altLang="en-US" sz="2000" dirty="0"/>
              <a:t>提供的 </a:t>
            </a:r>
            <a:r>
              <a:rPr lang="en-US" altLang="zh-CN" sz="2000" dirty="0" err="1"/>
              <a:t>make_blobs</a:t>
            </a:r>
            <a:r>
              <a:rPr lang="en-US" altLang="zh-CN" sz="2000" dirty="0"/>
              <a:t> </a:t>
            </a:r>
            <a:r>
              <a:rPr lang="zh-CN" altLang="en-US" sz="2000" dirty="0"/>
              <a:t>数据集来进行 </a:t>
            </a:r>
            <a:r>
              <a:rPr lang="en-US" altLang="zh-CN" sz="2000" dirty="0" err="1"/>
              <a:t>KMeans</a:t>
            </a:r>
            <a:r>
              <a:rPr lang="en-US" altLang="zh-CN" sz="2000" dirty="0"/>
              <a:t> </a:t>
            </a:r>
            <a:r>
              <a:rPr lang="zh-CN" altLang="en-US" sz="2000" dirty="0"/>
              <a:t>聚类任务。</a:t>
            </a:r>
          </a:p>
          <a:p>
            <a:pPr marL="0" indent="0">
              <a:lnSpc>
                <a:spcPct val="120000"/>
              </a:lnSpc>
              <a:buNone/>
            </a:pPr>
            <a:endParaRPr lang="zh-CN" altLang="en-US" sz="2000" dirty="0"/>
          </a:p>
          <a:p>
            <a:pPr>
              <a:lnSpc>
                <a:spcPct val="120000"/>
              </a:lnSpc>
            </a:pPr>
            <a:r>
              <a:rPr lang="zh-CN" altLang="en-US" sz="2000" dirty="0"/>
              <a:t>数据集描述：使用 </a:t>
            </a:r>
            <a:r>
              <a:rPr lang="en-US" altLang="zh-CN" sz="2000" dirty="0" err="1"/>
              <a:t>make_blobs</a:t>
            </a:r>
            <a:r>
              <a:rPr lang="en-US" altLang="zh-CN" sz="2000" dirty="0"/>
              <a:t> </a:t>
            </a:r>
            <a:r>
              <a:rPr lang="zh-CN" altLang="en-US" sz="2000" dirty="0"/>
              <a:t>函数生成一个二维数据集，该数据集包含多个簇。具体参数如下：</a:t>
            </a:r>
          </a:p>
          <a:p>
            <a:pPr lvl="1">
              <a:lnSpc>
                <a:spcPct val="120000"/>
              </a:lnSpc>
            </a:pPr>
            <a:r>
              <a:rPr lang="zh-CN" altLang="en-US" sz="1600" dirty="0"/>
              <a:t>样本数：</a:t>
            </a:r>
            <a:r>
              <a:rPr lang="en-US" altLang="zh-CN" sz="1600" dirty="0"/>
              <a:t>300</a:t>
            </a:r>
          </a:p>
          <a:p>
            <a:pPr lvl="1">
              <a:lnSpc>
                <a:spcPct val="120000"/>
              </a:lnSpc>
            </a:pPr>
            <a:r>
              <a:rPr lang="zh-CN" altLang="en-US" sz="1600" dirty="0"/>
              <a:t>簇数：</a:t>
            </a:r>
            <a:r>
              <a:rPr lang="en-US" altLang="zh-CN" sz="1600" dirty="0"/>
              <a:t>4</a:t>
            </a:r>
          </a:p>
          <a:p>
            <a:pPr lvl="1">
              <a:lnSpc>
                <a:spcPct val="120000"/>
              </a:lnSpc>
            </a:pPr>
            <a:r>
              <a:rPr lang="zh-CN" altLang="en-US" sz="1600" dirty="0"/>
              <a:t>随机种子：</a:t>
            </a:r>
            <a:r>
              <a:rPr lang="en-US" altLang="zh-CN" sz="1600" dirty="0"/>
              <a:t>42</a:t>
            </a:r>
          </a:p>
          <a:p>
            <a:pPr lvl="1">
              <a:lnSpc>
                <a:spcPct val="120000"/>
              </a:lnSpc>
            </a:pPr>
            <a:endParaRPr lang="en-US" altLang="zh-CN" sz="1600" dirty="0"/>
          </a:p>
          <a:p>
            <a:pPr>
              <a:lnSpc>
                <a:spcPct val="120000"/>
              </a:lnSpc>
            </a:pPr>
            <a:r>
              <a:rPr lang="zh-CN" altLang="en-US" sz="2000" dirty="0"/>
              <a:t>任务</a:t>
            </a:r>
            <a:endParaRPr lang="en-US" altLang="zh-CN" sz="2000" dirty="0"/>
          </a:p>
          <a:p>
            <a:pPr marL="914400" lvl="1" indent="-457200">
              <a:lnSpc>
                <a:spcPct val="120000"/>
              </a:lnSpc>
              <a:buFont typeface="+mj-lt"/>
              <a:buAutoNum type="arabicPeriod"/>
            </a:pPr>
            <a:r>
              <a:rPr lang="zh-CN" altLang="en-US" sz="1600" dirty="0"/>
              <a:t>生成数据集并可视化。</a:t>
            </a:r>
          </a:p>
          <a:p>
            <a:pPr marL="914400" lvl="1" indent="-457200">
              <a:lnSpc>
                <a:spcPct val="120000"/>
              </a:lnSpc>
              <a:buFont typeface="+mj-lt"/>
              <a:buAutoNum type="arabicPeriod"/>
            </a:pPr>
            <a:r>
              <a:rPr lang="zh-CN" altLang="en-US" sz="1600" dirty="0"/>
              <a:t>使用 </a:t>
            </a:r>
            <a:r>
              <a:rPr lang="en-US" altLang="zh-CN" sz="1600" dirty="0" err="1"/>
              <a:t>KMeans</a:t>
            </a:r>
            <a:r>
              <a:rPr lang="en-US" altLang="zh-CN" sz="1600" dirty="0"/>
              <a:t> </a:t>
            </a:r>
            <a:r>
              <a:rPr lang="zh-CN" altLang="en-US" sz="1600" dirty="0"/>
              <a:t>算法对数据集进行聚类。</a:t>
            </a:r>
          </a:p>
          <a:p>
            <a:pPr marL="914400" lvl="1" indent="-457200">
              <a:lnSpc>
                <a:spcPct val="120000"/>
              </a:lnSpc>
              <a:buFont typeface="+mj-lt"/>
              <a:buAutoNum type="arabicPeriod"/>
            </a:pPr>
            <a:r>
              <a:rPr lang="zh-CN" altLang="en-US" sz="1600" dirty="0"/>
              <a:t>可视化聚类结果和簇中心。</a:t>
            </a:r>
          </a:p>
          <a:p>
            <a:pPr marL="914400" lvl="1" indent="-457200">
              <a:lnSpc>
                <a:spcPct val="120000"/>
              </a:lnSpc>
              <a:buFont typeface="+mj-lt"/>
              <a:buAutoNum type="arabicPeriod"/>
            </a:pPr>
            <a:r>
              <a:rPr lang="zh-CN" altLang="en-US" sz="1600" dirty="0"/>
              <a:t>评估聚类效果，使用轮廓系数（</a:t>
            </a:r>
            <a:r>
              <a:rPr lang="en-US" altLang="zh-CN" sz="1600" dirty="0"/>
              <a:t>Silhouette Score</a:t>
            </a:r>
            <a:r>
              <a:rPr lang="zh-CN" altLang="en-US" sz="1600" dirty="0"/>
              <a:t>）进行评估。</a:t>
            </a:r>
          </a:p>
        </p:txBody>
      </p:sp>
    </p:spTree>
    <p:extLst>
      <p:ext uri="{BB962C8B-B14F-4D97-AF65-F5344CB8AC3E}">
        <p14:creationId xmlns:p14="http://schemas.microsoft.com/office/powerpoint/2010/main" val="1707335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Practice 4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zh-CN" altLang="en-US" sz="2000" dirty="0"/>
              <a:t>题目描述：你将使用 </a:t>
            </a:r>
            <a:r>
              <a:rPr lang="en-US" altLang="zh-CN" sz="2000" dirty="0"/>
              <a:t>scikit-learn </a:t>
            </a:r>
            <a:r>
              <a:rPr lang="zh-CN" altLang="en-US" sz="2000" dirty="0"/>
              <a:t>提供的 </a:t>
            </a:r>
            <a:r>
              <a:rPr lang="en-US" altLang="zh-CN" sz="2000" dirty="0"/>
              <a:t>Iris </a:t>
            </a:r>
            <a:r>
              <a:rPr lang="zh-CN" altLang="en-US" sz="2000" dirty="0"/>
              <a:t>数据集来进行主成分分析（</a:t>
            </a:r>
            <a:r>
              <a:rPr lang="en-US" altLang="zh-CN" sz="2000" dirty="0"/>
              <a:t>PCA</a:t>
            </a:r>
            <a:r>
              <a:rPr lang="zh-CN" altLang="en-US" sz="2000" dirty="0"/>
              <a:t>）。</a:t>
            </a:r>
          </a:p>
          <a:p>
            <a:pPr>
              <a:lnSpc>
                <a:spcPct val="120000"/>
              </a:lnSpc>
            </a:pPr>
            <a:endParaRPr lang="zh-CN" altLang="en-US" sz="2000" dirty="0"/>
          </a:p>
          <a:p>
            <a:pPr>
              <a:lnSpc>
                <a:spcPct val="120000"/>
              </a:lnSpc>
            </a:pPr>
            <a:r>
              <a:rPr lang="zh-CN" altLang="en-US" sz="2000" dirty="0"/>
              <a:t>数据集描述</a:t>
            </a:r>
          </a:p>
          <a:p>
            <a:pPr lvl="1">
              <a:lnSpc>
                <a:spcPct val="120000"/>
              </a:lnSpc>
            </a:pPr>
            <a:r>
              <a:rPr lang="en-US" altLang="zh-CN" sz="1600" dirty="0"/>
              <a:t>Iris </a:t>
            </a:r>
            <a:r>
              <a:rPr lang="zh-CN" altLang="en-US" sz="1600" dirty="0"/>
              <a:t>数据集包含 </a:t>
            </a:r>
            <a:r>
              <a:rPr lang="en-US" altLang="zh-CN" sz="1600" dirty="0"/>
              <a:t>150 </a:t>
            </a:r>
            <a:r>
              <a:rPr lang="zh-CN" altLang="en-US" sz="1600" dirty="0"/>
              <a:t>个样本，分为 </a:t>
            </a:r>
            <a:r>
              <a:rPr lang="en-US" altLang="zh-CN" sz="1600" dirty="0"/>
              <a:t>3 </a:t>
            </a:r>
            <a:r>
              <a:rPr lang="zh-CN" altLang="en-US" sz="1600" dirty="0"/>
              <a:t>个类别（</a:t>
            </a:r>
            <a:r>
              <a:rPr lang="en-US" altLang="zh-CN" sz="1600" dirty="0" err="1"/>
              <a:t>Setosa</a:t>
            </a:r>
            <a:r>
              <a:rPr lang="zh-CN" altLang="en-US" sz="1600" dirty="0"/>
              <a:t>、</a:t>
            </a:r>
            <a:r>
              <a:rPr lang="en-US" altLang="zh-CN" sz="1600" dirty="0" err="1"/>
              <a:t>Versicolour</a:t>
            </a:r>
            <a:r>
              <a:rPr lang="zh-CN" altLang="en-US" sz="1600" dirty="0"/>
              <a:t>、</a:t>
            </a:r>
            <a:r>
              <a:rPr lang="en-US" altLang="zh-CN" sz="1600" dirty="0"/>
              <a:t>Virginica</a:t>
            </a:r>
            <a:r>
              <a:rPr lang="zh-CN" altLang="en-US" sz="1600" dirty="0"/>
              <a:t>）。</a:t>
            </a:r>
            <a:endParaRPr lang="en-US" altLang="zh-CN" sz="1600" dirty="0"/>
          </a:p>
          <a:p>
            <a:pPr lvl="1">
              <a:lnSpc>
                <a:spcPct val="120000"/>
              </a:lnSpc>
            </a:pPr>
            <a:r>
              <a:rPr lang="zh-CN" altLang="en-US" sz="1600" dirty="0"/>
              <a:t>每个样本有 </a:t>
            </a:r>
            <a:r>
              <a:rPr lang="en-US" altLang="zh-CN" sz="1600" dirty="0"/>
              <a:t>4 </a:t>
            </a:r>
            <a:r>
              <a:rPr lang="zh-CN" altLang="en-US" sz="1600" dirty="0"/>
              <a:t>个特征：花萼长度、花萼宽度、花瓣长度、花瓣宽度。</a:t>
            </a:r>
          </a:p>
          <a:p>
            <a:pPr>
              <a:lnSpc>
                <a:spcPct val="120000"/>
              </a:lnSpc>
            </a:pPr>
            <a:endParaRPr lang="zh-CN" altLang="en-US" sz="2000" dirty="0"/>
          </a:p>
          <a:p>
            <a:pPr>
              <a:lnSpc>
                <a:spcPct val="120000"/>
              </a:lnSpc>
            </a:pPr>
            <a:r>
              <a:rPr lang="zh-CN" altLang="en-US" sz="2000" dirty="0"/>
              <a:t>任务</a:t>
            </a:r>
          </a:p>
          <a:p>
            <a:pPr lvl="1">
              <a:lnSpc>
                <a:spcPct val="120000"/>
              </a:lnSpc>
            </a:pPr>
            <a:r>
              <a:rPr lang="zh-CN" altLang="en-US" sz="1600" dirty="0"/>
              <a:t>加载 </a:t>
            </a:r>
            <a:r>
              <a:rPr lang="en-US" altLang="zh-CN" sz="1600" dirty="0"/>
              <a:t>Iris </a:t>
            </a:r>
            <a:r>
              <a:rPr lang="zh-CN" altLang="en-US" sz="1600" dirty="0"/>
              <a:t>数据集并进行数据预处理（标准化）。</a:t>
            </a:r>
          </a:p>
          <a:p>
            <a:pPr lvl="1">
              <a:lnSpc>
                <a:spcPct val="120000"/>
              </a:lnSpc>
            </a:pPr>
            <a:r>
              <a:rPr lang="zh-CN" altLang="en-US" sz="1600" dirty="0"/>
              <a:t>使用 </a:t>
            </a:r>
            <a:r>
              <a:rPr lang="en-US" altLang="zh-CN" sz="1600" dirty="0"/>
              <a:t>PCA </a:t>
            </a:r>
            <a:r>
              <a:rPr lang="zh-CN" altLang="en-US" sz="1600" dirty="0"/>
              <a:t>将数据集降维到 </a:t>
            </a:r>
            <a:r>
              <a:rPr lang="en-US" altLang="zh-CN" sz="1600" dirty="0"/>
              <a:t>2 </a:t>
            </a:r>
            <a:r>
              <a:rPr lang="zh-CN" altLang="en-US" sz="1600" dirty="0"/>
              <a:t>维。</a:t>
            </a:r>
          </a:p>
          <a:p>
            <a:pPr lvl="1">
              <a:lnSpc>
                <a:spcPct val="120000"/>
              </a:lnSpc>
            </a:pPr>
            <a:r>
              <a:rPr lang="zh-CN" altLang="en-US" sz="1600" dirty="0"/>
              <a:t>可视化降维后的数据，使用不同颜色区分不同类别。</a:t>
            </a:r>
          </a:p>
        </p:txBody>
      </p:sp>
    </p:spTree>
    <p:extLst>
      <p:ext uri="{BB962C8B-B14F-4D97-AF65-F5344CB8AC3E}">
        <p14:creationId xmlns:p14="http://schemas.microsoft.com/office/powerpoint/2010/main" val="421796571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NDkzODg2MGExMzdlOWExN2I0NTE1NzFlNzdjNjY2M2U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530</Words>
  <Application>Microsoft Office PowerPoint</Application>
  <PresentationFormat>宽屏</PresentationFormat>
  <Paragraphs>78</Paragraphs>
  <Slides>7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Avenir</vt:lpstr>
      <vt:lpstr>Avenir Book</vt:lpstr>
      <vt:lpstr>ui-sans-serif</vt:lpstr>
      <vt:lpstr>等线</vt:lpstr>
      <vt:lpstr>等线 Light</vt:lpstr>
      <vt:lpstr>Arial</vt:lpstr>
      <vt:lpstr>Consolas</vt:lpstr>
      <vt:lpstr>Office 主题​​</vt:lpstr>
      <vt:lpstr>CS112 : Introduction to Python Programming</vt:lpstr>
      <vt:lpstr>Practice 1</vt:lpstr>
      <vt:lpstr>Practice 1</vt:lpstr>
      <vt:lpstr>Practice 2</vt:lpstr>
      <vt:lpstr>Practice 2</vt:lpstr>
      <vt:lpstr>Practice 3</vt:lpstr>
      <vt:lpstr>Practice 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MED5018: Introduction to biomedical Python programming</dc:title>
  <dc:creator>tian ruilin</dc:creator>
  <cp:lastModifiedBy>z y</cp:lastModifiedBy>
  <cp:revision>397</cp:revision>
  <dcterms:created xsi:type="dcterms:W3CDTF">2021-08-17T02:37:00Z</dcterms:created>
  <dcterms:modified xsi:type="dcterms:W3CDTF">2024-05-25T14:45:27Z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0580AE7EE59E4588ADCFBF8E83D3C3C6_12</vt:lpwstr>
  </property>
  <property fmtid="{D5CDD505-2E9C-101B-9397-08002B2CF9AE}" pid="3" name="KSOProductBuildVer">
    <vt:lpwstr>2052-12.1.0.15712</vt:lpwstr>
  </property>
</Properties>
</file>