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1.svg" ContentType="image/svg+xml"/>
  <Override PartName="/ppt/media/image1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82"/>
  </p:handoutMasterIdLst>
  <p:sldIdLst>
    <p:sldId id="256" r:id="rId3"/>
    <p:sldId id="911" r:id="rId4"/>
    <p:sldId id="388" r:id="rId6"/>
    <p:sldId id="910" r:id="rId7"/>
    <p:sldId id="392" r:id="rId8"/>
    <p:sldId id="393" r:id="rId9"/>
    <p:sldId id="390" r:id="rId10"/>
    <p:sldId id="394" r:id="rId11"/>
    <p:sldId id="376" r:id="rId12"/>
    <p:sldId id="374" r:id="rId13"/>
    <p:sldId id="375" r:id="rId14"/>
    <p:sldId id="377" r:id="rId15"/>
    <p:sldId id="378" r:id="rId16"/>
    <p:sldId id="380" r:id="rId17"/>
    <p:sldId id="381" r:id="rId18"/>
    <p:sldId id="383" r:id="rId19"/>
    <p:sldId id="284" r:id="rId20"/>
    <p:sldId id="288" r:id="rId21"/>
    <p:sldId id="289" r:id="rId22"/>
    <p:sldId id="357" r:id="rId23"/>
    <p:sldId id="977" r:id="rId24"/>
    <p:sldId id="978" r:id="rId25"/>
    <p:sldId id="979" r:id="rId26"/>
    <p:sldId id="344" r:id="rId27"/>
    <p:sldId id="903" r:id="rId28"/>
    <p:sldId id="346" r:id="rId29"/>
    <p:sldId id="912" r:id="rId30"/>
    <p:sldId id="291" r:id="rId31"/>
    <p:sldId id="293" r:id="rId32"/>
    <p:sldId id="319" r:id="rId33"/>
    <p:sldId id="907" r:id="rId34"/>
    <p:sldId id="297" r:id="rId35"/>
    <p:sldId id="908" r:id="rId36"/>
    <p:sldId id="909" r:id="rId37"/>
    <p:sldId id="904" r:id="rId38"/>
    <p:sldId id="294" r:id="rId39"/>
    <p:sldId id="913" r:id="rId40"/>
    <p:sldId id="917" r:id="rId41"/>
    <p:sldId id="914" r:id="rId42"/>
    <p:sldId id="915" r:id="rId43"/>
    <p:sldId id="295" r:id="rId44"/>
    <p:sldId id="916" r:id="rId45"/>
    <p:sldId id="918" r:id="rId46"/>
    <p:sldId id="919" r:id="rId47"/>
    <p:sldId id="1030" r:id="rId48"/>
    <p:sldId id="298" r:id="rId49"/>
    <p:sldId id="920" r:id="rId50"/>
    <p:sldId id="299" r:id="rId51"/>
    <p:sldId id="922" r:id="rId52"/>
    <p:sldId id="300" r:id="rId53"/>
    <p:sldId id="923" r:id="rId54"/>
    <p:sldId id="303" r:id="rId55"/>
    <p:sldId id="924" r:id="rId56"/>
    <p:sldId id="304" r:id="rId57"/>
    <p:sldId id="925" r:id="rId58"/>
    <p:sldId id="926" r:id="rId59"/>
    <p:sldId id="930" r:id="rId60"/>
    <p:sldId id="927" r:id="rId61"/>
    <p:sldId id="931" r:id="rId62"/>
    <p:sldId id="1077" r:id="rId63"/>
    <p:sldId id="1078" r:id="rId64"/>
    <p:sldId id="1060" r:id="rId65"/>
    <p:sldId id="1061" r:id="rId66"/>
    <p:sldId id="937" r:id="rId67"/>
    <p:sldId id="353" r:id="rId68"/>
    <p:sldId id="354" r:id="rId69"/>
    <p:sldId id="938" r:id="rId70"/>
    <p:sldId id="939" r:id="rId71"/>
    <p:sldId id="355" r:id="rId72"/>
    <p:sldId id="933" r:id="rId73"/>
    <p:sldId id="934" r:id="rId74"/>
    <p:sldId id="351" r:id="rId75"/>
    <p:sldId id="350" r:id="rId76"/>
    <p:sldId id="980" r:id="rId77"/>
    <p:sldId id="981" r:id="rId78"/>
    <p:sldId id="352" r:id="rId79"/>
    <p:sldId id="935" r:id="rId80"/>
    <p:sldId id="1062" r:id="rId81"/>
  </p:sldIdLst>
  <p:sldSz cx="12192000" cy="6858000"/>
  <p:notesSz cx="6858000" cy="9144000"/>
  <p:custDataLst>
    <p:tags r:id="rId8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58"/>
    <p:restoredTop sz="76966"/>
  </p:normalViewPr>
  <p:slideViewPr>
    <p:cSldViewPr snapToGrid="0" snapToObjects="1">
      <p:cViewPr varScale="1">
        <p:scale>
          <a:sx n="94" d="100"/>
          <a:sy n="94" d="100"/>
        </p:scale>
        <p:origin x="1120" y="1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6" Type="http://schemas.openxmlformats.org/officeDocument/2006/relationships/tags" Target="tags/tag6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handoutMaster" Target="handoutMasters/handoutMaster1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C7CE-492D-394B-822C-667E1136F92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EFD7-24FF-0643-8163-9193A57FD3A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53864-070D-C64A-8C63-6C57D1B5401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(5+3) * 2 ** 2 + 3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"Mixing quote types leads to the dark side‘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1111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 Python, strings use the ASCII value of characters for comparison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1111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 Python, strings use the ASCII value of characters for comparison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1111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 Python, strings use the ASCII value of characters for comparison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dna_seq</a:t>
            </a:r>
            <a:r>
              <a:rPr kumimoji="1" lang="en-US" altLang="zh-CN" dirty="0"/>
              <a:t> = 'GCTAGTAATGTG'</a:t>
            </a:r>
            <a:endParaRPr kumimoji="1" lang="en-US" altLang="zh-CN" dirty="0"/>
          </a:p>
          <a:p>
            <a:r>
              <a:rPr kumimoji="1" lang="en-US" altLang="zh-CN" dirty="0" err="1"/>
              <a:t>dna_seq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dna_seq</a:t>
            </a:r>
            <a:r>
              <a:rPr kumimoji="1" lang="en-US" altLang="zh-CN" dirty="0"/>
              <a:t>)]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dna_seq</a:t>
            </a:r>
            <a:r>
              <a:rPr kumimoji="1" lang="en-US" altLang="zh-CN" dirty="0"/>
              <a:t> = 'GCTAGTAATGTG'</a:t>
            </a:r>
            <a:endParaRPr kumimoji="1" lang="en-US" altLang="zh-CN" dirty="0"/>
          </a:p>
          <a:p>
            <a:r>
              <a:rPr kumimoji="1" lang="en-US" altLang="zh-CN" dirty="0" err="1"/>
              <a:t>dna_seq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dna_seq</a:t>
            </a:r>
            <a:r>
              <a:rPr kumimoji="1" lang="en-US" altLang="zh-CN" dirty="0"/>
              <a:t>)]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dna_seq</a:t>
            </a:r>
            <a:r>
              <a:rPr kumimoji="1" lang="en-US" altLang="zh-CN" dirty="0"/>
              <a:t> = 'GCTAGTAATGTG'</a:t>
            </a:r>
            <a:endParaRPr kumimoji="1" lang="en-US" altLang="zh-CN" dirty="0"/>
          </a:p>
          <a:p>
            <a:r>
              <a:rPr kumimoji="1" lang="en-US" altLang="zh-CN" dirty="0" err="1"/>
              <a:t>dna_seq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dna_seq</a:t>
            </a:r>
            <a:r>
              <a:rPr kumimoji="1" lang="en-US" altLang="zh-CN" dirty="0"/>
              <a:t>)]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dna_seq</a:t>
            </a:r>
            <a:r>
              <a:rPr kumimoji="1" lang="en-US" altLang="zh-CN" dirty="0"/>
              <a:t> = 'GCTAGTAATGTG'</a:t>
            </a:r>
            <a:endParaRPr kumimoji="1" lang="en-US" altLang="zh-CN" dirty="0"/>
          </a:p>
          <a:p>
            <a:r>
              <a:rPr kumimoji="1" lang="en-US" altLang="zh-CN" dirty="0" err="1"/>
              <a:t>dna_seq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dna_seq</a:t>
            </a:r>
            <a:r>
              <a:rPr kumimoji="1" lang="en-US" altLang="zh-CN" dirty="0"/>
              <a:t>)]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dna_seq</a:t>
            </a:r>
            <a:r>
              <a:rPr kumimoji="1" lang="en-US" altLang="zh-CN" dirty="0"/>
              <a:t> = 'GCTAGTAATGTG'</a:t>
            </a:r>
            <a:endParaRPr kumimoji="1" lang="en-US" altLang="zh-CN" dirty="0"/>
          </a:p>
          <a:p>
            <a:r>
              <a:rPr kumimoji="1" lang="en-US" altLang="zh-CN" dirty="0" err="1"/>
              <a:t>dna_seq</a:t>
            </a:r>
            <a:r>
              <a:rPr kumimoji="1" lang="en-US" altLang="zh-CN" dirty="0"/>
              <a:t>[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dna_seq</a:t>
            </a:r>
            <a:r>
              <a:rPr kumimoji="1" lang="en-US" altLang="zh-CN" dirty="0"/>
              <a:t>)]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dna_seq</a:t>
            </a:r>
            <a:r>
              <a:rPr kumimoji="1" lang="en-US" altLang="zh-CN" dirty="0"/>
              <a:t> = 'GCTAGTAATGTG'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dna_seq</a:t>
            </a:r>
            <a:r>
              <a:rPr kumimoji="1" lang="en-US" altLang="zh-CN" dirty="0"/>
              <a:t> = 'GCTAGTAATGTG'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dna_seq</a:t>
            </a:r>
            <a:r>
              <a:rPr kumimoji="1" lang="en-US" altLang="zh-CN" dirty="0"/>
              <a:t> = 'GCTAGTAATGTG'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dna_seq</a:t>
            </a:r>
            <a:r>
              <a:rPr kumimoji="1" lang="en-US" altLang="zh-CN" dirty="0"/>
              <a:t> = 'GCTAGTAATGTG'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experiment_name</a:t>
            </a:r>
            <a:r>
              <a:rPr kumimoji="1" lang="en-US" altLang="zh-CN" dirty="0"/>
              <a:t> = '08242021-trl-westernblot'</a:t>
            </a:r>
            <a:endParaRPr kumimoji="1" lang="en-US" altLang="zh-CN" dirty="0"/>
          </a:p>
          <a:p>
            <a:r>
              <a:rPr kumimoji="1" lang="en-US" altLang="zh-CN" dirty="0" err="1"/>
              <a:t>experiment_name.split</a:t>
            </a:r>
            <a:r>
              <a:rPr kumimoji="1" lang="en-US" altLang="zh-CN" dirty="0"/>
              <a:t>('-’)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record in a new variable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experiment_name</a:t>
            </a:r>
            <a:r>
              <a:rPr kumimoji="1" lang="en-US" altLang="zh-CN" dirty="0"/>
              <a:t> = '08242021-trl-westernblot'</a:t>
            </a:r>
            <a:endParaRPr kumimoji="1" lang="en-US" altLang="zh-CN" dirty="0"/>
          </a:p>
          <a:p>
            <a:r>
              <a:rPr kumimoji="1" lang="en-US" altLang="zh-CN" dirty="0" err="1"/>
              <a:t>experiment_name.split</a:t>
            </a:r>
            <a:r>
              <a:rPr kumimoji="1" lang="en-US" altLang="zh-CN" dirty="0"/>
              <a:t>('-’)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record in a new variable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experiment_name</a:t>
            </a:r>
            <a:r>
              <a:rPr kumimoji="1" lang="en-US" altLang="zh-CN" dirty="0"/>
              <a:t> = '08242021-trl-westernblot'</a:t>
            </a:r>
            <a:endParaRPr kumimoji="1" lang="en-US" altLang="zh-CN" dirty="0"/>
          </a:p>
          <a:p>
            <a:r>
              <a:rPr kumimoji="1" lang="en-US" altLang="zh-CN" dirty="0" err="1"/>
              <a:t>experiment_name.split</a:t>
            </a:r>
            <a:r>
              <a:rPr kumimoji="1" lang="en-US" altLang="zh-CN" dirty="0"/>
              <a:t>('-’)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record in a new variable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experiment_name</a:t>
            </a:r>
            <a:r>
              <a:rPr kumimoji="1" lang="en-US" altLang="zh-CN" dirty="0"/>
              <a:t> = '08242021-trl-westernblot'</a:t>
            </a:r>
            <a:endParaRPr kumimoji="1" lang="en-US" altLang="zh-CN" dirty="0"/>
          </a:p>
          <a:p>
            <a:r>
              <a:rPr kumimoji="1" lang="en-US" altLang="zh-CN" dirty="0" err="1"/>
              <a:t>experiment_name.split</a:t>
            </a:r>
            <a:r>
              <a:rPr kumimoji="1" lang="en-US" altLang="zh-CN" dirty="0"/>
              <a:t>('-’)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record in a new variable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experiment_name</a:t>
            </a:r>
            <a:r>
              <a:rPr kumimoji="1" lang="en-US" altLang="zh-CN" dirty="0"/>
              <a:t> = '08242021-trl-westernblot'</a:t>
            </a:r>
            <a:endParaRPr kumimoji="1" lang="en-US" altLang="zh-CN" dirty="0"/>
          </a:p>
          <a:p>
            <a:r>
              <a:rPr kumimoji="1" lang="en-US" altLang="zh-CN" dirty="0" err="1"/>
              <a:t>experiment_name.split</a:t>
            </a:r>
            <a:r>
              <a:rPr kumimoji="1" lang="en-US" altLang="zh-CN" dirty="0"/>
              <a:t>('-’)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record in a new variable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experiment_name</a:t>
            </a:r>
            <a:r>
              <a:rPr kumimoji="1" lang="en-US" altLang="zh-CN" dirty="0"/>
              <a:t> = '08242021-trl-westernblot'</a:t>
            </a:r>
            <a:endParaRPr kumimoji="1" lang="en-US" altLang="zh-CN" dirty="0"/>
          </a:p>
          <a:p>
            <a:r>
              <a:rPr kumimoji="1" lang="en-US" altLang="zh-CN" dirty="0" err="1"/>
              <a:t>experiment_name.split</a:t>
            </a:r>
            <a:r>
              <a:rPr kumimoji="1" lang="en-US" altLang="zh-CN" dirty="0"/>
              <a:t>('-’)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record in a new variable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4035C6-5567-304A-800F-373F0C17E26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4035C6-5567-304A-800F-373F0C17E26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4035C6-5567-304A-800F-373F0C17E26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4035C6-5567-304A-800F-373F0C17E26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experiment_name</a:t>
            </a:r>
            <a:r>
              <a:rPr kumimoji="1" lang="en-US" altLang="zh-CN" dirty="0"/>
              <a:t> = '08242021-trl-westernblot'</a:t>
            </a:r>
            <a:endParaRPr kumimoji="1" lang="en-US" altLang="zh-CN" dirty="0"/>
          </a:p>
          <a:p>
            <a:r>
              <a:rPr kumimoji="1" lang="en-US" altLang="zh-CN" dirty="0" err="1"/>
              <a:t>experiment_name.split</a:t>
            </a:r>
            <a:r>
              <a:rPr kumimoji="1" lang="en-US" altLang="zh-CN" dirty="0"/>
              <a:t>('-’)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record in a new variable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print('%d %s %d' % (2*2, 'is less than', 3*3))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print('The result of %s is %d' % ('2*2', 2*2))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print('The result of %s is %d' % ('2*2', 2*2))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print('The result of %s is %d' % ('2*2', 2*2))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579024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MED5018: Introduction to biomedical Python programming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70241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 Introduction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1pPr>
            <a:lvl2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2pPr>
            <a:lvl3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3pPr>
            <a:lvl4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4pPr>
            <a:lvl5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B4EE-2935-D548-BB1C-287FC041461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BFFF-4DB9-4D40-9D08-8646D0DA41E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7.png"/><Relationship Id="rId2" Type="http://schemas.openxmlformats.org/officeDocument/2006/relationships/image" Target="../media/image44.png"/><Relationship Id="rId1" Type="http://schemas.openxmlformats.org/officeDocument/2006/relationships/image" Target="../media/image4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45.png"/><Relationship Id="rId2" Type="http://schemas.openxmlformats.org/officeDocument/2006/relationships/tags" Target="../tags/tag1.xml"/><Relationship Id="rId1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w3schools.com/python/python_ref_string.asp" TargetMode="Externa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1" Type="http://schemas.openxmlformats.org/officeDocument/2006/relationships/tags" Target="../tags/tag4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1" Type="http://schemas.openxmlformats.org/officeDocument/2006/relationships/tags" Target="../tags/tag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6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6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1" Type="http://schemas.openxmlformats.org/officeDocument/2006/relationships/image" Target="../media/image7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6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peps.python.org/pep-0008/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9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CS112: Introduction to Python programming</a:t>
            </a: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Week 2: Data 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1480" y="24003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Python basics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2120" y="1383030"/>
            <a:ext cx="11546205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3000" b="1" dirty="0">
                <a:solidFill>
                  <a:srgbClr val="C55A11"/>
                </a:solidFill>
                <a:latin typeface="Avenir Book" panose="02000503020000020003" pitchFamily="2" charset="0"/>
              </a:rPr>
              <a:t>Variables</a:t>
            </a:r>
            <a:r>
              <a:rPr lang="en-US" altLang="zh-CN" sz="3000" dirty="0">
                <a:solidFill>
                  <a:srgbClr val="C55A11"/>
                </a:solidFill>
                <a:latin typeface="Avenir Book" panose="02000503020000020003" pitchFamily="2" charset="0"/>
              </a:rPr>
              <a:t> (</a:t>
            </a:r>
            <a:r>
              <a:rPr lang="zh-CN" altLang="en-US" sz="3000" dirty="0">
                <a:solidFill>
                  <a:srgbClr val="C55A11"/>
                </a:solidFill>
                <a:latin typeface="Avenir Book" panose="02000503020000020003" pitchFamily="2" charset="0"/>
              </a:rPr>
              <a:t>变量</a:t>
            </a:r>
            <a:r>
              <a:rPr lang="en-US" altLang="zh-CN" sz="3000" dirty="0">
                <a:solidFill>
                  <a:srgbClr val="C55A11"/>
                </a:solidFill>
                <a:latin typeface="Avenir Book" panose="02000503020000020003" pitchFamily="2" charset="0"/>
              </a:rPr>
              <a:t>) </a:t>
            </a:r>
            <a:r>
              <a:rPr lang="en-US" altLang="zh-CN" sz="3000" dirty="0">
                <a:latin typeface="Avenir Book" panose="02000503020000020003" pitchFamily="2" charset="0"/>
              </a:rPr>
              <a:t>are containers for storing data values.</a:t>
            </a:r>
            <a:endParaRPr lang="en-US" altLang="zh-CN" sz="3000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US" altLang="zh-CN" sz="3000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US" altLang="zh-CN" sz="3000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Do not need to declare(</a:t>
            </a:r>
            <a:r>
              <a:rPr lang="zh-CN" altLang="en-US" dirty="0">
                <a:solidFill>
                  <a:srgbClr val="FF0000"/>
                </a:solidFill>
              </a:rPr>
              <a:t>声明</a:t>
            </a:r>
            <a:r>
              <a:rPr lang="en-US" altLang="zh-CN" dirty="0">
                <a:solidFill>
                  <a:srgbClr val="FF0000"/>
                </a:solidFill>
              </a:rPr>
              <a:t>) variables </a:t>
            </a:r>
            <a:r>
              <a:rPr lang="en-US" altLang="zh-CN" dirty="0"/>
              <a:t>before using them or declare their type. </a:t>
            </a:r>
            <a:endParaRPr lang="en-US" altLang="zh-CN" dirty="0"/>
          </a:p>
          <a:p>
            <a:r>
              <a:rPr lang="en-US" altLang="zh-CN" dirty="0"/>
              <a:t>A variable is created the moment we </a:t>
            </a:r>
            <a:r>
              <a:rPr lang="en-US" altLang="zh-CN" dirty="0">
                <a:solidFill>
                  <a:srgbClr val="FF0000"/>
                </a:solidFill>
              </a:rPr>
              <a:t>first assign a value to it</a:t>
            </a:r>
            <a:r>
              <a:rPr lang="en-US" altLang="zh-CN" dirty="0"/>
              <a:t>.</a:t>
            </a:r>
            <a:endParaRPr lang="en-US" altLang="zh-CN" dirty="0"/>
          </a:p>
          <a:p>
            <a:r>
              <a:rPr lang="en-US" altLang="zh-CN" dirty="0"/>
              <a:t>The value stored in a variable can be changed during program execution </a:t>
            </a:r>
            <a:endParaRPr lang="en-US" altLang="zh-CN" dirty="0"/>
          </a:p>
          <a:p>
            <a:pPr marL="0" indent="0">
              <a:buNone/>
            </a:pPr>
            <a:endParaRPr lang="en-US" altLang="zh-CN" dirty="0">
              <a:latin typeface="Avenir Book" panose="02000503020000020003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b="27157"/>
          <a:stretch>
            <a:fillRect/>
          </a:stretch>
        </p:blipFill>
        <p:spPr>
          <a:xfrm>
            <a:off x="3808095" y="1749425"/>
            <a:ext cx="2810510" cy="10464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48856" y="5401726"/>
            <a:ext cx="60984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1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x = 100</a:t>
            </a:r>
            <a:endParaRPr lang="en-US" altLang="zh-CN" sz="2400" dirty="0"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514350" lvl="1" indent="0">
              <a:buFont typeface="Arial" panose="020B0604020202020204" pitchFamily="34" charset="0"/>
              <a:buNone/>
            </a:pPr>
            <a:r>
              <a:rPr lang="en-US" altLang="zh-CN" sz="2400" dirty="0"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x = "hundred"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Python basics</a:t>
            </a:r>
            <a:endParaRPr kumimoji="1" lang="zh-CN" altLang="en-US" dirty="0"/>
          </a:p>
        </p:txBody>
      </p:sp>
      <p:sp>
        <p:nvSpPr>
          <p:cNvPr id="18" name="Content Placeholder 3"/>
          <p:cNvSpPr txBox="1"/>
          <p:nvPr/>
        </p:nvSpPr>
        <p:spPr>
          <a:xfrm>
            <a:off x="560882" y="1473979"/>
            <a:ext cx="10792918" cy="54781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/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“=” is the simple </a:t>
            </a:r>
            <a:r>
              <a:rPr lang="en-US" b="1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assignment operator</a:t>
            </a:r>
            <a:r>
              <a:rPr lang="zh-CN" altLang="en-US" b="1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n-US" dirty="0" err="1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赋值运算符</a:t>
            </a:r>
            <a:r>
              <a:rPr lang="en-US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28650" lvl="1" indent="0">
              <a:buNone/>
            </a:pPr>
            <a:r>
              <a:rPr lang="en-US" dirty="0" err="1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variable_name</a:t>
            </a:r>
            <a:r>
              <a:rPr lang="en-US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Courier New" panose="02070309020205020404" pitchFamily="49" charset="0"/>
              </a:rPr>
              <a:t> = value</a:t>
            </a:r>
            <a:endParaRPr lang="en-US" dirty="0">
              <a:solidFill>
                <a:srgbClr val="C55A11"/>
              </a:solidFill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514350" lvl="1" indent="0">
              <a:buFont typeface="Arial" panose="020B0604020202020204" pitchFamily="34" charset="0"/>
              <a:buNone/>
            </a:pPr>
            <a:endParaRPr lang="en-US" dirty="0">
              <a:solidFill>
                <a:srgbClr val="C55A11"/>
              </a:solidFill>
              <a:latin typeface="Avenir Book" panose="02000503020000020003" pitchFamily="2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marL="400050"/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it assigns the value </a:t>
            </a:r>
            <a:r>
              <a:rPr lang="en-US" u="sng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on the </a:t>
            </a:r>
            <a:r>
              <a:rPr lang="en-US" b="1" u="sng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right</a:t>
            </a:r>
            <a:r>
              <a:rPr lang="en-US" u="sng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to the variable </a:t>
            </a:r>
            <a:r>
              <a:rPr lang="en-US" u="sng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on the </a:t>
            </a:r>
            <a:r>
              <a:rPr lang="en-US" b="1" u="sng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left.</a:t>
            </a:r>
            <a:endParaRPr lang="en-US" b="1" u="sng" dirty="0">
              <a:solidFill>
                <a:srgbClr val="C55A11"/>
              </a:solidFill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	5 = a</a:t>
            </a:r>
            <a:endParaRPr lang="en-US" dirty="0">
              <a:solidFill>
                <a:srgbClr val="C55A11"/>
              </a:solidFill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	a = 5</a:t>
            </a:r>
            <a:endParaRPr lang="en-US" dirty="0">
              <a:solidFill>
                <a:srgbClr val="C55A11"/>
              </a:solidFill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	a = a + 1</a:t>
            </a:r>
            <a:endParaRPr lang="en-US" dirty="0">
              <a:solidFill>
                <a:srgbClr val="C55A11"/>
              </a:solidFill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	a += 1</a:t>
            </a:r>
            <a:endParaRPr lang="en-US" dirty="0">
              <a:solidFill>
                <a:srgbClr val="C55A11"/>
              </a:solidFill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Compound assignment operators </a:t>
            </a:r>
            <a:r>
              <a:rPr lang="en-US" altLang="zh-CN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zh-CN" altLang="en-US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复合赋值运算符</a:t>
            </a:r>
            <a:r>
              <a:rPr lang="en-US" altLang="zh-CN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r>
              <a:rPr lang="en-US" altLang="zh-CN" b="1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altLang="zh-CN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They perform the operation of the operator on both operands and store the result of that operation into the left operand, which must be a modifiable value.</a:t>
            </a:r>
            <a:endParaRPr lang="en-US" dirty="0">
              <a:solidFill>
                <a:srgbClr val="C55A11"/>
              </a:solidFill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+=, -=, *=, and /=</a:t>
            </a:r>
            <a:endParaRPr lang="en-US" dirty="0">
              <a:solidFill>
                <a:srgbClr val="C55A11"/>
              </a:solidFill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2" indent="0">
              <a:buNone/>
            </a:pPr>
            <a:r>
              <a:rPr lang="en-US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 %=, **=, and //=</a:t>
            </a:r>
            <a:endParaRPr lang="en-US" dirty="0">
              <a:solidFill>
                <a:srgbClr val="C55A11"/>
              </a:solidFill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9" name="Graphic 11" descr="Badge Cross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621129" y="3250488"/>
            <a:ext cx="357025" cy="357025"/>
          </a:xfrm>
          <a:prstGeom prst="rect">
            <a:avLst/>
          </a:prstGeom>
        </p:spPr>
      </p:pic>
      <p:pic>
        <p:nvPicPr>
          <p:cNvPr id="20" name="Graphic 12" descr="Badge Tick1 with solid f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21129" y="3682488"/>
            <a:ext cx="357025" cy="357025"/>
          </a:xfrm>
          <a:prstGeom prst="rect">
            <a:avLst/>
          </a:prstGeom>
        </p:spPr>
      </p:pic>
      <p:pic>
        <p:nvPicPr>
          <p:cNvPr id="21" name="Graphic 13" descr="Badge Tick1 with solid f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21129" y="4034559"/>
            <a:ext cx="357025" cy="357025"/>
          </a:xfrm>
          <a:prstGeom prst="rect">
            <a:avLst/>
          </a:prstGeom>
        </p:spPr>
      </p:pic>
      <p:pic>
        <p:nvPicPr>
          <p:cNvPr id="22" name="Graphic 14" descr="Badge Tick1 with solid f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21129" y="4417346"/>
            <a:ext cx="357025" cy="357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Python basics</a:t>
            </a:r>
            <a:endParaRPr kumimoji="1" lang="zh-CN" altLang="en-US" dirty="0"/>
          </a:p>
        </p:txBody>
      </p:sp>
      <p:sp>
        <p:nvSpPr>
          <p:cNvPr id="18" name="Content Placeholder 3"/>
          <p:cNvSpPr txBox="1"/>
          <p:nvPr/>
        </p:nvSpPr>
        <p:spPr>
          <a:xfrm>
            <a:off x="560705" y="1473835"/>
            <a:ext cx="11245215" cy="54781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>
              <a:lnSpc>
                <a:spcPct val="150000"/>
              </a:lnSpc>
            </a:pP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An </a:t>
            </a:r>
            <a:r>
              <a:rPr lang="en-US" b="1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identifier (</a:t>
            </a:r>
            <a:r>
              <a:rPr lang="zh-CN" altLang="en-US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标识符</a:t>
            </a:r>
            <a:r>
              <a:rPr lang="en-US" b="1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 is a name given to a variable, function, class or module. </a:t>
            </a:r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00050">
              <a:lnSpc>
                <a:spcPct val="150000"/>
              </a:lnSpc>
            </a:pPr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00050">
              <a:lnSpc>
                <a:spcPct val="150000"/>
              </a:lnSpc>
            </a:pP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Identifiers can be a combination of </a:t>
            </a:r>
            <a:r>
              <a:rPr lang="en-US" b="1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letters</a:t>
            </a: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 in lowercase (a to z) or uppercase (A to Z), </a:t>
            </a:r>
            <a:r>
              <a:rPr lang="en-US" b="1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numbers</a:t>
            </a: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 (0 to 9), and </a:t>
            </a:r>
            <a:r>
              <a:rPr lang="en-US" b="1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underscores</a:t>
            </a: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 ( _ )</a:t>
            </a:r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00050"/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Python basics</a:t>
            </a:r>
            <a:endParaRPr kumimoji="1" lang="zh-CN" altLang="en-US" dirty="0"/>
          </a:p>
        </p:txBody>
      </p:sp>
      <p:sp>
        <p:nvSpPr>
          <p:cNvPr id="18" name="Content Placeholder 3"/>
          <p:cNvSpPr txBox="1"/>
          <p:nvPr/>
        </p:nvSpPr>
        <p:spPr>
          <a:xfrm>
            <a:off x="560882" y="1473979"/>
            <a:ext cx="10792918" cy="54781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/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Identifiers must start with a letter or an underscore, and </a:t>
            </a:r>
            <a:r>
              <a:rPr lang="en-US" b="1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cannot start with a number</a:t>
            </a:r>
            <a:endParaRPr lang="en-US" b="1" dirty="0">
              <a:solidFill>
                <a:srgbClr val="C55A11"/>
              </a:solidFill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28650" lvl="1" indent="0">
              <a:buNone/>
            </a:pP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        </a:t>
            </a:r>
            <a:r>
              <a:rPr lang="en-US" dirty="0" err="1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myCountry</a:t>
            </a: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, other_1, </a:t>
            </a:r>
            <a:r>
              <a:rPr lang="en-US" dirty="0" err="1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good_morning</a:t>
            </a: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, _name</a:t>
            </a:r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28650" lvl="1" indent="0">
              <a:buNone/>
            </a:pP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        1plus, 5_</a:t>
            </a:r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28650" lvl="1" indent="0">
              <a:buNone/>
            </a:pPr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00050"/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Spaces and special symbols (e.g. !, @, #, $, %) are </a:t>
            </a:r>
            <a:r>
              <a:rPr lang="en-US" b="1" dirty="0">
                <a:solidFill>
                  <a:srgbClr val="FF0000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not allowed </a:t>
            </a:r>
            <a:r>
              <a:rPr lang="en-US" dirty="0">
                <a:solidFill>
                  <a:srgbClr val="FF0000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in identifiers</a:t>
            </a:r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28650" lvl="1" indent="0">
              <a:buNone/>
            </a:pP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        desk height = 2</a:t>
            </a:r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28650" lvl="1" indent="0">
              <a:buNone/>
            </a:pP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        $money = 10</a:t>
            </a:r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9" name="Graphic 11" descr="Badge Cross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783360" y="2699627"/>
            <a:ext cx="357025" cy="357025"/>
          </a:xfrm>
          <a:prstGeom prst="rect">
            <a:avLst/>
          </a:prstGeom>
        </p:spPr>
      </p:pic>
      <p:pic>
        <p:nvPicPr>
          <p:cNvPr id="20" name="Graphic 12" descr="Badge Tick1 with solid fill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34411" y="2310528"/>
            <a:ext cx="357025" cy="357025"/>
          </a:xfrm>
          <a:prstGeom prst="rect">
            <a:avLst/>
          </a:prstGeom>
        </p:spPr>
      </p:pic>
      <p:pic>
        <p:nvPicPr>
          <p:cNvPr id="8" name="Graphic 11" descr="Badge Cross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22761" y="4377355"/>
            <a:ext cx="357025" cy="357025"/>
          </a:xfrm>
          <a:prstGeom prst="rect">
            <a:avLst/>
          </a:prstGeom>
        </p:spPr>
      </p:pic>
      <p:pic>
        <p:nvPicPr>
          <p:cNvPr id="9" name="Graphic 11" descr="Badge Cross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330692" y="4734380"/>
            <a:ext cx="357025" cy="3570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Python basics</a:t>
            </a:r>
            <a:endParaRPr kumimoji="1" lang="zh-CN" altLang="en-US" dirty="0"/>
          </a:p>
        </p:txBody>
      </p:sp>
      <p:sp>
        <p:nvSpPr>
          <p:cNvPr id="18" name="Content Placeholder 3"/>
          <p:cNvSpPr txBox="1"/>
          <p:nvPr/>
        </p:nvSpPr>
        <p:spPr>
          <a:xfrm>
            <a:off x="560882" y="1473979"/>
            <a:ext cx="10792918" cy="54781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/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Identifiers cannot be “language reserved words” (</a:t>
            </a:r>
            <a:r>
              <a:rPr lang="en-US" b="1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keywords</a:t>
            </a: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). </a:t>
            </a:r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00050"/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Python has 29 keywords</a:t>
            </a:r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00050"/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00050"/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001405" y="2799542"/>
          <a:ext cx="8189190" cy="3627120"/>
        </p:xfrm>
        <a:graphic>
          <a:graphicData uri="http://schemas.openxmlformats.org/drawingml/2006/table">
            <a:tbl>
              <a:tblPr/>
              <a:tblGrid>
                <a:gridCol w="1637838"/>
                <a:gridCol w="1637838"/>
                <a:gridCol w="1637838"/>
                <a:gridCol w="1637838"/>
                <a:gridCol w="1637838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True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False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class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def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return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if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elif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else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try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except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raise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finally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for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in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is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not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from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import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global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lambda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nonlocal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pass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while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break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continue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and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with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as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yield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del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>
                          <a:solidFill>
                            <a:srgbClr val="212529"/>
                          </a:solidFill>
                          <a:effectLst/>
                          <a:latin typeface="Avenir Book" panose="02000503020000020003" pitchFamily="2" charset="0"/>
                        </a:rPr>
                        <a:t>or</a:t>
                      </a:r>
                      <a:endParaRPr lang="en-US" sz="2400" b="0" i="0">
                        <a:solidFill>
                          <a:srgbClr val="212529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>
                          <a:solidFill>
                            <a:srgbClr val="212529"/>
                          </a:solidFill>
                          <a:effectLst/>
                          <a:latin typeface="Avenir Book" panose="02000503020000020003" pitchFamily="2" charset="0"/>
                        </a:rPr>
                        <a:t>assert</a:t>
                      </a:r>
                      <a:endParaRPr lang="en-US" sz="2400" b="0" i="0">
                        <a:solidFill>
                          <a:srgbClr val="212529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0" i="0">
                          <a:solidFill>
                            <a:srgbClr val="212529"/>
                          </a:solidFill>
                          <a:effectLst/>
                          <a:latin typeface="Avenir Book" panose="02000503020000020003" pitchFamily="2" charset="0"/>
                        </a:rPr>
                        <a:t>None</a:t>
                      </a:r>
                      <a:endParaRPr lang="en-US" sz="2400" b="0" i="0">
                        <a:solidFill>
                          <a:srgbClr val="212529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zh-CN" altLang="en-US" sz="2400" b="0" i="0">
                        <a:solidFill>
                          <a:srgbClr val="212529"/>
                        </a:solidFill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latin typeface="Avenir Book" panose="02000503020000020003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Python basics</a:t>
            </a:r>
            <a:endParaRPr kumimoji="1" lang="zh-CN" altLang="en-US" dirty="0"/>
          </a:p>
        </p:txBody>
      </p:sp>
      <p:sp>
        <p:nvSpPr>
          <p:cNvPr id="18" name="Content Placeholder 3"/>
          <p:cNvSpPr txBox="1"/>
          <p:nvPr/>
        </p:nvSpPr>
        <p:spPr>
          <a:xfrm>
            <a:off x="560882" y="1473979"/>
            <a:ext cx="10792918" cy="54781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0">
              <a:buNone/>
            </a:pPr>
            <a:r>
              <a:rPr lang="en-US" altLang="zh-CN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Best practices for </a:t>
            </a: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Python identifier naming:</a:t>
            </a:r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00050"/>
            <a:r>
              <a:rPr lang="en-US" dirty="0">
                <a:solidFill>
                  <a:srgbClr val="C00000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Do not </a:t>
            </a: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use python built-in object names as identifiers</a:t>
            </a:r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00050"/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00050"/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57250" lvl="1"/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00050"/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Use </a:t>
            </a:r>
            <a:r>
              <a:rPr lang="en-US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self-descriptive and clear names </a:t>
            </a: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for variables</a:t>
            </a:r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57250" lvl="1"/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e.g. length, area</a:t>
            </a:r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00050"/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Use </a:t>
            </a:r>
            <a:r>
              <a:rPr lang="en-US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small letters </a:t>
            </a: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for variables, functions, and module names.</a:t>
            </a:r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00050"/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There is no limit on the length of the identifier name. But, </a:t>
            </a:r>
            <a:r>
              <a:rPr lang="en-US" dirty="0">
                <a:solidFill>
                  <a:srgbClr val="C55A11"/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keep it small and to the point.</a:t>
            </a:r>
            <a:endParaRPr lang="en-US" dirty="0">
              <a:solidFill>
                <a:srgbClr val="C55A11"/>
              </a:solidFill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57250" lvl="1"/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e.g. </a:t>
            </a:r>
            <a:r>
              <a:rPr lang="en-US" dirty="0" err="1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the_length_of_the_square</a:t>
            </a:r>
            <a:r>
              <a:rPr 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 -&gt; </a:t>
            </a:r>
            <a:r>
              <a:rPr lang="en-US" dirty="0" err="1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square_len</a:t>
            </a:r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00050"/>
            <a:endParaRPr lang="en-US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7341" y="2580948"/>
            <a:ext cx="4335925" cy="11603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09" y="2722072"/>
            <a:ext cx="3241552" cy="8580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data types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Int</a:t>
            </a:r>
            <a:r>
              <a:rPr kumimoji="1" lang="en-US" altLang="zh-CN" dirty="0"/>
              <a:t>eger</a:t>
            </a:r>
            <a:r>
              <a:rPr kumimoji="1" lang="zh-CN" altLang="en-US" dirty="0"/>
              <a:t>（</a:t>
            </a:r>
            <a:r>
              <a:rPr lang="zh-CN" altLang="en-US" dirty="0"/>
              <a:t>整型</a:t>
            </a:r>
            <a:r>
              <a:rPr kumimoji="1" lang="zh-CN" altLang="en-US" dirty="0"/>
              <a:t>）</a:t>
            </a:r>
            <a:r>
              <a:rPr kumimoji="1" lang="en-US" altLang="zh-CN" dirty="0"/>
              <a:t>: 12</a:t>
            </a:r>
            <a:endParaRPr kumimoji="1" lang="en-US" altLang="zh-CN" dirty="0"/>
          </a:p>
          <a:p>
            <a:r>
              <a:rPr kumimoji="1" lang="en-US" altLang="zh-CN" b="1" dirty="0">
                <a:solidFill>
                  <a:srgbClr val="C00000"/>
                </a:solidFill>
              </a:rPr>
              <a:t>Float</a:t>
            </a:r>
            <a:r>
              <a:rPr kumimoji="1" lang="zh-CN" altLang="en-US" dirty="0"/>
              <a:t> （</a:t>
            </a:r>
            <a:r>
              <a:rPr lang="zh-CN" altLang="en-US" dirty="0"/>
              <a:t>浮点数）</a:t>
            </a:r>
            <a:r>
              <a:rPr kumimoji="1" lang="en-US" altLang="zh-CN" dirty="0"/>
              <a:t>: 3.14</a:t>
            </a:r>
            <a:endParaRPr kumimoji="1" lang="en-US" altLang="zh-CN" b="1" dirty="0">
              <a:solidFill>
                <a:srgbClr val="C00000"/>
              </a:solidFill>
            </a:endParaRPr>
          </a:p>
          <a:p>
            <a:r>
              <a:rPr kumimoji="1" lang="en-US" altLang="zh-CN" b="1" dirty="0">
                <a:solidFill>
                  <a:srgbClr val="C00000"/>
                </a:solidFill>
              </a:rPr>
              <a:t>Bool</a:t>
            </a:r>
            <a:r>
              <a:rPr kumimoji="1" lang="en-US" altLang="zh-CN" dirty="0"/>
              <a:t>ean</a:t>
            </a:r>
            <a:r>
              <a:rPr kumimoji="1" lang="zh-CN" altLang="en-US" dirty="0"/>
              <a:t> （</a:t>
            </a:r>
            <a:r>
              <a:rPr lang="zh-CN" altLang="en-US" dirty="0"/>
              <a:t>布尔值</a:t>
            </a:r>
            <a:r>
              <a:rPr kumimoji="1" lang="zh-CN" altLang="en-US" dirty="0"/>
              <a:t>） </a:t>
            </a:r>
            <a:r>
              <a:rPr kumimoji="1" lang="en-US" altLang="zh-CN" dirty="0"/>
              <a:t>: True, False</a:t>
            </a:r>
            <a:endParaRPr kumimoji="1" lang="en-US" altLang="zh-CN" dirty="0"/>
          </a:p>
          <a:p>
            <a:r>
              <a:rPr kumimoji="1" lang="en-US" altLang="zh-CN" b="1" dirty="0">
                <a:solidFill>
                  <a:srgbClr val="C00000"/>
                </a:solidFill>
              </a:rPr>
              <a:t>Str</a:t>
            </a:r>
            <a:r>
              <a:rPr kumimoji="1" lang="en-US" altLang="zh-CN" dirty="0"/>
              <a:t>ing</a:t>
            </a:r>
            <a:r>
              <a:rPr kumimoji="1" lang="zh-CN" altLang="en-US" dirty="0"/>
              <a:t>（</a:t>
            </a:r>
            <a:r>
              <a:rPr lang="zh-CN" altLang="en-US" dirty="0"/>
              <a:t>字符串</a:t>
            </a:r>
            <a:r>
              <a:rPr kumimoji="1" lang="zh-CN" altLang="en-US" dirty="0"/>
              <a:t>）</a:t>
            </a:r>
            <a:r>
              <a:rPr kumimoji="1" lang="en-US" altLang="zh-CN" dirty="0"/>
              <a:t>: “Hello World!”</a:t>
            </a: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-US" altLang="zh-CN" dirty="0"/>
              <a:t>Use </a:t>
            </a:r>
            <a:r>
              <a:rPr lang="en-US" altLang="zh-CN" i="1" dirty="0">
                <a:solidFill>
                  <a:srgbClr val="C00000"/>
                </a:solidFill>
              </a:rPr>
              <a:t>type()</a:t>
            </a:r>
            <a:r>
              <a:rPr lang="en-US" altLang="zh-CN" dirty="0"/>
              <a:t> to find out the type of a variable:</a:t>
            </a:r>
            <a:endParaRPr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5093" y="5060763"/>
            <a:ext cx="4381834" cy="14321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Integers (</a:t>
            </a:r>
            <a:r>
              <a:rPr lang="zh-CN" altLang="en-US" dirty="0"/>
              <a:t>整型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Integers are whole numbers (positive, negative or zero)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Arithmetic operators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算数运算符</a:t>
            </a:r>
            <a:r>
              <a:rPr lang="en-US" altLang="zh-CN" dirty="0"/>
              <a:t>)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-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:floor division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取整除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 ：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remainder (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取余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** 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exponentiation (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取幂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6419" y="2560929"/>
            <a:ext cx="1302608" cy="39319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Floats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lang="zh-CN" altLang="en-US" dirty="0"/>
              <a:t>浮点数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Floats are numbers expressed in the decimal system</a:t>
            </a:r>
            <a:endParaRPr lang="en-US" altLang="zh-CN" dirty="0"/>
          </a:p>
          <a:p>
            <a:r>
              <a:rPr lang="en-US" altLang="zh-CN" dirty="0"/>
              <a:t>Operators for floats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 - 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%</a:t>
            </a:r>
            <a:r>
              <a:rPr lang="zh-CN" altLang="en-US" sz="32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 ** </a:t>
            </a:r>
            <a:endParaRPr lang="en-US" altLang="zh-CN" sz="32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3200" dirty="0"/>
              <a:t>Power of ten: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3.2e5</a:t>
            </a:r>
            <a:r>
              <a:rPr lang="en-US" altLang="zh-CN" sz="3200" dirty="0"/>
              <a:t>  (means 3.2 * 10</a:t>
            </a:r>
            <a:r>
              <a:rPr lang="en-US" altLang="zh-CN" sz="3200" baseline="30000" dirty="0"/>
              <a:t>5</a:t>
            </a:r>
            <a:r>
              <a:rPr lang="en-US" altLang="zh-CN" sz="3200" dirty="0"/>
              <a:t>)</a:t>
            </a:r>
            <a:endParaRPr lang="en-US" altLang="zh-CN" sz="32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0835" y="4219099"/>
            <a:ext cx="22606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225800" cy="4351338"/>
          </a:xfrm>
        </p:spPr>
        <p:txBody>
          <a:bodyPr/>
          <a:lstStyle/>
          <a:p>
            <a:pPr marL="914400" lvl="1" indent="-457200">
              <a:buAutoNum type="arabicPeriod"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round()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endParaRPr lang="en-US" altLang="zh-CN" dirty="0"/>
          </a:p>
          <a:p>
            <a:pPr marL="914400" lvl="1" indent="-457200">
              <a:buAutoNum type="arabicPeriod"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914400" lvl="1" indent="-457200">
              <a:buAutoNum type="arabicPeriod"/>
            </a:pPr>
            <a:r>
              <a:rPr lang="en-US" altLang="zh-CN" dirty="0"/>
              <a:t>Convert between int and float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477294"/>
            <a:ext cx="2803887" cy="2649342"/>
          </a:xfrm>
          <a:prstGeom prst="rect">
            <a:avLst/>
          </a:prstGeom>
        </p:spPr>
      </p:pic>
      <p:sp>
        <p:nvSpPr>
          <p:cNvPr id="7" name="内容占位符 2"/>
          <p:cNvSpPr txBox="1"/>
          <p:nvPr/>
        </p:nvSpPr>
        <p:spPr>
          <a:xfrm>
            <a:off x="4064000" y="2450465"/>
            <a:ext cx="3225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math.ceil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math.floor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()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7289800" y="1825625"/>
            <a:ext cx="45674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4.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Convert between int and float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73" y="3102134"/>
            <a:ext cx="2498152" cy="141024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913" y="5421303"/>
            <a:ext cx="2513496" cy="125245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707" y="2710831"/>
            <a:ext cx="2258518" cy="14363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707" y="4497566"/>
            <a:ext cx="2090713" cy="131075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064000" y="1485326"/>
            <a:ext cx="37292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venir Book" panose="02000503020000020003" pitchFamily="2" charset="0"/>
              </a:rPr>
              <a:t>We can add extra functionality by importing </a:t>
            </a:r>
            <a:r>
              <a:rPr lang="en-US" altLang="zh-CN" sz="2000" b="1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modules</a:t>
            </a:r>
            <a:r>
              <a:rPr lang="en-US" altLang="zh-CN" sz="2000" dirty="0">
                <a:latin typeface="Avenir Book" panose="02000503020000020003" pitchFamily="2" charset="0"/>
              </a:rPr>
              <a:t> </a:t>
            </a:r>
            <a:endParaRPr lang="en-US" altLang="zh-CN" sz="2000" dirty="0">
              <a:effectLst/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7588"/>
            <a:ext cx="8199782" cy="52304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Python Basics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Data types I:</a:t>
            </a:r>
            <a:endParaRPr lang="en-US" altLang="zh-CN" dirty="0"/>
          </a:p>
          <a:p>
            <a:pPr lvl="1"/>
            <a:r>
              <a:rPr lang="en-US" altLang="zh-CN" dirty="0"/>
              <a:t>Integer</a:t>
            </a:r>
            <a:endParaRPr lang="en-US" altLang="zh-CN" dirty="0"/>
          </a:p>
          <a:p>
            <a:pPr lvl="1"/>
            <a:r>
              <a:rPr lang="en-US" altLang="zh-CN" dirty="0"/>
              <a:t>Float</a:t>
            </a:r>
            <a:endParaRPr lang="en-US" altLang="zh-CN" dirty="0"/>
          </a:p>
          <a:p>
            <a:pPr lvl="1"/>
            <a:r>
              <a:rPr lang="en-US" altLang="zh-CN" dirty="0"/>
              <a:t>Boolean</a:t>
            </a:r>
            <a:endParaRPr lang="en-US" altLang="zh-CN" dirty="0"/>
          </a:p>
          <a:p>
            <a:pPr lvl="1"/>
            <a:r>
              <a:rPr lang="en-US" altLang="zh-CN" dirty="0"/>
              <a:t>String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8624455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Operation orders: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() </a:t>
            </a:r>
            <a:r>
              <a:rPr lang="en-US" altLang="zh-CN" sz="3200" dirty="0"/>
              <a:t>&gt;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 ** </a:t>
            </a:r>
            <a:r>
              <a:rPr lang="en-US" altLang="zh-CN" sz="3200" dirty="0"/>
              <a:t>&gt;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 *,/ </a:t>
            </a:r>
            <a:r>
              <a:rPr lang="en-US" altLang="zh-CN" sz="3200" dirty="0"/>
              <a:t>&gt;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 +,-</a:t>
            </a:r>
            <a:endParaRPr lang="en-US" altLang="zh-CN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1" indent="-457200">
              <a:buAutoNum type="arabicPeriod"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1295" y="3517900"/>
            <a:ext cx="4690715" cy="190252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 operations</a:t>
            </a:r>
            <a:endParaRPr kumimoji="1"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691005"/>
            <a:ext cx="87141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390525">
              <a:buNone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Python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开平方的三种方法：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1" indent="0">
              <a:buNone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 1.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实用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math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模块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1" indent="0">
              <a:buNone/>
            </a:pP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1" indent="0">
              <a:buNone/>
            </a:pP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1" indent="0">
              <a:buNone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 2.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 内置函数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 pow  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1" indent="0">
              <a:buNone/>
            </a:pP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-351155">
              <a:buNone/>
            </a:pP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-351155">
              <a:buNone/>
            </a:pP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-351155">
              <a:buNone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3. 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实用数学表达式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5890" y="2040890"/>
            <a:ext cx="3021965" cy="10833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645" y="3253105"/>
            <a:ext cx="2615565" cy="9899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055" y="5026660"/>
            <a:ext cx="2065655" cy="749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 operations</a:t>
            </a:r>
            <a:endParaRPr kumimoji="1"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838200" y="1691005"/>
            <a:ext cx="111601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Python 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math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模块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Python math 模块提供了许多对浮点数的数学运算函数。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math 模块下的函数，返回值均为浮点数，除非另有明确说明。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9545" y="3364865"/>
            <a:ext cx="7950200" cy="28257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" y="17335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Float operations</a:t>
            </a:r>
            <a:endParaRPr kumimoji="1" lang="zh-CN" altLang="en-US" dirty="0"/>
          </a:p>
        </p:txBody>
      </p:sp>
      <p:sp>
        <p:nvSpPr>
          <p:cNvPr id="7" name="内容占位符 2"/>
          <p:cNvSpPr txBox="1"/>
          <p:nvPr/>
        </p:nvSpPr>
        <p:spPr>
          <a:xfrm>
            <a:off x="516255" y="1253490"/>
            <a:ext cx="1116012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Python 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math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模块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4090" y="2418080"/>
            <a:ext cx="7305675" cy="42043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740" y="1158240"/>
            <a:ext cx="527177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Booleans (</a:t>
            </a:r>
            <a:r>
              <a:rPr kumimoji="1" lang="zh-CN" altLang="en-US" dirty="0"/>
              <a:t>布尔值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kumimoji="1" lang="en-US" altLang="zh-CN" dirty="0"/>
              <a:t> &amp;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False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Comparison operators</a:t>
            </a:r>
            <a:r>
              <a:rPr lang="en-US" altLang="zh-CN" dirty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==</a:t>
            </a:r>
            <a:r>
              <a:rPr lang="en-US" altLang="zh-CN" dirty="0"/>
              <a:t> : equals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! =</a:t>
            </a:r>
            <a:r>
              <a:rPr lang="en-US" altLang="zh-CN" dirty="0"/>
              <a:t> :does not equal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altLang="zh-CN" dirty="0"/>
              <a:t>:greater than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&gt;= </a:t>
            </a:r>
            <a:r>
              <a:rPr lang="en-US" altLang="zh-CN" dirty="0"/>
              <a:t>:greater than or equal</a:t>
            </a:r>
            <a:endParaRPr lang="en-US" altLang="zh-CN" dirty="0"/>
          </a:p>
          <a:p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486" y="2517443"/>
            <a:ext cx="1658037" cy="365226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Booleans (</a:t>
            </a:r>
            <a:r>
              <a:rPr kumimoji="1" lang="zh-CN" altLang="en-US" dirty="0"/>
              <a:t>布尔值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kumimoji="1" lang="en-US" altLang="zh-CN" dirty="0"/>
              <a:t> &amp;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False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Comparison operators</a:t>
            </a:r>
            <a:r>
              <a:rPr lang="en-US" altLang="zh-CN" dirty="0"/>
              <a:t>: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==</a:t>
            </a:r>
            <a:r>
              <a:rPr lang="en-US" altLang="zh-CN" dirty="0"/>
              <a:t> : equals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! =</a:t>
            </a:r>
            <a:r>
              <a:rPr lang="en-US" altLang="zh-CN" dirty="0"/>
              <a:t> :does not equal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&gt; </a:t>
            </a:r>
            <a:r>
              <a:rPr lang="en-US" altLang="zh-CN" dirty="0"/>
              <a:t>:greater than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&gt;= </a:t>
            </a:r>
            <a:r>
              <a:rPr lang="en-US" altLang="zh-CN" dirty="0"/>
              <a:t>:greater than or equal</a:t>
            </a:r>
            <a:endParaRPr lang="en-US" altLang="zh-CN" dirty="0"/>
          </a:p>
          <a:p>
            <a:r>
              <a:rPr lang="en-US" altLang="zh-CN" dirty="0"/>
              <a:t>Similarly, we have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&lt;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&lt;=</a:t>
            </a:r>
            <a:r>
              <a:rPr lang="en-US" altLang="zh-CN" dirty="0"/>
              <a:t>.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6486" y="2517443"/>
            <a:ext cx="1658037" cy="365226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7840" y="5937250"/>
            <a:ext cx="856869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The output of comparison operators is always a Boolean value, either True or False</a:t>
            </a:r>
            <a:endParaRPr lang="en-US" altLang="zh-CN" sz="2400" b="1" i="1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Logical operators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30543" cy="435133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The logical operators are used for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comparing logical values </a:t>
            </a:r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of their operands and to return the resulting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logical value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and </a:t>
            </a:r>
            <a:r>
              <a:rPr kumimoji="1" lang="en-US" altLang="zh-CN" dirty="0"/>
              <a:t>/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 &amp;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True and False yields False 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or</a:t>
            </a:r>
            <a:r>
              <a:rPr lang="en-US" altLang="zh-CN" dirty="0"/>
              <a:t> /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True or False yields True 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6472414" y="3131911"/>
            <a:ext cx="50559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not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not True yields False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36934" y="4135984"/>
            <a:ext cx="2159000" cy="1371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035" y="3945946"/>
            <a:ext cx="2593693" cy="11255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090" y="5669715"/>
            <a:ext cx="2404223" cy="118829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Logical operators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330543" cy="435133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The logical operators are used for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comparing logical values </a:t>
            </a:r>
            <a:r>
              <a:rPr lang="en-US" altLang="zh-CN" sz="2800" dirty="0">
                <a:latin typeface="Avenir Book" panose="02000503020000020003" pitchFamily="2" charset="0"/>
                <a:cs typeface="Arial" panose="020B0604020202020204" pitchFamily="34" charset="0"/>
              </a:rPr>
              <a:t>of their operands and to return the resulting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logical value</a:t>
            </a: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9" name="Table 2"/>
          <p:cNvGraphicFramePr>
            <a:graphicFrameLocks noGrp="1"/>
          </p:cNvGraphicFramePr>
          <p:nvPr/>
        </p:nvGraphicFramePr>
        <p:xfrm>
          <a:off x="1538445" y="3645155"/>
          <a:ext cx="7785438" cy="22924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6506"/>
                <a:gridCol w="1490222"/>
                <a:gridCol w="1788266"/>
                <a:gridCol w="1490222"/>
                <a:gridCol w="1490222"/>
              </a:tblGrid>
              <a:tr h="5371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</a:t>
                      </a:r>
                      <a:endParaRPr lang="en-US" sz="2000" dirty="0">
                        <a:latin typeface="Avenir Book" panose="02000503020000020003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Q</a:t>
                      </a:r>
                      <a:endParaRPr lang="en-US" sz="2000" dirty="0">
                        <a:latin typeface="Avenir Book" panose="02000503020000020003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 and Q</a:t>
                      </a:r>
                      <a:endParaRPr lang="en-US" sz="2000" dirty="0">
                        <a:latin typeface="Avenir Book" panose="02000503020000020003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 or Q</a:t>
                      </a:r>
                      <a:endParaRPr lang="en-US" sz="2000" dirty="0">
                        <a:latin typeface="Avenir Book" panose="02000503020000020003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Not P</a:t>
                      </a:r>
                      <a:endParaRPr lang="en-US" sz="2000" dirty="0">
                        <a:latin typeface="Avenir Book" panose="02000503020000020003" pitchFamily="2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388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True</a:t>
                      </a:r>
                      <a:endParaRPr lang="en-US" sz="2000" dirty="0">
                        <a:latin typeface="Avenir Book" panose="02000503020000020003" pitchFamily="2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True</a:t>
                      </a:r>
                      <a:endParaRPr lang="en-US" sz="2000" dirty="0">
                        <a:latin typeface="Avenir Book" panose="02000503020000020003" pitchFamily="2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True</a:t>
                      </a:r>
                      <a:endParaRPr lang="en-US" sz="2000" dirty="0">
                        <a:latin typeface="Avenir Book" panose="02000503020000020003" pitchFamily="2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True</a:t>
                      </a:r>
                      <a:endParaRPr lang="en-US" sz="2000" dirty="0">
                        <a:latin typeface="Avenir Book" panose="02000503020000020003" pitchFamily="2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  <a:endParaRPr lang="en-US" sz="2000" dirty="0">
                        <a:latin typeface="Avenir Book" panose="02000503020000020003" pitchFamily="2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388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True</a:t>
                      </a:r>
                      <a:endParaRPr lang="en-US" sz="2000" dirty="0">
                        <a:latin typeface="Avenir Book" panose="02000503020000020003" pitchFamily="2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  <a:endParaRPr lang="en-US" sz="2000" dirty="0">
                        <a:latin typeface="Avenir Book" panose="02000503020000020003" pitchFamily="2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  <a:endParaRPr lang="en-US" sz="2000" dirty="0">
                        <a:latin typeface="Avenir Book" panose="02000503020000020003" pitchFamily="2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True</a:t>
                      </a:r>
                      <a:endParaRPr lang="en-US" sz="2000" dirty="0">
                        <a:latin typeface="Avenir Book" panose="02000503020000020003" pitchFamily="2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  <a:endParaRPr lang="en-US" sz="2000" dirty="0">
                        <a:latin typeface="Avenir Book" panose="02000503020000020003" pitchFamily="2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388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  <a:endParaRPr lang="en-US" sz="2000" dirty="0">
                        <a:latin typeface="Avenir Book" panose="02000503020000020003" pitchFamily="2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True</a:t>
                      </a:r>
                      <a:endParaRPr lang="en-US" sz="2000" dirty="0">
                        <a:latin typeface="Avenir Book" panose="02000503020000020003" pitchFamily="2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  <a:endParaRPr lang="en-US" sz="2000" dirty="0">
                        <a:latin typeface="Avenir Book" panose="02000503020000020003" pitchFamily="2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True</a:t>
                      </a:r>
                      <a:endParaRPr lang="en-US" sz="2000" dirty="0">
                        <a:latin typeface="Avenir Book" panose="02000503020000020003" pitchFamily="2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True</a:t>
                      </a:r>
                      <a:endParaRPr lang="en-US" sz="2000" dirty="0">
                        <a:latin typeface="Avenir Book" panose="02000503020000020003" pitchFamily="2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  <a:tr h="43884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  <a:endParaRPr lang="en-US" sz="2000" dirty="0">
                        <a:latin typeface="Avenir Book" panose="02000503020000020003" pitchFamily="2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  <a:endParaRPr lang="en-US" sz="2000" dirty="0">
                        <a:latin typeface="Avenir Book" panose="02000503020000020003" pitchFamily="2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  <a:endParaRPr lang="en-US" sz="2000" dirty="0">
                        <a:latin typeface="Avenir Book" panose="02000503020000020003" pitchFamily="2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False</a:t>
                      </a:r>
                      <a:endParaRPr lang="en-US" sz="2000" dirty="0">
                        <a:latin typeface="Avenir Book" panose="02000503020000020003" pitchFamily="2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True</a:t>
                      </a:r>
                      <a:endParaRPr lang="en-US" sz="2000" dirty="0">
                        <a:latin typeface="Avenir Book" panose="02000503020000020003" pitchFamily="2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String (</a:t>
            </a:r>
            <a:r>
              <a:rPr kumimoji="1" lang="zh-CN" altLang="en-US" dirty="0"/>
              <a:t>字符串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An </a:t>
            </a:r>
            <a:r>
              <a:rPr lang="en-US" altLang="zh-CN" dirty="0"/>
              <a:t>ordered sequence of characters (including numbers)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Delimited by a single quote (’), double quotes ("), triple single quotes (”’), or triple double quotes (""")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7195" y="3849907"/>
            <a:ext cx="5949950" cy="18977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we begin a string with a type of quote, we must finish it with the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same type</a:t>
            </a:r>
            <a:r>
              <a:rPr lang="en-US" altLang="zh-CN" dirty="0"/>
              <a:t> of quote. 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357" y="3128736"/>
            <a:ext cx="8610600" cy="260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Programming with Python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866" y="3693436"/>
            <a:ext cx="2270040" cy="85126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91282" y="3172276"/>
            <a:ext cx="6103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source code</a:t>
            </a:r>
            <a:endParaRPr lang="zh-CN" altLang="en-US" sz="2400" b="1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 flipV="1">
            <a:off x="2813839" y="3741889"/>
            <a:ext cx="1723559" cy="233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如何在Linux Mint 20上安装Python 3.9 - 技术教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537" y="3854893"/>
            <a:ext cx="1130341" cy="113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678865" y="3312969"/>
            <a:ext cx="1212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interpreter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549797" y="3358746"/>
            <a:ext cx="1429439" cy="1642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32" name="组合 1031"/>
          <p:cNvGrpSpPr/>
          <p:nvPr/>
        </p:nvGrpSpPr>
        <p:grpSpPr>
          <a:xfrm>
            <a:off x="4511124" y="5805964"/>
            <a:ext cx="1379931" cy="755924"/>
            <a:chOff x="4353155" y="4773829"/>
            <a:chExt cx="1673118" cy="1015374"/>
          </a:xfrm>
        </p:grpSpPr>
        <p:sp>
          <p:nvSpPr>
            <p:cNvPr id="1031" name="矩形 1030"/>
            <p:cNvSpPr/>
            <p:nvPr/>
          </p:nvSpPr>
          <p:spPr>
            <a:xfrm>
              <a:off x="4353432" y="4773829"/>
              <a:ext cx="1672841" cy="414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030" name="Picture 6" descr="Command Line Icon Vector #18607 - Free Icons and PNG Background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155" y="4775011"/>
              <a:ext cx="416455" cy="416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矩形 74"/>
            <p:cNvSpPr/>
            <p:nvPr/>
          </p:nvSpPr>
          <p:spPr>
            <a:xfrm>
              <a:off x="4353431" y="5188383"/>
              <a:ext cx="1672841" cy="6008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文本框 15"/>
            <p:cNvSpPr txBox="1"/>
            <p:nvPr/>
          </p:nvSpPr>
          <p:spPr>
            <a:xfrm>
              <a:off x="4353155" y="5262338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latin typeface="Avenir Book" panose="02000503020000020003" pitchFamily="2" charset="0"/>
                  <a:ea typeface="Lato" panose="020F0502020204030203" pitchFamily="34" charset="0"/>
                  <a:cs typeface="Lato" panose="020F0502020204030203" pitchFamily="34" charset="0"/>
                </a:rPr>
                <a:t>12</a:t>
              </a:r>
              <a:endParaRPr kumimoji="1" lang="zh-CN" altLang="en-US" sz="2400" dirty="0">
                <a:solidFill>
                  <a:schemeClr val="bg1"/>
                </a:solidFill>
                <a:latin typeface="Avenir Book" panose="02000503020000020003" pitchFamily="2" charset="0"/>
                <a:cs typeface="Lato" panose="020F0502020204030203" pitchFamily="34" charset="0"/>
              </a:endParaRPr>
            </a:p>
          </p:txBody>
        </p:sp>
      </p:grpSp>
      <p:cxnSp>
        <p:nvCxnSpPr>
          <p:cNvPr id="1048" name="直线箭头连接符 1047"/>
          <p:cNvCxnSpPr/>
          <p:nvPr/>
        </p:nvCxnSpPr>
        <p:spPr>
          <a:xfrm>
            <a:off x="5240707" y="5042869"/>
            <a:ext cx="0" cy="694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/>
          <p:nvPr/>
        </p:nvCxnSpPr>
        <p:spPr>
          <a:xfrm>
            <a:off x="2813839" y="4121718"/>
            <a:ext cx="1723559" cy="233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basics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Strings can be concatenated using the “</a:t>
            </a: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+</a:t>
            </a:r>
            <a:r>
              <a:rPr kumimoji="1" lang="en-US" altLang="zh-CN" b="1" dirty="0"/>
              <a:t>” operator:</a:t>
            </a:r>
            <a:endParaRPr kumimoji="1" lang="en-US" altLang="zh-CN" b="1" dirty="0"/>
          </a:p>
          <a:p>
            <a:endParaRPr kumimoji="1" lang="en-US" altLang="zh-CN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0" y="2616994"/>
            <a:ext cx="7442200" cy="2768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basics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Strings can also be </a:t>
            </a:r>
            <a:r>
              <a:rPr kumimoji="1" lang="en-US" altLang="zh-CN" b="1" dirty="0">
                <a:solidFill>
                  <a:srgbClr val="FF0000"/>
                </a:solidFill>
              </a:rPr>
              <a:t>repeated using</a:t>
            </a:r>
            <a:r>
              <a:rPr kumimoji="1" lang="en-US" altLang="zh-CN" b="1" dirty="0"/>
              <a:t> the “</a:t>
            </a:r>
            <a:r>
              <a:rPr kumimoji="1" lang="en-US" altLang="zh-CN" sz="3600" b="1" dirty="0">
                <a:solidFill>
                  <a:schemeClr val="accent2">
                    <a:lumMod val="75000"/>
                  </a:schemeClr>
                </a:solidFill>
              </a:rPr>
              <a:t>*</a:t>
            </a:r>
            <a:r>
              <a:rPr kumimoji="1" lang="en-US" altLang="zh-CN" b="1" dirty="0"/>
              <a:t>” operator:</a:t>
            </a:r>
            <a:endParaRPr kumimoji="1" lang="en-US" altLang="zh-CN" b="1" dirty="0"/>
          </a:p>
          <a:p>
            <a:endParaRPr kumimoji="1" lang="en-US" altLang="zh-CN" b="1" dirty="0"/>
          </a:p>
          <a:p>
            <a:endParaRPr kumimoji="1" lang="en-US" altLang="zh-CN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6455" y="2546033"/>
            <a:ext cx="4899841" cy="176593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basics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kumimoji="1" lang="en-US" altLang="zh-CN" b="1" dirty="0"/>
              <a:t> and </a:t>
            </a: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not in</a:t>
            </a:r>
            <a:r>
              <a:rPr kumimoji="1" lang="en-US" altLang="zh-CN" b="1" dirty="0"/>
              <a:t>: check if a substring is / is not contained in a string</a:t>
            </a:r>
            <a:endParaRPr kumimoji="1" lang="zh-CN" altLang="en-US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6934" y="2644775"/>
            <a:ext cx="408940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basics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560" y="1587500"/>
            <a:ext cx="10515600" cy="4351338"/>
          </a:xfrm>
        </p:spPr>
        <p:txBody>
          <a:bodyPr/>
          <a:lstStyle/>
          <a:p>
            <a:r>
              <a:rPr kumimoji="1" lang="en-US" altLang="zh-CN" b="1" dirty="0"/>
              <a:t>Compare strings: Python compares strings based on the </a:t>
            </a: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ASCII value </a:t>
            </a:r>
            <a:r>
              <a:rPr kumimoji="1" lang="en-US" altLang="zh-CN" b="1" dirty="0"/>
              <a:t>of the characters using </a:t>
            </a: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&gt;, &lt;, &lt;=, &gt;=, ==, !=:</a:t>
            </a:r>
            <a:endParaRPr kumimoji="1"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b="1" dirty="0"/>
          </a:p>
          <a:p>
            <a:endParaRPr kumimoji="1" lang="en-US" altLang="zh-CN" b="1" dirty="0"/>
          </a:p>
          <a:p>
            <a:endParaRPr kumimoji="1" lang="en-US" altLang="zh-CN" b="1" dirty="0"/>
          </a:p>
          <a:p>
            <a:endParaRPr kumimoji="1" lang="zh-CN" alt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3378" y="2746070"/>
            <a:ext cx="5996907" cy="39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6540285" y="4298697"/>
            <a:ext cx="56067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ASCII</a:t>
            </a:r>
            <a:r>
              <a:rPr lang="zh-CN" altLang="en-US" sz="2000" dirty="0">
                <a:latin typeface="Avenir Book" panose="02000503020000020003" pitchFamily="2" charset="0"/>
              </a:rPr>
              <a:t> stands for American Standard Code for Information Interchange. Computers can only understand numbers, so an </a:t>
            </a:r>
            <a:r>
              <a:rPr lang="zh-CN" altLang="en-US" sz="20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ASCII code is the numerical representation of a character </a:t>
            </a:r>
            <a:endParaRPr lang="zh-CN" altLang="en-US" sz="2000" b="1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basics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Compare strings: Python compares strings based on the </a:t>
            </a: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ASCII value </a:t>
            </a:r>
            <a:r>
              <a:rPr kumimoji="1" lang="en-US" altLang="zh-CN" b="1" dirty="0"/>
              <a:t>of the characters using </a:t>
            </a: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&gt;, &lt;, &lt;=, &gt;=, ==, !=:</a:t>
            </a:r>
            <a:endParaRPr kumimoji="1"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kumimoji="1" lang="en-US" altLang="zh-CN" b="1" dirty="0"/>
          </a:p>
          <a:p>
            <a:endParaRPr kumimoji="1" lang="en-US" altLang="zh-CN" b="1" dirty="0"/>
          </a:p>
          <a:p>
            <a:endParaRPr kumimoji="1" lang="en-US" altLang="zh-CN" b="1" dirty="0"/>
          </a:p>
          <a:p>
            <a:endParaRPr kumimoji="1"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9670" y="3428999"/>
            <a:ext cx="2609850" cy="25593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3428999"/>
            <a:ext cx="3023634" cy="256240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String basics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Strings are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immutable </a:t>
            </a:r>
            <a:r>
              <a:rPr lang="en-US" altLang="zh-CN" dirty="0"/>
              <a:t>(</a:t>
            </a:r>
            <a:r>
              <a:rPr lang="zh-CN" altLang="en-US" dirty="0"/>
              <a:t>不可变的</a:t>
            </a:r>
            <a:r>
              <a:rPr lang="en-US" altLang="zh-CN" dirty="0"/>
              <a:t>). The characters in a string cannot be changed once a string value is assigned to a string variable. 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36" y="3124200"/>
            <a:ext cx="9080500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Built-in functions for strings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len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():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Return the number of characters in a string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326" y="3035328"/>
            <a:ext cx="44069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indexing (</a:t>
            </a:r>
            <a:r>
              <a:rPr kumimoji="1" lang="zh-CN" altLang="en-US" dirty="0"/>
              <a:t>索引</a:t>
            </a:r>
            <a:r>
              <a:rPr kumimoji="1" lang="en-US" altLang="zh-CN" dirty="0"/>
              <a:t>)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 a certain character in a string</a:t>
            </a:r>
            <a:endParaRPr lang="en-US" altLang="zh-CN" dirty="0"/>
          </a:p>
          <a:p>
            <a:r>
              <a:rPr lang="en-US" altLang="zh-CN" dirty="0"/>
              <a:t>Each of the string’s character corresponds to 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index</a:t>
            </a:r>
            <a:r>
              <a:rPr lang="en-US" altLang="zh-CN" dirty="0"/>
              <a:t> number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starting from 0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square brackets (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方括号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altLang="zh-CN" dirty="0"/>
              <a:t> are used to perform indexing in a string</a:t>
            </a:r>
            <a:r>
              <a:rPr lang="zh-CN" altLang="en-US" dirty="0"/>
              <a:t>；</a:t>
            </a:r>
            <a:r>
              <a:rPr lang="en-US" altLang="zh-CN" dirty="0"/>
              <a:t>Use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zh-CN" dirty="0"/>
              <a:t> to count from the last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703070" y="4057650"/>
            <a:ext cx="8310245" cy="1058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indexing (</a:t>
            </a:r>
            <a:r>
              <a:rPr kumimoji="1" lang="zh-CN" altLang="en-US" dirty="0"/>
              <a:t>索引</a:t>
            </a:r>
            <a:r>
              <a:rPr kumimoji="1" lang="en-US" altLang="zh-CN" dirty="0"/>
              <a:t>)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750" y="164909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 a certain character in a string</a:t>
            </a:r>
            <a:endParaRPr lang="en-US" altLang="zh-CN" dirty="0"/>
          </a:p>
          <a:p>
            <a:r>
              <a:rPr lang="en-US" altLang="zh-CN" dirty="0"/>
              <a:t>Each of the string’s character corresponds to 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index</a:t>
            </a:r>
            <a:r>
              <a:rPr lang="en-US" altLang="zh-CN" dirty="0"/>
              <a:t> number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starting from 0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square brackets (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方括号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altLang="zh-CN" dirty="0"/>
              <a:t> are used to perform indexing in a string</a:t>
            </a:r>
            <a:r>
              <a:rPr lang="zh-CN" altLang="en-US" dirty="0"/>
              <a:t>；</a:t>
            </a:r>
            <a:r>
              <a:rPr lang="en-US" altLang="zh-CN" dirty="0"/>
              <a:t>Use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zh-CN" dirty="0"/>
              <a:t> to count from the last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26462"/>
          <a:stretch>
            <a:fillRect/>
          </a:stretch>
        </p:blipFill>
        <p:spPr>
          <a:xfrm>
            <a:off x="4868612" y="4001294"/>
            <a:ext cx="3213100" cy="18211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82" y="4001294"/>
            <a:ext cx="3213100" cy="116671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indexing (</a:t>
            </a:r>
            <a:r>
              <a:rPr kumimoji="1" lang="zh-CN" altLang="en-US" dirty="0"/>
              <a:t>索引</a:t>
            </a:r>
            <a:r>
              <a:rPr kumimoji="1" lang="en-US" altLang="zh-CN" dirty="0"/>
              <a:t>)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 a certain character in a string</a:t>
            </a:r>
            <a:endParaRPr lang="en-US" altLang="zh-CN" dirty="0"/>
          </a:p>
          <a:p>
            <a:r>
              <a:rPr lang="en-US" altLang="zh-CN" dirty="0"/>
              <a:t>Each of the string’s character corresponds to 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index</a:t>
            </a:r>
            <a:r>
              <a:rPr lang="en-US" altLang="zh-CN" dirty="0"/>
              <a:t> number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starting from 0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square brackets (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方括号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altLang="zh-CN" dirty="0"/>
              <a:t> are used to perform indexing in a string</a:t>
            </a:r>
            <a:r>
              <a:rPr lang="zh-CN" altLang="en-US" dirty="0"/>
              <a:t>；</a:t>
            </a:r>
            <a:r>
              <a:rPr lang="en-US" altLang="zh-CN" dirty="0"/>
              <a:t>Use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zh-CN" dirty="0"/>
              <a:t> to count from the last (starting  from -1)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t="77969"/>
          <a:stretch>
            <a:fillRect/>
          </a:stretch>
        </p:blipFill>
        <p:spPr>
          <a:xfrm>
            <a:off x="5088068" y="4001294"/>
            <a:ext cx="3213100" cy="5456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82" y="4001294"/>
            <a:ext cx="3213100" cy="116671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6000" y="454689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kumimoji="1"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Programming with Python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866" y="3693436"/>
            <a:ext cx="2270040" cy="85126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259349" y="1645885"/>
            <a:ext cx="6103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Avenir Book" panose="02000503020000020003" pitchFamily="2" charset="0"/>
                <a:cs typeface="Arial" panose="020B0604020202020204" pitchFamily="34" charset="0"/>
              </a:rPr>
              <a:t>python.org</a:t>
            </a:r>
            <a:endParaRPr lang="zh-CN" altLang="en-US" sz="2400" b="1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916" y="1371378"/>
            <a:ext cx="1602541" cy="79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/>
          <p:cNvSpPr txBox="1"/>
          <p:nvPr/>
        </p:nvSpPr>
        <p:spPr>
          <a:xfrm>
            <a:off x="591282" y="3172276"/>
            <a:ext cx="6103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source code</a:t>
            </a:r>
            <a:endParaRPr lang="zh-CN" altLang="en-US" sz="2400" b="1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 flipV="1">
            <a:off x="2813839" y="3741889"/>
            <a:ext cx="1723559" cy="233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5240707" y="2098031"/>
            <a:ext cx="17219" cy="12149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>
            <a:off x="5651965" y="2273541"/>
            <a:ext cx="920948" cy="10295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如何在Linux Mint 20上安装Python 3.9 - 技术教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537" y="3854893"/>
            <a:ext cx="1130341" cy="113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678865" y="3312969"/>
            <a:ext cx="1212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interpreter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549797" y="3358746"/>
            <a:ext cx="1429439" cy="1642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32" name="组合 1031"/>
          <p:cNvGrpSpPr/>
          <p:nvPr/>
        </p:nvGrpSpPr>
        <p:grpSpPr>
          <a:xfrm>
            <a:off x="4511124" y="5805964"/>
            <a:ext cx="1379931" cy="755924"/>
            <a:chOff x="4353155" y="4773829"/>
            <a:chExt cx="1673118" cy="1015374"/>
          </a:xfrm>
        </p:grpSpPr>
        <p:sp>
          <p:nvSpPr>
            <p:cNvPr id="1031" name="矩形 1030"/>
            <p:cNvSpPr/>
            <p:nvPr/>
          </p:nvSpPr>
          <p:spPr>
            <a:xfrm>
              <a:off x="4353432" y="4773829"/>
              <a:ext cx="1672841" cy="414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030" name="Picture 6" descr="Command Line Icon Vector #18607 - Free Icons and PNG Background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155" y="4775011"/>
              <a:ext cx="416455" cy="416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矩形 74"/>
            <p:cNvSpPr/>
            <p:nvPr/>
          </p:nvSpPr>
          <p:spPr>
            <a:xfrm>
              <a:off x="4353431" y="5188383"/>
              <a:ext cx="1672841" cy="6008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文本框 15"/>
            <p:cNvSpPr txBox="1"/>
            <p:nvPr/>
          </p:nvSpPr>
          <p:spPr>
            <a:xfrm>
              <a:off x="4353155" y="5262338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latin typeface="Avenir Book" panose="02000503020000020003" pitchFamily="2" charset="0"/>
                  <a:ea typeface="Lato" panose="020F0502020204030203" pitchFamily="34" charset="0"/>
                  <a:cs typeface="Lato" panose="020F0502020204030203" pitchFamily="34" charset="0"/>
                </a:rPr>
                <a:t>12</a:t>
              </a:r>
              <a:endParaRPr kumimoji="1" lang="zh-CN" altLang="en-US" sz="2400" dirty="0">
                <a:solidFill>
                  <a:schemeClr val="bg1"/>
                </a:solidFill>
                <a:latin typeface="Avenir Book" panose="02000503020000020003" pitchFamily="2" charset="0"/>
                <a:cs typeface="Lato" panose="020F0502020204030203" pitchFamily="34" charset="0"/>
              </a:endParaRPr>
            </a:p>
          </p:txBody>
        </p:sp>
      </p:grpSp>
      <p:cxnSp>
        <p:nvCxnSpPr>
          <p:cNvPr id="1048" name="直线箭头连接符 1047"/>
          <p:cNvCxnSpPr/>
          <p:nvPr/>
        </p:nvCxnSpPr>
        <p:spPr>
          <a:xfrm>
            <a:off x="5240707" y="5042869"/>
            <a:ext cx="0" cy="694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/>
          <p:cNvCxnSpPr/>
          <p:nvPr/>
        </p:nvCxnSpPr>
        <p:spPr>
          <a:xfrm>
            <a:off x="2813839" y="4121718"/>
            <a:ext cx="1723559" cy="233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indexing (</a:t>
            </a:r>
            <a:r>
              <a:rPr kumimoji="1" lang="zh-CN" altLang="en-US" dirty="0"/>
              <a:t>索引</a:t>
            </a:r>
            <a:r>
              <a:rPr kumimoji="1" lang="en-US" altLang="zh-CN" dirty="0"/>
              <a:t>)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 a certain character in a string</a:t>
            </a:r>
            <a:endParaRPr lang="en-US" altLang="zh-CN" dirty="0"/>
          </a:p>
          <a:p>
            <a:r>
              <a:rPr lang="en-US" altLang="zh-CN" dirty="0"/>
              <a:t>Each of the string’s character corresponds to an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index</a:t>
            </a:r>
            <a:r>
              <a:rPr lang="en-US" altLang="zh-CN" dirty="0"/>
              <a:t> number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starting from 0</a:t>
            </a:r>
            <a:r>
              <a:rPr lang="en-US" altLang="zh-CN" dirty="0"/>
              <a:t>;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square brackets (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方括号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r>
              <a:rPr lang="en-US" altLang="zh-CN" dirty="0"/>
              <a:t> are used to perform indexing in a string</a:t>
            </a:r>
            <a:r>
              <a:rPr lang="zh-CN" altLang="en-US" dirty="0"/>
              <a:t>；</a:t>
            </a:r>
            <a:r>
              <a:rPr lang="en-US" altLang="zh-CN" dirty="0"/>
              <a:t>Use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en-US" altLang="zh-CN" dirty="0"/>
              <a:t> to count from the last (starting  from -1)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 err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t="77969"/>
          <a:stretch>
            <a:fillRect/>
          </a:stretch>
        </p:blipFill>
        <p:spPr>
          <a:xfrm>
            <a:off x="5088068" y="4001294"/>
            <a:ext cx="3213100" cy="5456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82" y="4001294"/>
            <a:ext cx="3213100" cy="116671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52" y="5047750"/>
            <a:ext cx="7610916" cy="155582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6000" y="454689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>
                <a:solidFill>
                  <a:schemeClr val="accent2">
                    <a:lumMod val="75000"/>
                  </a:schemeClr>
                </a:solidFill>
              </a:rPr>
              <a:t>?</a:t>
            </a:r>
            <a:endParaRPr kumimoji="1" lang="zh-CN" alt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slicing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To obtain a sub-string from the given string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string_x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 [start: stop: </a:t>
            </a: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</a:rPr>
              <a:t>step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]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positions are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inclusive</a:t>
            </a:r>
            <a:r>
              <a:rPr lang="en-US" altLang="zh-CN" b="1" dirty="0"/>
              <a:t> </a:t>
            </a:r>
            <a:r>
              <a:rPr lang="en-US" altLang="zh-CN" dirty="0"/>
              <a:t>at the start, but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exclusive</a:t>
            </a:r>
            <a:r>
              <a:rPr lang="en-US" altLang="zh-CN" b="1" dirty="0"/>
              <a:t> </a:t>
            </a:r>
            <a:r>
              <a:rPr lang="en-US" altLang="zh-CN" dirty="0"/>
              <a:t>at the stop </a:t>
            </a:r>
            <a:endParaRPr lang="en-US" altLang="zh-CN" dirty="0"/>
          </a:p>
          <a:p>
            <a:pPr lvl="1"/>
            <a:r>
              <a:rPr lang="en-US" altLang="zh-CN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the index numbers are separated by a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colon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：</a:t>
            </a:r>
            <a:r>
              <a:rPr lang="en-US" altLang="zh-CN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zh-CN" alt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冒号</a:t>
            </a:r>
            <a:r>
              <a:rPr lang="en-US" altLang="zh-CN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en-US" altLang="zh-CN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38200" y="4134029"/>
            <a:ext cx="10515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string_x</a:t>
            </a:r>
            <a:r>
              <a:rPr lang="zh-CN" altLang="en-US" sz="2400" dirty="0">
                <a:latin typeface="Avenir Book" panose="02000503020000020003" pitchFamily="2" charset="0"/>
              </a:rPr>
              <a:t>[start:stop]         # </a:t>
            </a:r>
            <a:r>
              <a:rPr lang="en-US" altLang="zh-CN" sz="2400" dirty="0">
                <a:latin typeface="Avenir Book" panose="02000503020000020003" pitchFamily="2" charset="0"/>
              </a:rPr>
              <a:t>characters</a:t>
            </a:r>
            <a:r>
              <a:rPr lang="zh-CN" altLang="en-US" sz="2400" dirty="0">
                <a:latin typeface="Avenir Book" panose="02000503020000020003" pitchFamily="2" charset="0"/>
              </a:rPr>
              <a:t> start through stop-1</a:t>
            </a:r>
            <a:endParaRPr lang="zh-CN" altLang="en-US" sz="2400" dirty="0">
              <a:latin typeface="Avenir Book" panose="02000503020000020003" pitchFamily="2" charset="0"/>
            </a:endParaRPr>
          </a:p>
          <a:p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string_x</a:t>
            </a:r>
            <a:r>
              <a:rPr lang="zh-CN" altLang="en-US" sz="2400" dirty="0">
                <a:latin typeface="Avenir Book" panose="02000503020000020003" pitchFamily="2" charset="0"/>
              </a:rPr>
              <a:t>[start:]             </a:t>
            </a:r>
            <a:r>
              <a:rPr lang="en-US" altLang="zh-CN" sz="2400" dirty="0">
                <a:latin typeface="Avenir Book" panose="02000503020000020003" pitchFamily="2" charset="0"/>
              </a:rPr>
              <a:t>   </a:t>
            </a:r>
            <a:r>
              <a:rPr lang="zh-CN" altLang="en-US" sz="2400" dirty="0">
                <a:latin typeface="Avenir Book" panose="02000503020000020003" pitchFamily="2" charset="0"/>
              </a:rPr>
              <a:t># </a:t>
            </a:r>
            <a:r>
              <a:rPr lang="en-US" altLang="zh-CN" sz="2400" dirty="0">
                <a:latin typeface="Avenir Book" panose="02000503020000020003" pitchFamily="2" charset="0"/>
              </a:rPr>
              <a:t>characters</a:t>
            </a:r>
            <a:r>
              <a:rPr lang="zh-CN" altLang="en-US" sz="2400" dirty="0">
                <a:latin typeface="Avenir Book" panose="02000503020000020003" pitchFamily="2" charset="0"/>
              </a:rPr>
              <a:t> start through the rest of the </a:t>
            </a:r>
            <a:r>
              <a:rPr lang="en-US" altLang="zh-CN" sz="2400" dirty="0">
                <a:latin typeface="Avenir Book" panose="02000503020000020003" pitchFamily="2" charset="0"/>
              </a:rPr>
              <a:t>string</a:t>
            </a:r>
            <a:endParaRPr lang="zh-CN" altLang="en-US" sz="2400" dirty="0">
              <a:latin typeface="Avenir Book" panose="02000503020000020003" pitchFamily="2" charset="0"/>
            </a:endParaRPr>
          </a:p>
          <a:p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string_x</a:t>
            </a:r>
            <a:r>
              <a:rPr lang="zh-CN" altLang="en-US" sz="2400" dirty="0">
                <a:latin typeface="Avenir Book" panose="02000503020000020003" pitchFamily="2" charset="0"/>
              </a:rPr>
              <a:t>[:stop]             </a:t>
            </a:r>
            <a:r>
              <a:rPr lang="en-US" altLang="zh-CN" sz="2400" dirty="0">
                <a:latin typeface="Avenir Book" panose="02000503020000020003" pitchFamily="2" charset="0"/>
              </a:rPr>
              <a:t>  </a:t>
            </a:r>
            <a:r>
              <a:rPr lang="zh-CN" altLang="en-US" sz="2400" dirty="0">
                <a:latin typeface="Avenir Book" panose="02000503020000020003" pitchFamily="2" charset="0"/>
              </a:rPr>
              <a:t> # </a:t>
            </a:r>
            <a:r>
              <a:rPr lang="en-US" altLang="zh-CN" sz="2400" dirty="0">
                <a:latin typeface="Avenir Book" panose="02000503020000020003" pitchFamily="2" charset="0"/>
              </a:rPr>
              <a:t>characters</a:t>
            </a:r>
            <a:r>
              <a:rPr lang="zh-CN" altLang="en-US" sz="2400" dirty="0">
                <a:latin typeface="Avenir Book" panose="02000503020000020003" pitchFamily="2" charset="0"/>
              </a:rPr>
              <a:t> from the beginning through stop-1</a:t>
            </a:r>
            <a:endParaRPr lang="zh-CN" altLang="en-US" sz="2400" dirty="0">
              <a:latin typeface="Avenir Book" panose="02000503020000020003" pitchFamily="2" charset="0"/>
            </a:endParaRPr>
          </a:p>
          <a:p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string_x</a:t>
            </a:r>
            <a:r>
              <a:rPr lang="zh-CN" altLang="en-US" sz="2400" dirty="0">
                <a:latin typeface="Avenir Book" panose="02000503020000020003" pitchFamily="2" charset="0"/>
              </a:rPr>
              <a:t>[:]                  </a:t>
            </a:r>
            <a:r>
              <a:rPr lang="en-US" altLang="zh-CN" sz="2400" dirty="0">
                <a:latin typeface="Avenir Book" panose="02000503020000020003" pitchFamily="2" charset="0"/>
              </a:rPr>
              <a:t>     </a:t>
            </a:r>
            <a:r>
              <a:rPr lang="zh-CN" altLang="en-US" sz="2400" dirty="0">
                <a:latin typeface="Avenir Book" panose="02000503020000020003" pitchFamily="2" charset="0"/>
              </a:rPr>
              <a:t># a copy of the whole </a:t>
            </a:r>
            <a:r>
              <a:rPr lang="en-US" altLang="zh-CN" sz="2400" dirty="0">
                <a:latin typeface="Avenir Book" panose="02000503020000020003" pitchFamily="2" charset="0"/>
              </a:rPr>
              <a:t>string</a:t>
            </a:r>
            <a:endParaRPr lang="zh-CN" altLang="en-US" sz="2400" dirty="0">
              <a:latin typeface="Avenir Book" panose="02000503020000020003" pitchFamily="2" charset="0"/>
            </a:endParaRPr>
          </a:p>
          <a:p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string_x</a:t>
            </a:r>
            <a:r>
              <a:rPr lang="zh-CN" altLang="en-US" sz="2400" dirty="0">
                <a:latin typeface="Avenir Book" panose="02000503020000020003" pitchFamily="2" charset="0"/>
              </a:rPr>
              <a:t>[start:stop:step]    # start through</a:t>
            </a:r>
            <a:r>
              <a:rPr lang="en-US" altLang="zh-CN" sz="2400" dirty="0">
                <a:latin typeface="Avenir Book" panose="02000503020000020003" pitchFamily="2" charset="0"/>
              </a:rPr>
              <a:t> </a:t>
            </a:r>
            <a:r>
              <a:rPr lang="zh-CN" altLang="en-US" sz="2400" dirty="0">
                <a:latin typeface="Avenir Book" panose="02000503020000020003" pitchFamily="2" charset="0"/>
              </a:rPr>
              <a:t>stop</a:t>
            </a:r>
            <a:r>
              <a:rPr lang="en-US" altLang="zh-CN" sz="2400" dirty="0">
                <a:latin typeface="Avenir Book" panose="02000503020000020003" pitchFamily="2" charset="0"/>
              </a:rPr>
              <a:t>-1</a:t>
            </a:r>
            <a:r>
              <a:rPr lang="zh-CN" altLang="en-US" sz="2400" dirty="0">
                <a:latin typeface="Avenir Book" panose="02000503020000020003" pitchFamily="2" charset="0"/>
              </a:rPr>
              <a:t>, by step</a:t>
            </a:r>
            <a:endParaRPr lang="zh-CN" altLang="en-US" sz="2400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slicing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To obtain a sub-string from the given string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string_x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 [start: stop: </a:t>
            </a: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</a:rPr>
              <a:t>step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]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positions are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inclusive</a:t>
            </a:r>
            <a:r>
              <a:rPr lang="en-US" altLang="zh-CN" b="1" dirty="0"/>
              <a:t> </a:t>
            </a:r>
            <a:r>
              <a:rPr lang="en-US" altLang="zh-CN" dirty="0"/>
              <a:t>at the start, but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exclusive</a:t>
            </a:r>
            <a:r>
              <a:rPr lang="en-US" altLang="zh-CN" b="1" dirty="0"/>
              <a:t> </a:t>
            </a:r>
            <a:r>
              <a:rPr lang="en-US" altLang="zh-CN" dirty="0"/>
              <a:t>at the stop </a:t>
            </a:r>
            <a:endParaRPr lang="en-US" altLang="zh-CN" dirty="0"/>
          </a:p>
          <a:p>
            <a:pPr lvl="1"/>
            <a:r>
              <a:rPr lang="en-US" altLang="zh-CN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the index numbers are separated by a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colon</a:t>
            </a:r>
            <a:r>
              <a:rPr lang="en-US" altLang="zh-CN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zh-CN" alt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冒号</a:t>
            </a:r>
            <a:r>
              <a:rPr lang="en-US" altLang="zh-CN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en-US" altLang="zh-CN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1" b="54337"/>
          <a:stretch>
            <a:fillRect/>
          </a:stretch>
        </p:blipFill>
        <p:spPr>
          <a:xfrm>
            <a:off x="1090284" y="3737113"/>
            <a:ext cx="4000500" cy="257478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t="46634" b="-1"/>
          <a:stretch>
            <a:fillRect/>
          </a:stretch>
        </p:blipFill>
        <p:spPr>
          <a:xfrm>
            <a:off x="5621166" y="3737113"/>
            <a:ext cx="4000500" cy="300927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slicing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To obtain a sub-string from the given string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string_x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 [start: stop: </a:t>
            </a: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</a:rPr>
              <a:t>step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]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dirty="0"/>
              <a:t>positions are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inclusive</a:t>
            </a:r>
            <a:r>
              <a:rPr lang="en-US" altLang="zh-CN" b="1" dirty="0"/>
              <a:t> </a:t>
            </a:r>
            <a:r>
              <a:rPr lang="en-US" altLang="zh-CN" dirty="0"/>
              <a:t>at the start, but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exclusive</a:t>
            </a:r>
            <a:r>
              <a:rPr lang="en-US" altLang="zh-CN" b="1" dirty="0"/>
              <a:t> </a:t>
            </a:r>
            <a:r>
              <a:rPr lang="en-US" altLang="zh-CN" dirty="0"/>
              <a:t>at the stop </a:t>
            </a:r>
            <a:endParaRPr lang="en-US" altLang="zh-CN" dirty="0"/>
          </a:p>
          <a:p>
            <a:pPr lvl="1"/>
            <a:r>
              <a:rPr lang="en-US" altLang="zh-CN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the index numbers are separated by a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colon</a:t>
            </a:r>
            <a:r>
              <a:rPr lang="en-US" altLang="zh-CN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zh-CN" altLang="en-US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冒号</a:t>
            </a:r>
            <a:r>
              <a:rPr lang="en-US" altLang="zh-CN" dirty="0">
                <a:latin typeface="Avenir Book" panose="02000503020000020003" pitchFamily="2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en-US" altLang="zh-CN" dirty="0">
              <a:latin typeface="Avenir Book" panose="02000503020000020003" pitchFamily="2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t="58520"/>
          <a:stretch>
            <a:fillRect/>
          </a:stretch>
        </p:blipFill>
        <p:spPr>
          <a:xfrm>
            <a:off x="5879413" y="4101371"/>
            <a:ext cx="2082800" cy="207559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b="39264"/>
          <a:stretch>
            <a:fillRect/>
          </a:stretch>
        </p:blipFill>
        <p:spPr>
          <a:xfrm>
            <a:off x="2487826" y="3754566"/>
            <a:ext cx="2082800" cy="303907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slicing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To obtain a sub-string from the given string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 err="1">
                <a:solidFill>
                  <a:schemeClr val="accent2">
                    <a:lumMod val="75000"/>
                  </a:schemeClr>
                </a:solidFill>
              </a:rPr>
              <a:t>string_x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 [start: stop: </a:t>
            </a: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</a:rPr>
              <a:t>step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]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step</a:t>
            </a:r>
            <a:r>
              <a:rPr lang="en-US" altLang="zh-CN" dirty="0"/>
              <a:t> can be specified to specify steps in slicing; the default value of step is 1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314" y="3453976"/>
            <a:ext cx="2423641" cy="340399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3405" y="182245"/>
            <a:ext cx="10515600" cy="1325563"/>
          </a:xfrm>
        </p:spPr>
        <p:txBody>
          <a:bodyPr/>
          <a:p>
            <a:r>
              <a:rPr kumimoji="1" lang="en-US" altLang="zh-CN" dirty="0">
                <a:sym typeface="+mn-ea"/>
              </a:rPr>
              <a:t>String slicing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685" y="1977390"/>
            <a:ext cx="5365750" cy="1593850"/>
          </a:xfrm>
          <a:prstGeom prst="rect">
            <a:avLst/>
          </a:prstGeom>
        </p:spPr>
      </p:pic>
      <p:pic>
        <p:nvPicPr>
          <p:cNvPr id="100" name="图片 99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168015" y="1216025"/>
            <a:ext cx="7635240" cy="8375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85" y="3511550"/>
            <a:ext cx="6355080" cy="30441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090" y="2880360"/>
            <a:ext cx="6054725" cy="36753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41415" y="237744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str[a:b:s]：步长字符串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415" y="1825625"/>
            <a:ext cx="11535410" cy="4351655"/>
          </a:xfrm>
        </p:spPr>
        <p:txBody>
          <a:bodyPr/>
          <a:lstStyle/>
          <a:p>
            <a:r>
              <a:rPr kumimoji="1" lang="en-US" altLang="zh-CN" dirty="0"/>
              <a:t>Python has a set of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built-in methods </a:t>
            </a:r>
            <a:r>
              <a:rPr kumimoji="1" lang="en-US" altLang="zh-CN" dirty="0"/>
              <a:t>that can be used on strings.</a:t>
            </a:r>
            <a:endParaRPr kumimoji="1" lang="en-US" altLang="zh-CN" dirty="0"/>
          </a:p>
          <a:p>
            <a:r>
              <a:rPr kumimoji="1" lang="en-US" altLang="zh-CN" dirty="0"/>
              <a:t>All string methods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returns new values</a:t>
            </a:r>
            <a:r>
              <a:rPr kumimoji="1" lang="en-US" altLang="zh-CN" dirty="0"/>
              <a:t>. They do not change the original string.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>
                <a:hlinkClick r:id="rId1"/>
              </a:rPr>
              <a:t>https://www.w3schools.com/python/</a:t>
            </a:r>
            <a:r>
              <a:rPr kumimoji="1" lang="en-US" altLang="zh-CN" dirty="0" err="1">
                <a:hlinkClick r:id="rId1"/>
              </a:rPr>
              <a:t>python_ref_string.asp</a:t>
            </a:r>
            <a:endParaRPr kumimoji="1"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120" y="17589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String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305" y="1316355"/>
            <a:ext cx="10515600" cy="4351338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lower(), upper(): </a:t>
            </a:r>
            <a:r>
              <a:rPr kumimoji="1" lang="en-US" altLang="zh-CN" dirty="0"/>
              <a:t>Convert strings to lower/upper cases</a:t>
            </a:r>
            <a:endParaRPr kumimoji="1"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565" y="3428784"/>
            <a:ext cx="3919220" cy="1436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985" y="3275673"/>
            <a:ext cx="4484386" cy="158927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36900" y="213440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b="1" i="1" dirty="0" err="1">
                <a:effectLst/>
                <a:latin typeface="Avenir Book" panose="02000503020000020003" pitchFamily="2" charset="0"/>
              </a:rPr>
              <a:t>string.</a:t>
            </a:r>
            <a:r>
              <a:rPr lang="en-US" altLang="zh-CN" sz="2800" b="1" dirty="0" err="1">
                <a:effectLst/>
                <a:latin typeface="Avenir Book" panose="02000503020000020003" pitchFamily="2" charset="0"/>
              </a:rPr>
              <a:t>lower</a:t>
            </a:r>
            <a:r>
              <a:rPr lang="en-US" altLang="zh-CN" sz="2800" b="1" dirty="0">
                <a:effectLst/>
                <a:latin typeface="Avenir Book" panose="02000503020000020003" pitchFamily="2" charset="0"/>
              </a:rPr>
              <a:t>()</a:t>
            </a:r>
            <a:r>
              <a:rPr lang="en-US" altLang="zh-CN" sz="2800" b="1" i="1" dirty="0">
                <a:effectLst/>
                <a:latin typeface="Avenir Book" panose="02000503020000020003" pitchFamily="2" charset="0"/>
              </a:rPr>
              <a:t>               </a:t>
            </a:r>
            <a:r>
              <a:rPr lang="en-US" altLang="zh-CN" sz="2800" b="1" i="1" dirty="0" err="1">
                <a:effectLst/>
                <a:latin typeface="Avenir Book" panose="02000503020000020003" pitchFamily="2" charset="0"/>
              </a:rPr>
              <a:t>string</a:t>
            </a:r>
            <a:r>
              <a:rPr lang="en-US" altLang="zh-CN" sz="2800" b="1" i="0" dirty="0" err="1">
                <a:effectLst/>
                <a:latin typeface="Avenir Book" panose="02000503020000020003" pitchFamily="2" charset="0"/>
              </a:rPr>
              <a:t>.upper</a:t>
            </a:r>
            <a:r>
              <a:rPr lang="en-US" altLang="zh-CN" sz="2800" b="1" i="0" dirty="0">
                <a:effectLst/>
                <a:latin typeface="Avenir Book" panose="02000503020000020003" pitchFamily="2" charset="0"/>
              </a:rPr>
              <a:t>()</a:t>
            </a:r>
            <a:r>
              <a:rPr lang="en-US" altLang="zh-CN" sz="2800" b="1" dirty="0">
                <a:effectLst/>
                <a:latin typeface="Avenir Book" panose="02000503020000020003" pitchFamily="2" charset="0"/>
              </a:rPr>
              <a:t> </a:t>
            </a:r>
            <a:br>
              <a:rPr lang="en-US" altLang="zh-CN" sz="2800" b="1" dirty="0">
                <a:latin typeface="Avenir Book" panose="02000503020000020003" pitchFamily="2" charset="0"/>
              </a:rPr>
            </a:br>
            <a:endParaRPr lang="zh-CN" altLang="en-US" sz="2800" b="1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replace(): </a:t>
            </a:r>
            <a:r>
              <a:rPr lang="en-US" altLang="zh-CN" dirty="0"/>
              <a:t>Returns a string where a specified value is replaced with a specified value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i="1" dirty="0"/>
              <a:t>	</a:t>
            </a:r>
            <a:r>
              <a:rPr lang="en-US" altLang="zh-CN" b="1" i="1" dirty="0" err="1"/>
              <a:t>string</a:t>
            </a:r>
            <a:r>
              <a:rPr lang="en-US" altLang="zh-CN" b="1" dirty="0" err="1"/>
              <a:t>.replace</a:t>
            </a:r>
            <a:r>
              <a:rPr lang="en-US" altLang="zh-CN" b="1" dirty="0"/>
              <a:t>(</a:t>
            </a:r>
            <a:r>
              <a:rPr lang="en-US" altLang="zh-CN" b="1" dirty="0" err="1"/>
              <a:t>oldvalue</a:t>
            </a:r>
            <a:r>
              <a:rPr lang="en-US" altLang="zh-CN" b="1" dirty="0"/>
              <a:t>, </a:t>
            </a:r>
            <a:r>
              <a:rPr lang="en-US" altLang="zh-CN" b="1" dirty="0" err="1"/>
              <a:t>newvalue</a:t>
            </a:r>
            <a:r>
              <a:rPr lang="en-US" altLang="zh-CN" b="1" dirty="0"/>
              <a:t>, count)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04645" y="3219450"/>
          <a:ext cx="9196070" cy="3340735"/>
        </p:xfrm>
        <a:graphic>
          <a:graphicData uri="http://schemas.openxmlformats.org/drawingml/2006/table">
            <a:tbl>
              <a:tblPr/>
              <a:tblGrid>
                <a:gridCol w="2125345"/>
                <a:gridCol w="7070725"/>
              </a:tblGrid>
              <a:tr h="51816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Parameter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Description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oldvalue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Required. The string to search for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newvalue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Required. The string to replace the old value with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2049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count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Optional. A number specifying how many occurrences of the old value you want to replace. Default is all occurrences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replace(): </a:t>
            </a:r>
            <a:r>
              <a:rPr lang="en-US" altLang="zh-CN" dirty="0"/>
              <a:t>Returns a string where a specified value is replaced with a specified value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i="1" dirty="0"/>
              <a:t>	</a:t>
            </a:r>
            <a:r>
              <a:rPr lang="en-US" altLang="zh-CN" b="1" i="1" dirty="0" err="1"/>
              <a:t>string</a:t>
            </a:r>
            <a:r>
              <a:rPr lang="en-US" altLang="zh-CN" b="1" dirty="0" err="1"/>
              <a:t>.replace</a:t>
            </a:r>
            <a:r>
              <a:rPr lang="en-US" altLang="zh-CN" b="1" dirty="0"/>
              <a:t>(</a:t>
            </a:r>
            <a:r>
              <a:rPr lang="en-US" altLang="zh-CN" b="1" dirty="0" err="1"/>
              <a:t>oldvalue</a:t>
            </a:r>
            <a:r>
              <a:rPr lang="en-US" altLang="zh-CN" b="1" dirty="0"/>
              <a:t>, </a:t>
            </a:r>
            <a:r>
              <a:rPr lang="en-US" altLang="zh-CN" b="1" dirty="0" err="1"/>
              <a:t>newvalue</a:t>
            </a:r>
            <a:r>
              <a:rPr lang="en-US" altLang="zh-CN" b="1" dirty="0"/>
              <a:t>, count)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4020" y="3429181"/>
            <a:ext cx="7267727" cy="20864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Programming with Python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866" y="3693436"/>
            <a:ext cx="2270040" cy="85126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259349" y="1645885"/>
            <a:ext cx="6103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Avenir Book" panose="02000503020000020003" pitchFamily="2" charset="0"/>
                <a:cs typeface="Arial" panose="020B0604020202020204" pitchFamily="34" charset="0"/>
              </a:rPr>
              <a:t>python.org</a:t>
            </a:r>
            <a:endParaRPr lang="zh-CN" altLang="en-US" sz="2400" b="1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916" y="1371378"/>
            <a:ext cx="1602541" cy="79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/>
          <p:cNvSpPr txBox="1"/>
          <p:nvPr/>
        </p:nvSpPr>
        <p:spPr>
          <a:xfrm>
            <a:off x="591282" y="3172276"/>
            <a:ext cx="6103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source code</a:t>
            </a:r>
            <a:endParaRPr lang="zh-CN" altLang="en-US" sz="2400" b="1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 flipV="1">
            <a:off x="2813839" y="3741889"/>
            <a:ext cx="1723559" cy="233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5240707" y="2098031"/>
            <a:ext cx="17219" cy="12149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>
            <a:off x="5651965" y="2273541"/>
            <a:ext cx="920948" cy="10295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如何在Linux Mint 20上安装Python 3.9 - 技术教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537" y="3854893"/>
            <a:ext cx="1130341" cy="113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678865" y="3312969"/>
            <a:ext cx="1212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interpreter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549797" y="3358746"/>
            <a:ext cx="1429439" cy="1642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32" name="组合 1031"/>
          <p:cNvGrpSpPr/>
          <p:nvPr/>
        </p:nvGrpSpPr>
        <p:grpSpPr>
          <a:xfrm>
            <a:off x="4511124" y="5805964"/>
            <a:ext cx="1379931" cy="755924"/>
            <a:chOff x="4353155" y="4773829"/>
            <a:chExt cx="1673118" cy="1015374"/>
          </a:xfrm>
        </p:grpSpPr>
        <p:sp>
          <p:nvSpPr>
            <p:cNvPr id="1031" name="矩形 1030"/>
            <p:cNvSpPr/>
            <p:nvPr/>
          </p:nvSpPr>
          <p:spPr>
            <a:xfrm>
              <a:off x="4353432" y="4773829"/>
              <a:ext cx="1672841" cy="414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030" name="Picture 6" descr="Command Line Icon Vector #18607 - Free Icons and PNG Background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155" y="4775011"/>
              <a:ext cx="416455" cy="416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矩形 74"/>
            <p:cNvSpPr/>
            <p:nvPr/>
          </p:nvSpPr>
          <p:spPr>
            <a:xfrm>
              <a:off x="4353431" y="5188383"/>
              <a:ext cx="1672841" cy="6008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文本框 15"/>
            <p:cNvSpPr txBox="1"/>
            <p:nvPr/>
          </p:nvSpPr>
          <p:spPr>
            <a:xfrm>
              <a:off x="4353155" y="5262338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latin typeface="Avenir Book" panose="02000503020000020003" pitchFamily="2" charset="0"/>
                  <a:ea typeface="Lato" panose="020F0502020204030203" pitchFamily="34" charset="0"/>
                  <a:cs typeface="Lato" panose="020F0502020204030203" pitchFamily="34" charset="0"/>
                </a:rPr>
                <a:t>12</a:t>
              </a:r>
              <a:endParaRPr kumimoji="1" lang="zh-CN" altLang="en-US" sz="2400" dirty="0">
                <a:solidFill>
                  <a:schemeClr val="bg1"/>
                </a:solidFill>
                <a:latin typeface="Avenir Book" panose="02000503020000020003" pitchFamily="2" charset="0"/>
                <a:cs typeface="Lato" panose="020F0502020204030203" pitchFamily="34" charset="0"/>
              </a:endParaRPr>
            </a:p>
          </p:txBody>
        </p:sp>
      </p:grpSp>
      <p:cxnSp>
        <p:nvCxnSpPr>
          <p:cNvPr id="1048" name="直线箭头连接符 1047"/>
          <p:cNvCxnSpPr/>
          <p:nvPr/>
        </p:nvCxnSpPr>
        <p:spPr>
          <a:xfrm>
            <a:off x="5240707" y="5042869"/>
            <a:ext cx="0" cy="694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 rot="21011404">
            <a:off x="2709084" y="338402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1. Line by line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直线箭头连接符 106"/>
          <p:cNvCxnSpPr/>
          <p:nvPr/>
        </p:nvCxnSpPr>
        <p:spPr>
          <a:xfrm>
            <a:off x="2813839" y="4121718"/>
            <a:ext cx="1723559" cy="233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 rot="495502">
            <a:off x="2733073" y="432255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2. Script (.</a:t>
            </a:r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count(): </a:t>
            </a:r>
            <a:r>
              <a:rPr lang="en-US" altLang="zh-CN" dirty="0"/>
              <a:t>Returns the number of times a specified value appears in the string.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i="1" dirty="0"/>
              <a:t>	</a:t>
            </a:r>
            <a:r>
              <a:rPr lang="en-US" altLang="zh-CN" b="1" i="1" dirty="0" err="1"/>
              <a:t>string</a:t>
            </a:r>
            <a:r>
              <a:rPr lang="en-US" altLang="zh-CN" b="1" dirty="0" err="1"/>
              <a:t>.count</a:t>
            </a:r>
            <a:r>
              <a:rPr lang="en-US" altLang="zh-CN" b="1" dirty="0"/>
              <a:t>(value, start, end)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69244" y="3507740"/>
          <a:ext cx="9176614" cy="2804160"/>
        </p:xfrm>
        <a:graphic>
          <a:graphicData uri="http://schemas.openxmlformats.org/drawingml/2006/table">
            <a:tbl>
              <a:tblPr/>
              <a:tblGrid>
                <a:gridCol w="1832230"/>
                <a:gridCol w="7344384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Parameter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Description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value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Required. A String. The string to value to search for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start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Optional. An Integer. The position to start the search. Default is 0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end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Optional. An Integer. The position to end the search. Default is the end of the string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count(): </a:t>
            </a:r>
            <a:r>
              <a:rPr lang="en-US" altLang="zh-CN" dirty="0"/>
              <a:t>Returns the number of times a specified value appears in the string.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i="1" dirty="0"/>
              <a:t>	</a:t>
            </a:r>
            <a:r>
              <a:rPr lang="en-US" altLang="zh-CN" b="1" i="1" dirty="0" err="1"/>
              <a:t>string</a:t>
            </a:r>
            <a:r>
              <a:rPr lang="en-US" altLang="zh-CN" b="1" dirty="0" err="1"/>
              <a:t>.count</a:t>
            </a:r>
            <a:r>
              <a:rPr lang="en-US" altLang="zh-CN" b="1" dirty="0"/>
              <a:t>(value, start, end)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971" y="4001294"/>
            <a:ext cx="5363029" cy="16594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44" y="3877310"/>
            <a:ext cx="4960256" cy="185726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9275" y="23939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String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4370" y="1421130"/>
            <a:ext cx="10515600" cy="4351338"/>
          </a:xfrm>
        </p:spPr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find(): </a:t>
            </a:r>
            <a:r>
              <a:rPr lang="en-US" altLang="zh-CN" dirty="0"/>
              <a:t>Returns the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position</a:t>
            </a:r>
            <a:r>
              <a:rPr lang="en-US" altLang="zh-CN" dirty="0"/>
              <a:t> of the substring </a:t>
            </a:r>
            <a:r>
              <a:rPr lang="en-US" altLang="zh-CN" i="1" dirty="0"/>
              <a:t>sub</a:t>
            </a:r>
            <a:r>
              <a:rPr lang="en-US" altLang="zh-CN" dirty="0"/>
              <a:t>, between the </a:t>
            </a:r>
            <a:r>
              <a:rPr lang="en-US" altLang="zh-CN" i="1" dirty="0"/>
              <a:t>start</a:t>
            </a:r>
            <a:r>
              <a:rPr lang="en-US" altLang="zh-CN" dirty="0"/>
              <a:t> and </a:t>
            </a:r>
            <a:r>
              <a:rPr lang="en-US" altLang="zh-CN" i="1" dirty="0"/>
              <a:t>end</a:t>
            </a:r>
            <a:r>
              <a:rPr lang="en-US" altLang="zh-CN" dirty="0"/>
              <a:t> positions (if available). If the substring is not found in the string, this method returns the value -1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i="1" dirty="0" err="1"/>
              <a:t>string</a:t>
            </a:r>
            <a:r>
              <a:rPr lang="en-US" altLang="zh-CN" b="1" dirty="0" err="1"/>
              <a:t>.find</a:t>
            </a:r>
            <a:r>
              <a:rPr lang="en-US" altLang="zh-CN" b="1" dirty="0"/>
              <a:t>(value, start, end)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494155" y="3688080"/>
          <a:ext cx="9768205" cy="2501265"/>
        </p:xfrm>
        <a:graphic>
          <a:graphicData uri="http://schemas.openxmlformats.org/drawingml/2006/table">
            <a:tbl>
              <a:tblPr/>
              <a:tblGrid>
                <a:gridCol w="2308225"/>
                <a:gridCol w="7459980"/>
              </a:tblGrid>
              <a:tr h="48577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Parameter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Description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value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Required. The value to search for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start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Optional. Where to start the search. Default is 0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392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end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Optional. Where to end the search. Default is to the end of the string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find(): </a:t>
            </a:r>
            <a:r>
              <a:rPr lang="en-US" altLang="zh-CN" dirty="0"/>
              <a:t>Returns the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position</a:t>
            </a:r>
            <a:r>
              <a:rPr lang="en-US" altLang="zh-CN" dirty="0"/>
              <a:t> of the substring </a:t>
            </a:r>
            <a:r>
              <a:rPr lang="en-US" altLang="zh-CN" i="1" dirty="0"/>
              <a:t>sub</a:t>
            </a:r>
            <a:r>
              <a:rPr lang="en-US" altLang="zh-CN" dirty="0"/>
              <a:t>, between the </a:t>
            </a:r>
            <a:r>
              <a:rPr lang="en-US" altLang="zh-CN" i="1" dirty="0"/>
              <a:t>start</a:t>
            </a:r>
            <a:r>
              <a:rPr lang="en-US" altLang="zh-CN" dirty="0"/>
              <a:t> and </a:t>
            </a:r>
            <a:r>
              <a:rPr lang="en-US" altLang="zh-CN" i="1" dirty="0"/>
              <a:t>end</a:t>
            </a:r>
            <a:r>
              <a:rPr lang="en-US" altLang="zh-CN" dirty="0"/>
              <a:t> positions (if available). If the substring is not found in the string, this method returns the value -1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b="1" i="1" dirty="0" err="1"/>
              <a:t>string</a:t>
            </a:r>
            <a:r>
              <a:rPr lang="en-US" altLang="zh-CN" b="1" dirty="0" err="1"/>
              <a:t>.find</a:t>
            </a:r>
            <a:r>
              <a:rPr lang="en-US" altLang="zh-CN" b="1" dirty="0"/>
              <a:t>(value, start, end)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86994"/>
            <a:ext cx="5089071" cy="19174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282" y="3951684"/>
            <a:ext cx="4946440" cy="171432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split(): </a:t>
            </a:r>
            <a:r>
              <a:rPr lang="en-US" altLang="zh-CN" dirty="0"/>
              <a:t>splits a string into a list. If a separator (</a:t>
            </a:r>
            <a:r>
              <a:rPr lang="en-US" altLang="zh-CN" i="1" dirty="0" err="1"/>
              <a:t>sep</a:t>
            </a:r>
            <a:r>
              <a:rPr lang="en-US" altLang="zh-CN" dirty="0"/>
              <a:t>) is not specified, the default separator will be a white space.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i="1" dirty="0"/>
              <a:t>	</a:t>
            </a:r>
            <a:r>
              <a:rPr lang="en-US" altLang="zh-CN" b="1" i="1" dirty="0" err="1"/>
              <a:t>string</a:t>
            </a:r>
            <a:r>
              <a:rPr lang="en-US" altLang="zh-CN" b="1" dirty="0" err="1"/>
              <a:t>.split</a:t>
            </a:r>
            <a:r>
              <a:rPr lang="en-US" altLang="zh-CN" b="1" dirty="0"/>
              <a:t>(separator, </a:t>
            </a:r>
            <a:r>
              <a:rPr lang="en-US" altLang="zh-CN" b="1" dirty="0" err="1"/>
              <a:t>maxsplit</a:t>
            </a:r>
            <a:r>
              <a:rPr lang="en-US" altLang="zh-CN" b="1" dirty="0"/>
              <a:t>)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266660" y="3660140"/>
          <a:ext cx="8714248" cy="2651760"/>
        </p:xfrm>
        <a:graphic>
          <a:graphicData uri="http://schemas.openxmlformats.org/drawingml/2006/table">
            <a:tbl>
              <a:tblPr/>
              <a:tblGrid>
                <a:gridCol w="1739912"/>
                <a:gridCol w="6974336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Parameter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Description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separator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Optional. Specifies the separator to use when splitting the string. By default any whitespace is a separator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 dirty="0" err="1">
                          <a:effectLst/>
                          <a:latin typeface="Avenir Book" panose="02000503020000020003" pitchFamily="2" charset="0"/>
                        </a:rPr>
                        <a:t>maxsplit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Optional. Specifies how many splits to do. Default value is -1, which is "all occurrences"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split(): </a:t>
            </a:r>
            <a:r>
              <a:rPr lang="en-US" altLang="zh-CN" dirty="0"/>
              <a:t>splits a string into a list. If a separator (</a:t>
            </a:r>
            <a:r>
              <a:rPr lang="en-US" altLang="zh-CN" i="1" dirty="0" err="1"/>
              <a:t>sep</a:t>
            </a:r>
            <a:r>
              <a:rPr lang="en-US" altLang="zh-CN" dirty="0"/>
              <a:t>) is not specified, the default separator will be a white space.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i="1" dirty="0"/>
              <a:t>	</a:t>
            </a:r>
            <a:r>
              <a:rPr lang="en-US" altLang="zh-CN" b="1" i="1" dirty="0" err="1"/>
              <a:t>string</a:t>
            </a:r>
            <a:r>
              <a:rPr lang="en-US" altLang="zh-CN" b="1" dirty="0" err="1"/>
              <a:t>.split</a:t>
            </a:r>
            <a:r>
              <a:rPr lang="en-US" altLang="zh-CN" b="1" dirty="0"/>
              <a:t>(separator, </a:t>
            </a:r>
            <a:r>
              <a:rPr lang="en-US" altLang="zh-CN" b="1" dirty="0" err="1"/>
              <a:t>maxsplit</a:t>
            </a:r>
            <a:r>
              <a:rPr lang="en-US" altLang="zh-CN" b="1" dirty="0"/>
              <a:t>)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001294"/>
            <a:ext cx="3919538" cy="11609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26" y="3920331"/>
            <a:ext cx="5765648" cy="1322902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4465"/>
            <a:ext cx="10515600" cy="4351338"/>
          </a:xfrm>
        </p:spPr>
        <p:txBody>
          <a:bodyPr/>
          <a:lstStyle/>
          <a:p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startswith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(),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endswith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(): </a:t>
            </a:r>
            <a:r>
              <a:rPr lang="en-US" altLang="zh-CN" dirty="0"/>
              <a:t>returns True if the string starts or ends with the specified value, otherwise False.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i="1" dirty="0"/>
              <a:t>	</a:t>
            </a:r>
            <a:r>
              <a:rPr lang="en-US" altLang="zh-CN" b="1" i="1" dirty="0" err="1"/>
              <a:t>string.</a:t>
            </a:r>
            <a:r>
              <a:rPr lang="en-US" altLang="zh-CN" b="1" dirty="0" err="1"/>
              <a:t>startswith</a:t>
            </a:r>
            <a:r>
              <a:rPr lang="en-US" altLang="zh-CN" b="1" dirty="0"/>
              <a:t>(value, start, end) </a:t>
            </a:r>
            <a:r>
              <a:rPr lang="en-US" altLang="zh-CN" b="1" i="1" dirty="0"/>
              <a:t>	</a:t>
            </a:r>
            <a:endParaRPr lang="en-US" altLang="zh-CN" b="1" i="1" dirty="0"/>
          </a:p>
          <a:p>
            <a:pPr marL="0" indent="0">
              <a:buNone/>
            </a:pPr>
            <a:r>
              <a:rPr lang="en-US" altLang="zh-CN" b="1" i="1" dirty="0"/>
              <a:t>	</a:t>
            </a:r>
            <a:r>
              <a:rPr lang="en-US" altLang="zh-CN" b="1" i="1" dirty="0" err="1"/>
              <a:t>string.</a:t>
            </a:r>
            <a:r>
              <a:rPr lang="en-US" altLang="zh-CN" b="1" dirty="0" err="1"/>
              <a:t>endswith</a:t>
            </a:r>
            <a:r>
              <a:rPr lang="en-US" altLang="zh-CN" b="1" dirty="0"/>
              <a:t>(value, start, end)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430149" y="3467100"/>
          <a:ext cx="9159498" cy="3133186"/>
        </p:xfrm>
        <a:graphic>
          <a:graphicData uri="http://schemas.openxmlformats.org/drawingml/2006/table">
            <a:tbl>
              <a:tblPr/>
              <a:tblGrid>
                <a:gridCol w="1828812"/>
                <a:gridCol w="7330686"/>
              </a:tblGrid>
              <a:tr h="49662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Parameter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Description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18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value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>
                          <a:effectLst/>
                          <a:latin typeface="Avenir Book" panose="02000503020000020003" pitchFamily="2" charset="0"/>
                        </a:rPr>
                        <a:t>Required. The value to check if the string starts with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84718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start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Optional. An Integer specifying at which position to start the search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47186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end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Optional. An Integer specifying at which position to end the search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startswith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(),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endswith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(): </a:t>
            </a:r>
            <a:r>
              <a:rPr lang="en-US" altLang="zh-CN" dirty="0"/>
              <a:t>returns True if the string starts or ends with the specified value, otherwise False.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i="1" dirty="0"/>
              <a:t>	</a:t>
            </a:r>
            <a:r>
              <a:rPr lang="en-US" altLang="zh-CN" b="1" i="1" dirty="0" err="1"/>
              <a:t>string.</a:t>
            </a:r>
            <a:r>
              <a:rPr lang="en-US" altLang="zh-CN" b="1" dirty="0" err="1"/>
              <a:t>startswith</a:t>
            </a:r>
            <a:r>
              <a:rPr lang="en-US" altLang="zh-CN" b="1" dirty="0"/>
              <a:t>(value, start, end) </a:t>
            </a:r>
            <a:r>
              <a:rPr lang="en-US" altLang="zh-CN" b="1" i="1" dirty="0"/>
              <a:t>	</a:t>
            </a:r>
            <a:endParaRPr lang="en-US" altLang="zh-CN" b="1" i="1" dirty="0"/>
          </a:p>
          <a:p>
            <a:pPr marL="0" indent="0">
              <a:buNone/>
            </a:pPr>
            <a:r>
              <a:rPr lang="en-US" altLang="zh-CN" b="1" i="1" dirty="0"/>
              <a:t>	</a:t>
            </a:r>
            <a:r>
              <a:rPr lang="en-US" altLang="zh-CN" b="1" i="1" dirty="0" err="1"/>
              <a:t>string.</a:t>
            </a:r>
            <a:r>
              <a:rPr lang="en-US" altLang="zh-CN" b="1" dirty="0" err="1"/>
              <a:t>endswith</a:t>
            </a:r>
            <a:r>
              <a:rPr lang="en-US" altLang="zh-CN" b="1" dirty="0"/>
              <a:t>(value, start, end)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4432" y="3733692"/>
            <a:ext cx="4403241" cy="2897721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strip() : </a:t>
            </a:r>
            <a:r>
              <a:rPr lang="en-US" altLang="zh-CN" dirty="0"/>
              <a:t>removes any leading and trailing characters (space is the default leading character to remove)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i="1" dirty="0"/>
              <a:t>	</a:t>
            </a:r>
            <a:r>
              <a:rPr lang="en-US" altLang="zh-CN" b="1" i="1" dirty="0" err="1"/>
              <a:t>string</a:t>
            </a:r>
            <a:r>
              <a:rPr lang="en-US" altLang="zh-CN" b="1" dirty="0" err="1"/>
              <a:t>.strip</a:t>
            </a:r>
            <a:r>
              <a:rPr lang="en-US" altLang="zh-CN" b="1" dirty="0"/>
              <a:t>(characters)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52640" y="3873691"/>
          <a:ext cx="7660363" cy="1402080"/>
        </p:xfrm>
        <a:graphic>
          <a:graphicData uri="http://schemas.openxmlformats.org/drawingml/2006/table">
            <a:tbl>
              <a:tblPr/>
              <a:tblGrid>
                <a:gridCol w="2034479"/>
                <a:gridCol w="5625884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Parameter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dirty="0">
                          <a:effectLst/>
                          <a:latin typeface="Avenir Book" panose="02000503020000020003" pitchFamily="2" charset="0"/>
                        </a:rPr>
                        <a:t>Description</a:t>
                      </a:r>
                      <a:endParaRPr lang="en-US" sz="2400" b="1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i="1">
                          <a:effectLst/>
                          <a:latin typeface="Avenir Book" panose="02000503020000020003" pitchFamily="2" charset="0"/>
                        </a:rPr>
                        <a:t>characters</a:t>
                      </a:r>
                      <a:endParaRPr lang="en-US" sz="24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dirty="0">
                          <a:effectLst/>
                          <a:latin typeface="Avenir Book" panose="02000503020000020003" pitchFamily="2" charset="0"/>
                        </a:rPr>
                        <a:t>Optional. A set of characters to remove as leading/trailing characters</a:t>
                      </a:r>
                      <a:endParaRPr lang="en-US" sz="2400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String methods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strip() : </a:t>
            </a:r>
            <a:r>
              <a:rPr lang="en-US" altLang="zh-CN" dirty="0"/>
              <a:t>removes any leading and trailing characters (space is the default leading character to remove)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i="1" dirty="0"/>
              <a:t>	</a:t>
            </a:r>
            <a:r>
              <a:rPr lang="en-US" altLang="zh-CN" b="1" i="1" dirty="0" err="1"/>
              <a:t>string</a:t>
            </a:r>
            <a:r>
              <a:rPr lang="en-US" altLang="zh-CN" b="1" dirty="0" err="1"/>
              <a:t>.strip</a:t>
            </a:r>
            <a:r>
              <a:rPr lang="en-US" altLang="zh-CN" b="1" dirty="0"/>
              <a:t>(characters)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102" y="3429159"/>
            <a:ext cx="3934633" cy="20519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Programming with Python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866" y="3693436"/>
            <a:ext cx="2270040" cy="85126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259349" y="1645885"/>
            <a:ext cx="6103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Avenir Book" panose="02000503020000020003" pitchFamily="2" charset="0"/>
                <a:cs typeface="Arial" panose="020B0604020202020204" pitchFamily="34" charset="0"/>
              </a:rPr>
              <a:t>python.org</a:t>
            </a:r>
            <a:endParaRPr lang="zh-CN" altLang="en-US" sz="2400" b="1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916" y="1371378"/>
            <a:ext cx="1602541" cy="79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文本框 20"/>
          <p:cNvSpPr txBox="1"/>
          <p:nvPr/>
        </p:nvSpPr>
        <p:spPr>
          <a:xfrm>
            <a:off x="591282" y="3172276"/>
            <a:ext cx="6103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source code</a:t>
            </a:r>
            <a:endParaRPr lang="zh-CN" altLang="en-US" sz="2400" b="1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 flipV="1">
            <a:off x="2813839" y="3741889"/>
            <a:ext cx="1723559" cy="233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5240707" y="2098031"/>
            <a:ext cx="17219" cy="12149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>
            <a:off x="5651965" y="2273541"/>
            <a:ext cx="920948" cy="10295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如何在Linux Mint 20上安装Python 3.9 - 技术教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537" y="3854893"/>
            <a:ext cx="1130341" cy="113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678865" y="3312969"/>
            <a:ext cx="1212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interpreter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549797" y="3358746"/>
            <a:ext cx="1429439" cy="1642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32" name="组合 1031"/>
          <p:cNvGrpSpPr/>
          <p:nvPr/>
        </p:nvGrpSpPr>
        <p:grpSpPr>
          <a:xfrm>
            <a:off x="4511124" y="5805964"/>
            <a:ext cx="1379931" cy="755924"/>
            <a:chOff x="4353155" y="4773829"/>
            <a:chExt cx="1673118" cy="1015374"/>
          </a:xfrm>
        </p:grpSpPr>
        <p:sp>
          <p:nvSpPr>
            <p:cNvPr id="1031" name="矩形 1030"/>
            <p:cNvSpPr/>
            <p:nvPr/>
          </p:nvSpPr>
          <p:spPr>
            <a:xfrm>
              <a:off x="4353432" y="4773829"/>
              <a:ext cx="1672841" cy="414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030" name="Picture 6" descr="Command Line Icon Vector #18607 - Free Icons and PNG Background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155" y="4775011"/>
              <a:ext cx="416455" cy="416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矩形 74"/>
            <p:cNvSpPr/>
            <p:nvPr/>
          </p:nvSpPr>
          <p:spPr>
            <a:xfrm>
              <a:off x="4353431" y="5188383"/>
              <a:ext cx="1672841" cy="6008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文本框 15"/>
            <p:cNvSpPr txBox="1"/>
            <p:nvPr/>
          </p:nvSpPr>
          <p:spPr>
            <a:xfrm>
              <a:off x="4353155" y="5262338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latin typeface="Avenir Book" panose="02000503020000020003" pitchFamily="2" charset="0"/>
                  <a:ea typeface="Lato" panose="020F0502020204030203" pitchFamily="34" charset="0"/>
                  <a:cs typeface="Lato" panose="020F0502020204030203" pitchFamily="34" charset="0"/>
                </a:rPr>
                <a:t>12</a:t>
              </a:r>
              <a:endParaRPr kumimoji="1" lang="zh-CN" altLang="en-US" sz="2400" dirty="0">
                <a:solidFill>
                  <a:schemeClr val="bg1"/>
                </a:solidFill>
                <a:latin typeface="Avenir Book" panose="02000503020000020003" pitchFamily="2" charset="0"/>
                <a:cs typeface="Lato" panose="020F0502020204030203" pitchFamily="34" charset="0"/>
              </a:endParaRPr>
            </a:p>
          </p:txBody>
        </p:sp>
      </p:grpSp>
      <p:cxnSp>
        <p:nvCxnSpPr>
          <p:cNvPr id="1048" name="直线箭头连接符 1047"/>
          <p:cNvCxnSpPr/>
          <p:nvPr/>
        </p:nvCxnSpPr>
        <p:spPr>
          <a:xfrm>
            <a:off x="5240707" y="5042869"/>
            <a:ext cx="0" cy="694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 rot="21011404">
            <a:off x="2709084" y="338402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1. Line by line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直线箭头连接符 106"/>
          <p:cNvCxnSpPr/>
          <p:nvPr/>
        </p:nvCxnSpPr>
        <p:spPr>
          <a:xfrm>
            <a:off x="2813839" y="4121718"/>
            <a:ext cx="1723559" cy="233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 rot="495502">
            <a:off x="2733073" y="432255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2. Script (.</a:t>
            </a:r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1" name="矩形 1050"/>
          <p:cNvSpPr/>
          <p:nvPr/>
        </p:nvSpPr>
        <p:spPr>
          <a:xfrm>
            <a:off x="290618" y="2366212"/>
            <a:ext cx="5857124" cy="4356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288687" y="1913365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3. IDE &amp; </a:t>
            </a:r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5" name="Picture 8" descr="PyCharm是什么软件 - 泪雪网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1" t="19996" r="30372" b="21863"/>
          <a:stretch>
            <a:fillRect/>
          </a:stretch>
        </p:blipFill>
        <p:spPr bwMode="auto">
          <a:xfrm>
            <a:off x="696979" y="5308569"/>
            <a:ext cx="1262441" cy="125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10" descr="Download all files in Jupyter Notebook - Søren Friis Da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955" y="5331106"/>
            <a:ext cx="1258341" cy="125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8200" y="1533525"/>
            <a:ext cx="7345680" cy="307086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22655" y="1485900"/>
            <a:ext cx="527304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43594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&gt;&gt;&gt; a = ‘A’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&gt;&gt;&gt; 2*A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a) AA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b) 2A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c) A2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d) None of the above</a:t>
            </a:r>
            <a:endParaRPr kumimoji="1"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296526" y="1690688"/>
            <a:ext cx="37618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&gt;&gt;&gt; a = ‘A’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&gt;&gt;&gt; b = ‘B’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&gt;&gt;&gt; a + b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a) A + B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b) AB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c) BA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d) None of the above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3594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&gt;&gt;&gt; a = ‘SUSTECH CS112’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&gt;&gt;&gt; a[1 : 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(a)]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a) SUSTECH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b) SUSTECH CS112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c) USTECH CS112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d) None of the above</a:t>
            </a:r>
            <a:endParaRPr kumimoji="1"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200273" y="1690688"/>
            <a:ext cx="376187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dirty="0"/>
              <a:t>&gt;&gt;&gt; a = ‘SUSTECH CS112’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&gt;&gt;&gt; a[-5 : 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(a)]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a) CS112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b) S112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c) 112</a:t>
            </a:r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dirty="0"/>
              <a:t>d) None of the above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Conversion between data types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int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float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321" y="2605964"/>
            <a:ext cx="2449015" cy="358605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79125" y="1740693"/>
            <a:ext cx="20301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float</a:t>
            </a:r>
            <a:r>
              <a:rPr lang="en-US" altLang="zh-CN" sz="2800" dirty="0">
                <a:latin typeface="Avenir Book" panose="02000503020000020003" pitchFamily="2" charset="0"/>
              </a:rPr>
              <a:t> to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int</a:t>
            </a:r>
            <a:endParaRPr lang="en-US" altLang="zh-CN" sz="2800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125" y="2605964"/>
            <a:ext cx="2263114" cy="368887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96000" y="1740693"/>
            <a:ext cx="2970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int/float </a:t>
            </a:r>
            <a:r>
              <a:rPr lang="en-US" altLang="zh-CN" sz="2800" dirty="0">
                <a:latin typeface="Avenir Book" panose="02000503020000020003" pitchFamily="2" charset="0"/>
              </a:rPr>
              <a:t>to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string</a:t>
            </a:r>
            <a:endParaRPr lang="en-US" altLang="zh-CN" sz="2800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05964"/>
            <a:ext cx="2132466" cy="234966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221334" y="1740693"/>
            <a:ext cx="2970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string </a:t>
            </a:r>
            <a:r>
              <a:rPr lang="en-US" altLang="zh-CN" sz="2800" dirty="0">
                <a:latin typeface="Avenir Book" panose="02000503020000020003" pitchFamily="2" charset="0"/>
              </a:rPr>
              <a:t>to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int/float </a:t>
            </a:r>
            <a:endParaRPr lang="en-US" altLang="zh-CN" sz="2800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666" y="2605964"/>
            <a:ext cx="2336680" cy="2276249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118100"/>
            <a:ext cx="5511800" cy="17399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Print formatting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print in a certain format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lang="en-US" altLang="zh-CN" dirty="0"/>
              <a:t>Using the Modulo Operator: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</a:rPr>
              <a:t>%</a:t>
            </a:r>
            <a:endParaRPr kumimoji="1" lang="zh-CN" alt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t="50176"/>
          <a:stretch>
            <a:fillRect/>
          </a:stretch>
        </p:blipFill>
        <p:spPr>
          <a:xfrm>
            <a:off x="579141" y="3054954"/>
            <a:ext cx="6801618" cy="112274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64642" y="227614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‘d’ </a:t>
            </a:r>
            <a:r>
              <a:rPr lang="en-US" altLang="zh-CN" sz="3200" i="1" dirty="0">
                <a:latin typeface="Avenir Book" panose="02000503020000020003" pitchFamily="2" charset="0"/>
              </a:rPr>
              <a:t>: </a:t>
            </a:r>
            <a:r>
              <a:rPr lang="en-US" altLang="zh-CN" sz="3200" dirty="0">
                <a:latin typeface="Avenir Book" panose="02000503020000020003" pitchFamily="2" charset="0"/>
              </a:rPr>
              <a:t>integer.</a:t>
            </a:r>
            <a:endParaRPr lang="en-US" altLang="zh-CN" sz="3200" dirty="0">
              <a:latin typeface="Avenir Book" panose="02000503020000020003" pitchFamily="2" charset="0"/>
            </a:endParaRPr>
          </a:p>
          <a:p>
            <a:r>
              <a:rPr lang="en-US" altLang="zh-CN" sz="3200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‘f’ </a:t>
            </a:r>
            <a:r>
              <a:rPr lang="en-US" altLang="zh-CN" sz="3200" i="1" dirty="0">
                <a:latin typeface="Avenir Book" panose="02000503020000020003" pitchFamily="2" charset="0"/>
              </a:rPr>
              <a:t>or </a:t>
            </a:r>
            <a:r>
              <a:rPr lang="en-US" altLang="zh-CN" sz="3200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‘F’ </a:t>
            </a:r>
            <a:r>
              <a:rPr lang="en-US" altLang="zh-CN" sz="3200" i="1" dirty="0">
                <a:latin typeface="Avenir Book" panose="02000503020000020003" pitchFamily="2" charset="0"/>
              </a:rPr>
              <a:t>: </a:t>
            </a:r>
            <a:r>
              <a:rPr lang="en-US" altLang="zh-CN" sz="3200" dirty="0">
                <a:latin typeface="Avenir Book" panose="02000503020000020003" pitchFamily="2" charset="0"/>
              </a:rPr>
              <a:t>Float.</a:t>
            </a:r>
            <a:endParaRPr lang="en-US" altLang="zh-CN" sz="3200" dirty="0">
              <a:latin typeface="Avenir Book" panose="02000503020000020003" pitchFamily="2" charset="0"/>
            </a:endParaRPr>
          </a:p>
          <a:p>
            <a:r>
              <a:rPr lang="en-US" altLang="zh-CN" sz="3200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‘s’ </a:t>
            </a:r>
            <a:r>
              <a:rPr lang="en-US" altLang="zh-CN" sz="3200" i="1" dirty="0">
                <a:latin typeface="Avenir Book" panose="02000503020000020003" pitchFamily="2" charset="0"/>
              </a:rPr>
              <a:t>: </a:t>
            </a:r>
            <a:r>
              <a:rPr lang="en-US" altLang="zh-CN" sz="3200" dirty="0">
                <a:latin typeface="Avenir Book" panose="02000503020000020003" pitchFamily="2" charset="0"/>
              </a:rPr>
              <a:t>String. </a:t>
            </a:r>
            <a:endParaRPr lang="en-US" altLang="zh-CN" sz="3200" dirty="0">
              <a:latin typeface="Avenir Book" panose="02000503020000020003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41" y="4455781"/>
            <a:ext cx="9359900" cy="21717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Print formatting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print in a certain format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lang="en-US" altLang="zh-CN" dirty="0"/>
              <a:t>Using the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</a:rPr>
              <a:t>format() </a:t>
            </a:r>
            <a:r>
              <a:rPr lang="en-US" altLang="zh-CN" dirty="0"/>
              <a:t>function</a:t>
            </a:r>
            <a:endParaRPr kumimoji="1" lang="zh-CN" altLang="en-US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731" y="2896394"/>
            <a:ext cx="10642600" cy="2209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40" y="5248274"/>
            <a:ext cx="10034717" cy="1262391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Print formatting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print in a certain format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lang="en-US" altLang="zh-CN" dirty="0"/>
              <a:t>Using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f-Strings 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en-US" altLang="zh-CN" dirty="0"/>
              <a:t>To create f-strings, you only need to add an </a:t>
            </a: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f </a:t>
            </a:r>
            <a:r>
              <a:rPr kumimoji="1" lang="en-US" altLang="zh-CN" dirty="0"/>
              <a:t> or an </a:t>
            </a: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kumimoji="1" lang="en-US" altLang="zh-CN" dirty="0"/>
              <a:t> before the opening quotes of your string.</a:t>
            </a:r>
            <a:endParaRPr kumimoji="1" lang="en-US" altLang="zh-CN" dirty="0"/>
          </a:p>
          <a:p>
            <a:r>
              <a:rPr kumimoji="1" lang="en-US" altLang="zh-CN" dirty="0"/>
              <a:t>When using f-Strings to display variables, you only need to specify the names of the variables inside a set of curly braces {}. And at runtime, all variable names will be replaced with their respective values.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Print formatting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print in a certain format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lang="en-US" altLang="zh-CN" dirty="0"/>
              <a:t>Using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f-Strings 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kumimoji="1" lang="en-US" altLang="zh-CN" dirty="0"/>
              <a:t>To create f-strings, you only need to add an </a:t>
            </a: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f </a:t>
            </a:r>
            <a:r>
              <a:rPr kumimoji="1" lang="en-US" altLang="zh-CN" dirty="0"/>
              <a:t> or an </a:t>
            </a:r>
            <a:r>
              <a:rPr kumimoji="1" lang="en-US" altLang="zh-CN" b="1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kumimoji="1" lang="en-US" altLang="zh-CN" dirty="0"/>
              <a:t> before the opening quotes of your string.</a:t>
            </a:r>
            <a:endParaRPr kumimoji="1"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694" y="3675934"/>
            <a:ext cx="9712279" cy="2635966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 Special Characters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\n – Newline.</a:t>
            </a:r>
            <a:endParaRPr lang="en-US" altLang="zh-CN" dirty="0"/>
          </a:p>
          <a:p>
            <a:r>
              <a:rPr lang="en-US" altLang="zh-CN" dirty="0"/>
              <a:t>\t- Horizontal tab.</a:t>
            </a:r>
            <a:endParaRPr lang="en-US" altLang="zh-CN" dirty="0"/>
          </a:p>
          <a:p>
            <a:r>
              <a:rPr lang="en-US" altLang="zh-CN" dirty="0"/>
              <a:t>\r- Carriage return.</a:t>
            </a:r>
            <a:endParaRPr lang="en-US" altLang="zh-CN" dirty="0"/>
          </a:p>
          <a:p>
            <a:r>
              <a:rPr lang="en-US" altLang="zh-CN" dirty="0"/>
              <a:t>\b- Backspace.</a:t>
            </a:r>
            <a:endParaRPr lang="en-US" altLang="zh-CN" dirty="0"/>
          </a:p>
          <a:p>
            <a:r>
              <a:rPr lang="en-US" altLang="zh-CN" dirty="0"/>
              <a:t>\f- Form feed.</a:t>
            </a:r>
            <a:endParaRPr lang="en-US" altLang="zh-CN" dirty="0"/>
          </a:p>
          <a:p>
            <a:r>
              <a:rPr lang="en-US" altLang="zh-CN" dirty="0"/>
              <a:t>\’- Single Quote.</a:t>
            </a:r>
            <a:endParaRPr lang="en-US" altLang="zh-CN" dirty="0"/>
          </a:p>
          <a:p>
            <a:r>
              <a:rPr lang="en-US" altLang="zh-CN" dirty="0"/>
              <a:t>\”- double quote.</a:t>
            </a:r>
            <a:endParaRPr lang="en-US" altLang="zh-CN" dirty="0"/>
          </a:p>
          <a:p>
            <a:r>
              <a:rPr lang="en-US" altLang="zh-CN" dirty="0"/>
              <a:t>\\-Backslash.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4169" y="1690688"/>
            <a:ext cx="6919631" cy="25811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Programming with Python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866" y="3693436"/>
            <a:ext cx="2270040" cy="85126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259349" y="1645885"/>
            <a:ext cx="6103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Avenir Book" panose="02000503020000020003" pitchFamily="2" charset="0"/>
                <a:cs typeface="Arial" panose="020B0604020202020204" pitchFamily="34" charset="0"/>
              </a:rPr>
              <a:t>python.org</a:t>
            </a:r>
            <a:endParaRPr lang="zh-CN" altLang="en-US" sz="2400" b="1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916" y="1371378"/>
            <a:ext cx="1602541" cy="79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7402753" y="2158995"/>
            <a:ext cx="6103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latin typeface="Avenir Book" panose="02000503020000020003" pitchFamily="2" charset="0"/>
                <a:cs typeface="Arial" panose="020B0604020202020204" pitchFamily="34" charset="0"/>
              </a:rPr>
              <a:t>conda</a:t>
            </a:r>
            <a:endParaRPr lang="zh-CN" altLang="en-US" sz="2800" b="1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1282" y="3172276"/>
            <a:ext cx="6103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source code</a:t>
            </a:r>
            <a:endParaRPr lang="zh-CN" altLang="en-US" sz="2400" b="1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 flipV="1">
            <a:off x="2813839" y="3741889"/>
            <a:ext cx="1723559" cy="233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5240707" y="2098031"/>
            <a:ext cx="17219" cy="12149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>
            <a:off x="5651965" y="2273541"/>
            <a:ext cx="920948" cy="10295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如何在Linux Mint 20上安装Python 3.9 - 技术教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537" y="3854893"/>
            <a:ext cx="1130341" cy="113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678865" y="3312969"/>
            <a:ext cx="1212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interpreter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351" y="3705941"/>
            <a:ext cx="1535748" cy="1268661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549797" y="3358746"/>
            <a:ext cx="1429439" cy="1642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375410" y="3334030"/>
            <a:ext cx="13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endParaRPr kumimoji="1"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75001" y="3064212"/>
            <a:ext cx="3539731" cy="209728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247559" y="3371619"/>
            <a:ext cx="1561597" cy="1642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32" name="组合 1031"/>
          <p:cNvGrpSpPr/>
          <p:nvPr/>
        </p:nvGrpSpPr>
        <p:grpSpPr>
          <a:xfrm>
            <a:off x="4511124" y="5805964"/>
            <a:ext cx="1379931" cy="755924"/>
            <a:chOff x="4353155" y="4773829"/>
            <a:chExt cx="1673118" cy="1015374"/>
          </a:xfrm>
        </p:grpSpPr>
        <p:sp>
          <p:nvSpPr>
            <p:cNvPr id="1031" name="矩形 1030"/>
            <p:cNvSpPr/>
            <p:nvPr/>
          </p:nvSpPr>
          <p:spPr>
            <a:xfrm>
              <a:off x="4353432" y="4773829"/>
              <a:ext cx="1672841" cy="414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030" name="Picture 6" descr="Command Line Icon Vector #18607 - Free Icons and PNG Background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155" y="4775011"/>
              <a:ext cx="416455" cy="416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矩形 74"/>
            <p:cNvSpPr/>
            <p:nvPr/>
          </p:nvSpPr>
          <p:spPr>
            <a:xfrm>
              <a:off x="4353431" y="5188383"/>
              <a:ext cx="1672841" cy="6008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文本框 15"/>
            <p:cNvSpPr txBox="1"/>
            <p:nvPr/>
          </p:nvSpPr>
          <p:spPr>
            <a:xfrm>
              <a:off x="4353155" y="5262338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latin typeface="Avenir Book" panose="02000503020000020003" pitchFamily="2" charset="0"/>
                  <a:ea typeface="Lato" panose="020F0502020204030203" pitchFamily="34" charset="0"/>
                  <a:cs typeface="Lato" panose="020F0502020204030203" pitchFamily="34" charset="0"/>
                </a:rPr>
                <a:t>12</a:t>
              </a:r>
              <a:endParaRPr kumimoji="1" lang="zh-CN" altLang="en-US" sz="2400" dirty="0">
                <a:solidFill>
                  <a:schemeClr val="bg1"/>
                </a:solidFill>
                <a:latin typeface="Avenir Book" panose="02000503020000020003" pitchFamily="2" charset="0"/>
                <a:cs typeface="Lato" panose="020F0502020204030203" pitchFamily="34" charset="0"/>
              </a:endParaRPr>
            </a:p>
          </p:txBody>
        </p:sp>
      </p:grpSp>
      <p:cxnSp>
        <p:nvCxnSpPr>
          <p:cNvPr id="94" name="直线箭头连接符 93"/>
          <p:cNvCxnSpPr/>
          <p:nvPr/>
        </p:nvCxnSpPr>
        <p:spPr>
          <a:xfrm flipH="1">
            <a:off x="7487326" y="2650688"/>
            <a:ext cx="531944" cy="70805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直线箭头连接符 1047"/>
          <p:cNvCxnSpPr/>
          <p:nvPr/>
        </p:nvCxnSpPr>
        <p:spPr>
          <a:xfrm>
            <a:off x="5240707" y="5042869"/>
            <a:ext cx="0" cy="694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 rot="21011404">
            <a:off x="2709084" y="338402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1. Line by line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直线箭头连接符 106"/>
          <p:cNvCxnSpPr/>
          <p:nvPr/>
        </p:nvCxnSpPr>
        <p:spPr>
          <a:xfrm>
            <a:off x="2813839" y="4121718"/>
            <a:ext cx="1723559" cy="233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 rot="495502">
            <a:off x="2733073" y="432255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2. Script (.</a:t>
            </a:r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1" name="矩形 1050"/>
          <p:cNvSpPr/>
          <p:nvPr/>
        </p:nvSpPr>
        <p:spPr>
          <a:xfrm>
            <a:off x="290618" y="2366212"/>
            <a:ext cx="5857124" cy="4356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288687" y="1913365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3. IDE &amp; </a:t>
            </a:r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5" name="Picture 8" descr="PyCharm是什么软件 - 泪雪网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1" t="19996" r="30372" b="21863"/>
          <a:stretch>
            <a:fillRect/>
          </a:stretch>
        </p:blipFill>
        <p:spPr bwMode="auto">
          <a:xfrm>
            <a:off x="696979" y="5308569"/>
            <a:ext cx="1262441" cy="125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10" descr="Download all files in Jupyter Notebook - Søren Friis Da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955" y="5331106"/>
            <a:ext cx="1258341" cy="125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直角上箭头 1058"/>
          <p:cNvSpPr/>
          <p:nvPr/>
        </p:nvSpPr>
        <p:spPr>
          <a:xfrm flipV="1">
            <a:off x="7628457" y="2052090"/>
            <a:ext cx="427967" cy="230606"/>
          </a:xfrm>
          <a:prstGeom prst="bentUpArrow">
            <a:avLst>
              <a:gd name="adj1" fmla="val 16646"/>
              <a:gd name="adj2" fmla="val 25000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Escape sequences (</a:t>
            </a:r>
            <a:r>
              <a:rPr lang="zh-CN" altLang="en-US" dirty="0"/>
              <a:t>转义字符串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74374"/>
            <a:ext cx="10515600" cy="4351338"/>
          </a:xfrm>
        </p:spPr>
        <p:txBody>
          <a:bodyPr/>
          <a:lstStyle/>
          <a:p>
            <a:r>
              <a:rPr lang="en-US" altLang="zh-CN" dirty="0"/>
              <a:t>\n – Newline.</a:t>
            </a:r>
            <a:endParaRPr lang="en-US" altLang="zh-CN" dirty="0"/>
          </a:p>
          <a:p>
            <a:r>
              <a:rPr lang="en-US" altLang="zh-CN" dirty="0"/>
              <a:t>\t- Horizontal tab.</a:t>
            </a:r>
            <a:endParaRPr lang="en-US" altLang="zh-CN" dirty="0"/>
          </a:p>
          <a:p>
            <a:r>
              <a:rPr lang="en-US" altLang="zh-CN" dirty="0"/>
              <a:t>\r- Carriage return.</a:t>
            </a:r>
            <a:endParaRPr lang="en-US" altLang="zh-CN" dirty="0"/>
          </a:p>
          <a:p>
            <a:r>
              <a:rPr lang="en-US" altLang="zh-CN" dirty="0"/>
              <a:t>\b- Backspace.</a:t>
            </a:r>
            <a:endParaRPr lang="en-US" altLang="zh-CN" dirty="0"/>
          </a:p>
          <a:p>
            <a:r>
              <a:rPr lang="en-US" altLang="zh-CN" dirty="0"/>
              <a:t>\f- Form feed.</a:t>
            </a:r>
            <a:endParaRPr lang="en-US" altLang="zh-CN" dirty="0"/>
          </a:p>
          <a:p>
            <a:r>
              <a:rPr lang="en-US" altLang="zh-CN" dirty="0"/>
              <a:t>\’- Single Quote.</a:t>
            </a:r>
            <a:endParaRPr lang="en-US" altLang="zh-CN" dirty="0"/>
          </a:p>
          <a:p>
            <a:r>
              <a:rPr lang="en-US" altLang="zh-CN" dirty="0"/>
              <a:t>\”- double quote.</a:t>
            </a:r>
            <a:endParaRPr lang="en-US" altLang="zh-CN" dirty="0"/>
          </a:p>
          <a:p>
            <a:r>
              <a:rPr lang="en-US" altLang="zh-CN" dirty="0"/>
              <a:t>\\-Backslash.</a:t>
            </a:r>
            <a:endParaRPr lang="en-US" altLang="zh-CN" dirty="0"/>
          </a:p>
          <a:p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639" y="3429000"/>
            <a:ext cx="4982593" cy="14850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639" y="5322439"/>
            <a:ext cx="2970721" cy="109447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250779" y="1657284"/>
            <a:ext cx="75241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Avenir Book" panose="02000503020000020003" pitchFamily="2" charset="0"/>
              </a:rPr>
              <a:t>An </a:t>
            </a:r>
            <a:r>
              <a:rPr lang="en-US" altLang="zh-CN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venir Book" panose="02000503020000020003" pitchFamily="2" charset="0"/>
              </a:rPr>
              <a:t>escape sequence </a:t>
            </a:r>
            <a:r>
              <a:rPr lang="en-US" altLang="zh-CN" sz="2400" b="0" i="0" dirty="0">
                <a:effectLst/>
                <a:latin typeface="Avenir Book" panose="02000503020000020003" pitchFamily="2" charset="0"/>
              </a:rPr>
              <a:t>is a sequence of characters that, when used inside a character or string, does not represent itself but is </a:t>
            </a:r>
            <a:r>
              <a:rPr lang="en-US" altLang="zh-CN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Avenir Book" panose="02000503020000020003" pitchFamily="2" charset="0"/>
              </a:rPr>
              <a:t>converted into another character or series of characters</a:t>
            </a:r>
            <a:r>
              <a:rPr lang="en-US" altLang="zh-CN" sz="2400" b="0" i="0" dirty="0">
                <a:effectLst/>
                <a:latin typeface="Avenir Book" panose="02000503020000020003" pitchFamily="2" charset="0"/>
              </a:rPr>
              <a:t>. </a:t>
            </a:r>
            <a:endParaRPr lang="zh-CN" altLang="en-US" sz="2400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Escape sequences (</a:t>
            </a:r>
            <a:r>
              <a:rPr lang="zh-CN" altLang="en-US" dirty="0"/>
              <a:t>转义字符串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74374"/>
            <a:ext cx="10515600" cy="4351338"/>
          </a:xfrm>
        </p:spPr>
        <p:txBody>
          <a:bodyPr/>
          <a:lstStyle/>
          <a:p>
            <a:r>
              <a:rPr lang="en-US" altLang="zh-CN" dirty="0"/>
              <a:t>\n – Newline.</a:t>
            </a:r>
            <a:endParaRPr lang="en-US" altLang="zh-CN" dirty="0"/>
          </a:p>
          <a:p>
            <a:r>
              <a:rPr lang="en-US" altLang="zh-CN" dirty="0"/>
              <a:t>\t- Horizontal tab.</a:t>
            </a:r>
            <a:endParaRPr lang="en-US" altLang="zh-CN" dirty="0"/>
          </a:p>
          <a:p>
            <a:r>
              <a:rPr lang="en-US" altLang="zh-CN" dirty="0"/>
              <a:t>\r- Carriage return.</a:t>
            </a:r>
            <a:endParaRPr lang="en-US" altLang="zh-CN" dirty="0"/>
          </a:p>
          <a:p>
            <a:r>
              <a:rPr lang="en-US" altLang="zh-CN" dirty="0"/>
              <a:t>\b- Backspace.</a:t>
            </a:r>
            <a:endParaRPr lang="en-US" altLang="zh-CN" dirty="0"/>
          </a:p>
          <a:p>
            <a:r>
              <a:rPr lang="en-US" altLang="zh-CN" dirty="0"/>
              <a:t>\f- Form feed.</a:t>
            </a:r>
            <a:endParaRPr lang="en-US" altLang="zh-CN" dirty="0"/>
          </a:p>
          <a:p>
            <a:r>
              <a:rPr lang="en-US" altLang="zh-CN" dirty="0"/>
              <a:t>\’- Single Quote.</a:t>
            </a:r>
            <a:endParaRPr lang="en-US" altLang="zh-CN" dirty="0"/>
          </a:p>
          <a:p>
            <a:r>
              <a:rPr lang="en-US" altLang="zh-CN" dirty="0"/>
              <a:t>\”- double quote.</a:t>
            </a:r>
            <a:endParaRPr lang="en-US" altLang="zh-CN" dirty="0"/>
          </a:p>
          <a:p>
            <a:r>
              <a:rPr lang="en-US" altLang="zh-CN" dirty="0"/>
              <a:t>\\-Backslash.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484459" y="1657284"/>
            <a:ext cx="75241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Avenir Book" panose="02000503020000020003" pitchFamily="2" charset="0"/>
              </a:rPr>
              <a:t>An </a:t>
            </a:r>
            <a:r>
              <a:rPr lang="en-US" altLang="zh-CN" sz="2400" b="1" i="0" dirty="0">
                <a:solidFill>
                  <a:schemeClr val="accent2">
                    <a:lumMod val="75000"/>
                  </a:schemeClr>
                </a:solidFill>
                <a:effectLst/>
                <a:latin typeface="Avenir Book" panose="02000503020000020003" pitchFamily="2" charset="0"/>
              </a:rPr>
              <a:t>escape sequence </a:t>
            </a:r>
            <a:r>
              <a:rPr lang="en-US" altLang="zh-CN" sz="2400" b="0" i="0" dirty="0">
                <a:effectLst/>
                <a:latin typeface="Avenir Book" panose="02000503020000020003" pitchFamily="2" charset="0"/>
              </a:rPr>
              <a:t>is a sequence of characters that, when used inside a character or string, does not represent itself but is </a:t>
            </a:r>
            <a:r>
              <a:rPr lang="en-US" altLang="zh-CN" sz="2400" b="0" i="0" dirty="0">
                <a:solidFill>
                  <a:schemeClr val="accent2">
                    <a:lumMod val="75000"/>
                  </a:schemeClr>
                </a:solidFill>
                <a:effectLst/>
                <a:latin typeface="Avenir Book" panose="02000503020000020003" pitchFamily="2" charset="0"/>
              </a:rPr>
              <a:t>converted into another character or series of characters</a:t>
            </a:r>
            <a:r>
              <a:rPr lang="en-US" altLang="zh-CN" sz="2400" b="0" i="0" dirty="0">
                <a:effectLst/>
                <a:latin typeface="Avenir Book" panose="02000503020000020003" pitchFamily="2" charset="0"/>
              </a:rPr>
              <a:t>. </a:t>
            </a:r>
            <a:endParaRPr lang="zh-CN" altLang="en-US" sz="2400" dirty="0">
              <a:latin typeface="Avenir Book" panose="02000503020000020003" pitchFamily="2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4169" y="3678655"/>
            <a:ext cx="6919631" cy="2581132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Good programming practice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Make your codes readable :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1. Use meaningful variable names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e.g. calculate the area of a rectangle</a:t>
            </a:r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962" y="4394200"/>
            <a:ext cx="4013200" cy="2463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94200"/>
            <a:ext cx="4096601" cy="2307281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Good programming practice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Make your codes readable :</a:t>
            </a:r>
            <a:endParaRPr kumimoji="1" lang="en-US" altLang="zh-CN" dirty="0"/>
          </a:p>
          <a:p>
            <a:r>
              <a:rPr kumimoji="1" lang="en-US" altLang="zh-CN" dirty="0"/>
              <a:t>1. Use meaningful variable names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 Formatting style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r>
              <a:rPr lang="en-US" altLang="zh-CN" b="1" i="0" dirty="0">
                <a:solidFill>
                  <a:srgbClr val="333333"/>
                </a:solidFill>
                <a:effectLst/>
                <a:latin typeface="Avenir Book" panose="02000503020000020003" pitchFamily="2" charset="0"/>
              </a:rPr>
              <a:t>Coding style: PEP 8 (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venir Book" panose="02000503020000020003" pitchFamily="2" charset="0"/>
                <a:hlinkClick r:id="rId1"/>
              </a:rPr>
              <a:t>https://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Avenir Book" panose="02000503020000020003" pitchFamily="2" charset="0"/>
                <a:hlinkClick r:id="rId1"/>
              </a:rPr>
              <a:t>peps.python.org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venir Book" panose="02000503020000020003" pitchFamily="2" charset="0"/>
                <a:hlinkClick r:id="rId1"/>
              </a:rPr>
              <a:t>/pep-0008/</a:t>
            </a:r>
            <a:r>
              <a:rPr lang="en-US" altLang="zh-CN" b="1" dirty="0">
                <a:solidFill>
                  <a:srgbClr val="333333"/>
                </a:solidFill>
                <a:latin typeface="Avenir Book" panose="02000503020000020003" pitchFamily="2" charset="0"/>
              </a:rPr>
              <a:t>)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Python Enhancement Proposal</a:t>
            </a:r>
            <a:r>
              <a:rPr kumimoji="1" lang="zh-CN" altLang="en-US" dirty="0"/>
              <a:t>（</a:t>
            </a:r>
            <a:r>
              <a:rPr kumimoji="1" lang="en-US" altLang="zh-CN" dirty="0"/>
              <a:t>Python </a:t>
            </a:r>
            <a:r>
              <a:rPr kumimoji="1" lang="zh-CN" altLang="en-US" dirty="0"/>
              <a:t>增强建议书）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Good programming practice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670" y="16059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Python Enhancement Proposal</a:t>
            </a:r>
            <a:r>
              <a:rPr kumimoji="1" lang="zh-CN" altLang="en-US" dirty="0"/>
              <a:t>（</a:t>
            </a:r>
            <a:r>
              <a:rPr kumimoji="1" lang="en-US" altLang="zh-CN" dirty="0"/>
              <a:t>Python </a:t>
            </a:r>
            <a:r>
              <a:rPr kumimoji="1" lang="zh-CN" altLang="en-US" dirty="0"/>
              <a:t>增强建议书）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4755" y="2806700"/>
            <a:ext cx="4781550" cy="2806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2352675"/>
            <a:ext cx="5013325" cy="350647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Good programming practice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8670" y="16059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Python Enhancement Proposal</a:t>
            </a:r>
            <a:r>
              <a:rPr kumimoji="1" lang="zh-CN" altLang="en-US" dirty="0"/>
              <a:t>（</a:t>
            </a:r>
            <a:r>
              <a:rPr kumimoji="1" lang="en-US" altLang="zh-CN" dirty="0"/>
              <a:t>Python </a:t>
            </a:r>
            <a:r>
              <a:rPr kumimoji="1" lang="zh-CN" altLang="en-US" dirty="0"/>
              <a:t>增强建议书）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2251710"/>
            <a:ext cx="4842510" cy="1817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735" y="2533650"/>
            <a:ext cx="4406900" cy="1790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05" y="4203700"/>
            <a:ext cx="3473450" cy="21145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510" y="4391025"/>
            <a:ext cx="3225800" cy="19240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5770" y="4391025"/>
            <a:ext cx="2514600" cy="23114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Good programming practice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Make your codes readable :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3. </a:t>
            </a:r>
            <a:r>
              <a:rPr kumimoji="1" lang="en-US" altLang="zh-CN" dirty="0">
                <a:solidFill>
                  <a:srgbClr val="FF0000"/>
                </a:solidFill>
              </a:rPr>
              <a:t>Add comments to your code</a:t>
            </a:r>
            <a:endParaRPr kumimoji="1" lang="en-US" altLang="zh-CN" dirty="0"/>
          </a:p>
          <a:p>
            <a:r>
              <a:rPr kumimoji="1" lang="en-US" altLang="zh-CN" dirty="0"/>
              <a:t>Use block comments to document a small section of code. They are important as they help others understand the purpose and functionality of a given code block.</a:t>
            </a:r>
            <a:endParaRPr kumimoji="1" lang="en-US" altLang="zh-CN" dirty="0"/>
          </a:p>
          <a:p>
            <a:r>
              <a:rPr kumimoji="1" lang="en-US" altLang="zh-CN" dirty="0"/>
              <a:t>Comments starts with  </a:t>
            </a:r>
            <a:r>
              <a:rPr kumimoji="1" lang="en-US" altLang="zh-CN" dirty="0">
                <a:solidFill>
                  <a:schemeClr val="accent2">
                    <a:lumMod val="75000"/>
                  </a:schemeClr>
                </a:solidFill>
              </a:rPr>
              <a:t>#</a:t>
            </a:r>
            <a:r>
              <a:rPr kumimoji="1" lang="en-US" altLang="zh-CN" dirty="0"/>
              <a:t> and are ignored by the interpreter during the execution of the program. 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Good programming practice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Make your codes readable :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3. Add comments to your code</a:t>
            </a: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222" y="3700333"/>
            <a:ext cx="7002162" cy="2966194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课后练习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https://pynative.com/python-basic-exercise-for-beginners/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Programming with Python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3866" y="3693436"/>
            <a:ext cx="2270040" cy="85126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259349" y="1645885"/>
            <a:ext cx="6103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Avenir Book" panose="02000503020000020003" pitchFamily="2" charset="0"/>
                <a:cs typeface="Arial" panose="020B0604020202020204" pitchFamily="34" charset="0"/>
              </a:rPr>
              <a:t>python.org</a:t>
            </a:r>
            <a:endParaRPr lang="zh-CN" altLang="en-US" sz="2400" b="1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pic>
        <p:nvPicPr>
          <p:cNvPr id="1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916" y="1371378"/>
            <a:ext cx="1602541" cy="79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本框 19"/>
          <p:cNvSpPr txBox="1"/>
          <p:nvPr/>
        </p:nvSpPr>
        <p:spPr>
          <a:xfrm>
            <a:off x="7402753" y="2158995"/>
            <a:ext cx="61030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 err="1">
                <a:latin typeface="Avenir Book" panose="02000503020000020003" pitchFamily="2" charset="0"/>
                <a:cs typeface="Arial" panose="020B0604020202020204" pitchFamily="34" charset="0"/>
              </a:rPr>
              <a:t>conda</a:t>
            </a:r>
            <a:endParaRPr lang="zh-CN" altLang="en-US" sz="2800" b="1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1282" y="3172276"/>
            <a:ext cx="6103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Avenir Book" panose="02000503020000020003" pitchFamily="2" charset="0"/>
                <a:cs typeface="Arial" panose="020B0604020202020204" pitchFamily="34" charset="0"/>
              </a:rPr>
              <a:t>source code</a:t>
            </a:r>
            <a:endParaRPr lang="zh-CN" altLang="en-US" sz="2400" b="1" dirty="0"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 flipV="1">
            <a:off x="2813839" y="3741889"/>
            <a:ext cx="1723559" cy="233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/>
          <p:nvPr/>
        </p:nvCxnSpPr>
        <p:spPr>
          <a:xfrm>
            <a:off x="5240707" y="2098031"/>
            <a:ext cx="17219" cy="121493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线箭头连接符 33"/>
          <p:cNvCxnSpPr/>
          <p:nvPr/>
        </p:nvCxnSpPr>
        <p:spPr>
          <a:xfrm flipH="1">
            <a:off x="5651965" y="2273541"/>
            <a:ext cx="920948" cy="102954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如何在Linux Mint 20上安装Python 3.9 - 技术教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537" y="3854893"/>
            <a:ext cx="1130341" cy="113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4678865" y="3312969"/>
            <a:ext cx="1212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interpreter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351" y="3705941"/>
            <a:ext cx="1535748" cy="1268661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4549797" y="3358746"/>
            <a:ext cx="1429439" cy="1642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6375410" y="3334030"/>
            <a:ext cx="13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endParaRPr kumimoji="1"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75001" y="3064212"/>
            <a:ext cx="3539731" cy="209728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6247559" y="3371619"/>
            <a:ext cx="1561597" cy="1642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7" name="文本框 1026"/>
          <p:cNvSpPr txBox="1"/>
          <p:nvPr/>
        </p:nvSpPr>
        <p:spPr>
          <a:xfrm>
            <a:off x="6448291" y="523070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Environment1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2911" y="3800063"/>
            <a:ext cx="1400691" cy="1145316"/>
          </a:xfrm>
          <a:prstGeom prst="rect">
            <a:avLst/>
          </a:prstGeom>
        </p:spPr>
      </p:pic>
      <p:grpSp>
        <p:nvGrpSpPr>
          <p:cNvPr id="1032" name="组合 1031"/>
          <p:cNvGrpSpPr/>
          <p:nvPr/>
        </p:nvGrpSpPr>
        <p:grpSpPr>
          <a:xfrm>
            <a:off x="4511124" y="5805964"/>
            <a:ext cx="1379931" cy="755924"/>
            <a:chOff x="4353155" y="4773829"/>
            <a:chExt cx="1673118" cy="1015374"/>
          </a:xfrm>
        </p:grpSpPr>
        <p:sp>
          <p:nvSpPr>
            <p:cNvPr id="1031" name="矩形 1030"/>
            <p:cNvSpPr/>
            <p:nvPr/>
          </p:nvSpPr>
          <p:spPr>
            <a:xfrm>
              <a:off x="4353432" y="4773829"/>
              <a:ext cx="1672841" cy="4145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030" name="Picture 6" descr="Command Line Icon Vector #18607 - Free Icons and PNG Background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3155" y="4775011"/>
              <a:ext cx="416455" cy="416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矩形 74"/>
            <p:cNvSpPr/>
            <p:nvPr/>
          </p:nvSpPr>
          <p:spPr>
            <a:xfrm>
              <a:off x="4353431" y="5188383"/>
              <a:ext cx="1672841" cy="6008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文本框 15"/>
            <p:cNvSpPr txBox="1"/>
            <p:nvPr/>
          </p:nvSpPr>
          <p:spPr>
            <a:xfrm>
              <a:off x="4353155" y="5262338"/>
              <a:ext cx="5854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solidFill>
                    <a:schemeClr val="bg1"/>
                  </a:solidFill>
                  <a:latin typeface="Avenir Book" panose="02000503020000020003" pitchFamily="2" charset="0"/>
                  <a:ea typeface="Lato" panose="020F0502020204030203" pitchFamily="34" charset="0"/>
                  <a:cs typeface="Lato" panose="020F0502020204030203" pitchFamily="34" charset="0"/>
                </a:rPr>
                <a:t>12</a:t>
              </a:r>
              <a:endParaRPr kumimoji="1" lang="zh-CN" altLang="en-US" sz="2400" dirty="0">
                <a:solidFill>
                  <a:schemeClr val="bg1"/>
                </a:solidFill>
                <a:latin typeface="Avenir Book" panose="02000503020000020003" pitchFamily="2" charset="0"/>
                <a:cs typeface="Lato" panose="020F0502020204030203" pitchFamily="34" charset="0"/>
              </a:endParaRPr>
            </a:p>
          </p:txBody>
        </p:sp>
      </p:grpSp>
      <p:pic>
        <p:nvPicPr>
          <p:cNvPr id="77" name="Picture 2" descr="如何在Linux Mint 20上安装Python 3.9 - 技术教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752" y="3883227"/>
            <a:ext cx="1130341" cy="113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文本框 77"/>
          <p:cNvSpPr txBox="1"/>
          <p:nvPr/>
        </p:nvSpPr>
        <p:spPr>
          <a:xfrm>
            <a:off x="8628080" y="3341303"/>
            <a:ext cx="1212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interpreter</a:t>
            </a:r>
            <a:endParaRPr kumimoji="1"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499012" y="3387080"/>
            <a:ext cx="1429439" cy="1642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文本框 80"/>
          <p:cNvSpPr txBox="1"/>
          <p:nvPr/>
        </p:nvSpPr>
        <p:spPr>
          <a:xfrm>
            <a:off x="10137587" y="3362364"/>
            <a:ext cx="1354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endParaRPr kumimoji="1"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324216" y="3072950"/>
            <a:ext cx="3371945" cy="209728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/>
          <p:cNvSpPr/>
          <p:nvPr/>
        </p:nvSpPr>
        <p:spPr>
          <a:xfrm>
            <a:off x="10009736" y="3399953"/>
            <a:ext cx="1561597" cy="1642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10137587" y="523070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Environment2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直线箭头连接符 93"/>
          <p:cNvCxnSpPr/>
          <p:nvPr/>
        </p:nvCxnSpPr>
        <p:spPr>
          <a:xfrm flipH="1">
            <a:off x="7487326" y="2650688"/>
            <a:ext cx="531944" cy="70805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/>
          <p:cNvCxnSpPr/>
          <p:nvPr/>
        </p:nvCxnSpPr>
        <p:spPr>
          <a:xfrm>
            <a:off x="8502024" y="2591378"/>
            <a:ext cx="597483" cy="36837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直线箭头连接符 1047"/>
          <p:cNvCxnSpPr/>
          <p:nvPr/>
        </p:nvCxnSpPr>
        <p:spPr>
          <a:xfrm>
            <a:off x="5240707" y="5042869"/>
            <a:ext cx="0" cy="694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线箭头连接符 102"/>
          <p:cNvCxnSpPr/>
          <p:nvPr/>
        </p:nvCxnSpPr>
        <p:spPr>
          <a:xfrm flipH="1">
            <a:off x="6827187" y="2622501"/>
            <a:ext cx="597483" cy="36837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本框 103"/>
          <p:cNvSpPr txBox="1"/>
          <p:nvPr/>
        </p:nvSpPr>
        <p:spPr>
          <a:xfrm rot="21011404">
            <a:off x="2709084" y="338402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1. Line by line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7" name="直线箭头连接符 106"/>
          <p:cNvCxnSpPr/>
          <p:nvPr/>
        </p:nvCxnSpPr>
        <p:spPr>
          <a:xfrm>
            <a:off x="2813839" y="4121718"/>
            <a:ext cx="1723559" cy="233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/>
          <p:cNvSpPr txBox="1"/>
          <p:nvPr/>
        </p:nvSpPr>
        <p:spPr>
          <a:xfrm rot="495502">
            <a:off x="2733073" y="432255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2. Script (.</a:t>
            </a:r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1" name="矩形 1050"/>
          <p:cNvSpPr/>
          <p:nvPr/>
        </p:nvSpPr>
        <p:spPr>
          <a:xfrm>
            <a:off x="290618" y="2366212"/>
            <a:ext cx="5857124" cy="435632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文本框 110"/>
          <p:cNvSpPr txBox="1"/>
          <p:nvPr/>
        </p:nvSpPr>
        <p:spPr>
          <a:xfrm>
            <a:off x="288687" y="1913365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3. IDE &amp; </a:t>
            </a:r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55" name="Picture 8" descr="PyCharm是什么软件 - 泪雪网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1" t="19996" r="30372" b="21863"/>
          <a:stretch>
            <a:fillRect/>
          </a:stretch>
        </p:blipFill>
        <p:spPr bwMode="auto">
          <a:xfrm>
            <a:off x="696979" y="5308569"/>
            <a:ext cx="1262441" cy="125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10" descr="Download all files in Jupyter Notebook - Søren Friis Da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955" y="5331106"/>
            <a:ext cx="1258341" cy="125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直角上箭头 1058"/>
          <p:cNvSpPr/>
          <p:nvPr/>
        </p:nvSpPr>
        <p:spPr>
          <a:xfrm flipV="1">
            <a:off x="7628457" y="2052090"/>
            <a:ext cx="427967" cy="230606"/>
          </a:xfrm>
          <a:prstGeom prst="bentUpArrow">
            <a:avLst>
              <a:gd name="adj1" fmla="val 16646"/>
              <a:gd name="adj2" fmla="val 25000"/>
              <a:gd name="adj3" fmla="val 25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Python basics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000" dirty="0">
                <a:latin typeface="Avenir Book" panose="02000503020000020003" pitchFamily="2" charset="0"/>
              </a:rPr>
              <a:t>A </a:t>
            </a:r>
            <a:r>
              <a:rPr lang="en-US" altLang="zh-CN" sz="3000" b="1" dirty="0">
                <a:solidFill>
                  <a:srgbClr val="C55A11"/>
                </a:solidFill>
                <a:latin typeface="Avenir Book" panose="02000503020000020003" pitchFamily="2" charset="0"/>
              </a:rPr>
              <a:t>statement (</a:t>
            </a:r>
            <a:r>
              <a:rPr lang="zh-CN" altLang="en-US" sz="3000" dirty="0">
                <a:solidFill>
                  <a:srgbClr val="C55A11"/>
                </a:solidFill>
                <a:latin typeface="Avenir Book" panose="02000503020000020003" pitchFamily="2" charset="0"/>
              </a:rPr>
              <a:t>语句</a:t>
            </a:r>
            <a:r>
              <a:rPr lang="en-US" altLang="zh-CN" sz="3000" b="1" dirty="0">
                <a:solidFill>
                  <a:srgbClr val="C55A11"/>
                </a:solidFill>
                <a:latin typeface="Avenir Book" panose="02000503020000020003" pitchFamily="2" charset="0"/>
              </a:rPr>
              <a:t>)</a:t>
            </a:r>
            <a:r>
              <a:rPr lang="en-US" altLang="zh-CN" sz="3000" dirty="0">
                <a:latin typeface="Avenir Book" panose="02000503020000020003" pitchFamily="2" charset="0"/>
              </a:rPr>
              <a:t> is an instruction that the Python interpreter can execute</a:t>
            </a:r>
            <a:endParaRPr lang="en-US" altLang="zh-CN" sz="3000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altLang="zh-CN" sz="3000" dirty="0">
                <a:latin typeface="Avenir Book" panose="02000503020000020003" pitchFamily="2" charset="0"/>
              </a:rPr>
              <a:t>                a = 23</a:t>
            </a:r>
            <a:endParaRPr lang="en-US" altLang="zh-CN" sz="3000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US" altLang="zh-CN" sz="3000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altLang="zh-CN" sz="3000" dirty="0">
                <a:latin typeface="Avenir Book" panose="02000503020000020003" pitchFamily="2" charset="0"/>
              </a:rPr>
              <a:t>An </a:t>
            </a:r>
            <a:r>
              <a:rPr lang="en-US" altLang="zh-CN" sz="3000" b="1" dirty="0">
                <a:solidFill>
                  <a:srgbClr val="C55A11"/>
                </a:solidFill>
                <a:latin typeface="Avenir Book" panose="02000503020000020003" pitchFamily="2" charset="0"/>
              </a:rPr>
              <a:t>expression</a:t>
            </a:r>
            <a:r>
              <a:rPr lang="en-US" altLang="zh-CN" sz="3000" dirty="0">
                <a:solidFill>
                  <a:srgbClr val="C55A11"/>
                </a:solidFill>
                <a:latin typeface="Avenir Book" panose="02000503020000020003" pitchFamily="2" charset="0"/>
              </a:rPr>
              <a:t> (</a:t>
            </a:r>
            <a:r>
              <a:rPr lang="zh-CN" altLang="en-US" sz="3000" dirty="0">
                <a:solidFill>
                  <a:srgbClr val="C55A11"/>
                </a:solidFill>
                <a:latin typeface="Avenir Book" panose="02000503020000020003" pitchFamily="2" charset="0"/>
              </a:rPr>
              <a:t>表达式</a:t>
            </a:r>
            <a:r>
              <a:rPr lang="en-US" altLang="zh-CN" sz="3000" dirty="0">
                <a:solidFill>
                  <a:srgbClr val="C55A11"/>
                </a:solidFill>
                <a:latin typeface="Avenir Book" panose="02000503020000020003" pitchFamily="2" charset="0"/>
              </a:rPr>
              <a:t>) </a:t>
            </a:r>
            <a:r>
              <a:rPr lang="en-US" altLang="zh-CN" sz="3000" dirty="0">
                <a:latin typeface="Avenir Book" panose="02000503020000020003" pitchFamily="2" charset="0"/>
              </a:rPr>
              <a:t>is an arrangement of </a:t>
            </a:r>
            <a:r>
              <a:rPr lang="en-US" altLang="zh-CN" sz="3000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operands (</a:t>
            </a:r>
            <a:r>
              <a:rPr lang="zh-CN" altLang="en-US" sz="3000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操作数</a:t>
            </a:r>
            <a:r>
              <a:rPr lang="en-US" altLang="zh-CN" sz="3000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)</a:t>
            </a:r>
            <a:r>
              <a:rPr lang="en-US" altLang="zh-CN" sz="3000" dirty="0">
                <a:latin typeface="Avenir Book" panose="02000503020000020003" pitchFamily="2" charset="0"/>
              </a:rPr>
              <a:t> and </a:t>
            </a:r>
            <a:r>
              <a:rPr lang="en-US" altLang="zh-CN" sz="3000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operators(</a:t>
            </a:r>
            <a:r>
              <a:rPr lang="zh-CN" altLang="en-US" sz="3000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运算符</a:t>
            </a:r>
            <a:r>
              <a:rPr lang="en-US" altLang="zh-CN" sz="3000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)</a:t>
            </a:r>
            <a:r>
              <a:rPr lang="en-US" altLang="zh-CN" sz="3000" dirty="0">
                <a:latin typeface="Avenir Book" panose="02000503020000020003" pitchFamily="2" charset="0"/>
              </a:rPr>
              <a:t> that are evaluated to make a new value</a:t>
            </a:r>
            <a:endParaRPr lang="en-US" altLang="zh-CN" sz="3000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altLang="zh-CN" sz="3000" dirty="0">
                <a:latin typeface="Avenir Book" panose="02000503020000020003" pitchFamily="2" charset="0"/>
              </a:rPr>
              <a:t>           &gt;&gt;&gt; 6 * 7</a:t>
            </a:r>
            <a:endParaRPr lang="en-US" altLang="zh-CN" sz="3000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altLang="zh-CN" sz="3000" dirty="0">
                <a:latin typeface="Avenir Book" panose="02000503020000020003" pitchFamily="2" charset="0"/>
              </a:rPr>
              <a:t>                    42</a:t>
            </a:r>
            <a:endParaRPr lang="en-US" altLang="zh-CN" sz="3000" dirty="0"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US" altLang="zh-CN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ABLE_ENDDRAG_ORIGIN_RECT" val="678*307"/>
  <p:tag name="TABLE_ENDDRAG_RECT" val="126*241*678*307"/>
</p:tagLst>
</file>

<file path=ppt/tags/tag3.xml><?xml version="1.0" encoding="utf-8"?>
<p:tagLst xmlns:p="http://schemas.openxmlformats.org/presentationml/2006/main">
  <p:tag name="TABLE_ENDDRAG_ORIGIN_RECT" val="703*249"/>
  <p:tag name="TABLE_ENDDRAG_RECT" val="117*290*703*249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NDkzODg2MGExMzdlOWExN2I0NTE1NzFlNzdjNjY2M2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14217</Words>
  <Application>WPS 演示</Application>
  <PresentationFormat>宽屏</PresentationFormat>
  <Paragraphs>977</Paragraphs>
  <Slides>78</Slides>
  <Notes>61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93" baseType="lpstr">
      <vt:lpstr>Arial</vt:lpstr>
      <vt:lpstr>宋体</vt:lpstr>
      <vt:lpstr>Wingdings</vt:lpstr>
      <vt:lpstr>Avenir Book</vt:lpstr>
      <vt:lpstr>Microsoft YaHei UI</vt:lpstr>
      <vt:lpstr>Avenir</vt:lpstr>
      <vt:lpstr>DejaVu Math TeX Gyre</vt:lpstr>
      <vt:lpstr>微软雅黑</vt:lpstr>
      <vt:lpstr>Lato</vt:lpstr>
      <vt:lpstr>Courier New</vt:lpstr>
      <vt:lpstr>Arial Unicode MS</vt:lpstr>
      <vt:lpstr>等线 Light</vt:lpstr>
      <vt:lpstr>等线</vt:lpstr>
      <vt:lpstr>Calibri</vt:lpstr>
      <vt:lpstr>Office 主题​​</vt:lpstr>
      <vt:lpstr>CS112: Introduction to Python programming</vt:lpstr>
      <vt:lpstr>Contents</vt:lpstr>
      <vt:lpstr>Programming with Python</vt:lpstr>
      <vt:lpstr>Programming with Python</vt:lpstr>
      <vt:lpstr>Programming with Python</vt:lpstr>
      <vt:lpstr>Programming with Python</vt:lpstr>
      <vt:lpstr>Programming with Python</vt:lpstr>
      <vt:lpstr>Programming with Python</vt:lpstr>
      <vt:lpstr>Python basics</vt:lpstr>
      <vt:lpstr>Python basics</vt:lpstr>
      <vt:lpstr>Python basics</vt:lpstr>
      <vt:lpstr>Python basics</vt:lpstr>
      <vt:lpstr>Python basics</vt:lpstr>
      <vt:lpstr>Python basics</vt:lpstr>
      <vt:lpstr>Python basics</vt:lpstr>
      <vt:lpstr>Basic data types</vt:lpstr>
      <vt:lpstr>Integers (整型)</vt:lpstr>
      <vt:lpstr>Floats (浮点数)</vt:lpstr>
      <vt:lpstr>Float operations</vt:lpstr>
      <vt:lpstr>Float operations</vt:lpstr>
      <vt:lpstr>Float operations</vt:lpstr>
      <vt:lpstr>Float operations</vt:lpstr>
      <vt:lpstr>Float operations</vt:lpstr>
      <vt:lpstr>Booleans (布尔值)</vt:lpstr>
      <vt:lpstr>Booleans (布尔值)</vt:lpstr>
      <vt:lpstr>Logical operators</vt:lpstr>
      <vt:lpstr>Logical operators</vt:lpstr>
      <vt:lpstr>String (字符串)</vt:lpstr>
      <vt:lpstr>String</vt:lpstr>
      <vt:lpstr>String basics</vt:lpstr>
      <vt:lpstr>String basics</vt:lpstr>
      <vt:lpstr>String basics</vt:lpstr>
      <vt:lpstr>String basics</vt:lpstr>
      <vt:lpstr>String basics</vt:lpstr>
      <vt:lpstr>String basics</vt:lpstr>
      <vt:lpstr>Built-in functions for strings</vt:lpstr>
      <vt:lpstr>String indexing (索引)</vt:lpstr>
      <vt:lpstr>String indexing (索引)</vt:lpstr>
      <vt:lpstr>String indexing (索引)</vt:lpstr>
      <vt:lpstr>String indexing (索引)</vt:lpstr>
      <vt:lpstr>String slicing</vt:lpstr>
      <vt:lpstr>String slicing</vt:lpstr>
      <vt:lpstr>String slicing</vt:lpstr>
      <vt:lpstr>String slicing</vt:lpstr>
      <vt:lpstr>String slicing</vt:lpstr>
      <vt:lpstr>String methods</vt:lpstr>
      <vt:lpstr>String methods</vt:lpstr>
      <vt:lpstr>String methods</vt:lpstr>
      <vt:lpstr>String methods</vt:lpstr>
      <vt:lpstr>String methods</vt:lpstr>
      <vt:lpstr>String methods</vt:lpstr>
      <vt:lpstr>String methods</vt:lpstr>
      <vt:lpstr>String methods</vt:lpstr>
      <vt:lpstr>String methods</vt:lpstr>
      <vt:lpstr>String methods</vt:lpstr>
      <vt:lpstr>String methods</vt:lpstr>
      <vt:lpstr>String methods</vt:lpstr>
      <vt:lpstr>String methods</vt:lpstr>
      <vt:lpstr>String methods</vt:lpstr>
      <vt:lpstr>Practice</vt:lpstr>
      <vt:lpstr>Practice</vt:lpstr>
      <vt:lpstr>Practice</vt:lpstr>
      <vt:lpstr>Practice</vt:lpstr>
      <vt:lpstr>Conversion between data types</vt:lpstr>
      <vt:lpstr>Print formatting</vt:lpstr>
      <vt:lpstr>Print formatting</vt:lpstr>
      <vt:lpstr>Print formatting</vt:lpstr>
      <vt:lpstr>Print formatting</vt:lpstr>
      <vt:lpstr>Print Special Characters</vt:lpstr>
      <vt:lpstr>Escape sequences (转义字符串)</vt:lpstr>
      <vt:lpstr>Escape sequences (转义字符串)</vt:lpstr>
      <vt:lpstr>Good programming practice</vt:lpstr>
      <vt:lpstr>Good programming practice</vt:lpstr>
      <vt:lpstr>Good programming practice</vt:lpstr>
      <vt:lpstr>Good programming practice</vt:lpstr>
      <vt:lpstr>Good programming practice</vt:lpstr>
      <vt:lpstr>Good programming practice</vt:lpstr>
      <vt:lpstr>课后练习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MED5018: Introduction to biomedical Python programming</dc:title>
  <dc:creator>tian ruilin</dc:creator>
  <cp:lastModifiedBy>风清月朗</cp:lastModifiedBy>
  <cp:revision>202</cp:revision>
  <dcterms:created xsi:type="dcterms:W3CDTF">2021-08-17T02:37:00Z</dcterms:created>
  <dcterms:modified xsi:type="dcterms:W3CDTF">2024-02-28T07:53:31Z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5CEDE0BBC30A4F2FA2BD0C488BA7AE0B_12</vt:lpwstr>
  </property>
  <property fmtid="{D5CDD505-2E9C-101B-9397-08002B2CF9AE}" pid="3" name="KSOProductBuildVer">
    <vt:lpwstr>2052-12.1.0.15712</vt:lpwstr>
  </property>
</Properties>
</file>