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1038" r:id="rId3"/>
    <p:sldId id="1098" r:id="rId4"/>
    <p:sldId id="1099" r:id="rId5"/>
    <p:sldId id="1025" r:id="rId6"/>
    <p:sldId id="1026" r:id="rId7"/>
    <p:sldId id="1040" r:id="rId8"/>
    <p:sldId id="1100" r:id="rId9"/>
    <p:sldId id="1027" r:id="rId10"/>
    <p:sldId id="1028" r:id="rId11"/>
    <p:sldId id="1030" r:id="rId12"/>
    <p:sldId id="1031" r:id="rId13"/>
    <p:sldId id="1032" r:id="rId14"/>
    <p:sldId id="1033" r:id="rId15"/>
    <p:sldId id="1034" r:id="rId16"/>
    <p:sldId id="1035" r:id="rId17"/>
    <p:sldId id="1036" r:id="rId18"/>
    <p:sldId id="1037" r:id="rId19"/>
    <p:sldId id="1039" r:id="rId20"/>
    <p:sldId id="1041" r:id="rId21"/>
    <p:sldId id="1042" r:id="rId22"/>
    <p:sldId id="1045" r:id="rId23"/>
    <p:sldId id="1170" r:id="rId24"/>
    <p:sldId id="1048" r:id="rId25"/>
    <p:sldId id="1051" r:id="rId26"/>
    <p:sldId id="1160" r:id="rId27"/>
    <p:sldId id="1161" r:id="rId28"/>
    <p:sldId id="1168" r:id="rId29"/>
    <p:sldId id="1164" r:id="rId30"/>
    <p:sldId id="1057" r:id="rId31"/>
    <p:sldId id="1058" r:id="rId32"/>
    <p:sldId id="1059" r:id="rId33"/>
    <p:sldId id="1174" r:id="rId34"/>
    <p:sldId id="1163" r:id="rId35"/>
    <p:sldId id="1192" r:id="rId36"/>
    <p:sldId id="1162" r:id="rId37"/>
    <p:sldId id="1060" r:id="rId38"/>
    <p:sldId id="1061" r:id="rId39"/>
    <p:sldId id="1065" r:id="rId40"/>
    <p:sldId id="1066" r:id="rId41"/>
    <p:sldId id="1165" r:id="rId42"/>
    <p:sldId id="1171" r:id="rId43"/>
    <p:sldId id="1173" r:id="rId44"/>
    <p:sldId id="1175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4" autoAdjust="0"/>
    <p:restoredTop sz="92219"/>
  </p:normalViewPr>
  <p:slideViewPr>
    <p:cSldViewPr snapToGrid="0" snapToObjects="1">
      <p:cViewPr>
        <p:scale>
          <a:sx n="125" d="100"/>
          <a:sy n="125" d="100"/>
        </p:scale>
        <p:origin x="-402" y="-54"/>
      </p:cViewPr>
      <p:guideLst/>
    </p:cSldViewPr>
  </p:slideViewPr>
  <p:notesTextViewPr>
    <p:cViewPr>
      <p:scale>
        <a:sx n="55" d="100"/>
        <a:sy n="5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r>
              <a:rPr kumimoji="1" lang="en-US" altLang="zh-CN" dirty="0"/>
              <a:t>primer = 'ATCGACAGAGC'</a:t>
            </a:r>
          </a:p>
          <a:p>
            <a:r>
              <a:rPr kumimoji="1" lang="en-US" altLang="zh-CN" dirty="0" err="1"/>
              <a:t>seqsize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(primer)</a:t>
            </a:r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seqsize</a:t>
            </a:r>
            <a:r>
              <a:rPr kumimoji="1" lang="en-US" altLang="zh-CN" dirty="0"/>
              <a:t> &lt; 10:</a:t>
            </a:r>
          </a:p>
          <a:p>
            <a:r>
              <a:rPr kumimoji="1" lang="en-US" altLang="zh-CN" dirty="0"/>
              <a:t>    print('The primer must have at least ten nucleotides')</a:t>
            </a:r>
          </a:p>
          <a:p>
            <a:r>
              <a:rPr kumimoji="1" lang="en-US" altLang="zh-CN" dirty="0" err="1"/>
              <a:t>elif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seqsize</a:t>
            </a:r>
            <a:r>
              <a:rPr kumimoji="1" lang="en-US" altLang="zh-CN" dirty="0"/>
              <a:t> &lt; 25:</a:t>
            </a:r>
          </a:p>
          <a:p>
            <a:r>
              <a:rPr kumimoji="1" lang="en-US" altLang="zh-CN" dirty="0"/>
              <a:t>    print('This size is OK')</a:t>
            </a:r>
          </a:p>
          <a:p>
            <a:r>
              <a:rPr kumimoji="1" lang="en-US" altLang="zh-CN" dirty="0"/>
              <a:t>else:</a:t>
            </a:r>
          </a:p>
          <a:p>
            <a:r>
              <a:rPr kumimoji="1" lang="en-US" altLang="zh-CN" dirty="0"/>
              <a:t>    print('The primer is too long')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r>
              <a:rPr kumimoji="1" lang="en-US" altLang="zh-CN" dirty="0"/>
              <a:t>primer = 'ATCGACAGAGC'</a:t>
            </a:r>
          </a:p>
          <a:p>
            <a:r>
              <a:rPr kumimoji="1" lang="en-US" altLang="zh-CN" dirty="0" err="1"/>
              <a:t>seqsize</a:t>
            </a:r>
            <a:r>
              <a:rPr kumimoji="1" lang="en-US" altLang="zh-CN" dirty="0"/>
              <a:t> = </a:t>
            </a:r>
            <a:r>
              <a:rPr kumimoji="1" lang="en-US" altLang="zh-CN" dirty="0" err="1"/>
              <a:t>len</a:t>
            </a:r>
            <a:r>
              <a:rPr kumimoji="1" lang="en-US" altLang="zh-CN" dirty="0"/>
              <a:t>(primer)</a:t>
            </a:r>
          </a:p>
          <a:p>
            <a:r>
              <a:rPr kumimoji="1" lang="en-US" altLang="zh-CN" dirty="0"/>
              <a:t>if </a:t>
            </a:r>
            <a:r>
              <a:rPr kumimoji="1" lang="en-US" altLang="zh-CN" dirty="0" err="1"/>
              <a:t>seqsize</a:t>
            </a:r>
            <a:r>
              <a:rPr kumimoji="1" lang="en-US" altLang="zh-CN" dirty="0"/>
              <a:t> &lt; 10:</a:t>
            </a:r>
          </a:p>
          <a:p>
            <a:r>
              <a:rPr kumimoji="1" lang="en-US" altLang="zh-CN" dirty="0"/>
              <a:t>    print('The primer must have at least ten nucleotides')</a:t>
            </a:r>
          </a:p>
          <a:p>
            <a:r>
              <a:rPr kumimoji="1" lang="en-US" altLang="zh-CN" dirty="0" err="1"/>
              <a:t>elif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seqsize</a:t>
            </a:r>
            <a:r>
              <a:rPr kumimoji="1" lang="en-US" altLang="zh-CN" dirty="0"/>
              <a:t> &lt; 25:</a:t>
            </a:r>
          </a:p>
          <a:p>
            <a:r>
              <a:rPr kumimoji="1" lang="en-US" altLang="zh-CN" dirty="0"/>
              <a:t>    print('This size is OK')</a:t>
            </a:r>
          </a:p>
          <a:p>
            <a:r>
              <a:rPr kumimoji="1" lang="en-US" altLang="zh-CN" dirty="0"/>
              <a:t>else:</a:t>
            </a:r>
          </a:p>
          <a:p>
            <a:r>
              <a:rPr kumimoji="1" lang="en-US" altLang="zh-CN" dirty="0"/>
              <a:t>    print('The primer is too long')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 = 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print('You must enter something!')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print('The primer must have at least ten nucleotides')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print('This size is OK')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print('The primer is too long')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 = 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print('You must enter something!')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print('The primer must have at least ten nucleotides')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print('This size is OK')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print('The primer is too long')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primer = ''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len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(primer)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10: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if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== 0: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print('You must enter something!')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print('The primer must have at least ten nucleotides')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elif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seqsize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 25: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print('This size is OK')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print('The primer is too long')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bases = ['A','T','C','G']</a:t>
            </a:r>
          </a:p>
          <a:p>
            <a:r>
              <a:rPr kumimoji="1" lang="en-US" altLang="zh-CN" dirty="0"/>
              <a:t>for 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 in range(4):</a:t>
            </a:r>
          </a:p>
          <a:p>
            <a:r>
              <a:rPr kumimoji="1" lang="en-US" altLang="zh-CN" dirty="0"/>
              <a:t>    print(bases[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])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sz="1200" b="1" dirty="0">
              <a:effectLst/>
              <a:latin typeface="LiberationSerif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2024/3/6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3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CS112: Introduction to Python programming</a:t>
            </a:r>
            <a:endParaRPr kumimoji="1"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3:Flow control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0332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Indentation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</a:rPr>
              <a:t>（缩进）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207" y="2141537"/>
            <a:ext cx="2009937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73162" y="1788696"/>
            <a:ext cx="6995927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Avenir Book" panose="02000503020000020003" pitchFamily="2" charset="0"/>
              </a:rPr>
              <a:t>Python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indentation</a:t>
            </a:r>
            <a:r>
              <a:rPr lang="en-US" altLang="zh-CN" sz="2400" dirty="0">
                <a:latin typeface="Avenir Book" panose="02000503020000020003" pitchFamily="2" charset="0"/>
              </a:rPr>
              <a:t> is a way of telling a Python interpreter that 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</a:rPr>
              <a:t>the group of statements belongs to a particular block</a:t>
            </a:r>
            <a:r>
              <a:rPr lang="en-US" altLang="zh-CN" sz="2400" dirty="0">
                <a:latin typeface="Avenir Book" panose="02000503020000020003" pitchFamily="2" charset="0"/>
              </a:rPr>
              <a:t> of code</a:t>
            </a: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Whitespace (usually 4)</a:t>
            </a:r>
            <a:r>
              <a:rPr lang="en-US" altLang="zh-CN" sz="2400" dirty="0">
                <a:latin typeface="Avenir Book" panose="02000503020000020003" pitchFamily="2" charset="0"/>
              </a:rPr>
              <a:t> is used for indentation in Python. All statements with the same distance to the right belong to the same block of code. </a:t>
            </a:r>
          </a:p>
          <a:p>
            <a:endParaRPr lang="en-US" altLang="zh-CN" sz="2400" dirty="0">
              <a:latin typeface="Avenir Book" panose="02000503020000020003" pitchFamily="2" charset="0"/>
            </a:endParaRPr>
          </a:p>
          <a:p>
            <a:r>
              <a:rPr lang="en-US" altLang="zh-CN" sz="2400" dirty="0">
                <a:latin typeface="Avenir Book" panose="02000503020000020003" pitchFamily="2" charset="0"/>
              </a:rPr>
              <a:t>PEP 8:</a:t>
            </a:r>
          </a:p>
          <a:p>
            <a:r>
              <a:rPr lang="en-US" altLang="zh-CN" sz="2400" dirty="0">
                <a:latin typeface="Avenir Book" panose="02000503020000020003" pitchFamily="2" charset="0"/>
              </a:rPr>
              <a:t>Use 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</a:rPr>
              <a:t>4 </a:t>
            </a:r>
            <a:r>
              <a:rPr lang="en-US" altLang="zh-CN" sz="2400" dirty="0" err="1">
                <a:solidFill>
                  <a:srgbClr val="FF0000"/>
                </a:solidFill>
                <a:latin typeface="Avenir Book" panose="02000503020000020003" pitchFamily="2" charset="0"/>
              </a:rPr>
              <a:t>consec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</a:rPr>
              <a:t>​</a:t>
            </a:r>
            <a:r>
              <a:rPr lang="en-US" altLang="zh-CN" sz="2400" dirty="0" err="1">
                <a:solidFill>
                  <a:srgbClr val="FF0000"/>
                </a:solidFill>
                <a:latin typeface="Avenir Book" panose="02000503020000020003" pitchFamily="2" charset="0"/>
              </a:rPr>
              <a:t>utive</a:t>
            </a:r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</a:rPr>
              <a:t> spaces</a:t>
            </a:r>
            <a:r>
              <a:rPr lang="en-US" altLang="zh-CN" sz="2400" dirty="0">
                <a:latin typeface="Avenir Book" panose="02000503020000020003" pitchFamily="2" charset="0"/>
              </a:rPr>
              <a:t> to indicate indent​</a:t>
            </a:r>
            <a:r>
              <a:rPr lang="en-US" altLang="zh-CN" sz="2400" dirty="0" err="1">
                <a:latin typeface="Avenir Book" panose="02000503020000020003" pitchFamily="2" charset="0"/>
              </a:rPr>
              <a:t>ation </a:t>
            </a:r>
            <a:r>
              <a:rPr lang="en-US" altLang="zh-CN" sz="2400" dirty="0">
                <a:latin typeface="Avenir Book" panose="02000503020000020003" pitchFamily="2" charset="0"/>
              </a:rPr>
              <a:t>Prefer spaces over tabs.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03325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CN" dirty="0"/>
              <a:t>The program below, which demonstrates how to take the absolute value of an integer number:</a:t>
            </a:r>
          </a:p>
          <a:p>
            <a:pPr lvl="1"/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125" y="2901141"/>
            <a:ext cx="5487832" cy="24938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72" y="2901141"/>
            <a:ext cx="6234548" cy="24938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Multiple conditions in one </a:t>
            </a:r>
            <a:r>
              <a:rPr lang="en-US" altLang="zh-CN" b="1" i="1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endParaRPr lang="en-US" altLang="zh-CN" b="1" i="1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60353" y="5595223"/>
            <a:ext cx="6486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Avenir Book" panose="02000503020000020003" pitchFamily="2" charset="0"/>
              </a:rPr>
              <a:t>The expression is evaluated from left to right.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132" y="2560781"/>
            <a:ext cx="9097352" cy="249959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if-else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evaluates an expression. If the expression is true, the block of code just after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clause is executed. Otherwise, the block under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 is executed. </a:t>
            </a:r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else</a:t>
            </a:r>
            <a:r>
              <a:rPr lang="en-US" altLang="zh-CN" dirty="0"/>
              <a:t> statement does not have any condition</a:t>
            </a:r>
          </a:p>
          <a:p>
            <a:r>
              <a:rPr lang="en-US" altLang="zh-CN" dirty="0"/>
              <a:t>The if…else statement allows for a </a:t>
            </a:r>
            <a:r>
              <a:rPr lang="en-US" altLang="zh-CN" dirty="0">
                <a:solidFill>
                  <a:srgbClr val="FF0000"/>
                </a:solidFill>
              </a:rPr>
              <a:t>two-way decision</a:t>
            </a: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A basic schema of an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if-else</a:t>
            </a:r>
            <a:r>
              <a:rPr lang="en-US" altLang="zh-CN" dirty="0"/>
              <a:t> condition:</a:t>
            </a: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01467" y="4758141"/>
            <a:ext cx="2517290" cy="177501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71516" y="4936783"/>
            <a:ext cx="60930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if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</a:t>
            </a:r>
            <a:r>
              <a:rPr lang="en-US" altLang="zh-CN" sz="2400" dirty="0">
                <a:latin typeface="Avenir Book" panose="02000503020000020003" pitchFamily="2" charset="0"/>
              </a:rPr>
              <a:t>BLOCK1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else: 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</a:t>
            </a:r>
            <a:r>
              <a:rPr lang="en-US" altLang="zh-CN" sz="2400" dirty="0">
                <a:latin typeface="Avenir Book" panose="02000503020000020003" pitchFamily="2" charset="0"/>
              </a:rPr>
              <a:t>BLOCK2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376877" y="548090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if</a:t>
            </a:r>
            <a:r>
              <a:rPr lang="en-US" altLang="zh-CN" sz="2400" dirty="0">
                <a:latin typeface="Avenir Book" panose="02000503020000020003" pitchFamily="2" charset="0"/>
              </a:rPr>
              <a:t> and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else</a:t>
            </a:r>
            <a:r>
              <a:rPr lang="en-US" altLang="zh-CN" sz="2400" dirty="0">
                <a:latin typeface="Avenir Book" panose="02000503020000020003" pitchFamily="2" charset="0"/>
              </a:rPr>
              <a:t> keywords should be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aligned</a:t>
            </a:r>
            <a:r>
              <a:rPr lang="en-US" altLang="zh-CN" sz="2400" dirty="0">
                <a:latin typeface="Avenir Book" panose="02000503020000020003" pitchFamily="2" charset="0"/>
              </a:rPr>
              <a:t> at the same column position</a:t>
            </a:r>
            <a:endParaRPr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if-else 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program testing whether an integer is even or odd provides a simple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if…else </a:t>
            </a:r>
            <a:r>
              <a:rPr lang="en-US" altLang="zh-CN" dirty="0"/>
              <a:t>statement example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5" y="3258684"/>
            <a:ext cx="6076950" cy="2762250"/>
          </a:xfrm>
          <a:prstGeom prst="rect">
            <a:avLst/>
          </a:prstGeom>
        </p:spPr>
      </p:pic>
      <p:pic>
        <p:nvPicPr>
          <p:cNvPr id="10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188" y="2875926"/>
            <a:ext cx="5271013" cy="330103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if-</a:t>
            </a:r>
            <a:r>
              <a:rPr kumimoji="1" lang="en-US" altLang="zh-CN" dirty="0" err="1"/>
              <a:t>elif</a:t>
            </a:r>
            <a:r>
              <a:rPr kumimoji="1" lang="en-US" altLang="zh-CN" dirty="0"/>
              <a:t>-else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07365" y="1556385"/>
            <a:ext cx="11684635" cy="4351655"/>
          </a:xfrm>
        </p:spPr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if-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-else</a:t>
            </a:r>
            <a:r>
              <a:rPr lang="en-US" altLang="zh-CN" dirty="0"/>
              <a:t> is a multi-way decision control statement.</a:t>
            </a:r>
          </a:p>
          <a:p>
            <a:r>
              <a:rPr lang="en-US" altLang="zh-CN" dirty="0"/>
              <a:t>There can be only one else block in the end.</a:t>
            </a:r>
          </a:p>
          <a:p>
            <a:r>
              <a:rPr lang="en-US" altLang="zh-CN" dirty="0"/>
              <a:t>There can be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zero or more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elif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dirty="0"/>
              <a:t>parts each followed by an indented block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614680" y="3608705"/>
            <a:ext cx="3154680" cy="315912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6518" y="3720859"/>
            <a:ext cx="609904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if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EXPRESSION1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BLOCK1 </a:t>
            </a:r>
          </a:p>
          <a:p>
            <a:pPr marL="457200" lvl="1" indent="0">
              <a:buNone/>
            </a:pPr>
            <a:r>
              <a:rPr lang="en-US" altLang="zh-CN" sz="2400" dirty="0" err="1">
                <a:latin typeface="Avenir Book" panose="02000503020000020003" pitchFamily="2" charset="0"/>
              </a:rPr>
              <a:t>elif</a:t>
            </a:r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EXPRESSION2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BLOCK2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769838" y="3811012"/>
            <a:ext cx="776271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8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Only the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preceding</a:t>
            </a:r>
            <a:r>
              <a:rPr lang="en-US" altLang="zh-CN" sz="2800" dirty="0">
                <a:latin typeface="Avenir Book" panose="02000503020000020003" pitchFamily="2" charset="0"/>
              </a:rPr>
              <a:t> Boolean expressions evaluated to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False</a:t>
            </a:r>
            <a:r>
              <a:rPr lang="en-US" altLang="zh-CN" sz="2800" dirty="0">
                <a:latin typeface="Avenir Book" panose="02000503020000020003" pitchFamily="2" charset="0"/>
              </a:rPr>
              <a:t>, the current statement will be evaluated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Avenir Book" panose="02000503020000020003" pitchFamily="2" charset="0"/>
              </a:rPr>
              <a:t>Only the Boolean expression evaluated to True, the statement block will be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if-</a:t>
            </a:r>
            <a:r>
              <a:rPr kumimoji="1" lang="en-US" altLang="zh-CN" dirty="0" err="1"/>
              <a:t>elif</a:t>
            </a:r>
            <a:r>
              <a:rPr kumimoji="1" lang="en-US" altLang="zh-CN" dirty="0"/>
              <a:t>-else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en-US" altLang="zh-CN" i="1" dirty="0"/>
              <a:t>EXPRESSION1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dirty="0"/>
              <a:t>	BLOCK1 </a:t>
            </a:r>
          </a:p>
          <a:p>
            <a:pPr marL="457200" lvl="1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i="1" dirty="0"/>
              <a:t>EXPRESSION2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dirty="0"/>
              <a:t>	BLOCK2 </a:t>
            </a:r>
          </a:p>
          <a:p>
            <a:pPr marL="457200" lvl="1" indent="0">
              <a:buNone/>
            </a:pPr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i="1" dirty="0"/>
              <a:t>EXPRESSION3</a:t>
            </a:r>
            <a:r>
              <a:rPr lang="en-US" altLang="zh-CN" dirty="0"/>
              <a:t>:</a:t>
            </a:r>
          </a:p>
          <a:p>
            <a:pPr marL="457200" lvl="1" indent="0">
              <a:buNone/>
            </a:pPr>
            <a:r>
              <a:rPr lang="en-US" altLang="zh-CN" dirty="0"/>
              <a:t>	BLOCK3</a:t>
            </a:r>
          </a:p>
          <a:p>
            <a:pPr marL="457200" lvl="1" indent="0">
              <a:buNone/>
            </a:pPr>
            <a:r>
              <a:rPr lang="en-US" altLang="zh-CN" dirty="0"/>
              <a:t>else:</a:t>
            </a:r>
          </a:p>
          <a:p>
            <a:pPr marL="457200" lvl="1" indent="0">
              <a:buNone/>
            </a:pPr>
            <a:r>
              <a:rPr lang="en-US" altLang="zh-CN" dirty="0"/>
              <a:t>	BLOCK4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74750" y="2139315"/>
            <a:ext cx="3326130" cy="330581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45" y="2572793"/>
            <a:ext cx="6583770" cy="243843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46955" y="1927860"/>
            <a:ext cx="5949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背景知识：设计一段用于</a:t>
            </a:r>
            <a:r>
              <a:rPr lang="en-US" altLang="zh-CN"/>
              <a:t>PCR</a:t>
            </a:r>
            <a:r>
              <a:rPr lang="zh-CN" altLang="en-US"/>
              <a:t>测试的引物，其序列长度要介于</a:t>
            </a:r>
            <a:r>
              <a:rPr lang="en-US" altLang="zh-CN"/>
              <a:t>10-25</a:t>
            </a:r>
            <a:r>
              <a:rPr lang="zh-CN" altLang="en-US"/>
              <a:t>个碱基之间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0564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Conditional statement: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Nested conditionals</a:t>
            </a:r>
            <a:endParaRPr kumimoji="1" lang="zh-CN" altLang="en-US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statement that contains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another if statement </a:t>
            </a:r>
            <a:r>
              <a:rPr lang="en-US" altLang="zh-CN" dirty="0"/>
              <a:t>either in its if block or else block is called 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nested if statement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57345" y="3072272"/>
            <a:ext cx="6094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if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EXPRESSION1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</a:t>
            </a:r>
            <a:r>
              <a:rPr lang="en-US" altLang="zh-CN" sz="2400" dirty="0">
                <a:latin typeface="Avenir Book" panose="02000503020000020003" pitchFamily="2" charset="0"/>
              </a:rPr>
              <a:t>if</a:t>
            </a:r>
            <a:r>
              <a:rPr lang="zh-CN" altLang="en-US" sz="2400" dirty="0">
                <a:latin typeface="Avenir Book" panose="02000503020000020003" pitchFamily="2" charset="0"/>
              </a:rPr>
              <a:t>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EXPRESSION2</a:t>
            </a:r>
            <a:r>
              <a:rPr lang="en-US" altLang="zh-CN" sz="2400" dirty="0">
                <a:latin typeface="Avenir Book" panose="02000503020000020003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    </a:t>
            </a:r>
            <a:r>
              <a:rPr lang="en-US" altLang="zh-CN" sz="2400" dirty="0">
                <a:latin typeface="Avenir Book" panose="02000503020000020003" pitchFamily="2" charset="0"/>
              </a:rPr>
              <a:t>BLOCK1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else: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    BLOCK2</a:t>
            </a:r>
          </a:p>
          <a:p>
            <a:pPr marL="457200" lvl="1" indent="0">
              <a:buNone/>
            </a:pPr>
            <a:r>
              <a:rPr lang="en-US" altLang="zh-CN" sz="2400" dirty="0" err="1">
                <a:latin typeface="Avenir Book" panose="02000503020000020003" pitchFamily="2" charset="0"/>
              </a:rPr>
              <a:t>elif</a:t>
            </a:r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EXPRESSION3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BLOCK3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…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BLOCK4</a:t>
            </a:r>
          </a:p>
        </p:txBody>
      </p:sp>
      <p:sp>
        <p:nvSpPr>
          <p:cNvPr id="9" name="矩形 8"/>
          <p:cNvSpPr/>
          <p:nvPr/>
        </p:nvSpPr>
        <p:spPr>
          <a:xfrm>
            <a:off x="4088130" y="3010535"/>
            <a:ext cx="4102735" cy="378587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0564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/>
              <a:t>Conditional statement: </a:t>
            </a:r>
            <a:r>
              <a:rPr lang="en-US" altLang="zh-CN" sz="3200" dirty="0">
                <a:solidFill>
                  <a:schemeClr val="accent2">
                    <a:lumMod val="75000"/>
                  </a:schemeClr>
                </a:solidFill>
              </a:rPr>
              <a:t>Nested conditionals</a:t>
            </a:r>
            <a:endParaRPr kumimoji="1" lang="zh-CN" altLang="en-US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5485" cy="4351655"/>
          </a:xfrm>
        </p:spPr>
        <p:txBody>
          <a:bodyPr>
            <a:normAutofit/>
          </a:bodyPr>
          <a:lstStyle/>
          <a:p>
            <a:r>
              <a:rPr lang="en-US" altLang="zh-CN" dirty="0"/>
              <a:t>An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statement that contains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another if statement </a:t>
            </a:r>
            <a:r>
              <a:rPr lang="en-US" altLang="zh-CN" dirty="0"/>
              <a:t>either in its if block or else block is called 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nested if statement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2790967"/>
            <a:ext cx="60942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if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EXPRESSION1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</a:t>
            </a:r>
            <a:r>
              <a:rPr lang="en-US" altLang="zh-CN" sz="2400" dirty="0">
                <a:latin typeface="Avenir Book" panose="02000503020000020003" pitchFamily="2" charset="0"/>
              </a:rPr>
              <a:t>if</a:t>
            </a:r>
            <a:r>
              <a:rPr lang="zh-CN" altLang="en-US" sz="2400" dirty="0">
                <a:latin typeface="Avenir Book" panose="02000503020000020003" pitchFamily="2" charset="0"/>
              </a:rPr>
              <a:t>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EXPRESSION2</a:t>
            </a:r>
            <a:r>
              <a:rPr lang="en-US" altLang="zh-CN" sz="2400" dirty="0">
                <a:latin typeface="Avenir Book" panose="02000503020000020003" pitchFamily="2" charset="0"/>
              </a:rPr>
              <a:t>:</a:t>
            </a:r>
          </a:p>
          <a:p>
            <a:pPr marL="457200" lvl="1" indent="0">
              <a:buNone/>
            </a:pPr>
            <a:r>
              <a:rPr lang="en-US" altLang="zh-CN" sz="2400" dirty="0">
                <a:highlight>
                  <a:srgbClr val="FFFF00"/>
                </a:highlight>
                <a:latin typeface="Avenir Book" panose="02000503020000020003" pitchFamily="2" charset="0"/>
              </a:rPr>
              <a:t>	    </a:t>
            </a:r>
            <a:r>
              <a:rPr lang="en-US" altLang="zh-CN" sz="2400" dirty="0">
                <a:latin typeface="Avenir Book" panose="02000503020000020003" pitchFamily="2" charset="0"/>
              </a:rPr>
              <a:t>BLOCK1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else: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    BLOCK2</a:t>
            </a:r>
          </a:p>
          <a:p>
            <a:pPr marL="457200" lvl="1" indent="0">
              <a:buNone/>
            </a:pPr>
            <a:r>
              <a:rPr lang="en-US" altLang="zh-CN" sz="2400" dirty="0" err="1">
                <a:latin typeface="Avenir Book" panose="02000503020000020003" pitchFamily="2" charset="0"/>
              </a:rPr>
              <a:t>elif</a:t>
            </a:r>
            <a:r>
              <a:rPr lang="en-US" altLang="zh-CN" sz="2400" dirty="0">
                <a:latin typeface="Avenir Book" panose="02000503020000020003" pitchFamily="2" charset="0"/>
              </a:rPr>
              <a:t> </a:t>
            </a:r>
            <a:r>
              <a:rPr lang="en-US" altLang="zh-CN" sz="2400" i="1" dirty="0">
                <a:latin typeface="Avenir Book" panose="02000503020000020003" pitchFamily="2" charset="0"/>
              </a:rPr>
              <a:t>EXPRESSION3</a:t>
            </a:r>
            <a:r>
              <a:rPr lang="en-US" altLang="zh-CN" sz="2400" dirty="0">
                <a:latin typeface="Avenir Book" panose="02000503020000020003" pitchFamily="2" charset="0"/>
              </a:rPr>
              <a:t>: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BLOCK3 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…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else: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Avenir Book" panose="02000503020000020003" pitchFamily="2" charset="0"/>
              </a:rPr>
              <a:t>	BLOCK4</a:t>
            </a:r>
          </a:p>
        </p:txBody>
      </p:sp>
      <p:sp>
        <p:nvSpPr>
          <p:cNvPr id="9" name="矩形 8"/>
          <p:cNvSpPr/>
          <p:nvPr/>
        </p:nvSpPr>
        <p:spPr>
          <a:xfrm>
            <a:off x="1173316" y="2790967"/>
            <a:ext cx="3138911" cy="378565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343" y="2927602"/>
            <a:ext cx="6847269" cy="32493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0095" y="450215"/>
            <a:ext cx="10515600" cy="1325563"/>
          </a:xfrm>
        </p:spPr>
        <p:txBody>
          <a:bodyPr/>
          <a:lstStyle/>
          <a:p>
            <a:r>
              <a:rPr kumimoji="1" lang="en-US" altLang="zh-CN" sz="3200" dirty="0">
                <a:sym typeface="+mn-ea"/>
              </a:rPr>
              <a:t>Conditional statement: </a:t>
            </a:r>
            <a:r>
              <a:rPr lang="en-US" altLang="zh-CN" sz="3200" dirty="0">
                <a:sym typeface="+mn-ea"/>
              </a:rPr>
              <a:t>Nested conditionals</a:t>
            </a:r>
            <a:endParaRPr lang="zh-CN" altLang="en-US" sz="3200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1145540" y="1837690"/>
          <a:ext cx="5048250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48250" imgH="3689350" progId="Paint.Picture">
                  <p:embed/>
                </p:oleObj>
              </mc:Choice>
              <mc:Fallback>
                <p:oleObj r:id="rId2" imgW="5048250" imgH="36893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5540" y="1837690"/>
                        <a:ext cx="5048250" cy="3689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09073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sym typeface="+mn-ea"/>
              </a:rPr>
              <a:t>Flow control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IF</a:t>
            </a:r>
          </a:p>
          <a:p>
            <a:r>
              <a:rPr kumimoji="1" lang="en-US" altLang="zh-CN" dirty="0">
                <a:sym typeface="+mn-ea"/>
              </a:rPr>
              <a:t>Flow control</a:t>
            </a:r>
            <a:r>
              <a:rPr kumimoji="1" lang="zh-CN" altLang="en-US" dirty="0">
                <a:sym typeface="+mn-ea"/>
              </a:rPr>
              <a:t>：</a:t>
            </a:r>
            <a:r>
              <a:rPr kumimoji="1" lang="en-US" altLang="zh-CN" dirty="0">
                <a:sym typeface="+mn-ea"/>
              </a:rPr>
              <a:t>For</a:t>
            </a:r>
          </a:p>
          <a:p>
            <a:endParaRPr kumimoji="1" lang="en-US" altLang="zh-CN" dirty="0">
              <a:sym typeface="+mn-ea"/>
            </a:endParaRPr>
          </a:p>
          <a:p>
            <a:endParaRPr kumimoji="1"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90564" cy="132556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Loops (</a:t>
            </a:r>
            <a:r>
              <a:rPr kumimoji="1" lang="zh-CN" altLang="en-US" dirty="0"/>
              <a:t>循环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loop</a:t>
            </a:r>
            <a:r>
              <a:rPr lang="en-US" altLang="zh-CN" dirty="0"/>
              <a:t> is a statement or a block of statements that is executed repeatedly. </a:t>
            </a:r>
          </a:p>
          <a:p>
            <a:endParaRPr lang="en-US" altLang="zh-CN" dirty="0"/>
          </a:p>
          <a:p>
            <a:r>
              <a:rPr lang="en-US" altLang="zh-CN" dirty="0"/>
              <a:t>Python has two kinds of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dirty="0"/>
              <a:t>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 loops</a:t>
            </a:r>
          </a:p>
          <a:p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482" y="2340402"/>
            <a:ext cx="4827315" cy="42584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915" y="1463675"/>
            <a:ext cx="10515600" cy="2430286"/>
          </a:xfrm>
        </p:spPr>
        <p:txBody>
          <a:bodyPr/>
          <a:lstStyle/>
          <a:p>
            <a:r>
              <a:rPr lang="en-US" altLang="zh-CN" dirty="0"/>
              <a:t>This control structure allows code to be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repeatedly executed </a:t>
            </a:r>
            <a:r>
              <a:rPr lang="en-US" altLang="zh-CN" dirty="0"/>
              <a:t>while keeping a variable with the value of an 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</a:rPr>
              <a:t>iterable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 object</a:t>
            </a:r>
            <a:r>
              <a:rPr lang="en-US" altLang="zh-CN" dirty="0"/>
              <a:t>. </a:t>
            </a:r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for VAR in ITERABLE:</a:t>
            </a:r>
          </a:p>
          <a:p>
            <a:pPr marL="457200" lvl="1" indent="0">
              <a:buNone/>
            </a:pPr>
            <a:r>
              <a:rPr kumimoji="1" lang="en-US" altLang="zh-CN" dirty="0">
                <a:highlight>
                  <a:srgbClr val="FFFF00"/>
                </a:highlight>
              </a:rPr>
              <a:t>    </a:t>
            </a:r>
            <a:r>
              <a:rPr kumimoji="1" lang="en-US" altLang="zh-CN" dirty="0"/>
              <a:t>BLOCK</a:t>
            </a:r>
          </a:p>
          <a:p>
            <a:pPr marL="914400" lvl="2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977265" y="2965450"/>
            <a:ext cx="3881755" cy="12192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内容占位符 2"/>
          <p:cNvSpPr txBox="1"/>
          <p:nvPr/>
        </p:nvSpPr>
        <p:spPr>
          <a:xfrm>
            <a:off x="838200" y="4391025"/>
            <a:ext cx="10763885" cy="24301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dirty="0"/>
              <a:t> loop starts with the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for</a:t>
            </a:r>
            <a:r>
              <a:rPr lang="en-US" altLang="zh-CN" dirty="0"/>
              <a:t> keyword and ends with a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colon(:)</a:t>
            </a:r>
          </a:p>
          <a:p>
            <a:r>
              <a:rPr lang="en-US" altLang="zh-CN" dirty="0"/>
              <a:t>This structure results in the repetition of BLOCK as many times as elements are in the </a:t>
            </a:r>
            <a:r>
              <a:rPr lang="en-US" altLang="zh-CN" dirty="0" err="1"/>
              <a:t>iterable</a:t>
            </a:r>
            <a:r>
              <a:rPr lang="en-US" altLang="zh-CN" dirty="0"/>
              <a:t> object. On each iteration, VAR takes the value of the current element in ITERABLE. 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kumimoji="1"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5152971" y="2612947"/>
            <a:ext cx="541112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iterable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objects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（可迭代对象）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:</a:t>
            </a:r>
          </a:p>
          <a:p>
            <a:r>
              <a:rPr lang="en-US" altLang="zh-CN" sz="2400" dirty="0">
                <a:latin typeface="Avenir Book" panose="02000503020000020003" pitchFamily="2" charset="0"/>
              </a:rPr>
              <a:t>e.g. lists, tuples, strings, and dictionaries. Files and custom-made objects can also be </a:t>
            </a:r>
            <a:r>
              <a:rPr lang="en-US" altLang="zh-CN" sz="2400" dirty="0" err="1">
                <a:latin typeface="Avenir Book" panose="02000503020000020003" pitchFamily="2" charset="0"/>
              </a:rPr>
              <a:t>iterable</a:t>
            </a:r>
            <a:r>
              <a:rPr lang="en-US" altLang="zh-CN" sz="2400" dirty="0">
                <a:latin typeface="Avenir Book" panose="02000503020000020003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loop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range( )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：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内置函数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76960" y="2199640"/>
            <a:ext cx="4168140" cy="15697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94105" y="4058920"/>
            <a:ext cx="5694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range(10)</a:t>
            </a: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range(0,10)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range(0,10,2)</a:t>
            </a:r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45100" y="3482975"/>
            <a:ext cx="6400800" cy="1447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99555" y="666750"/>
            <a:ext cx="3528695" cy="20681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363210" y="3065145"/>
            <a:ext cx="5851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求</a:t>
            </a:r>
            <a:r>
              <a:rPr lang="en-US" altLang="zh-CN"/>
              <a:t>100</a:t>
            </a:r>
            <a:r>
              <a:rPr lang="zh-CN" altLang="en-US"/>
              <a:t>以内被</a:t>
            </a:r>
            <a:r>
              <a:rPr lang="en-US" altLang="zh-CN"/>
              <a:t>5</a:t>
            </a:r>
            <a:r>
              <a:rPr lang="zh-CN" altLang="en-US"/>
              <a:t>整除的数字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100" y="0"/>
            <a:ext cx="10515600" cy="1325563"/>
          </a:xfrm>
        </p:spPr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dirty="0"/>
              <a:t> loop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9775" y="2755265"/>
            <a:ext cx="10091420" cy="2030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 = 0</a:t>
            </a:r>
          </a:p>
          <a:p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range(1, 100, 2):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print(f'</a:t>
            </a: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\n{s}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1 3 5 7 9 11 13 15 17 19 21 23 25 27 29 31 33 35 37 39 41 43 45 47 49 51 53 55 57 59 61 63 65 67 69 71 73 75 77 79 81 83 85 87 89 91 93 95 97 99 </a:t>
            </a:r>
          </a:p>
          <a:p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2500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6115" y="1771015"/>
            <a:ext cx="332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打印</a:t>
            </a:r>
            <a:r>
              <a:rPr lang="en-US" altLang="zh-CN"/>
              <a:t>100</a:t>
            </a:r>
            <a:r>
              <a:rPr lang="zh-CN" altLang="en-US"/>
              <a:t>以内所有的奇数并求和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loop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Positional indices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205230" y="2660015"/>
            <a:ext cx="41192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bases=”ABCDEF”</a:t>
            </a:r>
          </a:p>
          <a:p>
            <a:endParaRPr lang="en-US" altLang="zh-CN"/>
          </a:p>
          <a:p>
            <a:r>
              <a:rPr lang="en-US" altLang="zh-CN"/>
              <a:t>for i in range(6):</a:t>
            </a:r>
          </a:p>
          <a:p>
            <a:r>
              <a:rPr lang="en-US" altLang="zh-CN"/>
              <a:t>   print(bases[i])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如果要倒序打印呢</a:t>
            </a:r>
            <a:r>
              <a:rPr lang="en-US" altLang="zh-CN"/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B9E969-61B0-B34C-37D1-23A6949B8AAF}"/>
              </a:ext>
            </a:extLst>
          </p:cNvPr>
          <p:cNvSpPr txBox="1"/>
          <p:nvPr/>
        </p:nvSpPr>
        <p:spPr>
          <a:xfrm>
            <a:off x="6326130" y="2654465"/>
            <a:ext cx="4534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base="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abcdefg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for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in range(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(base)-1,-1,-1):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     print(base[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] , end=" ")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#base[::-1]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FOR loop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Nested loops: </a:t>
            </a:r>
            <a:r>
              <a:rPr lang="en-US" altLang="zh-CN" dirty="0"/>
              <a:t>loops within loops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5" y="2413442"/>
            <a:ext cx="3882656" cy="29541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7563" y="5520165"/>
            <a:ext cx="4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9871" y="5331106"/>
            <a:ext cx="4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FOR loop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Nested loops: </a:t>
            </a:r>
            <a:r>
              <a:rPr lang="en-US" altLang="zh-CN" dirty="0"/>
              <a:t>loops within loops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563" y="5520165"/>
            <a:ext cx="4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149871" y="5331106"/>
            <a:ext cx="460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79115"/>
            <a:ext cx="2880360" cy="2400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480" y="1084580"/>
            <a:ext cx="2872740" cy="1341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3775" y="2600960"/>
            <a:ext cx="256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如果要打印下列矩阵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48930" y="2486660"/>
            <a:ext cx="2569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如果要倒过来打印呢？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480" y="3242310"/>
            <a:ext cx="2948940" cy="1097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FOR loop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九九乘法表的制作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41400" y="2676525"/>
            <a:ext cx="108553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 i in range(1,10):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for j in range(1,i+1):  # 为了保证有4*4，也就是同个数字相乘的等式，需要让i出现，使用i+1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print('{}x{}={}'.format(j, i, i*j), end=" ")  # end的结束符号用空格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print("\n")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9030"/>
          </a:xfrm>
        </p:spPr>
        <p:txBody>
          <a:bodyPr/>
          <a:lstStyle/>
          <a:p>
            <a:r>
              <a:rPr lang="zh-CN" altLang="en-US"/>
              <a:t>输出0～100能被3和7整除的所有数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119505" y="390334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i in range(101):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i % 3 == 0 and i % 7 == 0: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print(i)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请打印下列图形</a:t>
            </a: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294130" y="2787015"/>
            <a:ext cx="10274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1</a:t>
            </a:r>
          </a:p>
          <a:p>
            <a:endParaRPr lang="en-US" altLang="zh-CN"/>
          </a:p>
          <a:p>
            <a:r>
              <a:rPr lang="en-US" altLang="zh-CN"/>
              <a:t>********</a:t>
            </a:r>
          </a:p>
          <a:p>
            <a:r>
              <a:rPr lang="en-US" altLang="zh-CN">
                <a:sym typeface="+mn-ea"/>
              </a:rPr>
              <a:t>********</a:t>
            </a:r>
            <a:endParaRPr lang="en-US" altLang="zh-CN"/>
          </a:p>
          <a:p>
            <a:r>
              <a:rPr lang="en-US" altLang="zh-CN">
                <a:sym typeface="+mn-ea"/>
              </a:rPr>
              <a:t>********</a:t>
            </a:r>
            <a:endParaRPr lang="en-US" altLang="zh-CN"/>
          </a:p>
          <a:p>
            <a:r>
              <a:rPr lang="en-US" altLang="zh-CN">
                <a:sym typeface="+mn-ea"/>
              </a:rPr>
              <a:t>********</a:t>
            </a:r>
            <a:endParaRPr lang="en-US" altLang="zh-CN"/>
          </a:p>
          <a:p>
            <a:r>
              <a:rPr lang="en-US" altLang="zh-CN">
                <a:sym typeface="+mn-ea"/>
              </a:rPr>
              <a:t>********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312150" y="2787015"/>
            <a:ext cx="102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3</a:t>
            </a:r>
          </a:p>
          <a:p>
            <a:pPr algn="ctr"/>
            <a:r>
              <a:rPr lang="en-US" altLang="zh-CN"/>
              <a:t>*</a:t>
            </a:r>
          </a:p>
          <a:p>
            <a:pPr algn="ctr"/>
            <a:r>
              <a:rPr lang="en-US" altLang="zh-CN">
                <a:sym typeface="+mn-ea"/>
              </a:rPr>
              <a:t>***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*****</a:t>
            </a:r>
            <a:endParaRPr lang="en-US" altLang="zh-CN"/>
          </a:p>
          <a:p>
            <a:pPr algn="ctr"/>
            <a:r>
              <a:rPr lang="en-US" altLang="zh-CN">
                <a:sym typeface="+mn-ea"/>
              </a:rPr>
              <a:t>*******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13910" y="2787015"/>
            <a:ext cx="10274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图</a:t>
            </a:r>
            <a:r>
              <a:rPr lang="en-US" altLang="zh-CN"/>
              <a:t>2</a:t>
            </a:r>
          </a:p>
          <a:p>
            <a:pPr algn="l"/>
            <a:r>
              <a:rPr lang="en-US" altLang="zh-CN"/>
              <a:t>*</a:t>
            </a:r>
          </a:p>
          <a:p>
            <a:pPr algn="l"/>
            <a:r>
              <a:rPr lang="en-US" altLang="zh-CN">
                <a:sym typeface="+mn-ea"/>
              </a:rPr>
              <a:t>***</a:t>
            </a:r>
            <a:endParaRPr lang="en-US" altLang="zh-CN"/>
          </a:p>
          <a:p>
            <a:pPr algn="l"/>
            <a:r>
              <a:rPr lang="en-US" altLang="zh-CN">
                <a:sym typeface="+mn-ea"/>
              </a:rPr>
              <a:t>*****</a:t>
            </a:r>
          </a:p>
          <a:p>
            <a:pPr algn="l"/>
            <a:r>
              <a:rPr lang="en-US" altLang="zh-CN">
                <a:sym typeface="+mn-ea"/>
              </a:rPr>
              <a:t>*******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82210"/>
            <a:ext cx="2331720" cy="1051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85" y="4883150"/>
            <a:ext cx="2263140" cy="11506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3995" y="4738370"/>
            <a:ext cx="2865120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input() function 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input() </a:t>
            </a:r>
            <a:r>
              <a:rPr lang="en-US" altLang="zh-CN" dirty="0"/>
              <a:t>function is used to gather data from the user: 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variable_name</a:t>
            </a:r>
            <a:r>
              <a:rPr lang="en-US" altLang="zh-CN" dirty="0"/>
              <a:t> = input([prompt])</a:t>
            </a:r>
          </a:p>
          <a:p>
            <a:r>
              <a:rPr lang="en-US" altLang="zh-CN" dirty="0"/>
              <a:t>The prompt statement gives an indication to the user of the value that needs to be entered through the keyboard.</a:t>
            </a:r>
          </a:p>
          <a:p>
            <a:endParaRPr lang="en-US" altLang="zh-CN" dirty="0"/>
          </a:p>
          <a:p>
            <a:r>
              <a:rPr lang="en-US" altLang="zh-CN" dirty="0"/>
              <a:t>The information obtained from screen via input function is always a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str </a:t>
            </a:r>
            <a:r>
              <a:rPr lang="en-US" altLang="zh-CN" dirty="0"/>
              <a:t>type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70" y="152781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The while loop starts with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 keyword and ends with 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colon.</a:t>
            </a:r>
          </a:p>
          <a:p>
            <a:endParaRPr lang="en-US" altLang="zh-CN" dirty="0"/>
          </a:p>
          <a:p>
            <a:r>
              <a:rPr lang="en-US" altLang="zh-CN" dirty="0"/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Boolean expression </a:t>
            </a:r>
            <a:r>
              <a:rPr lang="en-US" altLang="zh-CN" dirty="0"/>
              <a:t>is evaluated before the statements in the while loop block is executed</a:t>
            </a:r>
          </a:p>
          <a:p>
            <a:r>
              <a:rPr lang="en-US" altLang="zh-CN" dirty="0"/>
              <a:t>After each iteration of the loop block, the Boolean expression is again checked, and if it 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True</a:t>
            </a:r>
            <a:r>
              <a:rPr lang="en-US" altLang="zh-CN" dirty="0"/>
              <a:t>, the loop is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iterated again</a:t>
            </a:r>
          </a:p>
          <a:p>
            <a:r>
              <a:rPr lang="en-US" altLang="zh-CN" dirty="0"/>
              <a:t>This process continues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until the Boolean expression evaluates to False </a:t>
            </a:r>
            <a:r>
              <a:rPr lang="en-US" altLang="zh-CN" dirty="0"/>
              <a:t>and at this point the while statement exits: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90900" y="1938020"/>
            <a:ext cx="4076700" cy="1003300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174547" y="211001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kumimoji="1" lang="en-US" altLang="zh-CN" sz="2400" dirty="0"/>
              <a:t> </a:t>
            </a:r>
            <a:r>
              <a:rPr kumimoji="1" lang="en-US" altLang="zh-CN" sz="2400" i="1" dirty="0"/>
              <a:t>EXPRESSION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kumimoji="1" lang="en-US" altLang="zh-CN" sz="2400" dirty="0">
                <a:highlight>
                  <a:srgbClr val="FFFF00"/>
                </a:highlight>
              </a:rPr>
              <a:t>      </a:t>
            </a:r>
            <a:r>
              <a:rPr kumimoji="1" lang="en-US" altLang="zh-CN" sz="2400" dirty="0"/>
              <a:t>BLOCK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while loop starts with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lang="en-US" altLang="zh-CN" dirty="0"/>
              <a:t> keyword and ends with a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colon.</a:t>
            </a:r>
          </a:p>
          <a:p>
            <a:endParaRPr lang="en-US" altLang="zh-CN" dirty="0"/>
          </a:p>
          <a:p>
            <a:endParaRPr lang="en-US" altLang="zh-CN" sz="2800" dirty="0">
              <a:latin typeface="Avenir Book" panose="02000503020000020003" pitchFamily="2" charset="0"/>
            </a:endParaRPr>
          </a:p>
          <a:p>
            <a:r>
              <a:rPr lang="en-US" altLang="zh-CN" sz="2800" dirty="0">
                <a:latin typeface="Avenir Book" panose="02000503020000020003" pitchFamily="2" charset="0"/>
              </a:rPr>
              <a:t>It is very important to take into account that there should be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an instruction inside the block to make the while condition false</a:t>
            </a:r>
            <a:r>
              <a:rPr lang="en-US" altLang="zh-CN" sz="2800" dirty="0">
                <a:latin typeface="Avenir Book" panose="02000503020000020003" pitchFamily="2" charset="0"/>
              </a:rPr>
              <a:t>. </a:t>
            </a:r>
          </a:p>
          <a:p>
            <a:r>
              <a:rPr lang="en-US" altLang="zh-CN" sz="2800" dirty="0">
                <a:latin typeface="Avenir Book" panose="02000503020000020003" pitchFamily="2" charset="0"/>
              </a:rPr>
              <a:t>Otherwise, we could enter into an infinite loop. </a:t>
            </a:r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023324" y="2673957"/>
            <a:ext cx="3325176" cy="1003592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38937" y="2845980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while</a:t>
            </a:r>
            <a:r>
              <a:rPr kumimoji="1" lang="en-US" altLang="zh-CN" sz="2400" dirty="0"/>
              <a:t> </a:t>
            </a:r>
            <a:r>
              <a:rPr kumimoji="1" lang="en-US" altLang="zh-CN" sz="2400" i="1" dirty="0"/>
              <a:t>EXPRESSION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kumimoji="1" lang="en-US" altLang="zh-CN" sz="2400" dirty="0">
                <a:highlight>
                  <a:srgbClr val="FFFF00"/>
                </a:highlight>
              </a:rPr>
              <a:t>      </a:t>
            </a:r>
            <a:r>
              <a:rPr kumimoji="1" lang="en-US" altLang="zh-CN" sz="2400" dirty="0"/>
              <a:t>BLOCK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WHILE loop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Write a program to display first 10 numbers using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while</a:t>
            </a:r>
            <a:r>
              <a:rPr lang="en-US" altLang="zh-CN" dirty="0">
                <a:latin typeface="Avenir Book" panose="02000503020000020003" pitchFamily="2" charset="0"/>
              </a:rPr>
              <a:t> loop starting from 0:</a:t>
            </a:r>
          </a:p>
        </p:txBody>
      </p:sp>
      <p:pic>
        <p:nvPicPr>
          <p:cNvPr id="7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088" y="2577210"/>
            <a:ext cx="3802684" cy="421304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36" y="2759683"/>
            <a:ext cx="5321300" cy="3848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 loop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8835" cy="1076325"/>
          </a:xfrm>
        </p:spPr>
        <p:txBody>
          <a:bodyPr/>
          <a:lstStyle/>
          <a:p>
            <a:r>
              <a:rPr lang="zh-CN" altLang="en-US"/>
              <a:t>一张纸的厚度是</a:t>
            </a:r>
            <a:r>
              <a:rPr lang="en-US" altLang="zh-CN"/>
              <a:t>0.08</a:t>
            </a:r>
            <a:r>
              <a:rPr lang="zh-CN" altLang="en-US"/>
              <a:t>毫米。对折几次可以超过珠峰的高度？</a:t>
            </a:r>
            <a:r>
              <a:rPr lang="en-US" altLang="zh-CN"/>
              <a:t>(</a:t>
            </a:r>
            <a:r>
              <a:rPr lang="zh-CN" altLang="en-US"/>
              <a:t>珠峰高度是</a:t>
            </a:r>
            <a:r>
              <a:rPr lang="en-US" altLang="zh-CN"/>
              <a:t>8848.13</a:t>
            </a:r>
            <a:r>
              <a:rPr lang="zh-CN" altLang="en-US"/>
              <a:t>米</a:t>
            </a:r>
            <a:r>
              <a:rPr lang="en-US" altLang="zh-CN"/>
              <a:t>)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74090" y="3216275"/>
            <a:ext cx="1012634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zhufeng</a:t>
            </a:r>
            <a:r>
              <a:rPr lang="en-US" altLang="zh-CN" dirty="0"/>
              <a:t>=8848130</a:t>
            </a:r>
          </a:p>
          <a:p>
            <a:r>
              <a:rPr lang="en-US" altLang="zh-CN" dirty="0"/>
              <a:t>height=0.08</a:t>
            </a:r>
          </a:p>
          <a:p>
            <a:r>
              <a:rPr lang="en-US" altLang="zh-CN" dirty="0"/>
              <a:t>count=0</a:t>
            </a:r>
          </a:p>
          <a:p>
            <a:r>
              <a:rPr lang="en-US" altLang="zh-CN" dirty="0"/>
              <a:t>while height&lt;=</a:t>
            </a:r>
            <a:r>
              <a:rPr lang="en-US" altLang="zh-CN" dirty="0" err="1"/>
              <a:t>zhufeng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 height*=2</a:t>
            </a:r>
          </a:p>
          <a:p>
            <a:r>
              <a:rPr lang="en-US" altLang="zh-CN" dirty="0"/>
              <a:t>     count+=1</a:t>
            </a:r>
          </a:p>
          <a:p>
            <a:r>
              <a:rPr lang="en-US" altLang="zh-CN" dirty="0"/>
              <a:t>print(“</a:t>
            </a:r>
            <a:r>
              <a:rPr lang="zh-CN" altLang="en-US" dirty="0"/>
              <a:t>需要对折：</a:t>
            </a:r>
            <a:r>
              <a:rPr lang="en-US" altLang="zh-CN" dirty="0"/>
              <a:t>”,count,“</a:t>
            </a:r>
            <a:r>
              <a:rPr lang="zh-CN" altLang="en-US" dirty="0"/>
              <a:t>次</a:t>
            </a:r>
            <a:r>
              <a:rPr lang="en-US" altLang="zh-CN" dirty="0"/>
              <a:t>”)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</a:t>
            </a:r>
            <a:r>
              <a:rPr lang="zh-CN" altLang="en-US"/>
              <a:t>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</a:t>
            </a:r>
            <a:r>
              <a:rPr lang="en-US" altLang="zh-CN"/>
              <a:t>1</a:t>
            </a:r>
            <a:r>
              <a:rPr lang="zh-CN" altLang="en-US"/>
              <a:t>到</a:t>
            </a:r>
            <a:r>
              <a:rPr lang="en-US" altLang="zh-CN"/>
              <a:t>100</a:t>
            </a:r>
            <a:r>
              <a:rPr lang="zh-CN" altLang="en-US"/>
              <a:t>的合计？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08710" y="2655570"/>
            <a:ext cx="4299585" cy="17291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565265" y="2555875"/>
            <a:ext cx="38862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练习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9445" y="1691005"/>
            <a:ext cx="4792980" cy="3474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36590" y="1691005"/>
            <a:ext cx="5617210" cy="35864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While </a:t>
            </a:r>
            <a:r>
              <a:rPr lang="zh-CN" altLang="en-US"/>
              <a:t>和</a:t>
            </a:r>
            <a:r>
              <a:rPr lang="en-US" altLang="zh-CN"/>
              <a:t> For</a:t>
            </a:r>
            <a:r>
              <a:rPr lang="zh-CN" altLang="en-US"/>
              <a:t>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lang="zh-CN" altLang="en-US"/>
              <a:t>while循环与for循环都属于循环结构，两者均可重复执行一段代码，但两者使用的场合不同。</a:t>
            </a:r>
          </a:p>
          <a:p>
            <a:endParaRPr lang="zh-CN" altLang="en-US"/>
          </a:p>
          <a:p>
            <a:r>
              <a:rPr lang="zh-CN" altLang="en-US"/>
              <a:t>while循环与for循环的使用场景比较：</a:t>
            </a:r>
          </a:p>
          <a:p>
            <a:endParaRPr lang="zh-CN" altLang="en-US"/>
          </a:p>
          <a:p>
            <a:r>
              <a:rPr lang="zh-CN" altLang="en-US"/>
              <a:t>√ </a:t>
            </a:r>
            <a:r>
              <a:rPr lang="zh-CN" altLang="en-US">
                <a:solidFill>
                  <a:srgbClr val="FF0000"/>
                </a:solidFill>
              </a:rPr>
              <a:t>while循环结构更适合于不知道该循环会被执行多少次时</a:t>
            </a:r>
            <a:r>
              <a:rPr lang="zh-CN" altLang="en-US"/>
              <a:t>，希望在满足某种条件的情况下循环结束的场景。</a:t>
            </a:r>
          </a:p>
          <a:p>
            <a:endParaRPr lang="zh-CN" altLang="en-US"/>
          </a:p>
          <a:p>
            <a:r>
              <a:rPr lang="zh-CN" altLang="en-US"/>
              <a:t>√ for循环结构更适合于有明确的循环次数（或循环范围）的场景。</a:t>
            </a:r>
          </a:p>
          <a:p>
            <a:endParaRPr lang="zh-CN" altLang="en-US"/>
          </a:p>
          <a:p>
            <a:r>
              <a:rPr lang="zh-CN" altLang="en-US"/>
              <a:t>while循环与for循环的共同点：</a:t>
            </a:r>
          </a:p>
          <a:p>
            <a:endParaRPr lang="zh-CN" altLang="en-US"/>
          </a:p>
          <a:p>
            <a:r>
              <a:rPr lang="zh-CN" altLang="en-US"/>
              <a:t>√ 两者都是重复执行一段程序代码。</a:t>
            </a:r>
          </a:p>
          <a:p>
            <a:endParaRPr lang="zh-CN" altLang="en-US"/>
          </a:p>
          <a:p>
            <a:r>
              <a:rPr lang="zh-CN" altLang="en-US"/>
              <a:t>√ 两者都是在满足一定循环条件时执行，不满足循环条件则退出循环结构，执行后面的循环语句。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 control statements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Loop control statements </a:t>
            </a:r>
            <a:r>
              <a:rPr lang="en-US" altLang="zh-CN" dirty="0">
                <a:latin typeface="Avenir Book" panose="02000503020000020003" pitchFamily="2" charset="0"/>
              </a:rPr>
              <a:t>change loop execution from its normal sequence, providing greater control over the execution of code in a loop.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break</a:t>
            </a:r>
            <a:r>
              <a:rPr lang="en-US" altLang="zh-CN" dirty="0">
                <a:latin typeface="Avenir Book" panose="02000503020000020003" pitchFamily="2" charset="0"/>
              </a:rPr>
              <a:t>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continue</a:t>
            </a:r>
            <a:r>
              <a:rPr lang="en-US" altLang="zh-CN" dirty="0">
                <a:latin typeface="Avenir Book" panose="02000503020000020003" pitchFamily="2" charset="0"/>
              </a:rPr>
              <a:t> statements.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Python supports the following control statements.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Break</a:t>
            </a:r>
            <a:r>
              <a:rPr lang="en-US" altLang="zh-CN" dirty="0">
                <a:latin typeface="Avenir Book" panose="02000503020000020003" pitchFamily="2" charset="0"/>
              </a:rPr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Continue</a:t>
            </a:r>
            <a:r>
              <a:rPr lang="en-US" altLang="zh-CN" dirty="0">
                <a:latin typeface="Avenir Book" panose="02000503020000020003" pitchFamily="2" charset="0"/>
              </a:rPr>
              <a:t> statement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Pass</a:t>
            </a:r>
            <a:r>
              <a:rPr lang="en-US" altLang="zh-CN" dirty="0">
                <a:latin typeface="Avenir Book" panose="02000503020000020003" pitchFamily="2" charset="0"/>
              </a:rPr>
              <a:t> statement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Break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break</a:t>
            </a:r>
            <a:r>
              <a:rPr lang="en-US" altLang="zh-CN" dirty="0">
                <a:latin typeface="Avenir Book" panose="02000503020000020003" pitchFamily="2" charset="0"/>
              </a:rPr>
              <a:t> statement is used to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terminate the loop or statement in which it is present</a:t>
            </a:r>
            <a:r>
              <a:rPr lang="en-US" altLang="zh-CN" dirty="0">
                <a:latin typeface="Avenir Book" panose="02000503020000020003" pitchFamily="2" charset="0"/>
              </a:rPr>
              <a:t>. After that, the control will pass to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statements that are present after </a:t>
            </a:r>
            <a:r>
              <a:rPr lang="en-US" altLang="zh-CN" dirty="0">
                <a:latin typeface="Avenir Book" panose="02000503020000020003" pitchFamily="2" charset="0"/>
              </a:rPr>
              <a:t>the break statement, if available. 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If the break statement is present in the nested loop, then it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terminates only those loops which contains break statement</a:t>
            </a:r>
            <a:r>
              <a:rPr lang="en-US" altLang="zh-CN" dirty="0">
                <a:latin typeface="Avenir Book" panose="02000503020000020003" pitchFamily="2" charset="0"/>
              </a:rPr>
              <a:t>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Continue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continue</a:t>
            </a:r>
            <a:r>
              <a:rPr lang="en-US" altLang="zh-CN" dirty="0">
                <a:latin typeface="Avenir Book" panose="02000503020000020003" pitchFamily="2" charset="0"/>
              </a:rPr>
              <a:t> statement is opposite to that of break statement, instead of terminating the loop,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it forces to execute the next iteration of the loop.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When the continue statement is executed in the loop, the code inside the loop following the continue statement will be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skipped</a:t>
            </a:r>
            <a:r>
              <a:rPr lang="en-US" altLang="zh-CN" dirty="0">
                <a:latin typeface="Avenir Book" panose="02000503020000020003" pitchFamily="2" charset="0"/>
              </a:rPr>
              <a:t>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the next iteration of the loop </a:t>
            </a:r>
            <a:r>
              <a:rPr lang="en-US" altLang="zh-CN" dirty="0">
                <a:latin typeface="Avenir Book" panose="02000503020000020003" pitchFamily="2" charset="0"/>
              </a:rPr>
              <a:t>will begin.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input() function </a:t>
            </a:r>
            <a:endParaRPr kumimoji="1" lang="zh-CN" altLang="en-US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90600" y="1978024"/>
            <a:ext cx="10515600" cy="487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78024"/>
            <a:ext cx="5219700" cy="3454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863724"/>
            <a:ext cx="52324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Continue statement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continue</a:t>
            </a:r>
            <a:r>
              <a:rPr lang="en-US" altLang="zh-CN" dirty="0">
                <a:latin typeface="Avenir Book" panose="02000503020000020003" pitchFamily="2" charset="0"/>
              </a:rPr>
              <a:t> statement is opposite to that of break statement, instead of terminating the loop,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it forces to execute the next iteration of the loop.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venir Book" panose="02000503020000020003" pitchFamily="2" charset="0"/>
              </a:rPr>
              <a:t>When the continue statement is executed in the loop, the code inside the loop following the continue statement will be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skipped</a:t>
            </a:r>
            <a:r>
              <a:rPr lang="en-US" altLang="zh-CN" dirty="0">
                <a:latin typeface="Avenir Book" panose="02000503020000020003" pitchFamily="2" charset="0"/>
              </a:rPr>
              <a:t> and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the next iteration of the loop </a:t>
            </a:r>
            <a:r>
              <a:rPr lang="en-US" altLang="zh-CN" dirty="0">
                <a:latin typeface="Avenir Book" panose="02000503020000020003" pitchFamily="2" charset="0"/>
              </a:rPr>
              <a:t>will begin.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break</a:t>
            </a:r>
            <a:r>
              <a:rPr lang="en-US" altLang="zh-CN" dirty="0">
                <a:latin typeface="Avenir Book" panose="02000503020000020003" pitchFamily="2" charset="0"/>
              </a:rPr>
              <a:t> jump out of the loop while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continue</a:t>
            </a:r>
            <a:r>
              <a:rPr lang="en-US" altLang="zh-CN" dirty="0">
                <a:latin typeface="Avenir Book" panose="02000503020000020003" pitchFamily="2" charset="0"/>
              </a:rPr>
              <a:t> skip the current iteration</a:t>
            </a:r>
          </a:p>
          <a:p>
            <a:pPr>
              <a:lnSpc>
                <a:spcPct val="100000"/>
              </a:lnSpc>
            </a:pPr>
            <a:endParaRPr lang="en-US" altLang="zh-CN" dirty="0">
              <a:latin typeface="Avenir Book" panose="02000503020000020003" pitchFamily="2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break and continue 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83005" y="2247900"/>
            <a:ext cx="2567940" cy="1181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716780" y="2136775"/>
            <a:ext cx="2758440" cy="16154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441055" y="2084070"/>
            <a:ext cx="2560320" cy="15087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17880" y="429260"/>
            <a:ext cx="8229600" cy="765810"/>
          </a:xfrm>
        </p:spPr>
        <p:txBody>
          <a:bodyPr>
            <a:normAutofit fontScale="5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4400" b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  <a:cs typeface="+mj-cs"/>
              </a:rPr>
              <a:t>Examples of the continue and break statements: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752600" y="1447800"/>
            <a:ext cx="4268788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= 10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 n &gt; 0: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n -= 1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n == 5: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continue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print(</a:t>
            </a:r>
            <a:r>
              <a:rPr lang="en-US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current value is {n}")</a:t>
            </a:r>
          </a:p>
          <a:p>
            <a:pPr marL="0" indent="0">
              <a:buNone/>
            </a:pPr>
            <a:endParaRPr lang="en-US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9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7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6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4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2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0</a:t>
            </a:r>
            <a:endParaRPr lang="en-US" sz="12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69025" y="1447800"/>
            <a:ext cx="4346575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10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n &gt; 0: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n -= 1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if n == 5: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break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   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current value is {n}")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9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7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current value is 6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48678" y="6266180"/>
            <a:ext cx="80295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jump out of the loop, while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skip the current iteration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break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4750"/>
          </a:xfrm>
        </p:spPr>
        <p:txBody>
          <a:bodyPr/>
          <a:lstStyle/>
          <a:p>
            <a:r>
              <a:rPr lang="en-US" dirty="0">
                <a:sym typeface="+mn-ea"/>
              </a:rPr>
              <a:t>Print integer numbers using while loop, and stop when the number reaches 8: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17295" y="3000375"/>
            <a:ext cx="782764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stop = 8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n = 0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while True: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f"The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current number is {n}")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n += 1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if n &gt; stop: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break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break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4750"/>
          </a:xfrm>
        </p:spPr>
        <p:txBody>
          <a:bodyPr/>
          <a:lstStyle/>
          <a:p>
            <a:r>
              <a:rPr lang="zh-CN" altLang="en-US" dirty="0"/>
              <a:t>求</a:t>
            </a:r>
            <a:r>
              <a:rPr lang="en-US" altLang="zh-CN" dirty="0"/>
              <a:t>2</a:t>
            </a:r>
            <a:r>
              <a:rPr lang="zh-CN" altLang="en-US" dirty="0"/>
              <a:t>个数的最大公约数</a:t>
            </a:r>
            <a:r>
              <a:rPr lang="en-US" altLang="zh-CN" dirty="0"/>
              <a:t>(</a:t>
            </a:r>
            <a:r>
              <a:rPr lang="zh-CN" altLang="en-US" dirty="0"/>
              <a:t>公约数是小于等于</a:t>
            </a:r>
            <a:r>
              <a:rPr lang="en-US" altLang="zh-CN" dirty="0"/>
              <a:t>2</a:t>
            </a:r>
            <a:r>
              <a:rPr lang="zh-CN" altLang="en-US" dirty="0"/>
              <a:t>个数中的数值小的那个，且能被</a:t>
            </a:r>
            <a:r>
              <a:rPr lang="en-US" altLang="zh-CN" dirty="0"/>
              <a:t>2</a:t>
            </a:r>
            <a:r>
              <a:rPr lang="zh-CN" altLang="en-US" dirty="0"/>
              <a:t>个数整除</a:t>
            </a:r>
            <a:r>
              <a:rPr lang="en-US" altLang="zh-CN" dirty="0"/>
              <a:t>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30" y="2850515"/>
            <a:ext cx="6256020" cy="3550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Flow control</a:t>
            </a:r>
            <a:r>
              <a:rPr kumimoji="1" lang="zh-CN" altLang="en-US" dirty="0"/>
              <a:t> （流程控制）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85" y="1690688"/>
            <a:ext cx="4827315" cy="42584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1783894"/>
            <a:ext cx="55328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Normal flow</a:t>
            </a:r>
            <a:r>
              <a:rPr kumimoji="1" lang="en-US" altLang="zh-CN" sz="2400" dirty="0">
                <a:latin typeface="Avenir Book" panose="02000503020000020003" pitchFamily="2" charset="0"/>
              </a:rPr>
              <a:t>: A program proceeds from one line to the next;</a:t>
            </a:r>
          </a:p>
          <a:p>
            <a:endParaRPr kumimoji="1" lang="en-US" altLang="zh-CN" sz="2400" dirty="0">
              <a:latin typeface="Avenir Book" panose="02000503020000020003" pitchFamily="2" charset="0"/>
            </a:endParaRPr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Conditional (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条件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)</a:t>
            </a:r>
            <a:r>
              <a:rPr kumimoji="1" lang="en-US" altLang="zh-CN" sz="24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: </a:t>
            </a:r>
            <a:r>
              <a:rPr kumimoji="1" lang="en-US" altLang="zh-CN" sz="2400" dirty="0">
                <a:latin typeface="Avenir Book" panose="02000503020000020003" pitchFamily="2" charset="0"/>
              </a:rPr>
              <a:t>using an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“</a:t>
            </a:r>
            <a:r>
              <a:rPr kumimoji="1"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if </a:t>
            </a:r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”</a:t>
            </a:r>
            <a:r>
              <a:rPr kumimoji="1" lang="en-US" altLang="zh-CN" sz="2400" dirty="0">
                <a:latin typeface="Avenir Book" panose="02000503020000020003" pitchFamily="2" charset="0"/>
              </a:rPr>
              <a:t>statement means a block of code is only executed if the test evaluates to be logically true, and otherwise the block is skipped.</a:t>
            </a:r>
          </a:p>
          <a:p>
            <a:endParaRPr kumimoji="1" lang="en-US" altLang="zh-CN" sz="2400" dirty="0">
              <a:latin typeface="Avenir Book" panose="02000503020000020003" pitchFamily="2" charset="0"/>
            </a:endParaRPr>
          </a:p>
          <a:p>
            <a:r>
              <a:rPr kumimoji="1" lang="en-US" altLang="zh-CN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Loop</a:t>
            </a:r>
            <a:r>
              <a:rPr kumimoji="1" lang="zh-CN" altLang="en-US" sz="2400" b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（循环）</a:t>
            </a:r>
            <a:r>
              <a:rPr kumimoji="1" lang="en-US" altLang="zh-CN" sz="2400" dirty="0">
                <a:latin typeface="Avenir Book" panose="02000503020000020003" pitchFamily="2" charset="0"/>
              </a:rPr>
              <a:t>: starting with a ‘</a:t>
            </a:r>
            <a:r>
              <a:rPr kumimoji="1"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for </a:t>
            </a:r>
            <a:r>
              <a:rPr kumimoji="1" lang="en-US" altLang="zh-CN" sz="2400" dirty="0">
                <a:latin typeface="Avenir Book" panose="02000503020000020003" pitchFamily="2" charset="0"/>
              </a:rPr>
              <a:t>’or  ‘</a:t>
            </a:r>
            <a:r>
              <a:rPr kumimoji="1" lang="en-US" altLang="zh-CN" sz="2400" b="1" i="1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while </a:t>
            </a:r>
            <a:r>
              <a:rPr kumimoji="1" lang="en-US" altLang="zh-CN" sz="2400" dirty="0">
                <a:latin typeface="Avenir Book" panose="02000503020000020003" pitchFamily="2" charset="0"/>
              </a:rPr>
              <a:t>’statement, causes a block of code to be repeated a number of times.</a:t>
            </a:r>
            <a:endParaRPr kumimoji="1" lang="zh-CN" altLang="en-US" sz="2400" dirty="0">
              <a:latin typeface="Avenir Book" panose="02000503020000020003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/>
          </a:bodyPr>
          <a:lstStyle/>
          <a:p>
            <a:r>
              <a:rPr lang="en-US" altLang="zh-CN" dirty="0"/>
              <a:t>The simplest conditional control is a simple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statement. 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evaluates an expression. If the expression is true, the block of code just after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clause is executed. </a:t>
            </a:r>
          </a:p>
          <a:p>
            <a:r>
              <a:rPr lang="en-US" altLang="zh-CN" dirty="0"/>
              <a:t>A basic schema of an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condition: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en-US" altLang="zh-CN" i="1" dirty="0"/>
              <a:t>EXPRESSION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en-US" altLang="zh-CN" dirty="0"/>
              <a:t>BLOCK1 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lvl="1"/>
            <a:r>
              <a:rPr lang="en-US" altLang="zh-CN" i="1" dirty="0"/>
              <a:t>EXPRESSION</a:t>
            </a:r>
            <a:r>
              <a:rPr lang="en-US" altLang="zh-CN" dirty="0"/>
              <a:t> must be an expression that returns True or False. 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41425" y="4472940"/>
            <a:ext cx="2760980" cy="95440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168775" y="4425950"/>
            <a:ext cx="7752715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latin typeface="Avenir Book" panose="02000503020000020003" pitchFamily="2" charset="0"/>
              </a:rPr>
              <a:t>The</a:t>
            </a:r>
            <a:r>
              <a:rPr lang="en-US" altLang="zh-CN" sz="2800" dirty="0">
                <a:solidFill>
                  <a:srgbClr val="003F43"/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 if </a:t>
            </a:r>
            <a:r>
              <a:rPr lang="en-US" altLang="zh-CN" sz="2800" dirty="0">
                <a:latin typeface="Avenir Book" panose="02000503020000020003" pitchFamily="2" charset="0"/>
              </a:rPr>
              <a:t>decision control flow statement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starts with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Courier New" panose="02070309020205020404" pitchFamily="49" charset="0"/>
              </a:rPr>
              <a:t>if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 keyword </a:t>
            </a:r>
            <a:r>
              <a:rPr lang="en-US" altLang="zh-CN" sz="2800" dirty="0">
                <a:latin typeface="Avenir Book" panose="02000503020000020003" pitchFamily="2" charset="0"/>
              </a:rPr>
              <a:t>and ends with a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rPr>
              <a:t>colon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" y="45085"/>
            <a:ext cx="10515600" cy="1332865"/>
          </a:xfrm>
        </p:spPr>
        <p:txBody>
          <a:bodyPr/>
          <a:lstStyle/>
          <a:p>
            <a:r>
              <a:rPr kumimoji="1" lang="en-US" altLang="zh-CN" dirty="0"/>
              <a:t>Conditional statement: if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0585" y="1452880"/>
            <a:ext cx="70542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number = int(input("Enter a number: "))</a:t>
            </a:r>
            <a:endParaRPr lang="en-US" b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if number &gt; 0:</a:t>
            </a:r>
            <a:endParaRPr lang="en-US" b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1" indent="0">
              <a:buNone/>
            </a:pPr>
            <a:r>
              <a:rPr lang="en-US" b="1" dirty="0">
                <a:highlight>
                  <a:srgbClr val="FFFF00"/>
                </a:highlight>
                <a:latin typeface="Comic Sans MS" panose="030F0702030302020204" charset="0"/>
                <a:cs typeface="Comic Sans MS" panose="030F0702030302020204" charset="0"/>
                <a:sym typeface="+mn-ea"/>
              </a:rPr>
              <a:t>    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</a:t>
            </a:r>
            <a:r>
              <a:rPr lang="en-US" b="1" dirty="0" err="1">
                <a:latin typeface="Comic Sans MS" panose="030F0702030302020204" charset="0"/>
                <a:cs typeface="Comic Sans MS" panose="030F0702030302020204" charset="0"/>
                <a:sym typeface="+mn-ea"/>
              </a:rPr>
              <a:t>f"The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number is a positive number")</a:t>
            </a: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results=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59</a:t>
            </a: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if results&gt;=60: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 print ('及格')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else :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 print ('不及格')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39385" y="36690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num = 6</a:t>
            </a:r>
          </a:p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if num :</a:t>
            </a:r>
          </a:p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    print('Hello Python')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140" y="45085"/>
            <a:ext cx="10515600" cy="1332865"/>
          </a:xfrm>
        </p:spPr>
        <p:txBody>
          <a:bodyPr/>
          <a:lstStyle/>
          <a:p>
            <a:r>
              <a:rPr kumimoji="1" lang="en-US" altLang="zh-CN" dirty="0"/>
              <a:t>Conditional statement: if 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70585" y="1452880"/>
            <a:ext cx="705421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lvl="1" indent="0">
              <a:buNone/>
            </a:pP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number = int(input("Enter a number: "))</a:t>
            </a:r>
            <a:endParaRPr lang="en-US" b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if number &gt; 0:</a:t>
            </a:r>
            <a:endParaRPr lang="en-US" b="1" dirty="0">
              <a:latin typeface="Comic Sans MS" panose="030F0702030302020204" charset="0"/>
              <a:cs typeface="Comic Sans MS" panose="030F0702030302020204" charset="0"/>
            </a:endParaRPr>
          </a:p>
          <a:p>
            <a:pPr marL="457200" lvl="1" indent="0">
              <a:buNone/>
            </a:pPr>
            <a:r>
              <a:rPr lang="en-US" b="1" dirty="0">
                <a:highlight>
                  <a:srgbClr val="FFFF00"/>
                </a:highlight>
                <a:latin typeface="Comic Sans MS" panose="030F0702030302020204" charset="0"/>
                <a:cs typeface="Comic Sans MS" panose="030F0702030302020204" charset="0"/>
                <a:sym typeface="+mn-ea"/>
              </a:rPr>
              <a:t>    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print(</a:t>
            </a:r>
            <a:r>
              <a:rPr lang="en-US" b="1" dirty="0" err="1">
                <a:latin typeface="Comic Sans MS" panose="030F0702030302020204" charset="0"/>
                <a:cs typeface="Comic Sans MS" panose="030F0702030302020204" charset="0"/>
                <a:sym typeface="+mn-ea"/>
              </a:rPr>
              <a:t>f"The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number is a positive number")</a:t>
            </a: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results=</a:t>
            </a:r>
            <a:r>
              <a:rPr 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59</a:t>
            </a:r>
            <a:endParaRPr lang="en-US" altLang="en-US" b="1" dirty="0">
              <a:latin typeface="Comic Sans MS" panose="030F0702030302020204" charset="0"/>
              <a:cs typeface="Comic Sans MS" panose="030F0702030302020204" charset="0"/>
              <a:sym typeface="+mn-ea"/>
            </a:endParaRP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if results&gt;=60: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 print ('及格')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else :</a:t>
            </a:r>
          </a:p>
          <a:p>
            <a:pPr marL="457200" lvl="1" indent="0">
              <a:buNone/>
            </a:pPr>
            <a:r>
              <a:rPr lang="en-US" altLang="en-US" b="1" dirty="0">
                <a:latin typeface="Comic Sans MS" panose="030F0702030302020204" charset="0"/>
                <a:cs typeface="Comic Sans MS" panose="030F0702030302020204" charset="0"/>
                <a:sym typeface="+mn-ea"/>
              </a:rPr>
              <a:t>    print ('不及格')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239385" y="366903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num = 6</a:t>
            </a:r>
          </a:p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if num :</a:t>
            </a:r>
          </a:p>
          <a:p>
            <a:r>
              <a:rPr lang="zh-CN" altLang="en-US" b="1">
                <a:solidFill>
                  <a:schemeClr val="tx1"/>
                </a:solidFill>
                <a:latin typeface="Comic Sans MS" panose="030F0702030302020204" charset="0"/>
                <a:ea typeface="微软雅黑" panose="020B0503020204020204" pitchFamily="34" charset="-122"/>
                <a:cs typeface="Comic Sans MS" panose="030F0702030302020204" charset="0"/>
              </a:rPr>
              <a:t>    print('Hello Python')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Conditional statement: if 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39445" y="1640205"/>
            <a:ext cx="10993120" cy="4785995"/>
          </a:xfrm>
        </p:spPr>
        <p:txBody>
          <a:bodyPr>
            <a:normAutofit/>
          </a:bodyPr>
          <a:lstStyle/>
          <a:p>
            <a:r>
              <a:rPr lang="en-US" altLang="zh-CN" dirty="0"/>
              <a:t>The simplest conditional control is a simple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statement. </a:t>
            </a:r>
          </a:p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evaluates an expression. If the expression is true, the block of code just after the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clause is executed. </a:t>
            </a:r>
          </a:p>
          <a:p>
            <a:r>
              <a:rPr lang="en-US" altLang="zh-CN" dirty="0"/>
              <a:t>A basic schema of an 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if</a:t>
            </a:r>
            <a:r>
              <a:rPr lang="en-US" altLang="zh-CN" dirty="0"/>
              <a:t> condition: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if </a:t>
            </a:r>
            <a:r>
              <a:rPr lang="en-US" altLang="zh-CN" i="1" dirty="0"/>
              <a:t>EXPRESSION</a:t>
            </a:r>
            <a:r>
              <a:rPr lang="en-US" altLang="zh-CN" dirty="0"/>
              <a:t>: </a:t>
            </a:r>
          </a:p>
          <a:p>
            <a:pPr marL="457200" lvl="1" indent="0">
              <a:buNone/>
            </a:pPr>
            <a:r>
              <a:rPr lang="en-US" altLang="zh-CN" dirty="0">
                <a:highlight>
                  <a:srgbClr val="FFFF00"/>
                </a:highlight>
              </a:rPr>
              <a:t>	</a:t>
            </a:r>
            <a:r>
              <a:rPr lang="en-US" altLang="zh-CN" dirty="0"/>
              <a:t>BLOCK1 </a:t>
            </a:r>
          </a:p>
          <a:p>
            <a:pPr marL="457200" lvl="1" indent="0">
              <a:buNone/>
            </a:pPr>
            <a:endParaRPr lang="en-US" altLang="zh-CN" i="1" dirty="0"/>
          </a:p>
          <a:p>
            <a:pPr lvl="1"/>
            <a:r>
              <a:rPr lang="en-US" altLang="zh-CN" i="1" dirty="0"/>
              <a:t>EXPRESSION</a:t>
            </a:r>
            <a:r>
              <a:rPr lang="en-US" altLang="zh-CN" dirty="0"/>
              <a:t> must be an expression that returns True or False. </a:t>
            </a: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1730" y="3948430"/>
            <a:ext cx="2992120" cy="954405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9" name="Table 6"/>
          <p:cNvGraphicFramePr>
            <a:graphicFrameLocks noGrp="1"/>
          </p:cNvGraphicFramePr>
          <p:nvPr/>
        </p:nvGraphicFramePr>
        <p:xfrm>
          <a:off x="7822624" y="3248888"/>
          <a:ext cx="2542149" cy="198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42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&lt;, &lt;=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&gt;, 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and, or,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11"/>
          <p:cNvSpPr txBox="1"/>
          <p:nvPr/>
        </p:nvSpPr>
        <p:spPr>
          <a:xfrm>
            <a:off x="7822565" y="2803525"/>
            <a:ext cx="333438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  <a:cs typeface="Arial" panose="020B0604020202020204" pitchFamily="34" charset="0"/>
              </a:rPr>
              <a:t>Logical operators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venir Book" panose="02000503020000020003" pitchFamily="2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2597</Words>
  <Application>Microsoft Office PowerPoint</Application>
  <PresentationFormat>宽屏</PresentationFormat>
  <Paragraphs>455</Paragraphs>
  <Slides>44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Avenir</vt:lpstr>
      <vt:lpstr>Avenir Book</vt:lpstr>
      <vt:lpstr>LiberationSerif</vt:lpstr>
      <vt:lpstr>等线</vt:lpstr>
      <vt:lpstr>等线 Light</vt:lpstr>
      <vt:lpstr>微软雅黑</vt:lpstr>
      <vt:lpstr>Arial</vt:lpstr>
      <vt:lpstr>Comic Sans MS</vt:lpstr>
      <vt:lpstr>Consolas</vt:lpstr>
      <vt:lpstr>Courier New</vt:lpstr>
      <vt:lpstr>Office 主题​​</vt:lpstr>
      <vt:lpstr>Bitmap Image</vt:lpstr>
      <vt:lpstr>CS112: Introduction to Python programming</vt:lpstr>
      <vt:lpstr>Contents</vt:lpstr>
      <vt:lpstr>The input() function </vt:lpstr>
      <vt:lpstr>The input() function </vt:lpstr>
      <vt:lpstr>Flow control （流程控制）</vt:lpstr>
      <vt:lpstr>Conditional statement: if </vt:lpstr>
      <vt:lpstr>Conditional statement: if </vt:lpstr>
      <vt:lpstr>Conditional statement: if </vt:lpstr>
      <vt:lpstr>Conditional statement: if </vt:lpstr>
      <vt:lpstr>Conditional statement: if</vt:lpstr>
      <vt:lpstr>Conditional statement: if</vt:lpstr>
      <vt:lpstr>Conditional statement: if </vt:lpstr>
      <vt:lpstr>Conditional statement: if-else </vt:lpstr>
      <vt:lpstr>Conditional statement: if-else </vt:lpstr>
      <vt:lpstr>Conditional statement: if-elif-else </vt:lpstr>
      <vt:lpstr>Conditional statement: if-elif-else</vt:lpstr>
      <vt:lpstr>Conditional statement: Nested conditionals</vt:lpstr>
      <vt:lpstr>Conditional statement: Nested conditionals</vt:lpstr>
      <vt:lpstr>Conditional statement: Nested conditionals</vt:lpstr>
      <vt:lpstr>Loops (循环)</vt:lpstr>
      <vt:lpstr>FOR loop</vt:lpstr>
      <vt:lpstr>FOR loop</vt:lpstr>
      <vt:lpstr>The for loop</vt:lpstr>
      <vt:lpstr>FOR loop</vt:lpstr>
      <vt:lpstr>FOR loop</vt:lpstr>
      <vt:lpstr>FOR loop</vt:lpstr>
      <vt:lpstr>FOR loop</vt:lpstr>
      <vt:lpstr>练习</vt:lpstr>
      <vt:lpstr>练习</vt:lpstr>
      <vt:lpstr>WHILE loop</vt:lpstr>
      <vt:lpstr>WHILE loop</vt:lpstr>
      <vt:lpstr>WHILE loop</vt:lpstr>
      <vt:lpstr>While loop</vt:lpstr>
      <vt:lpstr>While过程</vt:lpstr>
      <vt:lpstr>练习</vt:lpstr>
      <vt:lpstr>While 和 For的区别</vt:lpstr>
      <vt:lpstr>Loop control statements</vt:lpstr>
      <vt:lpstr>The Break statement</vt:lpstr>
      <vt:lpstr>The Continue statement</vt:lpstr>
      <vt:lpstr>The Continue statement</vt:lpstr>
      <vt:lpstr>example break and continue  </vt:lpstr>
      <vt:lpstr>PowerPoint 演示文稿</vt:lpstr>
      <vt:lpstr>example break </vt:lpstr>
      <vt:lpstr>example break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hyids</cp:lastModifiedBy>
  <cp:revision>227</cp:revision>
  <dcterms:created xsi:type="dcterms:W3CDTF">2021-08-17T02:37:00Z</dcterms:created>
  <dcterms:modified xsi:type="dcterms:W3CDTF">2024-03-06T11:18:46Z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88684B97572B42469275BADA257E7C87_12</vt:lpwstr>
  </property>
  <property fmtid="{D5CDD505-2E9C-101B-9397-08002B2CF9AE}" pid="3" name="KSOProductBuildVer">
    <vt:lpwstr>2052-12.1.0.15712</vt:lpwstr>
  </property>
</Properties>
</file>