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76"/>
  </p:handoutMasterIdLst>
  <p:sldIdLst>
    <p:sldId id="256" r:id="rId3"/>
    <p:sldId id="984" r:id="rId4"/>
    <p:sldId id="1014" r:id="rId5"/>
    <p:sldId id="1015" r:id="rId7"/>
    <p:sldId id="1016" r:id="rId8"/>
    <p:sldId id="1017" r:id="rId9"/>
    <p:sldId id="1018" r:id="rId10"/>
    <p:sldId id="1019" r:id="rId11"/>
    <p:sldId id="1020" r:id="rId12"/>
    <p:sldId id="1021" r:id="rId13"/>
    <p:sldId id="1077" r:id="rId14"/>
    <p:sldId id="1022" r:id="rId15"/>
    <p:sldId id="1023" r:id="rId16"/>
    <p:sldId id="1024" r:id="rId17"/>
    <p:sldId id="1025" r:id="rId18"/>
    <p:sldId id="1026" r:id="rId19"/>
    <p:sldId id="1027" r:id="rId20"/>
    <p:sldId id="1028" r:id="rId21"/>
    <p:sldId id="1029" r:id="rId22"/>
    <p:sldId id="1030" r:id="rId23"/>
    <p:sldId id="1031" r:id="rId24"/>
    <p:sldId id="1080" r:id="rId25"/>
    <p:sldId id="1081" r:id="rId26"/>
    <p:sldId id="1082" r:id="rId27"/>
    <p:sldId id="1083" r:id="rId28"/>
    <p:sldId id="1084" r:id="rId29"/>
    <p:sldId id="1032" r:id="rId30"/>
    <p:sldId id="1033" r:id="rId31"/>
    <p:sldId id="1034" r:id="rId32"/>
    <p:sldId id="1035" r:id="rId33"/>
    <p:sldId id="1036" r:id="rId34"/>
    <p:sldId id="1037" r:id="rId35"/>
    <p:sldId id="1038" r:id="rId36"/>
    <p:sldId id="1039" r:id="rId37"/>
    <p:sldId id="1040" r:id="rId38"/>
    <p:sldId id="1041" r:id="rId39"/>
    <p:sldId id="1042" r:id="rId40"/>
    <p:sldId id="1043" r:id="rId41"/>
    <p:sldId id="1078" r:id="rId42"/>
    <p:sldId id="1044" r:id="rId43"/>
    <p:sldId id="1045" r:id="rId44"/>
    <p:sldId id="1046" r:id="rId45"/>
    <p:sldId id="1047" r:id="rId46"/>
    <p:sldId id="1048" r:id="rId47"/>
    <p:sldId id="1049" r:id="rId48"/>
    <p:sldId id="1050" r:id="rId49"/>
    <p:sldId id="1051" r:id="rId50"/>
    <p:sldId id="1052" r:id="rId51"/>
    <p:sldId id="1053" r:id="rId52"/>
    <p:sldId id="1054" r:id="rId53"/>
    <p:sldId id="1055" r:id="rId54"/>
    <p:sldId id="1056" r:id="rId55"/>
    <p:sldId id="1079" r:id="rId56"/>
    <p:sldId id="1057" r:id="rId57"/>
    <p:sldId id="1058" r:id="rId58"/>
    <p:sldId id="1059" r:id="rId59"/>
    <p:sldId id="1060" r:id="rId60"/>
    <p:sldId id="1061" r:id="rId61"/>
    <p:sldId id="1062" r:id="rId62"/>
    <p:sldId id="1063" r:id="rId63"/>
    <p:sldId id="1064" r:id="rId64"/>
    <p:sldId id="1065" r:id="rId65"/>
    <p:sldId id="1066" r:id="rId66"/>
    <p:sldId id="1067" r:id="rId67"/>
    <p:sldId id="1068" r:id="rId68"/>
    <p:sldId id="1069" r:id="rId69"/>
    <p:sldId id="1070" r:id="rId70"/>
    <p:sldId id="1071" r:id="rId71"/>
    <p:sldId id="1072" r:id="rId72"/>
    <p:sldId id="1073" r:id="rId73"/>
    <p:sldId id="1074" r:id="rId74"/>
    <p:sldId id="1075" r:id="rId75"/>
  </p:sldIdLst>
  <p:sldSz cx="12192000" cy="6858000"/>
  <p:notesSz cx="6858000" cy="9144000"/>
  <p:custDataLst>
    <p:tags r:id="rId8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5"/>
    <p:restoredTop sz="92109"/>
  </p:normalViewPr>
  <p:slideViewPr>
    <p:cSldViewPr snapToGrid="0" snapToObjects="1">
      <p:cViewPr varScale="1">
        <p:scale>
          <a:sx n="135" d="100"/>
          <a:sy n="135" d="100"/>
        </p:scale>
        <p:origin x="184" y="28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0" Type="http://schemas.openxmlformats.org/officeDocument/2006/relationships/tags" Target="tags/tag2.xml"/><Relationship Id="rId8" Type="http://schemas.openxmlformats.org/officeDocument/2006/relationships/slide" Target="slides/slide5.xml"/><Relationship Id="rId79" Type="http://schemas.openxmlformats.org/officeDocument/2006/relationships/tableStyles" Target="tableStyles.xml"/><Relationship Id="rId78" Type="http://schemas.openxmlformats.org/officeDocument/2006/relationships/viewProps" Target="viewProps.xml"/><Relationship Id="rId77" Type="http://schemas.openxmlformats.org/officeDocument/2006/relationships/presProps" Target="presProps.xml"/><Relationship Id="rId76" Type="http://schemas.openxmlformats.org/officeDocument/2006/relationships/handoutMaster" Target="handoutMasters/handoutMaster1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list_a</a:t>
            </a:r>
            <a:r>
              <a:rPr kumimoji="1" lang="en-US" altLang="zh-CN" dirty="0"/>
              <a:t> = [3.14,"Hello World",123,[1,2,3],'Hello World']</a:t>
            </a:r>
            <a:endParaRPr kumimoji="1" lang="en-US" altLang="zh-CN" dirty="0"/>
          </a:p>
          <a:p>
            <a:r>
              <a:rPr kumimoji="1" lang="en-US" altLang="zh-CN" dirty="0" err="1"/>
              <a:t>list_a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 err="1"/>
              <a:t>tuple_a</a:t>
            </a:r>
            <a:r>
              <a:rPr kumimoji="1" lang="en-US" altLang="zh-CN" dirty="0"/>
              <a:t> = ("H20",18)</a:t>
            </a:r>
            <a:endParaRPr kumimoji="1" lang="en-US" altLang="zh-CN" dirty="0"/>
          </a:p>
          <a:p>
            <a:r>
              <a:rPr kumimoji="1" lang="en-US" altLang="zh-CN" dirty="0" err="1"/>
              <a:t>tuple_a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列表推导式</a:t>
            </a:r>
            <a:endParaRPr kumimoji="1" lang="en-US" altLang="zh-CN" dirty="0"/>
          </a:p>
          <a:p>
            <a:r>
              <a:rPr kumimoji="1" lang="en-US" altLang="zh-CN" dirty="0"/>
              <a:t>squares = []</a:t>
            </a:r>
            <a:endParaRPr kumimoji="1" lang="en-US" altLang="zh-CN" dirty="0"/>
          </a:p>
          <a:p>
            <a:r>
              <a:rPr kumimoji="1" lang="en-US" altLang="zh-CN" dirty="0"/>
              <a:t>for x in range(1,8):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squares.append</a:t>
            </a:r>
            <a:r>
              <a:rPr kumimoji="1" lang="en-US" altLang="zh-CN" dirty="0"/>
              <a:t>(x**2)</a:t>
            </a:r>
            <a:endParaRPr kumimoji="1" lang="en-US" altLang="zh-CN" dirty="0"/>
          </a:p>
          <a:p>
            <a:r>
              <a:rPr kumimoji="1" lang="en-US" altLang="zh-CN" dirty="0"/>
              <a:t>squares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列表推导式</a:t>
            </a:r>
            <a:endParaRPr kumimoji="1" lang="en-US" altLang="zh-CN" dirty="0"/>
          </a:p>
          <a:p>
            <a:r>
              <a:rPr kumimoji="1" lang="en-US" altLang="zh-CN" dirty="0"/>
              <a:t>squares = []</a:t>
            </a:r>
            <a:endParaRPr kumimoji="1" lang="en-US" altLang="zh-CN" dirty="0"/>
          </a:p>
          <a:p>
            <a:r>
              <a:rPr kumimoji="1" lang="en-US" altLang="zh-CN" dirty="0"/>
              <a:t>for x in range(1,8):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squares.append</a:t>
            </a:r>
            <a:r>
              <a:rPr kumimoji="1" lang="en-US" altLang="zh-CN" dirty="0"/>
              <a:t>(x**2)</a:t>
            </a:r>
            <a:endParaRPr kumimoji="1" lang="en-US" altLang="zh-CN" dirty="0"/>
          </a:p>
          <a:p>
            <a:r>
              <a:rPr kumimoji="1" lang="en-US" altLang="zh-CN" dirty="0"/>
              <a:t>squares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列表推导式</a:t>
            </a:r>
            <a:endParaRPr kumimoji="1" lang="en-US" altLang="zh-CN" dirty="0"/>
          </a:p>
          <a:p>
            <a:r>
              <a:rPr kumimoji="1" lang="en-US" altLang="zh-CN" dirty="0"/>
              <a:t>squares = []</a:t>
            </a:r>
            <a:endParaRPr kumimoji="1" lang="en-US" altLang="zh-CN" dirty="0"/>
          </a:p>
          <a:p>
            <a:r>
              <a:rPr kumimoji="1" lang="en-US" altLang="zh-CN" dirty="0"/>
              <a:t>for x in range(1,8):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squares.append</a:t>
            </a:r>
            <a:r>
              <a:rPr kumimoji="1" lang="en-US" altLang="zh-CN" dirty="0"/>
              <a:t>(x**2)</a:t>
            </a:r>
            <a:endParaRPr kumimoji="1" lang="en-US" altLang="zh-CN" dirty="0"/>
          </a:p>
          <a:p>
            <a:r>
              <a:rPr kumimoji="1" lang="en-US" altLang="zh-CN" dirty="0"/>
              <a:t>squares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gene_list.insert</a:t>
            </a:r>
            <a:r>
              <a:rPr kumimoji="1" lang="en-US" altLang="zh-CN" dirty="0"/>
              <a:t>(2,'MAPT')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gene_list.insert</a:t>
            </a:r>
            <a:r>
              <a:rPr kumimoji="1" lang="en-US" altLang="zh-CN" dirty="0"/>
              <a:t>(2,'MAPT')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gene_list.remove</a:t>
            </a:r>
            <a:r>
              <a:rPr kumimoji="1" lang="en-US" altLang="zh-CN" dirty="0"/>
              <a:t>('ACTB')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gene_list.remove</a:t>
            </a:r>
            <a:r>
              <a:rPr kumimoji="1" lang="en-US" altLang="zh-CN" dirty="0"/>
              <a:t>('ACTB')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set_a</a:t>
            </a:r>
            <a:r>
              <a:rPr kumimoji="1" lang="en-US" altLang="zh-CN" dirty="0"/>
              <a:t> = {'a',123,3.14}</a:t>
            </a:r>
            <a:endParaRPr kumimoji="1" lang="en-US" altLang="zh-CN" dirty="0"/>
          </a:p>
          <a:p>
            <a:r>
              <a:rPr kumimoji="1" lang="en-US" altLang="zh-CN" dirty="0" err="1"/>
              <a:t>set_a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[1]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[1]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gene_list.append</a:t>
            </a:r>
            <a:r>
              <a:rPr kumimoji="1" lang="en-US" altLang="zh-CN" dirty="0"/>
              <a:t>('MAPT')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gene_list</a:t>
            </a:r>
            <a:r>
              <a:rPr kumimoji="1" lang="en-US" altLang="zh-CN" dirty="0"/>
              <a:t> = ['ACTB','GAPDH','TP53','PTEN']</a:t>
            </a:r>
            <a:endParaRPr kumimoji="1" lang="en-US" altLang="zh-CN" dirty="0"/>
          </a:p>
          <a:p>
            <a:r>
              <a:rPr kumimoji="1" lang="en-US" altLang="zh-CN" dirty="0" err="1"/>
              <a:t>gene_list.append</a:t>
            </a:r>
            <a:r>
              <a:rPr kumimoji="1" lang="en-US" altLang="zh-CN" dirty="0"/>
              <a:t>('MAPT')</a:t>
            </a:r>
            <a:endParaRPr kumimoji="1" lang="en-US" altLang="zh-CN" dirty="0"/>
          </a:p>
          <a:p>
            <a:r>
              <a:rPr kumimoji="1" lang="en-US" altLang="zh-CN" dirty="0" err="1"/>
              <a:t>gene_list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列表推导式</a:t>
            </a:r>
            <a:endParaRPr kumimoji="1" lang="en-US" altLang="zh-CN" dirty="0"/>
          </a:p>
          <a:p>
            <a:r>
              <a:rPr kumimoji="1" lang="en-US" altLang="zh-CN" dirty="0"/>
              <a:t>squares = []</a:t>
            </a:r>
            <a:endParaRPr kumimoji="1" lang="en-US" altLang="zh-CN" dirty="0"/>
          </a:p>
          <a:p>
            <a:r>
              <a:rPr kumimoji="1" lang="en-US" altLang="zh-CN" dirty="0"/>
              <a:t>for x in range(1,8):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squares.append</a:t>
            </a:r>
            <a:r>
              <a:rPr kumimoji="1" lang="en-US" altLang="zh-CN" dirty="0"/>
              <a:t>(x**2)</a:t>
            </a:r>
            <a:endParaRPr kumimoji="1" lang="en-US" altLang="zh-CN" dirty="0"/>
          </a:p>
          <a:p>
            <a:r>
              <a:rPr kumimoji="1" lang="en-US" altLang="zh-CN" dirty="0"/>
              <a:t>squares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列表推导式</a:t>
            </a:r>
            <a:endParaRPr kumimoji="1" lang="en-US" altLang="zh-CN" dirty="0"/>
          </a:p>
          <a:p>
            <a:r>
              <a:rPr kumimoji="1" lang="en-US" altLang="zh-CN" dirty="0"/>
              <a:t>squares = []</a:t>
            </a:r>
            <a:endParaRPr kumimoji="1" lang="en-US" altLang="zh-CN" dirty="0"/>
          </a:p>
          <a:p>
            <a:r>
              <a:rPr kumimoji="1" lang="en-US" altLang="zh-CN" dirty="0"/>
              <a:t>for x in range(1,8):</a:t>
            </a:r>
            <a:endParaRPr kumimoji="1" lang="en-US" altLang="zh-CN" dirty="0"/>
          </a:p>
          <a:p>
            <a:r>
              <a:rPr kumimoji="1" lang="en-US" altLang="zh-CN" dirty="0"/>
              <a:t>    </a:t>
            </a:r>
            <a:r>
              <a:rPr kumimoji="1" lang="en-US" altLang="zh-CN" dirty="0" err="1"/>
              <a:t>squares.append</a:t>
            </a:r>
            <a:r>
              <a:rPr kumimoji="1" lang="en-US" altLang="zh-CN" dirty="0"/>
              <a:t>(x**2)</a:t>
            </a:r>
            <a:endParaRPr kumimoji="1" lang="en-US" altLang="zh-CN" dirty="0"/>
          </a:p>
          <a:p>
            <a:r>
              <a:rPr kumimoji="1" lang="en-US" altLang="zh-CN" dirty="0"/>
              <a:t>squares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python/python_lists_method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1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python/python_sets_methods.asp" TargetMode="Externa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hyperlink" Target="https://www.w3schools.com/python/python_sets_methods.asp" TargetMode="Externa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hyperlink" Target="https://www.w3schools.com/python/python_sets_methods.asp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://www.coolpython.net/python_primary/data_type/str_exercises.html" TargetMode="External"/><Relationship Id="rId3" Type="http://schemas.openxmlformats.org/officeDocument/2006/relationships/hyperlink" Target="https://pynative.com/python-set-quiz/" TargetMode="External"/><Relationship Id="rId2" Type="http://schemas.openxmlformats.org/officeDocument/2006/relationships/hyperlink" Target="https://pynative.com/python-tuple-quiz/" TargetMode="External"/><Relationship Id="rId1" Type="http://schemas.openxmlformats.org/officeDocument/2006/relationships/hyperlink" Target="https://pynative.com/python-list-quiz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4: data type I 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Accessing list elements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To access an element that is inside a sequence, which is itself inside another sequence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530" y="3429000"/>
            <a:ext cx="7127832" cy="16169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en-US" altLang="zh-CN" dirty="0">
                <a:sym typeface="+mn-ea"/>
              </a:rPr>
              <a:t>List index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6065"/>
          </a:xfrm>
        </p:spPr>
        <p:txBody>
          <a:bodyPr/>
          <a:p>
            <a:r>
              <a:rPr lang="zh-CN" altLang="en-US"/>
              <a:t>Print all items in the list, one by one:</a:t>
            </a:r>
            <a:endParaRPr lang="zh-CN" altLang="en-US"/>
          </a:p>
          <a:p>
            <a:r>
              <a:rPr lang="zh-CN" altLang="en-US"/>
              <a:t>thislist = ["apple", "banana", "cherry"]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035" y="3091815"/>
            <a:ext cx="3881120" cy="9220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8870" y="4265930"/>
            <a:ext cx="76917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Comic Sans MS" panose="030F0702030302020204" charset="0"/>
                <a:cs typeface="Comic Sans MS" panose="030F0702030302020204" charset="0"/>
              </a:rPr>
              <a:t>Print all items by referring to their index number:</a:t>
            </a:r>
            <a:endParaRPr lang="zh-CN" altLang="en-US" sz="2400"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990" y="4919980"/>
            <a:ext cx="3390900" cy="1168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4919980"/>
            <a:ext cx="3416300" cy="819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Lists can be concatenated using 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en-US" altLang="zh-CN" dirty="0"/>
              <a:t> sign, and 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en-US" altLang="zh-CN" dirty="0"/>
              <a:t> operator is used to create a repeated sequence of list: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274798"/>
            <a:ext cx="5456070" cy="29021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56" y="3283405"/>
            <a:ext cx="4255558" cy="30284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96256" y="2963802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venir Book" panose="02000503020000020003" pitchFamily="2" charset="0"/>
              </a:rPr>
              <a:t>Logical</a:t>
            </a:r>
            <a:r>
              <a:rPr kumimoji="1" lang="zh-CN" altLang="en-US" dirty="0">
                <a:latin typeface="Avenir Book" panose="02000503020000020003" pitchFamily="2" charset="0"/>
              </a:rPr>
              <a:t> </a:t>
            </a:r>
            <a:r>
              <a:rPr kumimoji="1" lang="en-US" altLang="zh-CN" dirty="0">
                <a:latin typeface="Avenir Book" panose="02000503020000020003" pitchFamily="2" charset="0"/>
              </a:rPr>
              <a:t>operations</a:t>
            </a:r>
            <a:endParaRPr kumimoji="1" lang="zh-CN" altLang="en-US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modification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Lists are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mutable</a:t>
            </a:r>
            <a:r>
              <a:rPr kumimoji="1" lang="en-US" altLang="zh-CN" dirty="0"/>
              <a:t>. Unlike strings, lists can be modified by adding, removing, or changing their elements </a:t>
            </a:r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2706" y="2695249"/>
            <a:ext cx="6359930" cy="16799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705" y="4724352"/>
            <a:ext cx="6648688" cy="15969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modification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 you assign an existing list variable to a new variable,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an assignment (=) on lists does not make a new copy</a:t>
            </a:r>
            <a:r>
              <a:rPr kumimoji="1" lang="en-US" altLang="zh-CN" dirty="0"/>
              <a:t>. Instead, assignment makes both the variable names point to the same list in memory: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59282"/>
          <a:stretch>
            <a:fillRect/>
          </a:stretch>
        </p:blipFill>
        <p:spPr>
          <a:xfrm>
            <a:off x="229087" y="3978612"/>
            <a:ext cx="4824858" cy="1162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41039"/>
          <a:stretch>
            <a:fillRect/>
          </a:stretch>
        </p:blipFill>
        <p:spPr>
          <a:xfrm>
            <a:off x="5271172" y="3978610"/>
            <a:ext cx="6686547" cy="233328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modification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del statement </a:t>
            </a:r>
            <a:r>
              <a:rPr kumimoji="1" lang="en-US" altLang="zh-CN" dirty="0"/>
              <a:t>removes an item from a list based on its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del</a:t>
            </a:r>
            <a:r>
              <a:rPr kumimoji="1" lang="en-US" altLang="zh-CN" dirty="0"/>
              <a:t> statement can also be used to remove slices from a list or clear the entire list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5603" y="3607593"/>
            <a:ext cx="3618455" cy="17125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45246"/>
            <a:ext cx="3843917" cy="28893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Built-in functions for list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kumimoji="1" lang="en-US" altLang="zh-CN" dirty="0"/>
              <a:t>Return the number of items in a list</a:t>
            </a:r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1" y="2761171"/>
            <a:ext cx="7767455" cy="16774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Built-in functions for list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sorted(): </a:t>
            </a:r>
            <a:r>
              <a:rPr kumimoji="1" lang="en-US" altLang="zh-CN" dirty="0"/>
              <a:t>return a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zh-CN" dirty="0"/>
              <a:t>sorted list. Strings are sorted alphabetically, and numbers are sorted numerically.</a:t>
            </a:r>
            <a:endParaRPr kumimoji="1" lang="en-US" altLang="zh-CN" dirty="0"/>
          </a:p>
          <a:p>
            <a:r>
              <a:rPr kumimoji="1" lang="en-US" altLang="zh-CN" dirty="0"/>
              <a:t>The sorted() function returns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a modified copy </a:t>
            </a:r>
            <a:r>
              <a:rPr kumimoji="1" lang="en-US" altLang="zh-CN" dirty="0"/>
              <a:t>of the list while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without</a:t>
            </a:r>
            <a:r>
              <a:rPr kumimoji="1" lang="en-US" altLang="zh-CN" dirty="0"/>
              <a:t> modifying the original list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3906950"/>
            <a:ext cx="3486150" cy="24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0" y="3810000"/>
            <a:ext cx="33274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Built-in functions for list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sum(), max(), min() : </a:t>
            </a:r>
            <a:r>
              <a:rPr kumimoji="1" lang="en-US" altLang="zh-CN" dirty="0"/>
              <a:t>return the sum, maximum or minimum of the items in a list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295" y="2758084"/>
            <a:ext cx="4482478" cy="37106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Python has a set of built-in methods that you can use on lists.</a:t>
            </a:r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>
                <a:hlinkClick r:id="rId1"/>
              </a:rPr>
              <a:t>https://www.w3schools.com/python/</a:t>
            </a:r>
            <a:r>
              <a:rPr kumimoji="1" lang="en-US" altLang="zh-CN" dirty="0" err="1">
                <a:hlinkClick r:id="rId1"/>
              </a:rPr>
              <a:t>python_lists_methods.asp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907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ym typeface="+mn-ea"/>
              </a:rPr>
              <a:t>List</a:t>
            </a:r>
            <a:endParaRPr kumimoji="1" lang="en-US" altLang="zh-CN" dirty="0">
              <a:sym typeface="+mn-ea"/>
            </a:endParaRPr>
          </a:p>
          <a:p>
            <a:endParaRPr kumimoji="1" lang="en-US" altLang="zh-CN" dirty="0">
              <a:sym typeface="+mn-ea"/>
            </a:endParaRPr>
          </a:p>
          <a:p>
            <a:pPr algn="l">
              <a:buClrTx/>
              <a:buSzTx/>
            </a:pPr>
            <a:r>
              <a:rPr kumimoji="1" lang="en-US" altLang="zh-CN" dirty="0">
                <a:sym typeface="+mn-ea"/>
              </a:rPr>
              <a:t>Tuples </a:t>
            </a:r>
            <a:endParaRPr kumimoji="1" lang="en-US" altLang="zh-CN" dirty="0">
              <a:sym typeface="+mn-ea"/>
            </a:endParaRPr>
          </a:p>
          <a:p>
            <a:endParaRPr kumimoji="1" lang="en-US" altLang="zh-CN" dirty="0">
              <a:sym typeface="+mn-ea"/>
            </a:endParaRPr>
          </a:p>
          <a:p>
            <a:r>
              <a:rPr kumimoji="1" lang="en-US" altLang="zh-CN" dirty="0">
                <a:sym typeface="+mn-ea"/>
              </a:rPr>
              <a:t>Sets</a:t>
            </a:r>
            <a:endParaRPr kumimoji="1" lang="en-US" altLang="zh-CN" dirty="0">
              <a:sym typeface="+mn-ea"/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append()</a:t>
            </a:r>
            <a:r>
              <a:rPr lang="en-US" altLang="zh-CN" dirty="0"/>
              <a:t>: Adds an element at the end of the list.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04018" y="3593624"/>
          <a:ext cx="9173210" cy="1402080"/>
        </p:xfrm>
        <a:graphic>
          <a:graphicData uri="http://schemas.openxmlformats.org/drawingml/2006/table">
            <a:tbl>
              <a:tblPr/>
              <a:tblGrid>
                <a:gridCol w="2073275"/>
                <a:gridCol w="709962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elmnt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An element of any type (string, number, object etc.)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append()</a:t>
            </a:r>
            <a:r>
              <a:rPr lang="en-US" altLang="zh-CN" dirty="0"/>
              <a:t>: Adds an element at the end of the list.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dirty="0"/>
            </a:b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585" y="3247549"/>
            <a:ext cx="5492750" cy="2422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5" y="2755265"/>
            <a:ext cx="5020945" cy="2059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815" y="4912995"/>
            <a:ext cx="4800600" cy="1187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comprehension(</a:t>
            </a:r>
            <a:r>
              <a:rPr kumimoji="1" lang="zh-CN" altLang="en-US" dirty="0"/>
              <a:t>列表推导式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93425" cy="4351655"/>
          </a:xfrm>
        </p:spPr>
        <p:txBody>
          <a:bodyPr/>
          <a:lstStyle/>
          <a:p>
            <a:r>
              <a:rPr lang="en-US" altLang="zh-CN" dirty="0"/>
              <a:t>List comprehension is an elegant </a:t>
            </a:r>
            <a:r>
              <a:rPr lang="en-US" altLang="zh-CN" b="1" dirty="0">
                <a:solidFill>
                  <a:srgbClr val="FF0000"/>
                </a:solidFill>
              </a:rPr>
              <a:t>way to define and create lists based on existing lists</a:t>
            </a:r>
            <a:r>
              <a:rPr lang="en-US" altLang="zh-CN" dirty="0"/>
              <a:t>. List comprehension is generally more compact and faster than normal functions and loops for creating list. </a:t>
            </a:r>
            <a:endParaRPr lang="en-US" altLang="zh-CN" dirty="0"/>
          </a:p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The if statement is optional, which acts as a filter that only accepts the items that valuate to True.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comprehension(</a:t>
            </a:r>
            <a:r>
              <a:rPr kumimoji="1" lang="zh-CN" altLang="en-US" dirty="0"/>
              <a:t>列表推导式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2257" cy="4351338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27" y="4379085"/>
            <a:ext cx="4328225" cy="17978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310" y="4436972"/>
            <a:ext cx="6792290" cy="16821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1544" y="3184333"/>
            <a:ext cx="697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E.g. Calculate the square for numbers from 1 to 7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5430" y="4054253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For loop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50310" y="4054253"/>
            <a:ext cx="285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List comprehension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comprehension(</a:t>
            </a:r>
            <a:r>
              <a:rPr kumimoji="1" lang="zh-CN" altLang="en-US" dirty="0"/>
              <a:t>列表推导式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214" y="1605915"/>
            <a:ext cx="10802257" cy="4351338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0472" y="2803747"/>
            <a:ext cx="1129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E.g. Based on a fruit list, create a new list that contains only the fruits with the letter "a" in the name.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472" y="3785862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For loop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472" y="4229142"/>
            <a:ext cx="7474328" cy="23827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comprehension(</a:t>
            </a:r>
            <a:r>
              <a:rPr kumimoji="1" lang="zh-CN" altLang="en-US" dirty="0"/>
              <a:t>列表推导式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2257" cy="4351338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0472" y="2803747"/>
            <a:ext cx="1129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E.g. Based on a fruit list, create a new list that contains only the fruits with the letter "a" in the name.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472" y="3770461"/>
            <a:ext cx="285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List comprehension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544" y="4306533"/>
            <a:ext cx="7467636" cy="21863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comprehension(</a:t>
            </a:r>
            <a:r>
              <a:rPr kumimoji="1" lang="zh-CN" altLang="en-US" dirty="0"/>
              <a:t>列表推导式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471" y="1765095"/>
            <a:ext cx="11615058" cy="4351338"/>
          </a:xfrm>
        </p:spPr>
        <p:txBody>
          <a:bodyPr/>
          <a:lstStyle/>
          <a:p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newlist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endParaRPr lang="en-US" altLang="zh-CN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expression1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condition1 </a:t>
            </a:r>
            <a:r>
              <a:rPr lang="en-US" altLang="zh-CN" sz="24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expression2 </a:t>
            </a:r>
            <a:r>
              <a:rPr lang="en-US" altLang="zh-C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400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iterable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altLang="zh-CN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0472" y="2803747"/>
            <a:ext cx="11291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E.g. From</a:t>
            </a:r>
            <a:r>
              <a:rPr kumimoji="1" lang="zh-CN" altLang="en-US" sz="2400" dirty="0">
                <a:latin typeface="Avenir Book" panose="02000503020000020003" pitchFamily="2" charset="0"/>
              </a:rPr>
              <a:t> </a:t>
            </a:r>
            <a:r>
              <a:rPr kumimoji="1" lang="en-US" altLang="zh-CN" sz="2400" dirty="0">
                <a:latin typeface="Avenir Book" panose="02000503020000020003" pitchFamily="2" charset="0"/>
              </a:rPr>
              <a:t>a list of numbers, convert negative numbers to their absolute values and leave the positive numbers unchanged. 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472" y="3770461"/>
            <a:ext cx="285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venir Book" panose="02000503020000020003" pitchFamily="2" charset="0"/>
              </a:rPr>
              <a:t>List comprehension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472" y="4232126"/>
            <a:ext cx="8882214" cy="21414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insert(): </a:t>
            </a:r>
            <a:r>
              <a:rPr lang="en-US" altLang="zh-CN" dirty="0"/>
              <a:t>inserts the element at the specified position.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56294" y="3429000"/>
          <a:ext cx="8737360" cy="2286000"/>
        </p:xfrm>
        <a:graphic>
          <a:graphicData uri="http://schemas.openxmlformats.org/drawingml/2006/table">
            <a:tbl>
              <a:tblPr/>
              <a:tblGrid>
                <a:gridCol w="1745824"/>
                <a:gridCol w="699153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pos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 number specifying in which position to insert the value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elmnt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An element of any type (string, number, object etc.)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1563" y="3429000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</a:b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insert(): </a:t>
            </a:r>
            <a:r>
              <a:rPr lang="en-US" altLang="zh-CN" dirty="0"/>
              <a:t>inserts the element at the specified position.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.insert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71563" y="3429000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venir Book" panose="02000503020000020003" pitchFamily="2" charset="0"/>
              </a:rPr>
            </a:b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1812" y="3244215"/>
            <a:ext cx="5144309" cy="242577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pop()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removes the element</a:t>
            </a:r>
            <a:r>
              <a:rPr lang="en-US" altLang="zh-CN" dirty="0"/>
              <a:t> at the specified position.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1658" y="4001294"/>
          <a:ext cx="10048684" cy="1767840"/>
        </p:xfrm>
        <a:graphic>
          <a:graphicData uri="http://schemas.openxmlformats.org/drawingml/2006/table">
            <a:tbl>
              <a:tblPr/>
              <a:tblGrid>
                <a:gridCol w="2007841"/>
                <a:gridCol w="80408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pos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 number specifying the position of the element you want to remove, default value is -1, which returns the last item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dirty="0"/>
          </a:p>
          <a:p>
            <a:r>
              <a:rPr kumimoji="1" lang="en-US" altLang="zh-CN" dirty="0"/>
              <a:t>1.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Lists</a:t>
            </a:r>
            <a:r>
              <a:rPr kumimoji="1"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（列表）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sequence of objects (can be in different types; can have repetitions ), in a specific order; Lists can be modified</a:t>
            </a:r>
            <a:endParaRPr lang="en-US" altLang="zh-CN" dirty="0"/>
          </a:p>
          <a:p>
            <a:pPr lvl="1"/>
            <a:r>
              <a:rPr lang="en-US" altLang="zh-CN" dirty="0"/>
              <a:t>E.g.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2.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Tuples</a:t>
            </a:r>
            <a:r>
              <a:rPr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i="1" dirty="0">
                <a:solidFill>
                  <a:schemeClr val="accent2">
                    <a:lumMod val="75000"/>
                  </a:schemeClr>
                </a:solidFill>
              </a:rPr>
              <a:t>（元组）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sequence of objects in a specific order (like a list); but cannot be changed once created</a:t>
            </a:r>
            <a:endParaRPr lang="en-US" altLang="zh-CN" dirty="0"/>
          </a:p>
          <a:p>
            <a:pPr lvl="1"/>
            <a:r>
              <a:rPr lang="en-US" altLang="zh-CN" dirty="0"/>
              <a:t>E.g.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321" y="3455194"/>
            <a:ext cx="5727700" cy="1092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80" y="5668963"/>
            <a:ext cx="23241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708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pop()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removes and returns </a:t>
            </a:r>
            <a:r>
              <a:rPr lang="en-US" altLang="zh-CN" dirty="0"/>
              <a:t>the element at the specified position.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.pop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9940" y="2846170"/>
            <a:ext cx="3853180" cy="29405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remove()</a:t>
            </a:r>
            <a:r>
              <a:rPr lang="en-US" altLang="zh-CN" dirty="0"/>
              <a:t>: removes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CN" dirty="0"/>
              <a:t> occurrence of the element with the specified value. Unlike pop(), this function does not return anything.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38200" y="4367054"/>
          <a:ext cx="10048684" cy="1402080"/>
        </p:xfrm>
        <a:graphic>
          <a:graphicData uri="http://schemas.openxmlformats.org/drawingml/2006/table">
            <a:tbl>
              <a:tblPr/>
              <a:tblGrid>
                <a:gridCol w="2007841"/>
                <a:gridCol w="80408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elmnt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Any type (string, number, list etc.) The element you want to remove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810" y="1565910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remove()</a:t>
            </a:r>
            <a:r>
              <a:rPr lang="en-US" altLang="zh-CN" dirty="0"/>
              <a:t>: removes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first</a:t>
            </a:r>
            <a:r>
              <a:rPr lang="en-US" altLang="zh-CN" dirty="0"/>
              <a:t> occurrence of the element with </a:t>
            </a:r>
            <a:r>
              <a:rPr lang="en-US" altLang="zh-CN" dirty="0">
                <a:solidFill>
                  <a:srgbClr val="FF0000"/>
                </a:solidFill>
              </a:rPr>
              <a:t>the specified value</a:t>
            </a:r>
            <a:r>
              <a:rPr lang="en-US" altLang="zh-CN" dirty="0"/>
              <a:t>. Unlike pop(), this function does not return anything. 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8435" y="3429158"/>
            <a:ext cx="5643880" cy="233817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count()</a:t>
            </a:r>
            <a:r>
              <a:rPr lang="en-US" altLang="zh-CN" dirty="0"/>
              <a:t>: returns the number of elements with the specified value.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658" y="4001294"/>
          <a:ext cx="10048684" cy="1402080"/>
        </p:xfrm>
        <a:graphic>
          <a:graphicData uri="http://schemas.openxmlformats.org/drawingml/2006/table">
            <a:tbl>
              <a:tblPr/>
              <a:tblGrid>
                <a:gridCol w="2007841"/>
                <a:gridCol w="80408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Any type (string, number, list, tuple, etc.). The value to search for.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count()</a:t>
            </a:r>
            <a:r>
              <a:rPr lang="en-US" altLang="zh-CN" dirty="0"/>
              <a:t>: returns the number of elements with the specified value.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.count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7224" y="3709194"/>
            <a:ext cx="4843494" cy="175433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index()</a:t>
            </a:r>
            <a:r>
              <a:rPr lang="en-US" altLang="zh-CN" dirty="0"/>
              <a:t>: returns the position at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first occurrence </a:t>
            </a:r>
            <a:r>
              <a:rPr lang="en-US" altLang="zh-CN" dirty="0"/>
              <a:t>of the specified value.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071658" y="4001294"/>
          <a:ext cx="10048684" cy="1402080"/>
        </p:xfrm>
        <a:graphic>
          <a:graphicData uri="http://schemas.openxmlformats.org/drawingml/2006/table">
            <a:tbl>
              <a:tblPr/>
              <a:tblGrid>
                <a:gridCol w="2007841"/>
                <a:gridCol w="80408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elmnt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Any type (string, number, list, etc.). The element to search for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index()</a:t>
            </a:r>
            <a:r>
              <a:rPr lang="en-US" altLang="zh-CN" dirty="0"/>
              <a:t>: returns the position at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first occurrence </a:t>
            </a:r>
            <a:r>
              <a:rPr lang="en-US" altLang="zh-CN" dirty="0"/>
              <a:t>of the </a:t>
            </a:r>
            <a:r>
              <a:rPr lang="en-US" altLang="zh-CN" dirty="0">
                <a:solidFill>
                  <a:srgbClr val="FF0000"/>
                </a:solidFill>
              </a:rPr>
              <a:t>specified value.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.index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br>
              <a:rPr lang="en-US" altLang="zh-CN" dirty="0"/>
            </a:br>
            <a:endParaRPr lang="en-US" altLang="zh-CN" i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0804" y="3702844"/>
            <a:ext cx="4817317" cy="193516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sort() </a:t>
            </a:r>
            <a:r>
              <a:rPr lang="en-US" altLang="zh-CN" dirty="0"/>
              <a:t>: sorts the list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True|False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658" y="3361214"/>
          <a:ext cx="10048684" cy="1920240"/>
        </p:xfrm>
        <a:graphic>
          <a:graphicData uri="http://schemas.openxmlformats.org/drawingml/2006/table">
            <a:tbl>
              <a:tblPr/>
              <a:tblGrid>
                <a:gridCol w="2007841"/>
                <a:gridCol w="804084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reverse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Optional. reverse=True will sort the list descending. Default is reverse=False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key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 function to specify the sorting criteria(s)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1563" y="3360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sort() </a:t>
            </a:r>
            <a:r>
              <a:rPr lang="en-US" altLang="zh-CN" dirty="0"/>
              <a:t>: sorts the list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True|False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1563" y="3360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3504565"/>
            <a:ext cx="6439535" cy="10560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4879975"/>
            <a:ext cx="5259705" cy="11271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sort() </a:t>
            </a:r>
            <a:r>
              <a:rPr lang="en-US" altLang="zh-CN" dirty="0"/>
              <a:t>: sorts the list</a:t>
            </a:r>
            <a:endParaRPr lang="en-US" altLang="zh-CN" dirty="0"/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.sort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(reverse=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True|False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key=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1563" y="3360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335" y="2958869"/>
            <a:ext cx="4019935" cy="208441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640" y="2953674"/>
            <a:ext cx="4034558" cy="2089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dirty="0"/>
          </a:p>
          <a:p>
            <a:r>
              <a:rPr kumimoji="1" lang="en-US" altLang="zh-CN" dirty="0"/>
              <a:t>3. 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Sets 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集合</a:t>
            </a:r>
            <a:r>
              <a:rPr kumimoji="1" lang="en-US" altLang="zh-CN" i="1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A collection of objects (can be in different types, </a:t>
            </a:r>
            <a:r>
              <a:rPr lang="en-US" altLang="zh-CN" dirty="0">
                <a:solidFill>
                  <a:srgbClr val="FF0000"/>
                </a:solidFill>
              </a:rPr>
              <a:t>but cannot be repeated</a:t>
            </a:r>
            <a:r>
              <a:rPr lang="en-US" altLang="zh-CN" dirty="0"/>
              <a:t>) in no particular order.</a:t>
            </a:r>
            <a:endParaRPr lang="en-US" altLang="zh-CN" b="1" i="1" dirty="0"/>
          </a:p>
          <a:p>
            <a:pPr lvl="1"/>
            <a:r>
              <a:rPr kumimoji="1" lang="en-US" altLang="zh-CN" dirty="0"/>
              <a:t>E.g.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036" y="4179346"/>
            <a:ext cx="3400326" cy="123043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Nested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Multidimensional lists, or lists of lists:</a:t>
            </a:r>
            <a:br>
              <a:rPr lang="en-US" altLang="zh-CN" dirty="0"/>
            </a:br>
            <a:r>
              <a:rPr lang="en-US" altLang="zh-CN" dirty="0"/>
              <a:t> </a:t>
            </a:r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i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71563" y="33607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74950"/>
            <a:ext cx="4328844" cy="26698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216" y="3026861"/>
            <a:ext cx="5380221" cy="21660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(</a:t>
            </a:r>
            <a:r>
              <a:rPr kumimoji="1" lang="zh-CN" altLang="en-US" dirty="0"/>
              <a:t>元组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tuple</a:t>
            </a:r>
            <a:r>
              <a:rPr lang="en-US" altLang="zh-CN" dirty="0"/>
              <a:t> is a collection of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ordered</a:t>
            </a:r>
            <a:r>
              <a:rPr lang="en-US" altLang="zh-CN" dirty="0"/>
              <a:t> objects with the characteristic that once created, it cannot be modified. 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Immutable</a:t>
            </a:r>
            <a:r>
              <a:rPr lang="en-US" altLang="zh-CN" dirty="0"/>
              <a:t> lists”</a:t>
            </a:r>
            <a:endParaRPr lang="en-US" altLang="zh-CN" dirty="0"/>
          </a:p>
          <a:p>
            <a:r>
              <a:rPr lang="en-US" altLang="zh-CN" dirty="0"/>
              <a:t>Tuple’s elements are enclosed between parentheses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 )</a:t>
            </a:r>
            <a:r>
              <a:rPr lang="en-US" altLang="zh-CN" dirty="0"/>
              <a:t>: 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26720" y="3183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64" y="4422631"/>
            <a:ext cx="4044593" cy="127597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37" y="4468720"/>
            <a:ext cx="7009685" cy="170824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(</a:t>
            </a:r>
            <a:r>
              <a:rPr kumimoji="1" lang="zh-CN" altLang="en-US" dirty="0"/>
              <a:t>元组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tuple</a:t>
            </a:r>
            <a:r>
              <a:rPr lang="en-US" altLang="zh-CN" dirty="0"/>
              <a:t> is a collection of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ordered</a:t>
            </a:r>
            <a:r>
              <a:rPr lang="en-US" altLang="zh-CN" dirty="0"/>
              <a:t> objects with the characteristic that once created, it cannot be modified. </a:t>
            </a:r>
            <a:endParaRPr lang="en-US" altLang="zh-CN" dirty="0"/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Immutable</a:t>
            </a:r>
            <a:r>
              <a:rPr lang="en-US" altLang="zh-CN" dirty="0"/>
              <a:t> lists”</a:t>
            </a:r>
            <a:endParaRPr lang="en-US" altLang="zh-CN" dirty="0"/>
          </a:p>
          <a:p>
            <a:r>
              <a:rPr lang="en-US" altLang="zh-CN" dirty="0"/>
              <a:t>Tuple’s elements are enclosed between parentheses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 )</a:t>
            </a:r>
            <a:r>
              <a:rPr lang="en-US" altLang="zh-CN" dirty="0"/>
              <a:t>: </a:t>
            </a:r>
            <a:endParaRPr lang="en-US" altLang="zh-CN" dirty="0"/>
          </a:p>
          <a:p>
            <a:endParaRPr kumimoji="1"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426720" y="3183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256314"/>
            <a:ext cx="6193971" cy="15984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651" y="4256314"/>
            <a:ext cx="4135105" cy="1598444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Indexing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7996" y="2511512"/>
            <a:ext cx="4983549" cy="27019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slicing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1907" y="2436855"/>
            <a:ext cx="4046666" cy="312586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/>
              <a:t>Like in lists, you can use the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kumimoji="1" lang="en-US" altLang="zh-CN" dirty="0"/>
              <a:t> operator to concatenate tuples:</a:t>
            </a:r>
            <a:endParaRPr kumimoji="1" lang="en-US" altLang="zh-CN" dirty="0"/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7122" y="3215331"/>
            <a:ext cx="4646005" cy="1801512"/>
          </a:xfrm>
          <a:prstGeom prst="rect">
            <a:avLst/>
          </a:prstGeom>
        </p:spPr>
      </p:pic>
      <p:sp>
        <p:nvSpPr>
          <p:cNvPr id="8" name="TextBox 1"/>
          <p:cNvSpPr txBox="1"/>
          <p:nvPr/>
        </p:nvSpPr>
        <p:spPr>
          <a:xfrm>
            <a:off x="7576021" y="4116087"/>
            <a:ext cx="3061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a new tuple returned</a:t>
            </a:r>
            <a:endParaRPr lang="en-US" sz="2400" i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/>
              <a:t>You can also use the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* </a:t>
            </a:r>
            <a:r>
              <a:rPr kumimoji="1" lang="en-US" altLang="zh-CN" dirty="0"/>
              <a:t>operator to repeat a tuple: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23286" y="3186327"/>
            <a:ext cx="4420675" cy="16945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/>
              <a:t>You can check for the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presence of an item</a:t>
            </a:r>
            <a:r>
              <a:rPr kumimoji="1" lang="en-US" altLang="zh-CN" dirty="0"/>
              <a:t> in a tuple using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kumimoji="1" lang="en-US" altLang="zh-CN" dirty="0"/>
              <a:t> and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not in </a:t>
            </a:r>
            <a:r>
              <a:rPr kumimoji="1" lang="en-US" altLang="zh-CN" dirty="0"/>
              <a:t>membership operators: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967" y="3135356"/>
            <a:ext cx="3989173" cy="232701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Built-in functions for tuples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kumimoji="1" lang="en-US" altLang="zh-CN" dirty="0"/>
              <a:t>function returns the numbers of items in a tuple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sum(), max(), min() </a:t>
            </a:r>
            <a:r>
              <a:rPr kumimoji="1" lang="en-US" altLang="zh-CN" dirty="0"/>
              <a:t>function returns the sum/maximum/minimum of numbers in the tuple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sorted() </a:t>
            </a:r>
            <a:r>
              <a:rPr kumimoji="1" lang="en-US" altLang="zh-CN" dirty="0"/>
              <a:t>function returns a sorted copy of the tuple as a list while leaving the original tuple unchanged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9273" y="4096974"/>
            <a:ext cx="3055722" cy="251647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67" y="4546429"/>
            <a:ext cx="2522321" cy="15537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count() : </a:t>
            </a:r>
            <a:r>
              <a:rPr kumimoji="1" lang="en-US" altLang="zh-CN" dirty="0"/>
              <a:t>counts the number of times the item has occurred in the tuple and returns it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index(): </a:t>
            </a:r>
            <a:r>
              <a:rPr kumimoji="1" lang="en-US" altLang="zh-CN" dirty="0"/>
              <a:t>searches for the given item from the start of the tuple and returns its first appearance index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197" y="4197525"/>
            <a:ext cx="6656516" cy="229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collections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33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“data containers”</a:t>
            </a:r>
            <a:endParaRPr kumimoji="1" lang="en-US" altLang="zh-CN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4. </a:t>
            </a:r>
            <a:r>
              <a:rPr kumimoji="1" lang="en-US" altLang="zh-CN" b="1" i="1" dirty="0">
                <a:solidFill>
                  <a:schemeClr val="accent2">
                    <a:lumMod val="75000"/>
                  </a:schemeClr>
                </a:solidFill>
              </a:rPr>
              <a:t>Dictionaries</a:t>
            </a:r>
            <a:r>
              <a:rPr kumimoji="1" lang="zh-CN" altLang="en-US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zh-CN" altLang="en-US" i="1" dirty="0">
                <a:solidFill>
                  <a:schemeClr val="accent2">
                    <a:lumMod val="75000"/>
                  </a:schemeClr>
                </a:solidFill>
              </a:rPr>
              <a:t>（字典）</a:t>
            </a:r>
            <a:endParaRPr kumimoji="1"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kumimoji="1" lang="en-US" altLang="zh-CN" dirty="0"/>
              <a:t>A look-up table to associate pairs of data objects (key : value)</a:t>
            </a:r>
            <a:endParaRPr kumimoji="1"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1021" y="3189853"/>
            <a:ext cx="7824537" cy="330302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packing and unpacking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we create a tuple, we normally assign values to it. This is called "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packing</a:t>
            </a:r>
            <a:r>
              <a:rPr kumimoji="1" lang="en-US" altLang="zh-CN" dirty="0"/>
              <a:t>" a tuple. In Python, we are also allowed to extract the values back into variables. This is called "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unpacking</a:t>
            </a:r>
            <a:r>
              <a:rPr kumimoji="1" lang="en-US" altLang="zh-CN" dirty="0"/>
              <a:t>"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3635337"/>
            <a:ext cx="3164253" cy="1010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57" y="3261519"/>
            <a:ext cx="3983455" cy="335193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Tuple packing and unpacking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number of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variables must match the number of values </a:t>
            </a:r>
            <a:r>
              <a:rPr kumimoji="1" lang="en-US" altLang="zh-CN" dirty="0"/>
              <a:t>in the tuple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371" y="3082839"/>
            <a:ext cx="7839911" cy="235413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zip() function</a:t>
            </a:r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7200" y="1690688"/>
            <a:ext cx="11081657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dirty="0">
                <a:latin typeface="Arial Unicode MS" panose="020B0604020202020204" charset="-122"/>
                <a:ea typeface="Arial Unicode MS" panose="020B0604020202020204" charset="-122"/>
              </a:rPr>
              <a:t>The </a:t>
            </a:r>
            <a:r>
              <a:rPr lang="en-US" altLang="zh-CN" sz="2800" b="1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zip() </a:t>
            </a:r>
            <a:r>
              <a:rPr lang="en-US" altLang="zh-CN" sz="2800" dirty="0">
                <a:latin typeface="Arial Unicode MS" panose="020B0604020202020204" charset="-122"/>
                <a:ea typeface="Arial Unicode MS" panose="020B0604020202020204" charset="-122"/>
              </a:rPr>
              <a:t>function returns a zip object, which is an iterator of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rial Unicode MS" panose="020B0604020202020204" charset="-122"/>
                <a:ea typeface="Arial Unicode MS" panose="020B0604020202020204" charset="-122"/>
              </a:rPr>
              <a:t>tuples</a:t>
            </a:r>
            <a:r>
              <a:rPr lang="en-US" altLang="zh-CN" sz="2800" dirty="0">
                <a:latin typeface="Arial Unicode MS" panose="020B0604020202020204" charset="-122"/>
                <a:ea typeface="Arial Unicode MS" panose="020B0604020202020204" charset="-122"/>
              </a:rPr>
              <a:t> where the first item in each passed iterator is paired together, and then the second item in each passed iterator are paired together etc.</a:t>
            </a:r>
            <a:endParaRPr lang="en-US" altLang="zh-CN" sz="2800" dirty="0">
              <a:effectLst/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05389"/>
            <a:ext cx="4157364" cy="19703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021" y="3075683"/>
            <a:ext cx="5819322" cy="357943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</a:t>
            </a:r>
            <a:r>
              <a:rPr lang="zh-CN" altLang="en-US"/>
              <a:t>和</a:t>
            </a:r>
            <a:r>
              <a:rPr lang="en-US" altLang="zh-CN"/>
              <a:t>tuple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080" y="1605915"/>
            <a:ext cx="10515600" cy="4351338"/>
          </a:xfrm>
        </p:spPr>
        <p:txBody>
          <a:bodyPr/>
          <a:p>
            <a:r>
              <a:rPr lang="zh-CN" altLang="en-US"/>
              <a:t>1.语法上的差别</a:t>
            </a:r>
            <a:endParaRPr lang="zh-CN" altLang="en-US"/>
          </a:p>
          <a:p>
            <a:r>
              <a:rPr lang="zh-CN" altLang="en-US"/>
              <a:t>2. 数据size上的差别</a:t>
            </a:r>
            <a:r>
              <a:rPr lang="en-US" altLang="zh-CN"/>
              <a:t>  tuple</a:t>
            </a:r>
            <a:r>
              <a:rPr lang="zh-CN" altLang="en-US"/>
              <a:t>更小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用法差异：tuples是immutable，list是mutable的，所以我们可以将tuples用作dictionary的key，但是list不可以</a:t>
            </a:r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应用场景不同</a:t>
            </a:r>
            <a:endParaRPr lang="zh-CN" altLang="en-US"/>
          </a:p>
          <a:p>
            <a:r>
              <a:rPr lang="zh-CN" altLang="en-US"/>
              <a:t>tuples通常是存储异质元素（heterogeneous）的数据结构，而list通常存储同质元素（homogeneous）的数据结构</a:t>
            </a:r>
            <a:endParaRPr lang="zh-CN" altLang="en-US"/>
          </a:p>
          <a:p>
            <a:r>
              <a:rPr lang="en-US" altLang="zh-CN"/>
              <a:t>5.tuple</a:t>
            </a:r>
            <a:r>
              <a:rPr lang="zh-CN" altLang="en-US"/>
              <a:t>用在很多需要保持数据不变的场合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4995" y="1129030"/>
            <a:ext cx="2318385" cy="13525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1670" y="153670"/>
            <a:ext cx="10515600" cy="887730"/>
          </a:xfrm>
        </p:spPr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（集合）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9125" y="1041400"/>
            <a:ext cx="10953750" cy="4697730"/>
          </a:xfrm>
        </p:spPr>
        <p:txBody>
          <a:bodyPr>
            <a:normAutofit/>
          </a:bodyPr>
          <a:lstStyle/>
          <a:p>
            <a:r>
              <a:rPr lang="en-US" altLang="zh-CN" dirty="0"/>
              <a:t>A set is an unordered collection with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no duplicate items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Differences compared to list 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1.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unordered</a:t>
            </a:r>
            <a:r>
              <a:rPr lang="en-US" altLang="zh-CN" dirty="0"/>
              <a:t>;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2.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every element is unique;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3. </a:t>
            </a:r>
            <a:r>
              <a:rPr lang="en-US" altLang="zh-CN" dirty="0">
                <a:solidFill>
                  <a:srgbClr val="FF0000"/>
                </a:solidFill>
              </a:rPr>
              <a:t>set can contain </a:t>
            </a:r>
            <a:r>
              <a:rPr lang="en-US" altLang="zh-CN" dirty="0">
                <a:solidFill>
                  <a:srgbClr val="FF0000"/>
                </a:solidFill>
              </a:rPr>
              <a:t>unchangeable objects</a:t>
            </a:r>
            <a:r>
              <a:rPr lang="en-US" altLang="zh-CN" dirty="0"/>
              <a:t> like number, string, tuple </a:t>
            </a:r>
            <a:r>
              <a:rPr lang="en-US" altLang="zh-CN" dirty="0" err="1"/>
              <a:t>etc</a:t>
            </a:r>
            <a:r>
              <a:rPr lang="en-US" altLang="zh-CN" dirty="0"/>
              <a:t>, but it cannot contain changeable objects such as list and dictionary.</a:t>
            </a: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Creating a set using curly braces {}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{ element1, element2, element3}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5012690"/>
            <a:ext cx="4053840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（集合）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5670" y="152019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Primary uses of sets include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membership testing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eliminating duplicate entries.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Indexing is not possible in sets</a:t>
            </a:r>
            <a:r>
              <a:rPr lang="en-US" altLang="zh-CN" dirty="0"/>
              <a:t>, since set items are unordered</a:t>
            </a:r>
            <a:endParaRPr lang="en-US" altLang="zh-CN" dirty="0"/>
          </a:p>
          <a:p>
            <a:r>
              <a:rPr lang="en-US" altLang="zh-CN" dirty="0"/>
              <a:t>You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cannot access or change an item of the set using indexing </a:t>
            </a:r>
            <a:r>
              <a:rPr lang="en-US" altLang="zh-CN" dirty="0"/>
              <a:t>or slicing</a:t>
            </a: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4725" y="4176724"/>
            <a:ext cx="8033808" cy="241576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</a:t>
            </a:r>
            <a:r>
              <a:rPr kumimoji="1" lang="zh-CN" altLang="en-US" dirty="0"/>
              <a:t>（集合）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Primary uses of sets include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membership testing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eliminating duplicate elements.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Indexing is not possible in sets, since set items are unordered</a:t>
            </a:r>
            <a:endParaRPr lang="en-US" altLang="zh-CN" dirty="0"/>
          </a:p>
          <a:p>
            <a:r>
              <a:rPr lang="en-US" altLang="zh-CN" dirty="0"/>
              <a:t>You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cannot access or change an item of the set using indexing or slicing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233" y="4233332"/>
            <a:ext cx="8564034" cy="244686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en-US" altLang="zh-CN" i="1" dirty="0"/>
              <a:t>and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 not in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i="1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sorted()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49" y="1690688"/>
            <a:ext cx="6545809" cy="387614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Intersection</a:t>
            </a:r>
            <a:r>
              <a:rPr lang="en-US" altLang="zh-CN" b="1" dirty="0"/>
              <a:t>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intersection() </a:t>
            </a:r>
            <a:r>
              <a:rPr lang="en-US" altLang="zh-CN" b="1" i="1" dirty="0"/>
              <a:t>or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 &amp;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625" y="2435404"/>
            <a:ext cx="2858037" cy="240956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1" y="2463721"/>
            <a:ext cx="6680200" cy="328987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Union</a:t>
            </a:r>
            <a:r>
              <a:rPr lang="en-US" altLang="zh-CN" b="1" dirty="0"/>
              <a:t>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union() </a:t>
            </a:r>
            <a:r>
              <a:rPr lang="en-US" altLang="zh-CN" b="1" dirty="0"/>
              <a:t>or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649" y="2973176"/>
            <a:ext cx="3165390" cy="25132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52" y="2544920"/>
            <a:ext cx="6904399" cy="3246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list</a:t>
            </a:r>
            <a:r>
              <a:rPr lang="en-US" altLang="zh-CN" dirty="0"/>
              <a:t> is an ordered collection of objects. </a:t>
            </a:r>
            <a:endParaRPr lang="en-US" altLang="zh-CN" dirty="0"/>
          </a:p>
          <a:p>
            <a:r>
              <a:rPr lang="en-US" altLang="zh-CN" dirty="0"/>
              <a:t>It is represented by elements separated by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commas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,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and enclosed between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square brackets </a:t>
            </a:r>
            <a:r>
              <a:rPr lang="en-US" altLang="zh-CN" dirty="0"/>
              <a:t>(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[] </a:t>
            </a:r>
            <a:r>
              <a:rPr lang="en-US" altLang="zh-CN" dirty="0"/>
              <a:t>).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list can hold </a:t>
            </a:r>
            <a:r>
              <a:rPr lang="en-US" altLang="zh-CN" dirty="0">
                <a:solidFill>
                  <a:srgbClr val="FF0000"/>
                </a:solidFill>
              </a:rPr>
              <a:t>different kinds</a:t>
            </a:r>
            <a:r>
              <a:rPr lang="en-US" altLang="zh-CN" dirty="0"/>
              <a:t> of elements: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0382" y="4320064"/>
            <a:ext cx="2844800" cy="1435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76" y="4320064"/>
            <a:ext cx="6799677" cy="1546846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Difference</a:t>
            </a:r>
            <a:r>
              <a:rPr lang="en-US" altLang="zh-CN" b="1" dirty="0"/>
              <a:t>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difference() </a:t>
            </a:r>
            <a:r>
              <a:rPr lang="en-US" altLang="zh-CN" b="1" dirty="0"/>
              <a:t>or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16" y="2527991"/>
            <a:ext cx="3024964" cy="26843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155" y="2508772"/>
            <a:ext cx="5965312" cy="407668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Symmetric Difference: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symmetric_</a:t>
            </a:r>
            <a:r>
              <a:rPr lang="en-US" altLang="zh-CN" b="1" i="1" dirty="0" err="1">
                <a:solidFill>
                  <a:schemeClr val="accent2">
                    <a:lumMod val="75000"/>
                  </a:schemeClr>
                </a:solidFill>
              </a:rPr>
              <a:t>difference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altLang="zh-CN" b="1" dirty="0"/>
              <a:t>or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^</a:t>
            </a:r>
            <a:endParaRPr lang="en-US" altLang="zh-CN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89" y="2583958"/>
            <a:ext cx="3747752" cy="28482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590799"/>
            <a:ext cx="7126110" cy="3420533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https://www.w3schools.com/python/</a:t>
            </a:r>
            <a:r>
              <a:rPr lang="en-US" altLang="zh-CN" dirty="0" err="1">
                <a:hlinkClick r:id="rId1"/>
              </a:rPr>
              <a:t>python_sets_methods.asp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add(): </a:t>
            </a:r>
            <a:r>
              <a:rPr lang="en-US" altLang="zh-CN" dirty="0"/>
              <a:t>adds an element to the set. If the element already exists, the add() method does not add the element.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241967" y="4872726"/>
          <a:ext cx="9064600" cy="1036320"/>
        </p:xfrm>
        <a:graphic>
          <a:graphicData uri="http://schemas.openxmlformats.org/drawingml/2006/table">
            <a:tbl>
              <a:tblPr/>
              <a:tblGrid>
                <a:gridCol w="1811017"/>
                <a:gridCol w="725358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elmnt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The element to add to the set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0" y="1330960"/>
            <a:ext cx="10515600" cy="4351338"/>
          </a:xfrm>
        </p:spPr>
        <p:txBody>
          <a:bodyPr/>
          <a:lstStyle/>
          <a:p>
            <a:r>
              <a:rPr lang="en-US" altLang="zh-CN" dirty="0">
                <a:hlinkClick r:id="rId1"/>
              </a:rPr>
              <a:t>https://www.w3schools.com/python/</a:t>
            </a:r>
            <a:r>
              <a:rPr lang="en-US" altLang="zh-CN" dirty="0" err="1">
                <a:hlinkClick r:id="rId1"/>
              </a:rPr>
              <a:t>python_sets_methods.asp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add(): </a:t>
            </a:r>
            <a:r>
              <a:rPr lang="en-US" altLang="zh-CN" dirty="0"/>
              <a:t>adds an element to the set.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the element </a:t>
            </a:r>
            <a:r>
              <a:rPr lang="en-US" altLang="zh-CN" dirty="0">
                <a:solidFill>
                  <a:srgbClr val="FF0000"/>
                </a:solidFill>
              </a:rPr>
              <a:t>already exists</a:t>
            </a:r>
            <a:r>
              <a:rPr lang="en-US" altLang="zh-CN" dirty="0"/>
              <a:t>, the add() method does not add the element.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190683"/>
            <a:ext cx="5507954" cy="2014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55" y="4423411"/>
            <a:ext cx="56896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https://www.w3schools.com/python/</a:t>
            </a:r>
            <a:r>
              <a:rPr lang="en-US" altLang="zh-CN" dirty="0" err="1">
                <a:hlinkClick r:id="rId1"/>
              </a:rPr>
              <a:t>python_sets_methods.asp</a:t>
            </a:r>
            <a:endParaRPr lang="en-US" altLang="zh-CN" dirty="0"/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add(): </a:t>
            </a:r>
            <a:r>
              <a:rPr lang="en-US" altLang="zh-CN" dirty="0"/>
              <a:t>adds an element to the set. If the element already exists, the add() method does not add the element.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elmnt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979863"/>
            <a:ext cx="5507954" cy="20145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955" y="4191001"/>
            <a:ext cx="56896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remove(): </a:t>
            </a:r>
            <a:r>
              <a:rPr lang="en-US" altLang="zh-CN" dirty="0"/>
              <a:t>removes the specified element from the set.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Will</a:t>
            </a:r>
            <a:r>
              <a:rPr lang="en-US" altLang="zh-CN" dirty="0"/>
              <a:t> raise an error if the specified item does not exist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1530" y="3723640"/>
          <a:ext cx="7656830" cy="1402080"/>
        </p:xfrm>
        <a:graphic>
          <a:graphicData uri="http://schemas.openxmlformats.org/drawingml/2006/table">
            <a:tbl>
              <a:tblPr/>
              <a:tblGrid>
                <a:gridCol w="1822450"/>
                <a:gridCol w="583438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item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The item to search for, and remove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remove(): </a:t>
            </a:r>
            <a:r>
              <a:rPr lang="en-US" altLang="zh-CN" dirty="0">
                <a:solidFill>
                  <a:srgbClr val="FF0000"/>
                </a:solidFill>
              </a:rPr>
              <a:t>removes</a:t>
            </a:r>
            <a:r>
              <a:rPr lang="en-US" altLang="zh-CN" dirty="0"/>
              <a:t> the specified element from the set.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Will</a:t>
            </a:r>
            <a:r>
              <a:rPr lang="en-US" altLang="zh-CN" dirty="0">
                <a:solidFill>
                  <a:srgbClr val="FF0000"/>
                </a:solidFill>
              </a:rPr>
              <a:t> raise an error</a:t>
            </a:r>
            <a:r>
              <a:rPr lang="en-US" altLang="zh-CN" dirty="0"/>
              <a:t> if the specified item does not exist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5694" y="3309730"/>
            <a:ext cx="6784008" cy="3438683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discard(): </a:t>
            </a:r>
            <a:r>
              <a:rPr lang="en-US" altLang="zh-CN" dirty="0"/>
              <a:t>removes the specified item from the set;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will not </a:t>
            </a:r>
            <a:r>
              <a:rPr lang="en-US" altLang="zh-CN" dirty="0"/>
              <a:t>raise an error if the specified item does not exist.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.discard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92732" y="4001294"/>
          <a:ext cx="7791025" cy="1402080"/>
        </p:xfrm>
        <a:graphic>
          <a:graphicData uri="http://schemas.openxmlformats.org/drawingml/2006/table">
            <a:tbl>
              <a:tblPr/>
              <a:tblGrid>
                <a:gridCol w="2105842"/>
                <a:gridCol w="568518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The item to search for, and remove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discard(): </a:t>
            </a:r>
            <a:r>
              <a:rPr lang="en-US" altLang="zh-CN" dirty="0"/>
              <a:t>removes the specified item from the set;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will not </a:t>
            </a:r>
            <a:r>
              <a:rPr lang="en-US" altLang="zh-CN" dirty="0"/>
              <a:t>raise an error if the specified item does not exist.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.discard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41955" y="426931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955" y="3176657"/>
            <a:ext cx="6749106" cy="354953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Converting between a Set and a List </a:t>
            </a:r>
            <a:endParaRPr kumimoji="1" lang="en-US" altLang="zh-CN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4953" y="2543175"/>
            <a:ext cx="7556500" cy="29337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94740" y="1634490"/>
            <a:ext cx="835152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To eliminate duplicate elements in a list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4380" y="1551940"/>
            <a:ext cx="10515600" cy="4351338"/>
          </a:xfrm>
        </p:spPr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Accessing list elements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As string, you cat get list elements by an index starting at zero.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2922863"/>
            <a:ext cx="5139957" cy="357001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Converting a String to a Set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920" y="2278476"/>
            <a:ext cx="7910226" cy="1511852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Converting between a String and a List 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392" y="2676387"/>
            <a:ext cx="4835404" cy="17100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1" y="2153167"/>
            <a:ext cx="2501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String to list</a:t>
            </a:r>
            <a:endParaRPr lang="en-US" altLang="zh-CN" sz="2800" dirty="0">
              <a:latin typeface="Avenir Book" panose="02000503020000020003" pitchFamily="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1690688"/>
            <a:ext cx="55570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</a:rPr>
              <a:t>List to string:</a:t>
            </a:r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.join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(</a:t>
            </a:r>
            <a:r>
              <a:rPr lang="en-US" altLang="zh-CN" sz="24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iterable</a:t>
            </a:r>
            <a:r>
              <a:rPr lang="en-US" altLang="zh-CN" sz="2400" dirty="0">
                <a:latin typeface="Avenir Book" panose="02000503020000020003" pitchFamily="2" charset="0"/>
              </a:rPr>
              <a:t>): takes all items in an </a:t>
            </a:r>
            <a:r>
              <a:rPr lang="en-US" altLang="zh-CN" sz="2400" dirty="0" err="1">
                <a:latin typeface="Avenir Book" panose="02000503020000020003" pitchFamily="2" charset="0"/>
              </a:rPr>
              <a:t>iterable</a:t>
            </a:r>
            <a:r>
              <a:rPr lang="en-US" altLang="zh-CN" sz="2400" dirty="0">
                <a:latin typeface="Avenir Book" panose="02000503020000020003" pitchFamily="2" charset="0"/>
              </a:rPr>
              <a:t> and joins them into one string using </a:t>
            </a:r>
            <a:r>
              <a:rPr lang="en-US" altLang="zh-CN" sz="2400" i="1" dirty="0">
                <a:latin typeface="Avenir Book" panose="02000503020000020003" pitchFamily="2" charset="0"/>
              </a:rPr>
              <a:t>string </a:t>
            </a:r>
            <a:r>
              <a:rPr lang="en-US" altLang="zh-CN" sz="2400" dirty="0">
                <a:latin typeface="Avenir Book" panose="02000503020000020003" pitchFamily="2" charset="0"/>
              </a:rPr>
              <a:t>as the separator</a:t>
            </a:r>
            <a:r>
              <a:rPr lang="en-US" altLang="zh-CN" sz="2400" i="1" dirty="0">
                <a:latin typeface="Avenir Book" panose="02000503020000020003" pitchFamily="2" charset="0"/>
              </a:rPr>
              <a:t> </a:t>
            </a:r>
            <a:r>
              <a:rPr lang="en-US" altLang="zh-CN" sz="2400" dirty="0">
                <a:latin typeface="Avenir Book" panose="02000503020000020003" pitchFamily="2" charset="0"/>
              </a:rPr>
              <a:t>.</a:t>
            </a:r>
            <a:endParaRPr lang="en-US" altLang="zh-CN" sz="2400" dirty="0">
              <a:latin typeface="Avenir Book" panose="02000503020000020003" pitchFamily="2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51739"/>
            <a:ext cx="4835403" cy="3260068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practice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1"/>
              </a:rPr>
              <a:t>https://pynative.com/python-list-quiz/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https://pynative.com/python-tuple-quiz/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https://pynative.com/python-set-quiz/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http://www.coolpython.net/python_primary/data_type/str_exercises.html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Accessing list elements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You cat get list elements by an index starting at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zero</a:t>
            </a:r>
            <a:r>
              <a:rPr lang="en-US" altLang="zh-CN" dirty="0"/>
              <a:t>.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9" y="2922863"/>
            <a:ext cx="5257801" cy="3651862"/>
          </a:xfrm>
          <a:prstGeom prst="rect">
            <a:avLst/>
          </a:prstGeom>
        </p:spPr>
      </p:pic>
      <p:graphicFrame>
        <p:nvGraphicFramePr>
          <p:cNvPr id="6" name="对象 5"/>
          <p:cNvGraphicFramePr/>
          <p:nvPr/>
        </p:nvGraphicFramePr>
        <p:xfrm>
          <a:off x="6878955" y="3376295"/>
          <a:ext cx="4003675" cy="73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4000500" imgH="731520" progId="Paint.Picture">
                  <p:embed/>
                </p:oleObj>
              </mc:Choice>
              <mc:Fallback>
                <p:oleObj name="" r:id="rId2" imgW="4000500" imgH="7315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78955" y="3376295"/>
                        <a:ext cx="4003675" cy="732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821170" y="2901950"/>
            <a:ext cx="346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列出</a:t>
            </a:r>
            <a:r>
              <a:rPr lang="en-US" altLang="zh-CN"/>
              <a:t>list</a:t>
            </a:r>
            <a:r>
              <a:rPr lang="zh-CN" altLang="en-US"/>
              <a:t>中所有的元素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94525" y="4271645"/>
            <a:ext cx="3465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逆序列出</a:t>
            </a:r>
            <a:r>
              <a:rPr lang="en-US" altLang="zh-CN"/>
              <a:t>list</a:t>
            </a:r>
            <a:r>
              <a:rPr lang="zh-CN" altLang="en-US"/>
              <a:t>中所有的元素</a:t>
            </a:r>
            <a:endParaRPr lang="zh-CN" altLang="en-US"/>
          </a:p>
        </p:txBody>
      </p:sp>
      <p:graphicFrame>
        <p:nvGraphicFramePr>
          <p:cNvPr id="11" name="对象 10"/>
          <p:cNvGraphicFramePr/>
          <p:nvPr/>
        </p:nvGraphicFramePr>
        <p:xfrm>
          <a:off x="7099935" y="4685665"/>
          <a:ext cx="3836035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" imgW="3832860" imgH="899160" progId="Paint.Picture">
                  <p:embed/>
                </p:oleObj>
              </mc:Choice>
              <mc:Fallback>
                <p:oleObj name="" r:id="rId4" imgW="3832860" imgH="899160" progId="Paint.Picture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9935" y="4685665"/>
                        <a:ext cx="3836035" cy="89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indexing and slicing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Accessing list elements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To access an element that is inside a sequence, which is itself inside another sequence 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9312"/>
          <a:stretch>
            <a:fillRect/>
          </a:stretch>
        </p:blipFill>
        <p:spPr>
          <a:xfrm>
            <a:off x="1389530" y="3429000"/>
            <a:ext cx="7127832" cy="114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02*139"/>
  <p:tag name="TABLE_ENDDRAG_RECT" val="63*293*602*139"/>
</p:tagLst>
</file>

<file path=ppt/tags/tag2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11156</Words>
  <Application>WPS 演示</Application>
  <PresentationFormat>宽屏</PresentationFormat>
  <Paragraphs>708</Paragraphs>
  <Slides>72</Slides>
  <Notes>50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9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Courier New</vt:lpstr>
      <vt:lpstr>Arial Unicode MS</vt:lpstr>
      <vt:lpstr>等线 Light</vt:lpstr>
      <vt:lpstr>等线</vt:lpstr>
      <vt:lpstr>Comic Sans MS</vt:lpstr>
      <vt:lpstr>Consolas</vt:lpstr>
      <vt:lpstr>Office 主题​​</vt:lpstr>
      <vt:lpstr>Paint.Picture</vt:lpstr>
      <vt:lpstr>Paint.Picture</vt:lpstr>
      <vt:lpstr>CS112: Introduction to Python programming</vt:lpstr>
      <vt:lpstr>Contents</vt:lpstr>
      <vt:lpstr>Data collections</vt:lpstr>
      <vt:lpstr>Data collections</vt:lpstr>
      <vt:lpstr>Data collections</vt:lpstr>
      <vt:lpstr>List</vt:lpstr>
      <vt:lpstr>List indexing and slicing</vt:lpstr>
      <vt:lpstr>List indexing and slicing</vt:lpstr>
      <vt:lpstr>List indexing and slicing</vt:lpstr>
      <vt:lpstr>List indexing and slicing</vt:lpstr>
      <vt:lpstr>List index</vt:lpstr>
      <vt:lpstr>List operations</vt:lpstr>
      <vt:lpstr>List modification</vt:lpstr>
      <vt:lpstr>List modification</vt:lpstr>
      <vt:lpstr>List modification</vt:lpstr>
      <vt:lpstr>Built-in functions for list</vt:lpstr>
      <vt:lpstr>Built-in functions for list</vt:lpstr>
      <vt:lpstr>Built-in functions for list</vt:lpstr>
      <vt:lpstr>List methods</vt:lpstr>
      <vt:lpstr>List methods</vt:lpstr>
      <vt:lpstr>List methods</vt:lpstr>
      <vt:lpstr>List comprehension(列表推导式)</vt:lpstr>
      <vt:lpstr>List comprehension(列表推导式)</vt:lpstr>
      <vt:lpstr>List comprehension(列表推导式)</vt:lpstr>
      <vt:lpstr>List comprehension(列表推导式)</vt:lpstr>
      <vt:lpstr>List comprehension(列表推导式)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Nested lists</vt:lpstr>
      <vt:lpstr>Tuple (元组)</vt:lpstr>
      <vt:lpstr>Tuple (元组)</vt:lpstr>
      <vt:lpstr>Tuple indexing and slicing</vt:lpstr>
      <vt:lpstr>Tuple indexing and slicing</vt:lpstr>
      <vt:lpstr>Tuple operations</vt:lpstr>
      <vt:lpstr>Tuple operations</vt:lpstr>
      <vt:lpstr>Tuple operations</vt:lpstr>
      <vt:lpstr>Built-in functions for tuples</vt:lpstr>
      <vt:lpstr>Tuple methods</vt:lpstr>
      <vt:lpstr>Tuple packing and unpacking</vt:lpstr>
      <vt:lpstr>Tuple packing and unpacking</vt:lpstr>
      <vt:lpstr>The zip() function</vt:lpstr>
      <vt:lpstr>list和tuple区别</vt:lpstr>
      <vt:lpstr>Set（集合）</vt:lpstr>
      <vt:lpstr>Set（集合）</vt:lpstr>
      <vt:lpstr>Set（集合）</vt:lpstr>
      <vt:lpstr>Set operations</vt:lpstr>
      <vt:lpstr>Set operations</vt:lpstr>
      <vt:lpstr>Set operations</vt:lpstr>
      <vt:lpstr>Set operations</vt:lpstr>
      <vt:lpstr>Set operations</vt:lpstr>
      <vt:lpstr>Set methods</vt:lpstr>
      <vt:lpstr>Set methods</vt:lpstr>
      <vt:lpstr>Set methods</vt:lpstr>
      <vt:lpstr>Set methods</vt:lpstr>
      <vt:lpstr>Set methods</vt:lpstr>
      <vt:lpstr>Set methods</vt:lpstr>
      <vt:lpstr>Set methods</vt:lpstr>
      <vt:lpstr>Converting between a Set and a List </vt:lpstr>
      <vt:lpstr>Converting a String to a Set</vt:lpstr>
      <vt:lpstr>Converting between a String and a List </vt:lpstr>
      <vt:lpstr>More practice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296</cp:revision>
  <dcterms:created xsi:type="dcterms:W3CDTF">2021-08-17T02:37:00Z</dcterms:created>
  <dcterms:modified xsi:type="dcterms:W3CDTF">2024-03-13T07:45:35Z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BB01FB089FB0430389D8598B5EACB968_12</vt:lpwstr>
  </property>
  <property fmtid="{D5CDD505-2E9C-101B-9397-08002B2CF9AE}" pid="3" name="KSOProductBuildVer">
    <vt:lpwstr>2052-12.1.0.15712</vt:lpwstr>
  </property>
</Properties>
</file>