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56"/>
  </p:handoutMasterIdLst>
  <p:sldIdLst>
    <p:sldId id="256" r:id="rId3"/>
    <p:sldId id="959" r:id="rId4"/>
    <p:sldId id="1177" r:id="rId5"/>
    <p:sldId id="1178" r:id="rId7"/>
    <p:sldId id="1179" r:id="rId8"/>
    <p:sldId id="1180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89" r:id="rId18"/>
    <p:sldId id="1190" r:id="rId19"/>
    <p:sldId id="1191" r:id="rId20"/>
    <p:sldId id="1192" r:id="rId21"/>
    <p:sldId id="1193" r:id="rId22"/>
    <p:sldId id="1194" r:id="rId23"/>
    <p:sldId id="1195" r:id="rId24"/>
    <p:sldId id="1196" r:id="rId25"/>
    <p:sldId id="1197" r:id="rId26"/>
    <p:sldId id="1198" r:id="rId27"/>
    <p:sldId id="1199" r:id="rId28"/>
    <p:sldId id="1200" r:id="rId29"/>
    <p:sldId id="1201" r:id="rId30"/>
    <p:sldId id="1202" r:id="rId31"/>
    <p:sldId id="1203" r:id="rId32"/>
    <p:sldId id="1204" r:id="rId33"/>
    <p:sldId id="1205" r:id="rId34"/>
    <p:sldId id="364" r:id="rId35"/>
    <p:sldId id="1234" r:id="rId36"/>
    <p:sldId id="368" r:id="rId37"/>
    <p:sldId id="367" r:id="rId38"/>
    <p:sldId id="369" r:id="rId39"/>
    <p:sldId id="373" r:id="rId40"/>
    <p:sldId id="1002" r:id="rId41"/>
    <p:sldId id="366" r:id="rId42"/>
    <p:sldId id="370" r:id="rId43"/>
    <p:sldId id="998" r:id="rId44"/>
    <p:sldId id="1235" r:id="rId45"/>
    <p:sldId id="371" r:id="rId46"/>
    <p:sldId id="999" r:id="rId47"/>
    <p:sldId id="1000" r:id="rId48"/>
    <p:sldId id="1001" r:id="rId49"/>
    <p:sldId id="1236" r:id="rId50"/>
    <p:sldId id="1168" r:id="rId51"/>
    <p:sldId id="1169" r:id="rId52"/>
    <p:sldId id="1237" r:id="rId53"/>
    <p:sldId id="1238" r:id="rId54"/>
    <p:sldId id="1232" r:id="rId55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1973"/>
  </p:normalViewPr>
  <p:slideViewPr>
    <p:cSldViewPr snapToGrid="0" snapToObjects="1">
      <p:cViewPr>
        <p:scale>
          <a:sx n="118" d="100"/>
          <a:sy n="118" d="100"/>
        </p:scale>
        <p:origin x="584" y="18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6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list_a</a:t>
            </a:r>
            <a:r>
              <a:rPr kumimoji="1" lang="en-US" altLang="zh-CN" dirty="0"/>
              <a:t> = [3.14,"Hello World",123,[1,2,3],'Hello World']</a:t>
            </a:r>
            <a:endParaRPr kumimoji="1" lang="en-US" altLang="zh-CN" dirty="0"/>
          </a:p>
          <a:p>
            <a:r>
              <a:rPr kumimoji="1" lang="en-US" altLang="zh-CN" dirty="0" err="1"/>
              <a:t>list_a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tuple_a</a:t>
            </a:r>
            <a:r>
              <a:rPr kumimoji="1" lang="en-US" altLang="zh-CN" dirty="0"/>
              <a:t> = ("H20",18)</a:t>
            </a:r>
            <a:endParaRPr kumimoji="1" lang="en-US" altLang="zh-CN" dirty="0"/>
          </a:p>
          <a:p>
            <a:r>
              <a:rPr kumimoji="1" lang="en-US" altLang="zh-CN" dirty="0" err="1"/>
              <a:t>tuple_a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set_a</a:t>
            </a:r>
            <a:r>
              <a:rPr kumimoji="1" lang="en-US" altLang="zh-CN" dirty="0"/>
              <a:t> = {'a',123,3.14}</a:t>
            </a:r>
            <a:endParaRPr kumimoji="1" lang="en-US" altLang="zh-CN" dirty="0"/>
          </a:p>
          <a:p>
            <a:r>
              <a:rPr kumimoji="1" lang="en-US" altLang="zh-CN" dirty="0" err="1"/>
              <a:t>set_a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Raised when an operation or function is applied to an object of inappropriate type. The associated value is a string giving details about the type mismatch.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aa_of_interests</a:t>
            </a:r>
            <a:r>
              <a:rPr kumimoji="1" lang="en-US" altLang="zh-CN" dirty="0"/>
              <a:t> = 'K'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 </a:t>
            </a:r>
            <a:endParaRPr kumimoji="1" lang="en-US" altLang="zh-CN" dirty="0"/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aa_of_interests</a:t>
            </a:r>
            <a:r>
              <a:rPr kumimoji="1" lang="en-US" altLang="zh-CN" dirty="0"/>
              <a:t> not in </a:t>
            </a:r>
            <a:r>
              <a:rPr kumimoji="1" lang="en-US" altLang="zh-CN" dirty="0" err="1"/>
              <a:t>aa_name.keys</a:t>
            </a:r>
            <a:r>
              <a:rPr kumimoji="1" lang="en-US" altLang="zh-CN" dirty="0"/>
              <a:t>():</a:t>
            </a:r>
            <a:endParaRPr kumimoji="1" lang="en-US" altLang="zh-CN" dirty="0"/>
          </a:p>
          <a:p>
            <a:r>
              <a:rPr kumimoji="1" lang="en-US" altLang="zh-CN" dirty="0"/>
              <a:t>    raise Exception('The amino acid does not exist in the library!')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aa_of_interests</a:t>
            </a:r>
            <a:r>
              <a:rPr kumimoji="1" lang="en-US" altLang="zh-CN" dirty="0"/>
              <a:t> = 'K'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 </a:t>
            </a:r>
            <a:endParaRPr kumimoji="1" lang="en-US" altLang="zh-CN" dirty="0"/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aa_of_interests</a:t>
            </a:r>
            <a:r>
              <a:rPr kumimoji="1" lang="en-US" altLang="zh-CN" dirty="0"/>
              <a:t> not in </a:t>
            </a:r>
            <a:r>
              <a:rPr kumimoji="1" lang="en-US" altLang="zh-CN" dirty="0" err="1"/>
              <a:t>aa_name.keys</a:t>
            </a:r>
            <a:r>
              <a:rPr kumimoji="1" lang="en-US" altLang="zh-CN" dirty="0"/>
              <a:t>():</a:t>
            </a:r>
            <a:endParaRPr kumimoji="1" lang="en-US" altLang="zh-CN" dirty="0"/>
          </a:p>
          <a:p>
            <a:r>
              <a:rPr kumimoji="1" lang="en-US" altLang="zh-CN" dirty="0"/>
              <a:t>    raise Exception('The amino acid does not exist in the library!')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aa_of_interests</a:t>
            </a:r>
            <a:r>
              <a:rPr kumimoji="1" lang="en-US" altLang="zh-CN" dirty="0"/>
              <a:t> = 'K'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 </a:t>
            </a:r>
            <a:endParaRPr kumimoji="1" lang="en-US" altLang="zh-CN" dirty="0"/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aa_of_interests</a:t>
            </a:r>
            <a:r>
              <a:rPr kumimoji="1" lang="en-US" altLang="zh-CN" dirty="0"/>
              <a:t> not in </a:t>
            </a:r>
            <a:r>
              <a:rPr kumimoji="1" lang="en-US" altLang="zh-CN" dirty="0" err="1"/>
              <a:t>aa_name.keys</a:t>
            </a:r>
            <a:r>
              <a:rPr kumimoji="1" lang="en-US" altLang="zh-CN" dirty="0"/>
              <a:t>():</a:t>
            </a:r>
            <a:endParaRPr kumimoji="1" lang="en-US" altLang="zh-CN" dirty="0"/>
          </a:p>
          <a:p>
            <a:r>
              <a:rPr kumimoji="1" lang="en-US" altLang="zh-CN" dirty="0"/>
              <a:t>    raise Exception('The amino acid does not exist in the library!')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aa_of_interests</a:t>
            </a:r>
            <a:r>
              <a:rPr kumimoji="1" lang="en-US" altLang="zh-CN" dirty="0"/>
              <a:t> = 'K'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 </a:t>
            </a:r>
            <a:endParaRPr kumimoji="1" lang="en-US" altLang="zh-CN" dirty="0"/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aa_of_interests</a:t>
            </a:r>
            <a:r>
              <a:rPr kumimoji="1" lang="en-US" altLang="zh-CN" dirty="0"/>
              <a:t> not in </a:t>
            </a:r>
            <a:r>
              <a:rPr kumimoji="1" lang="en-US" altLang="zh-CN" dirty="0" err="1"/>
              <a:t>aa_name.keys</a:t>
            </a:r>
            <a:r>
              <a:rPr kumimoji="1" lang="en-US" altLang="zh-CN" dirty="0"/>
              <a:t>():</a:t>
            </a:r>
            <a:endParaRPr kumimoji="1" lang="en-US" altLang="zh-CN" dirty="0"/>
          </a:p>
          <a:p>
            <a:r>
              <a:rPr kumimoji="1" lang="en-US" altLang="zh-CN" dirty="0"/>
              <a:t>    raise Exception('The amino acid does not exist in the library!')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['K'] = 'Lys'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['K'] = 'Lys'</a:t>
            </a:r>
            <a:endParaRPr kumimoji="1" lang="en-US" altLang="zh-CN" dirty="0"/>
          </a:p>
          <a:p>
            <a:r>
              <a:rPr kumimoji="1" lang="en-US" altLang="zh-CN" dirty="0" err="1"/>
              <a:t>aa_name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aa_name</a:t>
            </a:r>
            <a:r>
              <a:rPr kumimoji="1" lang="en-US" altLang="zh-CN" dirty="0"/>
              <a:t> = { '</a:t>
            </a:r>
            <a:r>
              <a:rPr kumimoji="1" lang="en-US" altLang="zh-CN" dirty="0" err="1"/>
              <a:t>A':'Ala</a:t>
            </a:r>
            <a:r>
              <a:rPr kumimoji="1" lang="en-US" altLang="zh-CN" dirty="0"/>
              <a:t>', 'C':'</a:t>
            </a:r>
            <a:r>
              <a:rPr kumimoji="1" lang="en-US" altLang="zh-CN" dirty="0" err="1"/>
              <a:t>Cys</a:t>
            </a:r>
            <a:r>
              <a:rPr kumimoji="1" lang="en-US" altLang="zh-CN" dirty="0"/>
              <a:t>','</a:t>
            </a:r>
            <a:r>
              <a:rPr kumimoji="1" lang="en-US" altLang="zh-CN" dirty="0" err="1"/>
              <a:t>E':'Glu</a:t>
            </a:r>
            <a:r>
              <a:rPr kumimoji="1" lang="en-US" altLang="zh-CN" dirty="0"/>
              <a:t>'}</a:t>
            </a:r>
            <a:endParaRPr kumimoji="1" lang="en-US" altLang="zh-CN" dirty="0"/>
          </a:p>
          <a:p>
            <a:r>
              <a:rPr kumimoji="1" lang="en-US" altLang="zh-CN" dirty="0" err="1"/>
              <a:t>aa_name.keys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tags" Target="../tags/tag5.xml"/><Relationship Id="rId2" Type="http://schemas.openxmlformats.org/officeDocument/2006/relationships/image" Target="../media/image36.png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Arial Unicode MS" panose="020B0604020202020204" charset="-122"/>
                <a:ea typeface="Arial Unicode MS" panose="020B0604020202020204" charset="-122"/>
              </a:rPr>
              <a:t>Week 5: </a:t>
            </a:r>
            <a:r>
              <a:rPr kumimoji="1" lang="en-US" dirty="0">
                <a:latin typeface="Arial Unicode MS" panose="020B0604020202020204" charset="-122"/>
                <a:ea typeface="Arial Unicode MS" panose="020B0604020202020204" charset="-122"/>
              </a:rPr>
              <a:t>Data Type and Errors</a:t>
            </a:r>
            <a:r>
              <a:rPr kumimoji="1" lang="zh-CN" altLang="en-US" dirty="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endParaRPr kumimoji="1" lang="en-US" altLang="zh-CN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kumimoji="1" lang="zh-CN" alt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Keys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（键）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Only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immutable objects </a:t>
            </a:r>
            <a:r>
              <a:rPr lang="en-US" altLang="zh-CN" sz="2800" dirty="0">
                <a:latin typeface="Avenir Book" panose="02000503020000020003" pitchFamily="2" charset="0"/>
              </a:rPr>
              <a:t>like strings, tuples and numbers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can be used as keys.</a:t>
            </a:r>
            <a:r>
              <a:rPr lang="en-US" altLang="zh-CN" sz="2800" dirty="0">
                <a:latin typeface="Avenir Book" panose="02000503020000020003" pitchFamily="2" charset="0"/>
              </a:rPr>
              <a:t> If the tuple contains any mutable object, it cannot be used as a key. Lists can not be used as keys.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800" dirty="0">
                <a:latin typeface="Avenir Book" panose="02000503020000020003" pitchFamily="2" charset="0"/>
              </a:rPr>
              <a:t>keys must be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unique</a:t>
            </a:r>
            <a:r>
              <a:rPr lang="en-US" altLang="zh-CN" sz="2800" dirty="0">
                <a:latin typeface="Avenir Book" panose="02000503020000020003" pitchFamily="2" charset="0"/>
              </a:rPr>
              <a:t> within a dictionary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805363"/>
            <a:ext cx="96393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Values (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值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r>
              <a:rPr kumimoji="1" lang="en-US" altLang="zh-CN" dirty="0"/>
              <a:t>Values can be lists or tuples. </a:t>
            </a:r>
            <a:endParaRPr kumimoji="1" lang="en-US" altLang="zh-CN" dirty="0"/>
          </a:p>
          <a:p>
            <a:r>
              <a:rPr kumimoji="1" lang="en-US" altLang="zh-CN" dirty="0"/>
              <a:t>Values can be repeated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80" y="4001294"/>
            <a:ext cx="96393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indexing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Dictionaries are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indexed by keys</a:t>
            </a:r>
            <a:r>
              <a:rPr kumimoji="1" lang="en-US" altLang="zh-CN" dirty="0"/>
              <a:t>, and the entries can be accessed by keys: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dictionary_name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[key]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620" y="3648920"/>
            <a:ext cx="7352605" cy="1478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indexing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Dictionaries are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indexed by keys</a:t>
            </a:r>
            <a:r>
              <a:rPr kumimoji="1" lang="en-US" altLang="zh-CN" dirty="0"/>
              <a:t>, and the entries can be accessed by keys: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dictionary_name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[key]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/>
              <a:t>Slicing in dictionaries is not allowed since they are not ordered like lists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620" y="3648920"/>
            <a:ext cx="7352605" cy="14788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Adding / updating elements: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dictionary_name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[key] = value</a:t>
            </a:r>
            <a:endParaRPr kumimoji="1" lang="en-US" altLang="zh-CN" dirty="0"/>
          </a:p>
          <a:p>
            <a:r>
              <a:rPr kumimoji="1" lang="en-US" altLang="zh-CN" dirty="0"/>
              <a:t>If the key is already in the dictionary, its value will be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kumimoji="1" lang="en-US" altLang="zh-CN" dirty="0"/>
              <a:t> with the new value; if the key is not present, the new </a:t>
            </a:r>
            <a:r>
              <a:rPr kumimoji="1" lang="en-US" altLang="zh-CN" dirty="0" err="1"/>
              <a:t>key:value</a:t>
            </a:r>
            <a:r>
              <a:rPr kumimoji="1" lang="en-US" altLang="zh-CN" dirty="0"/>
              <a:t> pair will be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added</a:t>
            </a:r>
            <a:r>
              <a:rPr kumimoji="1" lang="en-US" altLang="zh-CN" dirty="0"/>
              <a:t> to the dictionary.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147" y="4166186"/>
            <a:ext cx="7617501" cy="187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Adding / updating elements: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dictionary_name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[key] = value</a:t>
            </a:r>
            <a:endParaRPr kumimoji="1" lang="en-US" altLang="zh-CN" dirty="0"/>
          </a:p>
          <a:p>
            <a:r>
              <a:rPr kumimoji="1" lang="en-US" altLang="zh-CN" dirty="0"/>
              <a:t>If the key is already in the dictionary, its value will be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kumimoji="1" lang="en-US" altLang="zh-CN" dirty="0"/>
              <a:t> with the new value; if the key is not present, the new </a:t>
            </a:r>
            <a:r>
              <a:rPr kumimoji="1" lang="en-US" altLang="zh-CN" dirty="0" err="1"/>
              <a:t>key:value</a:t>
            </a:r>
            <a:r>
              <a:rPr kumimoji="1" lang="en-US" altLang="zh-CN" dirty="0"/>
              <a:t> pair will be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added</a:t>
            </a:r>
            <a:r>
              <a:rPr kumimoji="1" lang="en-US" altLang="zh-CN" dirty="0"/>
              <a:t> to the dictionary.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774" y="4282146"/>
            <a:ext cx="6353164" cy="2224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Dictionary can be created from an empty dictionary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746" y="2921794"/>
            <a:ext cx="565150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Removing elements: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942" y="2651539"/>
            <a:ext cx="64897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not in</a:t>
            </a:r>
            <a:r>
              <a:rPr kumimoji="1" lang="en-US" altLang="zh-CN" dirty="0"/>
              <a:t>: check the presence of a key in the dictionary using membership operators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984" y="2984500"/>
            <a:ext cx="8476891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3505"/>
            <a:ext cx="10515600" cy="960755"/>
          </a:xfrm>
        </p:spPr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760" y="1158240"/>
            <a:ext cx="992124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907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Dictionary</a:t>
            </a:r>
            <a:endParaRPr kumimoji="1"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Exceptions </a:t>
            </a:r>
            <a:endParaRPr kumimoji="1" lang="en-US" altLang="zh-CN" i="1" dirty="0">
              <a:solidFill>
                <a:schemeClr val="tx1"/>
              </a:solidFill>
              <a:sym typeface="+mn-ea"/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Errors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90" y="1622425"/>
            <a:ext cx="11285855" cy="4351655"/>
          </a:xfrm>
        </p:spPr>
        <p:txBody>
          <a:bodyPr/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.keys(): </a:t>
            </a:r>
            <a:r>
              <a:rPr kumimoji="1" lang="en-US" altLang="zh-CN" sz="2400" dirty="0"/>
              <a:t>Returns a list containing the dictionary's keys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.values(): </a:t>
            </a:r>
            <a:r>
              <a:rPr kumimoji="1" lang="en-US" altLang="zh-CN" sz="2400" dirty="0"/>
              <a:t>Returns a list of all the values in the dictionary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.items(): </a:t>
            </a:r>
            <a:r>
              <a:rPr kumimoji="1" lang="en-US" altLang="zh-CN" sz="2400" dirty="0"/>
              <a:t>Returns a list containing a tuple for each key value pair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3266123"/>
            <a:ext cx="7227570" cy="27513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725" y="1544320"/>
            <a:ext cx="10515600" cy="4351338"/>
          </a:xfrm>
        </p:spPr>
        <p:txBody>
          <a:bodyPr/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.keys(): </a:t>
            </a:r>
            <a:r>
              <a:rPr kumimoji="1" lang="en-US" altLang="zh-CN" sz="2400" dirty="0"/>
              <a:t>Returns a list containing the dictionary's keys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.values(): </a:t>
            </a:r>
            <a:r>
              <a:rPr kumimoji="1" lang="en-US" altLang="zh-CN" sz="2400" dirty="0"/>
              <a:t>Returns a list of all the values in the dictionary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.items(): </a:t>
            </a:r>
            <a:r>
              <a:rPr kumimoji="1" lang="en-US" altLang="zh-CN" sz="2400" dirty="0"/>
              <a:t>Returns a list containing a tuple for each key value pair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999" y="3176095"/>
            <a:ext cx="7707887" cy="29510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265" y="1564640"/>
            <a:ext cx="10515600" cy="4351338"/>
          </a:xfrm>
        </p:spPr>
        <p:txBody>
          <a:bodyPr/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.keys(): </a:t>
            </a:r>
            <a:r>
              <a:rPr kumimoji="1" lang="en-US" altLang="zh-CN" sz="2400" dirty="0"/>
              <a:t>Returns a list containing the dictionary's keys 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.values(): </a:t>
            </a:r>
            <a:r>
              <a:rPr kumimoji="1" lang="en-US" altLang="zh-CN" sz="2400" dirty="0"/>
              <a:t>Returns a list of all the values in the dictionary</a:t>
            </a:r>
            <a:endParaRPr kumimoji="1" lang="en-US" altLang="zh-CN" sz="2400" dirty="0"/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.items(): </a:t>
            </a:r>
            <a:r>
              <a:rPr kumimoji="1" lang="en-US" altLang="zh-CN" sz="2400" dirty="0"/>
              <a:t>Returns a list containing a tuple for each key value pair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030" y="2971800"/>
            <a:ext cx="7626350" cy="26154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351655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get()</a:t>
            </a:r>
            <a:r>
              <a:rPr kumimoji="1" lang="en-US" altLang="zh-CN" sz="2400" dirty="0"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: returns the value of the item with the specified key.</a:t>
            </a:r>
            <a:endParaRPr kumimoji="1" lang="en-US" altLang="zh-CN" sz="2400" dirty="0">
              <a:latin typeface="Arial Unicode MS" panose="020B0604020202020204" charset="-122"/>
              <a:ea typeface="Arial Unicode MS" panose="020B0604020202020204" charset="-122"/>
              <a:cs typeface="Symbol" panose="05050102010706020507" charset="0"/>
            </a:endParaRPr>
          </a:p>
          <a:p>
            <a:pPr marL="0" indent="0" algn="l">
              <a:buNone/>
            </a:pPr>
            <a:r>
              <a:rPr lang="en-US" altLang="zh-CN" sz="2400" b="0" i="1" dirty="0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     </a:t>
            </a:r>
            <a:r>
              <a:rPr lang="en-US" altLang="zh-CN" sz="2400" b="0" i="1" dirty="0" err="1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dictionary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.get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(</a:t>
            </a:r>
            <a:r>
              <a:rPr lang="en-US" altLang="zh-CN" sz="2400" b="0" i="1" dirty="0" err="1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keyname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, value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  <a:t>)</a:t>
            </a:r>
            <a:endParaRPr lang="en-US" altLang="zh-CN" sz="2400" b="0" i="0" dirty="0">
              <a:solidFill>
                <a:srgbClr val="000000"/>
              </a:solidFill>
              <a:effectLst/>
              <a:latin typeface="Arial Unicode MS" panose="020B0604020202020204" charset="-122"/>
              <a:ea typeface="Arial Unicode MS" panose="020B0604020202020204" charset="-122"/>
              <a:cs typeface="Symbol" panose="05050102010706020507" charset="0"/>
            </a:endParaRPr>
          </a:p>
          <a:p>
            <a:br>
              <a:rPr lang="en-US" altLang="zh-CN" sz="2400" dirty="0">
                <a:latin typeface="Arial Unicode MS" panose="020B0604020202020204" charset="-122"/>
                <a:ea typeface="Arial Unicode MS" panose="020B0604020202020204" charset="-122"/>
                <a:cs typeface="Symbol" panose="05050102010706020507" charset="0"/>
              </a:rPr>
            </a:br>
            <a:endParaRPr kumimoji="1" lang="zh-CN" altLang="en-US" sz="2400" dirty="0">
              <a:latin typeface="Arial Unicode MS" panose="020B0604020202020204" charset="-122"/>
              <a:ea typeface="Arial Unicode MS" panose="020B0604020202020204" charset="-122"/>
              <a:cs typeface="Symbol" panose="05050102010706020507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41070" y="3082290"/>
          <a:ext cx="9386570" cy="2651760"/>
        </p:xfrm>
        <a:graphic>
          <a:graphicData uri="http://schemas.openxmlformats.org/drawingml/2006/table">
            <a:tbl>
              <a:tblPr/>
              <a:tblGrid>
                <a:gridCol w="3223895"/>
                <a:gridCol w="6162675"/>
              </a:tblGrid>
              <a:tr h="51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 err="1">
                          <a:effectLst/>
                          <a:latin typeface="Avenir Book" panose="02000503020000020003" pitchFamily="2" charset="0"/>
                        </a:rPr>
                        <a:t>keyname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Required. The keyname of the item you want to return the value from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 value to return if the specified key does not exist.</a:t>
                      </a:r>
                      <a:b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</a:br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Default value None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195" y="1623060"/>
            <a:ext cx="10825480" cy="435165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get()</a:t>
            </a:r>
            <a:r>
              <a:rPr kumimoji="1" lang="en-US" altLang="zh-CN" dirty="0"/>
              <a:t>: returns the value of the item with the specified key.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keyname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50055"/>
          <a:stretch>
            <a:fillRect/>
          </a:stretch>
        </p:blipFill>
        <p:spPr>
          <a:xfrm>
            <a:off x="544191" y="3089275"/>
            <a:ext cx="11396988" cy="2747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get()</a:t>
            </a:r>
            <a:r>
              <a:rPr kumimoji="1" lang="en-US" altLang="zh-CN" dirty="0"/>
              <a:t>: returns the value of the item with the specified key.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keyname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51888"/>
          <a:stretch>
            <a:fillRect/>
          </a:stretch>
        </p:blipFill>
        <p:spPr>
          <a:xfrm>
            <a:off x="838200" y="3429000"/>
            <a:ext cx="10957656" cy="2545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update()</a:t>
            </a:r>
            <a:r>
              <a:rPr kumimoji="1" lang="en-US" altLang="zh-CN" dirty="0"/>
              <a:t>: Updates the dictionary with the specified key-value pairs.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65203" y="3935254"/>
          <a:ext cx="10461593" cy="1402080"/>
        </p:xfrm>
        <a:graphic>
          <a:graphicData uri="http://schemas.openxmlformats.org/drawingml/2006/table">
            <a:tbl>
              <a:tblPr/>
              <a:tblGrid>
                <a:gridCol w="2090290"/>
                <a:gridCol w="837130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iterable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A dictionary or an </a:t>
                      </a:r>
                      <a:r>
                        <a:rPr lang="en-US" sz="2400" dirty="0" err="1">
                          <a:effectLst/>
                          <a:latin typeface="Avenir Book" panose="02000503020000020003" pitchFamily="2" charset="0"/>
                        </a:rPr>
                        <a:t>iterable</a:t>
                      </a:r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 object with key value pairs, that will be inserted to the dictionary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update()</a:t>
            </a:r>
            <a:r>
              <a:rPr kumimoji="1" lang="en-US" altLang="zh-CN" dirty="0"/>
              <a:t>: Updates the dictionary with the specified key-value pairs.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89" y="3607594"/>
            <a:ext cx="9126831" cy="198548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update()</a:t>
            </a:r>
            <a:r>
              <a:rPr kumimoji="1" lang="en-US" altLang="zh-CN" dirty="0"/>
              <a:t>: Updates the dictionary with the specified key-value pairs.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3802380"/>
            <a:ext cx="9224010" cy="171167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update()</a:t>
            </a:r>
            <a:r>
              <a:rPr kumimoji="1" lang="en-US" altLang="zh-CN" dirty="0"/>
              <a:t>: Updates the dictionary with the specified key-value pairs.</a:t>
            </a:r>
            <a:endParaRPr kumimoji="1"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3768089"/>
            <a:ext cx="8815140" cy="1794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dirty="0"/>
          </a:p>
          <a:p>
            <a:r>
              <a:rPr kumimoji="1" lang="en-US" altLang="zh-CN" dirty="0"/>
              <a:t>1.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Lists</a:t>
            </a:r>
            <a:r>
              <a:rPr kumimoji="1"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（列表）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sequence of objects (can be in different types; can have repetitions ), in a specific order; Lists can be modified</a:t>
            </a:r>
            <a:endParaRPr lang="en-US" altLang="zh-CN" dirty="0"/>
          </a:p>
          <a:p>
            <a:pPr lvl="1"/>
            <a:r>
              <a:rPr lang="en-US" altLang="zh-CN" dirty="0"/>
              <a:t>E.g.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Tuples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</a:rPr>
              <a:t>（元组）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sequence of objects in a </a:t>
            </a:r>
            <a:r>
              <a:rPr lang="en-US" altLang="zh-CN" dirty="0">
                <a:solidFill>
                  <a:srgbClr val="FF0000"/>
                </a:solidFill>
              </a:rPr>
              <a:t>specific order</a:t>
            </a:r>
            <a:r>
              <a:rPr lang="en-US" altLang="zh-CN" dirty="0"/>
              <a:t> (like a list); but cannot be changed once created</a:t>
            </a:r>
            <a:endParaRPr lang="en-US" altLang="zh-CN" dirty="0"/>
          </a:p>
          <a:p>
            <a:pPr lvl="1"/>
            <a:r>
              <a:rPr lang="en-US" altLang="zh-CN" dirty="0"/>
              <a:t>E.g.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441" y="3512344"/>
            <a:ext cx="57277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30" y="5668963"/>
            <a:ext cx="2324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pop()</a:t>
            </a:r>
            <a:r>
              <a:rPr kumimoji="1" lang="en-US" altLang="zh-CN" dirty="0"/>
              <a:t>: Removes the element with the specified key and returns its value.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0" y="3083560"/>
            <a:ext cx="6973570" cy="25676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del </a:t>
            </a:r>
            <a:r>
              <a:rPr kumimoji="1" lang="en-US" altLang="zh-CN" dirty="0"/>
              <a:t>: Removes the element with the specified key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99" y="2795270"/>
            <a:ext cx="9441783" cy="23406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370" y="1825625"/>
            <a:ext cx="11438890" cy="4351655"/>
          </a:xfrm>
        </p:spPr>
        <p:txBody>
          <a:bodyPr/>
          <a:lstStyle/>
          <a:p>
            <a:r>
              <a:rPr lang="en-US" altLang="zh-CN" dirty="0"/>
              <a:t>A program rarely works as expected, at least on the first try.</a:t>
            </a:r>
            <a:endParaRPr lang="en-US" altLang="zh-CN" dirty="0"/>
          </a:p>
          <a:p>
            <a:endParaRPr lang="zh-CN" altLang="en-US" i="1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deals with errors caused by illegal circumstances, which are called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exceptions (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异常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kumimoji="1" lang="zh-CN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3888105"/>
            <a:ext cx="98425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exceptions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异常是程序执行中影响程序正常执行的一个异常事件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异常也是</a:t>
            </a:r>
            <a:r>
              <a:rPr lang="en-US" altLang="zh-CN"/>
              <a:t>Python</a:t>
            </a:r>
            <a:r>
              <a:rPr lang="zh-CN" altLang="en-US"/>
              <a:t>的对象，程序运行中需要捕获异常并进行处理，否则程序无法正常运行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异常处理可以使程序处理完异常后还可以继续执行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different types of errors. </a:t>
            </a:r>
            <a:endParaRPr lang="en-US" altLang="zh-CN" dirty="0"/>
          </a:p>
          <a:p>
            <a:r>
              <a:rPr lang="en-US" altLang="zh-CN" dirty="0"/>
              <a:t>E.g.</a:t>
            </a:r>
            <a:endParaRPr lang="en-US" altLang="zh-CN" dirty="0"/>
          </a:p>
          <a:p>
            <a:pPr lvl="1"/>
            <a:r>
              <a:rPr lang="en-US" altLang="zh-CN" dirty="0" err="1"/>
              <a:t>NameError</a:t>
            </a:r>
            <a:r>
              <a:rPr lang="en-US" altLang="zh-CN" dirty="0"/>
              <a:t> type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436" y="3429000"/>
            <a:ext cx="8494194" cy="23206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different types of errors. </a:t>
            </a:r>
            <a:endParaRPr lang="en-US" altLang="zh-CN" dirty="0"/>
          </a:p>
          <a:p>
            <a:r>
              <a:rPr lang="en-US" altLang="zh-CN" dirty="0"/>
              <a:t>E.g.</a:t>
            </a:r>
            <a:endParaRPr lang="en-US" altLang="zh-CN" dirty="0"/>
          </a:p>
          <a:p>
            <a:pPr lvl="1"/>
            <a:r>
              <a:rPr lang="en-US" altLang="zh-CN" dirty="0" err="1"/>
              <a:t>NameError</a:t>
            </a:r>
            <a:r>
              <a:rPr lang="en-US" altLang="zh-CN" dirty="0"/>
              <a:t> type</a:t>
            </a:r>
            <a:endParaRPr lang="en-US" altLang="zh-CN" dirty="0"/>
          </a:p>
          <a:p>
            <a:pPr lvl="1"/>
            <a:r>
              <a:rPr lang="en-US" altLang="zh-CN" dirty="0" err="1"/>
              <a:t>TypeError</a:t>
            </a:r>
            <a:r>
              <a:rPr lang="en-US" altLang="zh-CN" dirty="0"/>
              <a:t> type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32" y="3941763"/>
            <a:ext cx="95123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There are different types of errors. </a:t>
            </a:r>
            <a:endParaRPr lang="en-US" altLang="zh-CN" dirty="0"/>
          </a:p>
          <a:p>
            <a:r>
              <a:rPr lang="en-US" altLang="zh-CN" dirty="0"/>
              <a:t>E.g.</a:t>
            </a:r>
            <a:endParaRPr lang="en-US" altLang="zh-CN" dirty="0"/>
          </a:p>
          <a:p>
            <a:pPr lvl="1"/>
            <a:r>
              <a:rPr lang="en-US" altLang="zh-CN" dirty="0" err="1"/>
              <a:t>NameError</a:t>
            </a:r>
            <a:r>
              <a:rPr lang="en-US" altLang="zh-CN" dirty="0"/>
              <a:t> type</a:t>
            </a:r>
            <a:endParaRPr lang="en-US" altLang="zh-CN" dirty="0"/>
          </a:p>
          <a:p>
            <a:pPr lvl="1"/>
            <a:r>
              <a:rPr lang="en-US" altLang="zh-CN" dirty="0" err="1"/>
              <a:t>TypeError</a:t>
            </a:r>
            <a:r>
              <a:rPr lang="en-US" altLang="zh-CN" dirty="0"/>
              <a:t> type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some materials for Errors in Python</a:t>
            </a:r>
            <a:endParaRPr lang="en-US" altLang="zh-CN" dirty="0"/>
          </a:p>
          <a:p>
            <a:pPr lvl="1"/>
            <a:r>
              <a:rPr lang="en-US" altLang="zh-CN" dirty="0"/>
              <a:t>http://www.coolpython.net/python_primary/exection/common_error.html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https://www.datacamp.com/tutorial/exception-handling-python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Raise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raise: </a:t>
            </a:r>
            <a:r>
              <a:rPr kumimoji="1" lang="en-US" altLang="zh-CN" dirty="0"/>
              <a:t>To cause your own exception; doesn’t have to be an illegal Python state. You can define what kind of error to raise, and the text to print to the user.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26" y="3165904"/>
            <a:ext cx="92329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Raise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raise: </a:t>
            </a:r>
            <a:r>
              <a:rPr kumimoji="1" lang="en-US" altLang="zh-CN" dirty="0"/>
              <a:t>To cause your own exception; doesn’t have to be an illegal Python state. You can define what kind of error to raise, and the text to print to the user.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139" y="3108754"/>
            <a:ext cx="96393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Rather than simply letting such things break the program, Python allows you to ‘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’ something and then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’catch</a:t>
            </a:r>
            <a:r>
              <a:rPr kumimoji="1" lang="en-US" altLang="zh-CN" dirty="0"/>
              <a:t>’ the exceptions that might occur and do something about it, and potentially let the program carry on afterwards.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-US" altLang="zh-CN" dirty="0"/>
              <a:t>try/except </a:t>
            </a:r>
            <a:r>
              <a:rPr kumimoji="1" lang="zh-CN" altLang="en-US" dirty="0"/>
              <a:t>用来检验</a:t>
            </a:r>
            <a:r>
              <a:rPr kumimoji="1" lang="en-US" altLang="zh-CN" dirty="0"/>
              <a:t>try</a:t>
            </a:r>
            <a:r>
              <a:rPr kumimoji="1" lang="zh-CN" altLang="en-US" dirty="0"/>
              <a:t>语句块中的异常，然后用</a:t>
            </a:r>
            <a:r>
              <a:rPr kumimoji="1" lang="en-US" altLang="zh-CN" dirty="0"/>
              <a:t>except</a:t>
            </a:r>
            <a:r>
              <a:rPr kumimoji="1" lang="zh-CN" altLang="en-US" dirty="0"/>
              <a:t>语句来捕获异常信息并处理。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dirty="0"/>
          </a:p>
          <a:p>
            <a:r>
              <a:rPr kumimoji="1" lang="en-US" altLang="zh-CN" dirty="0"/>
              <a:t>3. 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Sets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集合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collection of objects (can be in different types, </a:t>
            </a:r>
            <a:r>
              <a:rPr lang="en-US" altLang="zh-CN" dirty="0">
                <a:solidFill>
                  <a:srgbClr val="FF0000"/>
                </a:solidFill>
              </a:rPr>
              <a:t>but cannot be repeated</a:t>
            </a:r>
            <a:r>
              <a:rPr lang="en-US" altLang="zh-CN" dirty="0"/>
              <a:t>) in </a:t>
            </a:r>
            <a:r>
              <a:rPr lang="en-US" altLang="zh-CN" dirty="0">
                <a:solidFill>
                  <a:srgbClr val="FF0000"/>
                </a:solidFill>
              </a:rPr>
              <a:t>no particular order</a:t>
            </a:r>
            <a:r>
              <a:rPr lang="en-US" altLang="zh-CN" dirty="0"/>
              <a:t>.</a:t>
            </a:r>
            <a:endParaRPr lang="en-US" altLang="zh-CN" b="1" i="1" dirty="0"/>
          </a:p>
          <a:p>
            <a:pPr lvl="1"/>
            <a:r>
              <a:rPr kumimoji="1" lang="en-US" altLang="zh-CN" dirty="0"/>
              <a:t>E.g.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136" y="3541171"/>
            <a:ext cx="3400326" cy="123043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8873" y="2333685"/>
            <a:ext cx="6774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try: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...some error prone code...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1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except: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...do something with the error...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2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else: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...to do when there is no error...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3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finally: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#...some clean up code...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4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973" y="2295645"/>
            <a:ext cx="6266985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4759" y="2198748"/>
            <a:ext cx="49980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A </a:t>
            </a:r>
            <a:r>
              <a:rPr lang="en-US" altLang="zh-CN" sz="2400" b="0" u="none" strike="noStrike" baseline="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try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 consisting of one or more statements that might be affected by an exception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except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blocks are used to handle any resulting exceptions thrown in the </a:t>
            </a:r>
            <a:r>
              <a:rPr lang="en-US" altLang="zh-CN" sz="2400" dirty="0">
                <a:latin typeface="Avenir Book" panose="02000503020000020003" pitchFamily="2" charset="0"/>
                <a:cs typeface="Courier New" panose="02070309020205020404" pitchFamily="49" charset="0"/>
              </a:rPr>
              <a:t>try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An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or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finally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statement is optional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finally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block is 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always executed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, no matter an exception has occurred or not</a:t>
            </a:r>
            <a:endParaRPr lang="en-US" altLang="zh-CN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8873" y="2333685"/>
            <a:ext cx="6774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try: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...some error prone code...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1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except </a:t>
            </a:r>
            <a:r>
              <a:rPr lang="en-US" altLang="zh-CN" sz="2400" i="1" dirty="0">
                <a:latin typeface="Avenir Book" panose="02000503020000020003" pitchFamily="2" charset="0"/>
              </a:rPr>
              <a:t>Exception_Name_1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...do something with the error...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2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else: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 ...to do when there is no error...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3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finally: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#...some clean up code...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Avenir Book" panose="02000503020000020003" pitchFamily="2" charset="0"/>
              </a:rPr>
              <a:t>    </a:t>
            </a:r>
            <a:r>
              <a:rPr lang="en-US" altLang="zh-CN" sz="2400" dirty="0">
                <a:latin typeface="Avenir Book" panose="02000503020000020003" pitchFamily="2" charset="0"/>
              </a:rPr>
              <a:t>code block 4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973" y="2295645"/>
            <a:ext cx="6266985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04759" y="2198748"/>
            <a:ext cx="49980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The</a:t>
            </a:r>
            <a:r>
              <a:rPr lang="zh-CN" altLang="en-US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except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statement can be specified for </a:t>
            </a:r>
            <a:r>
              <a:rPr lang="en-US" altLang="zh-CN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different types of exceptions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.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Only one except block is executed for each exception that is thrown</a:t>
            </a:r>
            <a:endParaRPr lang="en-US" altLang="zh-CN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try/except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1209675"/>
            <a:ext cx="10333990" cy="50774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536" y="2581275"/>
            <a:ext cx="90551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697" y="2417720"/>
            <a:ext cx="9220200" cy="375924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816" y="2425357"/>
            <a:ext cx="8328454" cy="38588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Catching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Try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Except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531" y="2478903"/>
            <a:ext cx="8088527" cy="397331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85360" y="1691005"/>
            <a:ext cx="6679565" cy="379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2350" y="1691005"/>
            <a:ext cx="2910840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Raise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raise: </a:t>
            </a:r>
            <a:r>
              <a:rPr kumimoji="1" lang="en-US" altLang="zh-CN" dirty="0"/>
              <a:t>To cause your own exception; doesn’t have to be an illegal Python state. You can define what kind of error to raise, and the text to print to the user.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26" y="3165904"/>
            <a:ext cx="92329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Raise exceptions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raise: </a:t>
            </a:r>
            <a:r>
              <a:rPr kumimoji="1" lang="en-US" altLang="zh-CN" dirty="0"/>
              <a:t>To cause your own exception; doesn’t have to be an illegal Python state. You can define what kind of error to raise, and the text to print to the user.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139" y="3108754"/>
            <a:ext cx="96393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4.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Dictionaries</a:t>
            </a:r>
            <a:r>
              <a:rPr kumimoji="1"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（字典）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/>
              <a:t>A look-up table to associate pairs of data objects (</a:t>
            </a:r>
            <a:r>
              <a:rPr kumimoji="1" lang="en-US" altLang="zh-CN" dirty="0">
                <a:solidFill>
                  <a:srgbClr val="FF0000"/>
                </a:solidFill>
              </a:rPr>
              <a:t>key : value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021" y="3189853"/>
            <a:ext cx="7824537" cy="330302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raise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60" y="1414145"/>
            <a:ext cx="11678285" cy="4351655"/>
          </a:xfrm>
        </p:spPr>
        <p:txBody>
          <a:bodyPr/>
          <a:p>
            <a:r>
              <a:rPr lang="zh-CN" altLang="en-US" sz="2000"/>
              <a:t>     s = None</a:t>
            </a:r>
            <a:endParaRPr lang="zh-CN" altLang="en-US" sz="2000"/>
          </a:p>
          <a:p>
            <a:r>
              <a:rPr lang="zh-CN" altLang="en-US" sz="2000"/>
              <a:t>     if s is None:</a:t>
            </a:r>
            <a:endParaRPr lang="zh-CN" altLang="en-US" sz="2000"/>
          </a:p>
          <a:p>
            <a:r>
              <a:rPr lang="zh-CN" altLang="en-US" sz="2000"/>
              <a:t>         print "s 是空对象"</a:t>
            </a:r>
            <a:endParaRPr lang="zh-CN" altLang="en-US" sz="2000"/>
          </a:p>
          <a:p>
            <a:r>
              <a:rPr lang="zh-CN" altLang="en-US" sz="2000"/>
              <a:t>         raise NameError     #如果引发NameError异常，后面的代码将不能执行</a:t>
            </a:r>
            <a:endParaRPr lang="zh-CN" altLang="en-US" sz="2000"/>
          </a:p>
          <a:p>
            <a:r>
              <a:rPr lang="zh-CN" altLang="en-US" sz="2000"/>
              <a:t>     print len(s)  #这句不会执行，但是后面的except还是会走到</a:t>
            </a:r>
            <a:endParaRPr lang="zh-CN" altLang="en-US" sz="2000"/>
          </a:p>
          <a:p>
            <a:r>
              <a:rPr lang="zh-CN" altLang="en-US" sz="2000"/>
              <a:t>except TypeError:</a:t>
            </a:r>
            <a:endParaRPr lang="zh-CN" altLang="en-US" sz="2000"/>
          </a:p>
          <a:p>
            <a:r>
              <a:rPr lang="zh-CN" altLang="en-US" sz="2000"/>
              <a:t>     print "空对象没有长度"</a:t>
            </a:r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raise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15" y="1825625"/>
            <a:ext cx="11919585" cy="4351655"/>
          </a:xfrm>
        </p:spPr>
        <p:txBody>
          <a:bodyPr/>
          <a:p>
            <a:r>
              <a:rPr lang="zh-CN" altLang="en-US"/>
              <a:t>s = None</a:t>
            </a:r>
            <a:endParaRPr lang="zh-CN" altLang="en-US"/>
          </a:p>
          <a:p>
            <a:r>
              <a:rPr lang="zh-CN" altLang="en-US"/>
              <a:t>if s is None:</a:t>
            </a:r>
            <a:endParaRPr lang="zh-CN" altLang="en-US"/>
          </a:p>
          <a:p>
            <a:r>
              <a:rPr lang="zh-CN" altLang="en-US"/>
              <a:t>    raise NameError </a:t>
            </a:r>
            <a:endParaRPr lang="zh-CN" altLang="en-US"/>
          </a:p>
          <a:p>
            <a:r>
              <a:rPr lang="zh-CN" altLang="en-US"/>
              <a:t>print 'is here?' </a:t>
            </a:r>
            <a:r>
              <a:rPr lang="zh-CN" altLang="en-US" sz="2000"/>
              <a:t>#如果不使用try......except这种形式，那么直接抛出异常，不会执行到这里</a:t>
            </a:r>
            <a:endParaRPr lang="zh-CN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https://pynative.com/python-dictionary-quiz/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dictionary is a look-up table to associate pairs of data objects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(key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（键）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: value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（值）</a:t>
            </a:r>
            <a:r>
              <a:rPr kumimoji="1" lang="en-US" altLang="zh-CN" dirty="0"/>
              <a:t>); unordered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Create a dictionary using curly brackets {}: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{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key1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: value1,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key2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: value2,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key3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: value3 }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12" y="3680759"/>
            <a:ext cx="66040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Create a dictionary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A dictionary can also be created from a sequence with </a:t>
            </a:r>
            <a:r>
              <a:rPr lang="en-US" altLang="zh-CN" b="1" i="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: 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51" y="3186034"/>
            <a:ext cx="8320265" cy="17607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601716" y="3244334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venir Book" panose="02000503020000020003" pitchFamily="2" charset="0"/>
              </a:rPr>
              <a:t>Keyword arguments</a:t>
            </a:r>
            <a:endParaRPr lang="zh-CN" altLang="en-US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Create a dictionary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List/tuple of lists/tuples </a:t>
            </a:r>
            <a:r>
              <a:rPr lang="en-US" altLang="zh-CN" dirty="0"/>
              <a:t>to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altLang="zh-CN" dirty="0"/>
              <a:t> : 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012" y="2941124"/>
            <a:ext cx="6813453" cy="3657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Dictionary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Create a dictionary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List/tuple of lists/tuples </a:t>
            </a:r>
            <a:r>
              <a:rPr lang="en-US" altLang="zh-CN" dirty="0"/>
              <a:t>to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en-US" altLang="zh-CN" dirty="0"/>
              <a:t> : </a:t>
            </a:r>
            <a:endParaRPr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35186"/>
            <a:ext cx="9770598" cy="281327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39*208"/>
  <p:tag name="TABLE_ENDDRAG_RECT" val="153*270*739*20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7454</Words>
  <Application>WPS 演示</Application>
  <PresentationFormat>宽屏</PresentationFormat>
  <Paragraphs>397</Paragraphs>
  <Slides>52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Arial Unicode MS</vt:lpstr>
      <vt:lpstr>等线 Light</vt:lpstr>
      <vt:lpstr>等线</vt:lpstr>
      <vt:lpstr>Symbol</vt:lpstr>
      <vt:lpstr>Consolas</vt:lpstr>
      <vt:lpstr>Courier New</vt:lpstr>
      <vt:lpstr>Office 主题​​</vt:lpstr>
      <vt:lpstr>CS112: Introduction to Python programming</vt:lpstr>
      <vt:lpstr>Contents</vt:lpstr>
      <vt:lpstr>Data collections</vt:lpstr>
      <vt:lpstr>Data collections</vt:lpstr>
      <vt:lpstr>Data collections</vt:lpstr>
      <vt:lpstr>Dictionary</vt:lpstr>
      <vt:lpstr>Dictionary</vt:lpstr>
      <vt:lpstr>Dictionary</vt:lpstr>
      <vt:lpstr>Dictionary</vt:lpstr>
      <vt:lpstr>Dictionary</vt:lpstr>
      <vt:lpstr>Dictionary</vt:lpstr>
      <vt:lpstr>Dictionary indexing</vt:lpstr>
      <vt:lpstr>Dictionary indexing</vt:lpstr>
      <vt:lpstr>Dictionary operations</vt:lpstr>
      <vt:lpstr>Dictionary operations</vt:lpstr>
      <vt:lpstr>Dictionary operations</vt:lpstr>
      <vt:lpstr>Dictionary operations</vt:lpstr>
      <vt:lpstr>Dictionary operations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Dictionary methods</vt:lpstr>
      <vt:lpstr>Error handling</vt:lpstr>
      <vt:lpstr>exceptions</vt:lpstr>
      <vt:lpstr>Error types</vt:lpstr>
      <vt:lpstr>Error types</vt:lpstr>
      <vt:lpstr>Error types</vt:lpstr>
      <vt:lpstr>Raise exceptions</vt:lpstr>
      <vt:lpstr>Raise exceptions</vt:lpstr>
      <vt:lpstr>Catching exceptions</vt:lpstr>
      <vt:lpstr>Catching exceptions</vt:lpstr>
      <vt:lpstr>Catching exceptions</vt:lpstr>
      <vt:lpstr>try/except </vt:lpstr>
      <vt:lpstr>Catching exceptions</vt:lpstr>
      <vt:lpstr>Catching exceptions</vt:lpstr>
      <vt:lpstr>Catching exceptions</vt:lpstr>
      <vt:lpstr>Catching exceptions</vt:lpstr>
      <vt:lpstr>example</vt:lpstr>
      <vt:lpstr>Raise exceptions</vt:lpstr>
      <vt:lpstr>Raise exceptions</vt:lpstr>
      <vt:lpstr>raise example</vt:lpstr>
      <vt:lpstr>raise example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308</cp:revision>
  <dcterms:created xsi:type="dcterms:W3CDTF">2021-08-17T02:37:00Z</dcterms:created>
  <dcterms:modified xsi:type="dcterms:W3CDTF">2024-03-20T07:17:44Z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89E1B352A05545BA9075605736AEC698_12</vt:lpwstr>
  </property>
  <property fmtid="{D5CDD505-2E9C-101B-9397-08002B2CF9AE}" pid="3" name="KSOProductBuildVer">
    <vt:lpwstr>2052-12.1.0.15712</vt:lpwstr>
  </property>
</Properties>
</file>