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8"/>
  </p:notesMasterIdLst>
  <p:handoutMasterIdLst>
    <p:handoutMasterId r:id="rId89"/>
  </p:handoutMasterIdLst>
  <p:sldIdLst>
    <p:sldId id="1087" r:id="rId2"/>
    <p:sldId id="377" r:id="rId3"/>
    <p:sldId id="406" r:id="rId4"/>
    <p:sldId id="1096" r:id="rId5"/>
    <p:sldId id="1097" r:id="rId6"/>
    <p:sldId id="1188" r:id="rId7"/>
    <p:sldId id="407" r:id="rId8"/>
    <p:sldId id="1182" r:id="rId9"/>
    <p:sldId id="1098" r:id="rId10"/>
    <p:sldId id="1129" r:id="rId11"/>
    <p:sldId id="1099" r:id="rId12"/>
    <p:sldId id="1118" r:id="rId13"/>
    <p:sldId id="1119" r:id="rId14"/>
    <p:sldId id="1100" r:id="rId15"/>
    <p:sldId id="408" r:id="rId16"/>
    <p:sldId id="1120" r:id="rId17"/>
    <p:sldId id="1121" r:id="rId18"/>
    <p:sldId id="1122" r:id="rId19"/>
    <p:sldId id="1123" r:id="rId20"/>
    <p:sldId id="1125" r:id="rId21"/>
    <p:sldId id="1141" r:id="rId22"/>
    <p:sldId id="1126" r:id="rId23"/>
    <p:sldId id="1142" r:id="rId24"/>
    <p:sldId id="1143" r:id="rId25"/>
    <p:sldId id="1144" r:id="rId26"/>
    <p:sldId id="1127" r:id="rId27"/>
    <p:sldId id="1156" r:id="rId28"/>
    <p:sldId id="1130" r:id="rId29"/>
    <p:sldId id="1131" r:id="rId30"/>
    <p:sldId id="1132" r:id="rId31"/>
    <p:sldId id="1134" r:id="rId32"/>
    <p:sldId id="1135" r:id="rId33"/>
    <p:sldId id="1136" r:id="rId34"/>
    <p:sldId id="1137" r:id="rId35"/>
    <p:sldId id="1138" r:id="rId36"/>
    <p:sldId id="409" r:id="rId37"/>
    <p:sldId id="1124" r:id="rId38"/>
    <p:sldId id="1139" r:id="rId39"/>
    <p:sldId id="1140" r:id="rId40"/>
    <p:sldId id="1145" r:id="rId41"/>
    <p:sldId id="1148" r:id="rId42"/>
    <p:sldId id="1150" r:id="rId43"/>
    <p:sldId id="1153" r:id="rId44"/>
    <p:sldId id="1151" r:id="rId45"/>
    <p:sldId id="1152" r:id="rId46"/>
    <p:sldId id="1154" r:id="rId47"/>
    <p:sldId id="412" r:id="rId48"/>
    <p:sldId id="1160" r:id="rId49"/>
    <p:sldId id="1164" r:id="rId50"/>
    <p:sldId id="1161" r:id="rId51"/>
    <p:sldId id="1162" r:id="rId52"/>
    <p:sldId id="1163" r:id="rId53"/>
    <p:sldId id="1159" r:id="rId54"/>
    <p:sldId id="1166" r:id="rId55"/>
    <p:sldId id="1167" r:id="rId56"/>
    <p:sldId id="1133" r:id="rId57"/>
    <p:sldId id="1168" r:id="rId58"/>
    <p:sldId id="1169" r:id="rId59"/>
    <p:sldId id="1170" r:id="rId60"/>
    <p:sldId id="1171" r:id="rId61"/>
    <p:sldId id="1278" r:id="rId62"/>
    <p:sldId id="1277" r:id="rId63"/>
    <p:sldId id="1279" r:id="rId64"/>
    <p:sldId id="1174" r:id="rId65"/>
    <p:sldId id="1173" r:id="rId66"/>
    <p:sldId id="420" r:id="rId67"/>
    <p:sldId id="421" r:id="rId68"/>
    <p:sldId id="1093" r:id="rId69"/>
    <p:sldId id="1094" r:id="rId70"/>
    <p:sldId id="424" r:id="rId71"/>
    <p:sldId id="1095" r:id="rId72"/>
    <p:sldId id="1175" r:id="rId73"/>
    <p:sldId id="1176" r:id="rId74"/>
    <p:sldId id="426" r:id="rId75"/>
    <p:sldId id="427" r:id="rId76"/>
    <p:sldId id="429" r:id="rId77"/>
    <p:sldId id="430" r:id="rId78"/>
    <p:sldId id="431" r:id="rId79"/>
    <p:sldId id="432" r:id="rId80"/>
    <p:sldId id="433" r:id="rId81"/>
    <p:sldId id="1178" r:id="rId82"/>
    <p:sldId id="1179" r:id="rId83"/>
    <p:sldId id="1280" r:id="rId84"/>
    <p:sldId id="1266" r:id="rId85"/>
    <p:sldId id="1282" r:id="rId86"/>
    <p:sldId id="1281" r:id="rId87"/>
  </p:sldIdLst>
  <p:sldSz cx="12192000" cy="6858000"/>
  <p:notesSz cx="6858000" cy="9144000"/>
  <p:custDataLst>
    <p:tags r:id="rId9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7"/>
    <p:restoredTop sz="60294" autoAdjust="0"/>
  </p:normalViewPr>
  <p:slideViewPr>
    <p:cSldViewPr snapToGrid="0" snapToObjects="1">
      <p:cViewPr varScale="1">
        <p:scale>
          <a:sx n="65" d="100"/>
          <a:sy n="65" d="100"/>
        </p:scale>
        <p:origin x="1548" y="60"/>
      </p:cViewPr>
      <p:guideLst/>
    </p:cSldViewPr>
  </p:slideViewPr>
  <p:notesTextViewPr>
    <p:cViewPr>
      <p:scale>
        <a:sx n="55" d="100"/>
        <a:sy n="55" d="100"/>
      </p:scale>
      <p:origin x="0" y="0"/>
    </p:cViewPr>
  </p:notesTextViewPr>
  <p:notesViewPr>
    <p:cSldViewPr snapToGrid="0" snapToObjects="1">
      <p:cViewPr varScale="1">
        <p:scale>
          <a:sx n="97" d="100"/>
          <a:sy n="97" d="100"/>
        </p:scale>
        <p:origin x="3120" y="20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gs" Target="tags/tag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26C7CE-492D-394B-822C-667E1136F92E}" type="datetimeFigureOut">
              <a:rPr kumimoji="1" lang="zh-CN" altLang="en-US" smtClean="0"/>
              <a:t>2024/4/3</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AAEFD7-24FF-0643-8163-9193A57FD3AE}"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53864-070D-C64A-8C63-6C57D1B54013}" type="datetimeFigureOut">
              <a:rPr kumimoji="1" lang="zh-CN" altLang="en-US" smtClean="0"/>
              <a:t>2024/4/3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4035C6-5567-304A-800F-373F0C17E261}"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2</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CF4035C6-5567-304A-800F-373F0C17E261}" type="slidenum">
              <a:rPr kumimoji="1" lang="zh-CN" altLang="en-US" smtClean="0"/>
              <a:t>59</a:t>
            </a:fld>
            <a:endParaRPr kumimoji="1" lang="zh-CN" altLang="en-US"/>
          </a:p>
        </p:txBody>
      </p:sp>
    </p:spTree>
    <p:extLst>
      <p:ext uri="{BB962C8B-B14F-4D97-AF65-F5344CB8AC3E}">
        <p14:creationId xmlns:p14="http://schemas.microsoft.com/office/powerpoint/2010/main" val="2212710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怎么变成一个函数呢？还有更简洁优雅的方式吗？</a:t>
            </a:r>
          </a:p>
        </p:txBody>
      </p:sp>
      <p:sp>
        <p:nvSpPr>
          <p:cNvPr id="4" name="Slide Number Placeholder 3"/>
          <p:cNvSpPr>
            <a:spLocks noGrp="1"/>
          </p:cNvSpPr>
          <p:nvPr>
            <p:ph type="sldNum" sz="quarter" idx="5"/>
          </p:nvPr>
        </p:nvSpPr>
        <p:spPr/>
        <p:txBody>
          <a:bodyPr/>
          <a:lstStyle/>
          <a:p>
            <a:fld id="{CF4035C6-5567-304A-800F-373F0C17E261}" type="slidenum">
              <a:rPr kumimoji="1" lang="zh-CN" altLang="en-US" smtClean="0"/>
              <a:t>60</a:t>
            </a:fld>
            <a:endParaRPr kumimoji="1" lang="zh-CN" altLang="en-US"/>
          </a:p>
        </p:txBody>
      </p:sp>
    </p:spTree>
    <p:extLst>
      <p:ext uri="{BB962C8B-B14F-4D97-AF65-F5344CB8AC3E}">
        <p14:creationId xmlns:p14="http://schemas.microsoft.com/office/powerpoint/2010/main" val="3300999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CF4035C6-5567-304A-800F-373F0C17E261}" type="slidenum">
              <a:rPr kumimoji="1" lang="zh-CN" altLang="en-US" smtClean="0"/>
              <a:t>61</a:t>
            </a:fld>
            <a:endParaRPr kumimoji="1" lang="zh-CN" altLang="en-US"/>
          </a:p>
        </p:txBody>
      </p:sp>
    </p:spTree>
    <p:extLst>
      <p:ext uri="{BB962C8B-B14F-4D97-AF65-F5344CB8AC3E}">
        <p14:creationId xmlns:p14="http://schemas.microsoft.com/office/powerpoint/2010/main" val="1910346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CF4035C6-5567-304A-800F-373F0C17E261}" type="slidenum">
              <a:rPr kumimoji="1" lang="zh-CN" altLang="en-US" smtClean="0"/>
              <a:t>62</a:t>
            </a:fld>
            <a:endParaRPr kumimoji="1" lang="zh-CN" altLang="en-US"/>
          </a:p>
        </p:txBody>
      </p:sp>
    </p:spTree>
    <p:extLst>
      <p:ext uri="{BB962C8B-B14F-4D97-AF65-F5344CB8AC3E}">
        <p14:creationId xmlns:p14="http://schemas.microsoft.com/office/powerpoint/2010/main" val="2211551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CF4035C6-5567-304A-800F-373F0C17E261}" type="slidenum">
              <a:rPr kumimoji="1" lang="zh-CN" altLang="en-US" smtClean="0"/>
              <a:t>63</a:t>
            </a:fld>
            <a:endParaRPr kumimoji="1" lang="zh-CN" altLang="en-US"/>
          </a:p>
        </p:txBody>
      </p:sp>
    </p:spTree>
    <p:extLst>
      <p:ext uri="{BB962C8B-B14F-4D97-AF65-F5344CB8AC3E}">
        <p14:creationId xmlns:p14="http://schemas.microsoft.com/office/powerpoint/2010/main" val="4228933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CF4035C6-5567-304A-800F-373F0C17E261}" type="slidenum">
              <a:rPr kumimoji="1" lang="zh-CN" altLang="en-US" smtClean="0"/>
              <a:t>64</a:t>
            </a:fld>
            <a:endParaRPr kumimoji="1" lang="zh-CN" altLang="en-US"/>
          </a:p>
        </p:txBody>
      </p:sp>
    </p:spTree>
    <p:extLst>
      <p:ext uri="{BB962C8B-B14F-4D97-AF65-F5344CB8AC3E}">
        <p14:creationId xmlns:p14="http://schemas.microsoft.com/office/powerpoint/2010/main" val="1562217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CF4035C6-5567-304A-800F-373F0C17E261}" type="slidenum">
              <a:rPr kumimoji="1" lang="zh-CN" altLang="en-US" smtClean="0"/>
              <a:t>66</a:t>
            </a:fld>
            <a:endParaRPr kumimoji="1" lang="zh-CN" altLang="en-US"/>
          </a:p>
        </p:txBody>
      </p:sp>
    </p:spTree>
    <p:extLst>
      <p:ext uri="{BB962C8B-B14F-4D97-AF65-F5344CB8AC3E}">
        <p14:creationId xmlns:p14="http://schemas.microsoft.com/office/powerpoint/2010/main" val="3962526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CF4035C6-5567-304A-800F-373F0C17E261}" type="slidenum">
              <a:rPr kumimoji="1" lang="zh-CN" altLang="en-US" smtClean="0"/>
              <a:t>67</a:t>
            </a:fld>
            <a:endParaRPr kumimoji="1" lang="zh-CN" altLang="en-US"/>
          </a:p>
        </p:txBody>
      </p:sp>
    </p:spTree>
    <p:extLst>
      <p:ext uri="{BB962C8B-B14F-4D97-AF65-F5344CB8AC3E}">
        <p14:creationId xmlns:p14="http://schemas.microsoft.com/office/powerpoint/2010/main" val="1449708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71</a:t>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72</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CF4035C6-5567-304A-800F-373F0C17E261}" type="slidenum">
              <a:rPr kumimoji="1" lang="zh-CN" altLang="en-US" smtClean="0"/>
              <a:t>11</a:t>
            </a:fld>
            <a:endParaRPr kumimoji="1" lang="zh-CN" altLang="en-US"/>
          </a:p>
        </p:txBody>
      </p:sp>
    </p:spTree>
    <p:extLst>
      <p:ext uri="{BB962C8B-B14F-4D97-AF65-F5344CB8AC3E}">
        <p14:creationId xmlns:p14="http://schemas.microsoft.com/office/powerpoint/2010/main" val="2092685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73</a:t>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74</a:t>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75</a:t>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76</a:t>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77</a:t>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78</a:t>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79</a:t>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80</a:t>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81</a:t>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82</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CF4035C6-5567-304A-800F-373F0C17E261}" type="slidenum">
              <a:rPr kumimoji="1" lang="zh-CN" altLang="en-US" smtClean="0"/>
              <a:t>12</a:t>
            </a:fld>
            <a:endParaRPr kumimoji="1" lang="zh-CN" altLang="en-US"/>
          </a:p>
        </p:txBody>
      </p:sp>
    </p:spTree>
    <p:extLst>
      <p:ext uri="{BB962C8B-B14F-4D97-AF65-F5344CB8AC3E}">
        <p14:creationId xmlns:p14="http://schemas.microsoft.com/office/powerpoint/2010/main" val="22200798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83</a:t>
            </a:fld>
            <a:endParaRPr kumimoji="1" lang="zh-CN" altLang="en-US"/>
          </a:p>
        </p:txBody>
      </p:sp>
    </p:spTree>
    <p:extLst>
      <p:ext uri="{BB962C8B-B14F-4D97-AF65-F5344CB8AC3E}">
        <p14:creationId xmlns:p14="http://schemas.microsoft.com/office/powerpoint/2010/main" val="370240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CF4035C6-5567-304A-800F-373F0C17E261}" type="slidenum">
              <a:rPr kumimoji="1" lang="zh-CN" altLang="en-US" smtClean="0"/>
              <a:t>14</a:t>
            </a:fld>
            <a:endParaRPr kumimoji="1" lang="zh-CN" altLang="en-US"/>
          </a:p>
        </p:txBody>
      </p:sp>
    </p:spTree>
    <p:extLst>
      <p:ext uri="{BB962C8B-B14F-4D97-AF65-F5344CB8AC3E}">
        <p14:creationId xmlns:p14="http://schemas.microsoft.com/office/powerpoint/2010/main" val="1882318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CF4035C6-5567-304A-800F-373F0C17E261}" type="slidenum">
              <a:rPr kumimoji="1" lang="zh-CN" altLang="en-US" smtClean="0"/>
              <a:t>21</a:t>
            </a:fld>
            <a:endParaRPr kumimoji="1" lang="zh-CN" altLang="en-US"/>
          </a:p>
        </p:txBody>
      </p:sp>
    </p:spTree>
    <p:extLst>
      <p:ext uri="{BB962C8B-B14F-4D97-AF65-F5344CB8AC3E}">
        <p14:creationId xmlns:p14="http://schemas.microsoft.com/office/powerpoint/2010/main" val="1391494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CF4035C6-5567-304A-800F-373F0C17E261}" type="slidenum">
              <a:rPr kumimoji="1" lang="zh-CN" altLang="en-US" smtClean="0"/>
              <a:t>23</a:t>
            </a:fld>
            <a:endParaRPr kumimoji="1" lang="zh-CN" altLang="en-US"/>
          </a:p>
        </p:txBody>
      </p:sp>
    </p:spTree>
    <p:extLst>
      <p:ext uri="{BB962C8B-B14F-4D97-AF65-F5344CB8AC3E}">
        <p14:creationId xmlns:p14="http://schemas.microsoft.com/office/powerpoint/2010/main" val="987803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CF4035C6-5567-304A-800F-373F0C17E261}" type="slidenum">
              <a:rPr kumimoji="1" lang="zh-CN" altLang="en-US" smtClean="0"/>
              <a:t>26</a:t>
            </a:fld>
            <a:endParaRPr kumimoji="1" lang="zh-CN" altLang="en-US"/>
          </a:p>
        </p:txBody>
      </p:sp>
    </p:spTree>
    <p:extLst>
      <p:ext uri="{BB962C8B-B14F-4D97-AF65-F5344CB8AC3E}">
        <p14:creationId xmlns:p14="http://schemas.microsoft.com/office/powerpoint/2010/main" val="2484364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CF4035C6-5567-304A-800F-373F0C17E261}" type="slidenum">
              <a:rPr kumimoji="1" lang="zh-CN" altLang="en-US" smtClean="0"/>
              <a:t>54</a:t>
            </a:fld>
            <a:endParaRPr kumimoji="1" lang="zh-CN" altLang="en-US"/>
          </a:p>
        </p:txBody>
      </p:sp>
    </p:spTree>
    <p:extLst>
      <p:ext uri="{BB962C8B-B14F-4D97-AF65-F5344CB8AC3E}">
        <p14:creationId xmlns:p14="http://schemas.microsoft.com/office/powerpoint/2010/main" val="1749505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CF4035C6-5567-304A-800F-373F0C17E261}" type="slidenum">
              <a:rPr kumimoji="1" lang="zh-CN" altLang="en-US" smtClean="0"/>
              <a:t>57</a:t>
            </a:fld>
            <a:endParaRPr kumimoji="1" lang="zh-CN" altLang="en-US"/>
          </a:p>
        </p:txBody>
      </p:sp>
    </p:spTree>
    <p:extLst>
      <p:ext uri="{BB962C8B-B14F-4D97-AF65-F5344CB8AC3E}">
        <p14:creationId xmlns:p14="http://schemas.microsoft.com/office/powerpoint/2010/main" val="2211008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579024"/>
            <a:ext cx="9144000" cy="2387600"/>
          </a:xfrm>
        </p:spPr>
        <p:txBody>
          <a:bodyPr anchor="b">
            <a:normAutofit/>
          </a:bodyPr>
          <a:lstStyle>
            <a:lvl1pPr algn="ctr">
              <a:defRPr sz="3600">
                <a:latin typeface="Arial" panose="020B0604020202020204" pitchFamily="34" charset="0"/>
                <a:cs typeface="Arial" panose="020B0604020202020204" pitchFamily="34" charset="0"/>
              </a:defRPr>
            </a:lvl1pPr>
          </a:lstStyle>
          <a:p>
            <a:r>
              <a:rPr kumimoji="1" lang="en-US" altLang="zh-CN" dirty="0"/>
              <a:t>MED5018: Introduction to biomedical Python programming</a:t>
            </a:r>
            <a:br>
              <a:rPr kumimoji="1" lang="en-US" altLang="zh-CN" dirty="0"/>
            </a:br>
            <a:r>
              <a:rPr kumimoji="1" lang="en-US" altLang="zh-CN" dirty="0"/>
              <a:t> </a:t>
            </a:r>
            <a:endParaRPr kumimoji="1" lang="zh-CN" altLang="en-US" dirty="0"/>
          </a:p>
        </p:txBody>
      </p:sp>
      <p:sp>
        <p:nvSpPr>
          <p:cNvPr id="3" name="副标题 2"/>
          <p:cNvSpPr>
            <a:spLocks noGrp="1"/>
          </p:cNvSpPr>
          <p:nvPr>
            <p:ph type="subTitle" idx="1" hasCustomPrompt="1"/>
          </p:nvPr>
        </p:nvSpPr>
        <p:spPr>
          <a:xfrm>
            <a:off x="1524000" y="3470241"/>
            <a:ext cx="9144000" cy="1655762"/>
          </a:xfrm>
        </p:spPr>
        <p:txBody>
          <a:bodyPr>
            <a:normAutofit/>
          </a:bodyPr>
          <a:lstStyle>
            <a:lvl1pPr marL="0" indent="0" algn="ctr">
              <a:buNone/>
              <a:defRPr sz="3600">
                <a:solidFill>
                  <a:schemeClr val="accent2">
                    <a:lumMod val="75000"/>
                  </a:schemeClr>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dirty="0"/>
              <a:t>Lecture</a:t>
            </a:r>
            <a:r>
              <a:rPr kumimoji="1" lang="zh-CN" altLang="en-US" dirty="0"/>
              <a:t> </a:t>
            </a:r>
            <a:r>
              <a:rPr kumimoji="1" lang="en-US" altLang="zh-CN" dirty="0"/>
              <a:t>1: Introduction</a:t>
            </a:r>
            <a:endParaRPr kumimoji="1" lang="zh-CN" altLang="en-US" dirty="0"/>
          </a:p>
        </p:txBody>
      </p:sp>
      <p:sp>
        <p:nvSpPr>
          <p:cNvPr id="4" name="日期占位符 3"/>
          <p:cNvSpPr>
            <a:spLocks noGrp="1"/>
          </p:cNvSpPr>
          <p:nvPr>
            <p:ph type="dt" sz="half" idx="10"/>
          </p:nvPr>
        </p:nvSpPr>
        <p:spPr/>
        <p:txBody>
          <a:bodyPr/>
          <a:lstStyle/>
          <a:p>
            <a:fld id="{07DCB4EE-2935-D548-BB1C-287FC0414618}" type="datetimeFigureOut">
              <a:rPr kumimoji="1" lang="zh-CN" altLang="en-US" smtClean="0"/>
              <a:t>2024/4/3</a:t>
            </a:fld>
            <a:endParaRPr kumimoji="1" lang="zh-CN" altLang="en-US"/>
          </a:p>
        </p:txBody>
      </p:sp>
      <p:sp>
        <p:nvSpPr>
          <p:cNvPr id="5" name="页脚占位符 4"/>
          <p:cNvSpPr>
            <a:spLocks noGrp="1"/>
          </p:cNvSpPr>
          <p:nvPr>
            <p:ph type="ftr" sz="quarter" idx="11"/>
          </p:nvPr>
        </p:nvSpPr>
        <p:spPr/>
        <p:txBody>
          <a:bodyPr/>
          <a:lstStyle/>
          <a:p>
            <a:endParaRPr kumimoji="1" lang="zh-CN" altLang="en-US" dirty="0"/>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07DCB4EE-2935-D548-BB1C-287FC0414618}" type="datetimeFigureOut">
              <a:rPr kumimoji="1" lang="zh-CN" altLang="en-US" smtClean="0"/>
              <a:t>2024/4/3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07DCB4EE-2935-D548-BB1C-287FC0414618}" type="datetimeFigureOut">
              <a:rPr kumimoji="1" lang="zh-CN" altLang="en-US" smtClean="0"/>
              <a:t>2024/4/3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accent2">
                    <a:lumMod val="75000"/>
                  </a:schemeClr>
                </a:solidFill>
                <a:latin typeface="Avenir" panose="02000503020000020003" pitchFamily="2" charset="0"/>
                <a:ea typeface="微软雅黑" panose="020B0503020204020204" pitchFamily="34" charset="-122"/>
              </a:defRPr>
            </a:lvl1pPr>
          </a:lstStyle>
          <a:p>
            <a:r>
              <a:rPr kumimoji="1" lang="zh-CN" altLang="en-US" dirty="0"/>
              <a:t>单击此处编辑母版标题样式</a:t>
            </a:r>
          </a:p>
        </p:txBody>
      </p:sp>
      <p:sp>
        <p:nvSpPr>
          <p:cNvPr id="3" name="内容占位符 2"/>
          <p:cNvSpPr>
            <a:spLocks noGrp="1"/>
          </p:cNvSpPr>
          <p:nvPr>
            <p:ph idx="1"/>
          </p:nvPr>
        </p:nvSpPr>
        <p:spPr/>
        <p:txBody>
          <a:bodyPr/>
          <a:lstStyle>
            <a:lvl1pPr>
              <a:defRPr baseline="0">
                <a:latin typeface="Avenir" panose="02000503020000020003" pitchFamily="2" charset="0"/>
                <a:ea typeface="微软雅黑" panose="020B0503020204020204" pitchFamily="34" charset="-122"/>
              </a:defRPr>
            </a:lvl1pPr>
            <a:lvl2pPr>
              <a:defRPr baseline="0">
                <a:latin typeface="Avenir" panose="02000503020000020003" pitchFamily="2" charset="0"/>
                <a:ea typeface="微软雅黑" panose="020B0503020204020204" pitchFamily="34" charset="-122"/>
              </a:defRPr>
            </a:lvl2pPr>
            <a:lvl3pPr>
              <a:defRPr baseline="0">
                <a:latin typeface="Avenir" panose="02000503020000020003" pitchFamily="2" charset="0"/>
                <a:ea typeface="微软雅黑" panose="020B0503020204020204" pitchFamily="34" charset="-122"/>
              </a:defRPr>
            </a:lvl3pPr>
            <a:lvl4pPr>
              <a:defRPr baseline="0">
                <a:latin typeface="Avenir" panose="02000503020000020003" pitchFamily="2" charset="0"/>
                <a:ea typeface="微软雅黑" panose="020B0503020204020204" pitchFamily="34" charset="-122"/>
              </a:defRPr>
            </a:lvl4pPr>
            <a:lvl5pPr>
              <a:defRPr baseline="0">
                <a:latin typeface="Avenir" panose="02000503020000020003" pitchFamily="2" charset="0"/>
                <a:ea typeface="微软雅黑" panose="020B0503020204020204" pitchFamily="34"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p:txBody>
          <a:bodyPr/>
          <a:lstStyle/>
          <a:p>
            <a:fld id="{07DCB4EE-2935-D548-BB1C-287FC0414618}" type="datetimeFigureOut">
              <a:rPr kumimoji="1" lang="zh-CN" altLang="en-US" smtClean="0"/>
              <a:t>2024/4/3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07DCB4EE-2935-D548-BB1C-287FC0414618}" type="datetimeFigureOut">
              <a:rPr kumimoji="1" lang="zh-CN" altLang="en-US" smtClean="0"/>
              <a:t>2024/4/3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07DCB4EE-2935-D548-BB1C-287FC0414618}" type="datetimeFigureOut">
              <a:rPr kumimoji="1" lang="zh-CN" altLang="en-US" smtClean="0"/>
              <a:t>2024/4/3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6AFBFFF-4DB9-4D40-9D08-8646D0DA41EC}"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07DCB4EE-2935-D548-BB1C-287FC0414618}" type="datetimeFigureOut">
              <a:rPr kumimoji="1" lang="zh-CN" altLang="en-US" smtClean="0"/>
              <a:t>2024/4/3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76AFBFFF-4DB9-4D40-9D08-8646D0DA41EC}"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07DCB4EE-2935-D548-BB1C-287FC0414618}" type="datetimeFigureOut">
              <a:rPr kumimoji="1" lang="zh-CN" altLang="en-US" smtClean="0"/>
              <a:t>2024/4/3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AFBFFF-4DB9-4D40-9D08-8646D0DA41EC}"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DCB4EE-2935-D548-BB1C-287FC0414618}" type="datetimeFigureOut">
              <a:rPr kumimoji="1" lang="zh-CN" altLang="en-US" smtClean="0"/>
              <a:t>2024/4/3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07DCB4EE-2935-D548-BB1C-287FC0414618}" type="datetimeFigureOut">
              <a:rPr kumimoji="1" lang="zh-CN" altLang="en-US" smtClean="0"/>
              <a:t>2024/4/3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6AFBFFF-4DB9-4D40-9D08-8646D0DA41EC}"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07DCB4EE-2935-D548-BB1C-287FC0414618}" type="datetimeFigureOut">
              <a:rPr kumimoji="1" lang="zh-CN" altLang="en-US" smtClean="0"/>
              <a:t>2024/4/3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6AFBFFF-4DB9-4D40-9D08-8646D0DA41EC}"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CB4EE-2935-D548-BB1C-287FC0414618}" type="datetimeFigureOut">
              <a:rPr kumimoji="1" lang="zh-CN" altLang="en-US" smtClean="0"/>
              <a:t>2024/4/3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FBFFF-4DB9-4D40-9D08-8646D0DA41EC}"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phoenixnap.com/kb/install-pip-windows#:~:text=%20Installing%20PIP%20On%20Windows%20%201%20Step,and%20you%20should%20see%20the%20location...%20More%20"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phoenixnap.com/kb/install-pip-mac#:~:text=Follow%20the%20steps%20below%20to%20install%20Pip%3A%201,a%20direct%20download%20link.%20...%20More%20items...%20" TargetMode="Externa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CS112: Introduction to Python programming</a:t>
            </a:r>
            <a:endParaRPr kumimoji="1" lang="zh-CN" altLang="en-US" sz="4000" dirty="0"/>
          </a:p>
        </p:txBody>
      </p:sp>
      <p:sp>
        <p:nvSpPr>
          <p:cNvPr id="3" name="副标题 2"/>
          <p:cNvSpPr>
            <a:spLocks noGrp="1"/>
          </p:cNvSpPr>
          <p:nvPr>
            <p:ph type="subTitle" idx="1"/>
          </p:nvPr>
        </p:nvSpPr>
        <p:spPr>
          <a:xfrm>
            <a:off x="1524000" y="3429000"/>
            <a:ext cx="9144000" cy="1655762"/>
          </a:xfrm>
        </p:spPr>
        <p:txBody>
          <a:bodyPr>
            <a:normAutofit/>
          </a:bodyPr>
          <a:lstStyle/>
          <a:p>
            <a:r>
              <a:rPr kumimoji="1" lang="en-US" altLang="zh-CN" dirty="0"/>
              <a:t>Function</a:t>
            </a:r>
          </a:p>
          <a:p>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User-defined functions </a:t>
            </a:r>
            <a:endParaRPr kumimoji="1" lang="zh-CN" altLang="en-US" dirty="0"/>
          </a:p>
        </p:txBody>
      </p:sp>
      <p:sp>
        <p:nvSpPr>
          <p:cNvPr id="3" name="内容占位符 2"/>
          <p:cNvSpPr>
            <a:spLocks noGrp="1"/>
          </p:cNvSpPr>
          <p:nvPr>
            <p:ph idx="1"/>
          </p:nvPr>
        </p:nvSpPr>
        <p:spPr>
          <a:xfrm>
            <a:off x="315022" y="3458003"/>
            <a:ext cx="10515600" cy="4351338"/>
          </a:xfrm>
        </p:spPr>
        <p:txBody>
          <a:bodyPr>
            <a:normAutofit/>
          </a:bodyPr>
          <a:lstStyle/>
          <a:p>
            <a:pPr marL="0" indent="0">
              <a:buNone/>
            </a:pPr>
            <a:r>
              <a:rPr lang="en-US" altLang="zh-CN" dirty="0">
                <a:latin typeface="Avenir Book" panose="02000503020000020003" pitchFamily="2" charset="0"/>
                <a:ea typeface="Lato" panose="020F0502020204030203" pitchFamily="34" charset="0"/>
                <a:cs typeface="Lato" panose="020F0502020204030203" pitchFamily="34" charset="0"/>
              </a:rPr>
              <a:t>A function definition consists of the </a:t>
            </a:r>
            <a:r>
              <a:rPr lang="en-US" altLang="zh-CN" b="1" dirty="0">
                <a:solidFill>
                  <a:schemeClr val="accent2">
                    <a:lumMod val="75000"/>
                  </a:schemeClr>
                </a:solidFill>
                <a:latin typeface="Courier" pitchFamily="2" charset="0"/>
                <a:ea typeface="Lato" panose="020F0502020204030203" pitchFamily="34" charset="0"/>
                <a:cs typeface="Lato" panose="020F0502020204030203" pitchFamily="34" charset="0"/>
              </a:rPr>
              <a:t>def</a:t>
            </a:r>
            <a:r>
              <a:rPr lang="en-US" altLang="zh-CN" dirty="0">
                <a:latin typeface="Avenir Book" panose="02000503020000020003" pitchFamily="2" charset="0"/>
                <a:ea typeface="Lato" panose="020F0502020204030203" pitchFamily="34" charset="0"/>
                <a:cs typeface="Lato" panose="020F0502020204030203" pitchFamily="34" charset="0"/>
              </a:rPr>
              <a:t> keyword, followed by: </a:t>
            </a:r>
            <a:endParaRPr lang="en-US" altLang="zh-CN" sz="2800" dirty="0">
              <a:latin typeface="Avenir Book" panose="02000503020000020003" pitchFamily="2" charset="0"/>
              <a:ea typeface="Lato" panose="020F0502020204030203" pitchFamily="34" charset="0"/>
              <a:cs typeface="Lato" panose="020F0502020204030203" pitchFamily="34" charset="0"/>
            </a:endParaRPr>
          </a:p>
          <a:p>
            <a:pPr marL="457200" lvl="1" indent="0">
              <a:buNone/>
            </a:pPr>
            <a:r>
              <a:rPr lang="en-US" altLang="zh-CN" sz="2800" dirty="0">
                <a:latin typeface="Avenir Book" panose="02000503020000020003" pitchFamily="2" charset="0"/>
                <a:ea typeface="Lato" panose="020F0502020204030203" pitchFamily="34" charset="0"/>
                <a:cs typeface="Lato" panose="020F0502020204030203" pitchFamily="34" charset="0"/>
              </a:rPr>
              <a:t>3. A </a:t>
            </a:r>
            <a:r>
              <a:rPr lang="en-US" altLang="zh-CN" sz="2800"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colon</a:t>
            </a:r>
            <a:r>
              <a:rPr lang="en-US" altLang="zh-CN" sz="2800" dirty="0">
                <a:latin typeface="Avenir Book" panose="02000503020000020003" pitchFamily="2" charset="0"/>
                <a:ea typeface="Lato" panose="020F0502020204030203" pitchFamily="34" charset="0"/>
                <a:cs typeface="Lato" panose="020F0502020204030203" pitchFamily="34" charset="0"/>
              </a:rPr>
              <a:t> at the end of the function header </a:t>
            </a:r>
          </a:p>
          <a:p>
            <a:pPr marL="457200" lvl="1" indent="0">
              <a:buNone/>
            </a:pPr>
            <a:r>
              <a:rPr lang="en-US" altLang="zh-CN" sz="2800" dirty="0">
                <a:latin typeface="Avenir Book" panose="02000503020000020003" pitchFamily="2" charset="0"/>
                <a:ea typeface="Lato" panose="020F0502020204030203" pitchFamily="34" charset="0"/>
                <a:cs typeface="Lato" panose="020F0502020204030203" pitchFamily="34" charset="0"/>
              </a:rPr>
              <a:t>4. Block of </a:t>
            </a:r>
            <a:r>
              <a:rPr lang="en-US" altLang="zh-CN" sz="2800"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statements</a:t>
            </a:r>
            <a:r>
              <a:rPr lang="en-US" altLang="zh-CN" sz="2800" dirty="0">
                <a:latin typeface="Avenir Book" panose="02000503020000020003" pitchFamily="2" charset="0"/>
                <a:ea typeface="Lato" panose="020F0502020204030203" pitchFamily="34" charset="0"/>
                <a:cs typeface="Lato" panose="020F0502020204030203" pitchFamily="34" charset="0"/>
              </a:rPr>
              <a:t> that define the body of the function start and they must have the same indentation level</a:t>
            </a:r>
          </a:p>
        </p:txBody>
      </p:sp>
      <p:pic>
        <p:nvPicPr>
          <p:cNvPr id="4" name="图片 3"/>
          <p:cNvPicPr>
            <a:picLocks noChangeAspect="1"/>
          </p:cNvPicPr>
          <p:nvPr/>
        </p:nvPicPr>
        <p:blipFill rotWithShape="1">
          <a:blip r:embed="rId2"/>
          <a:srcRect r="14817" b="17834"/>
          <a:stretch>
            <a:fillRect/>
          </a:stretch>
        </p:blipFill>
        <p:spPr>
          <a:xfrm>
            <a:off x="315022" y="1481118"/>
            <a:ext cx="10515600" cy="175718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User-defined functions </a:t>
            </a:r>
            <a:endParaRPr kumimoji="1" lang="zh-CN" altLang="en-US" dirty="0"/>
          </a:p>
        </p:txBody>
      </p:sp>
      <p:sp>
        <p:nvSpPr>
          <p:cNvPr id="3" name="内容占位符 2"/>
          <p:cNvSpPr>
            <a:spLocks noGrp="1"/>
          </p:cNvSpPr>
          <p:nvPr>
            <p:ph idx="1"/>
          </p:nvPr>
        </p:nvSpPr>
        <p:spPr>
          <a:xfrm>
            <a:off x="315022" y="3458003"/>
            <a:ext cx="10515600" cy="4351338"/>
          </a:xfrm>
        </p:spPr>
        <p:txBody>
          <a:bodyPr>
            <a:normAutofit/>
          </a:bodyPr>
          <a:lstStyle/>
          <a:p>
            <a:pPr marL="0" indent="0">
              <a:buNone/>
            </a:pPr>
            <a:r>
              <a:rPr lang="en-US" altLang="zh-CN" dirty="0">
                <a:latin typeface="Avenir Book" panose="02000503020000020003" pitchFamily="2" charset="0"/>
                <a:ea typeface="Lato" panose="020F0502020204030203" pitchFamily="34" charset="0"/>
                <a:cs typeface="Lato" panose="020F0502020204030203" pitchFamily="34" charset="0"/>
              </a:rPr>
              <a:t>The first statement among the block of statements can optionally be a documentation string or </a:t>
            </a:r>
            <a:r>
              <a:rPr lang="en-US" altLang="zh-CN" b="1" dirty="0">
                <a:solidFill>
                  <a:schemeClr val="accent2">
                    <a:lumMod val="75000"/>
                  </a:schemeClr>
                </a:solidFill>
                <a:latin typeface="Courier" pitchFamily="2" charset="0"/>
                <a:ea typeface="Lato" panose="020F0502020204030203" pitchFamily="34" charset="0"/>
                <a:cs typeface="Lato" panose="020F0502020204030203" pitchFamily="34" charset="0"/>
              </a:rPr>
              <a:t>docstring</a:t>
            </a:r>
            <a:r>
              <a:rPr lang="zh-CN" altLang="en-US"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 （文档字符串）</a:t>
            </a:r>
            <a:r>
              <a:rPr lang="en-US" altLang="zh-CN" dirty="0">
                <a:latin typeface="Avenir Book" panose="02000503020000020003" pitchFamily="2" charset="0"/>
                <a:ea typeface="Lato" panose="020F0502020204030203" pitchFamily="34" charset="0"/>
                <a:cs typeface="Lato" panose="020F0502020204030203" pitchFamily="34" charset="0"/>
              </a:rPr>
              <a:t>:</a:t>
            </a:r>
          </a:p>
          <a:p>
            <a:pPr marL="0" indent="0">
              <a:buNone/>
            </a:pPr>
            <a:endParaRPr lang="en-US" altLang="zh-CN" sz="2800" dirty="0">
              <a:latin typeface="Avenir Book" panose="02000503020000020003" pitchFamily="2" charset="0"/>
              <a:ea typeface="Lato" panose="020F0502020204030203" pitchFamily="34" charset="0"/>
              <a:cs typeface="Lato" panose="020F0502020204030203" pitchFamily="34" charset="0"/>
            </a:endParaRPr>
          </a:p>
        </p:txBody>
      </p:sp>
      <p:pic>
        <p:nvPicPr>
          <p:cNvPr id="4" name="图片 3"/>
          <p:cNvPicPr>
            <a:picLocks noChangeAspect="1"/>
          </p:cNvPicPr>
          <p:nvPr/>
        </p:nvPicPr>
        <p:blipFill rotWithShape="1">
          <a:blip r:embed="rId3"/>
          <a:srcRect r="14817" b="17834"/>
          <a:stretch>
            <a:fillRect/>
          </a:stretch>
        </p:blipFill>
        <p:spPr>
          <a:xfrm>
            <a:off x="315022" y="1481118"/>
            <a:ext cx="10515600" cy="1757187"/>
          </a:xfrm>
          <a:prstGeom prst="rect">
            <a:avLst/>
          </a:prstGeom>
        </p:spPr>
      </p:pic>
      <p:sp>
        <p:nvSpPr>
          <p:cNvPr id="5" name="TextBox 10"/>
          <p:cNvSpPr txBox="1"/>
          <p:nvPr/>
        </p:nvSpPr>
        <p:spPr>
          <a:xfrm>
            <a:off x="2164158" y="4354298"/>
            <a:ext cx="8418226" cy="2246769"/>
          </a:xfrm>
          <a:prstGeom prst="rect">
            <a:avLst/>
          </a:prstGeom>
          <a:noFill/>
        </p:spPr>
        <p:txBody>
          <a:bodyPr wrap="square">
            <a:spAutoFit/>
          </a:bodyPr>
          <a:lstStyle/>
          <a:p>
            <a:r>
              <a:rPr lang="en-US" altLang="zh-CN" sz="2800" b="1" dirty="0">
                <a:latin typeface="Avenir Book" panose="02000503020000020003" pitchFamily="2" charset="0"/>
                <a:ea typeface="Lato" panose="020F0502020204030203" pitchFamily="34" charset="0"/>
                <a:cs typeface="Courier New" panose="02070309020205020404" pitchFamily="49" charset="0"/>
              </a:rPr>
              <a:t>""" This is single line docstring """</a:t>
            </a:r>
            <a:endParaRPr lang="en-US" altLang="zh-CN" sz="2800" b="1" dirty="0">
              <a:latin typeface="Avenir Book" panose="02000503020000020003" pitchFamily="2" charset="0"/>
              <a:ea typeface="Lato" panose="020F0502020204030203" pitchFamily="34" charset="0"/>
              <a:cs typeface="Lato" panose="020F0502020204030203" pitchFamily="34" charset="0"/>
            </a:endParaRPr>
          </a:p>
          <a:p>
            <a:r>
              <a:rPr lang="en-US" altLang="zh-CN" sz="2800" b="1"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OR</a:t>
            </a:r>
            <a:endParaRPr lang="en-US" altLang="zh-CN" sz="2800" b="1"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endParaRPr>
          </a:p>
          <a:p>
            <a:r>
              <a:rPr lang="en-US" altLang="zh-CN" sz="2800" b="1" dirty="0">
                <a:latin typeface="Avenir Book" panose="02000503020000020003" pitchFamily="2" charset="0"/>
                <a:ea typeface="Lato" panose="020F0502020204030203" pitchFamily="34" charset="0"/>
                <a:cs typeface="Courier New" panose="02070309020205020404" pitchFamily="49" charset="0"/>
              </a:rPr>
              <a:t>""" This is</a:t>
            </a:r>
          </a:p>
          <a:p>
            <a:r>
              <a:rPr lang="en-US" altLang="zh-CN" sz="2800" b="1" dirty="0">
                <a:latin typeface="Avenir Book" panose="02000503020000020003" pitchFamily="2" charset="0"/>
                <a:ea typeface="Lato" panose="020F0502020204030203" pitchFamily="34" charset="0"/>
                <a:cs typeface="Courier New" panose="02070309020205020404" pitchFamily="49" charset="0"/>
              </a:rPr>
              <a:t>multiline</a:t>
            </a:r>
          </a:p>
          <a:p>
            <a:r>
              <a:rPr lang="en-US" altLang="zh-CN" sz="2800" b="1" dirty="0">
                <a:latin typeface="Avenir Book" panose="02000503020000020003" pitchFamily="2" charset="0"/>
                <a:ea typeface="Lato" panose="020F0502020204030203" pitchFamily="34" charset="0"/>
                <a:cs typeface="Courier New" panose="02070309020205020404" pitchFamily="49" charset="0"/>
              </a:rPr>
              <a:t>docstring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User-defined functions </a:t>
            </a:r>
            <a:endParaRPr kumimoji="1" lang="zh-CN" altLang="en-US" dirty="0"/>
          </a:p>
        </p:txBody>
      </p:sp>
      <p:sp>
        <p:nvSpPr>
          <p:cNvPr id="3" name="内容占位符 2"/>
          <p:cNvSpPr>
            <a:spLocks noGrp="1"/>
          </p:cNvSpPr>
          <p:nvPr>
            <p:ph idx="1"/>
          </p:nvPr>
        </p:nvSpPr>
        <p:spPr>
          <a:xfrm>
            <a:off x="315022" y="3458003"/>
            <a:ext cx="10515600" cy="4351338"/>
          </a:xfrm>
        </p:spPr>
        <p:txBody>
          <a:bodyPr>
            <a:normAutofit/>
          </a:bodyPr>
          <a:lstStyle/>
          <a:p>
            <a:r>
              <a:rPr lang="en-US" altLang="zh-CN" dirty="0">
                <a:latin typeface="Avenir Book" panose="02000503020000020003" pitchFamily="2" charset="0"/>
                <a:ea typeface="Lato" panose="020F0502020204030203" pitchFamily="34" charset="0"/>
                <a:cs typeface="Lato" panose="020F0502020204030203" pitchFamily="34" charset="0"/>
              </a:rPr>
              <a:t>A function can return only </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a single value</a:t>
            </a:r>
            <a:r>
              <a:rPr lang="en-US" altLang="zh-CN" dirty="0">
                <a:latin typeface="Avenir Book" panose="02000503020000020003" pitchFamily="2" charset="0"/>
                <a:ea typeface="Lato" panose="020F0502020204030203" pitchFamily="34" charset="0"/>
                <a:cs typeface="Lato" panose="020F0502020204030203" pitchFamily="34" charset="0"/>
              </a:rPr>
              <a:t>, but that value can be a </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list or tuple</a:t>
            </a:r>
          </a:p>
          <a:p>
            <a:r>
              <a:rPr lang="en-US" altLang="zh-CN" dirty="0">
                <a:latin typeface="Avenir Book" panose="02000503020000020003" pitchFamily="2" charset="0"/>
                <a:ea typeface="Lato" panose="020F0502020204030203" pitchFamily="34" charset="0"/>
                <a:cs typeface="Lato" panose="020F0502020204030203" pitchFamily="34" charset="0"/>
              </a:rPr>
              <a:t>When returning multiple values, </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separating them by a comma </a:t>
            </a:r>
            <a:r>
              <a:rPr lang="en-US" altLang="zh-CN" dirty="0">
                <a:latin typeface="Avenir Book" panose="02000503020000020003" pitchFamily="2" charset="0"/>
                <a:ea typeface="Lato" panose="020F0502020204030203" pitchFamily="34" charset="0"/>
                <a:cs typeface="Lato" panose="020F0502020204030203" pitchFamily="34" charset="0"/>
              </a:rPr>
              <a:t>will by default construct a tuple by Python</a:t>
            </a:r>
          </a:p>
          <a:p>
            <a:r>
              <a:rPr lang="en-US" altLang="zh-CN" dirty="0">
                <a:latin typeface="Avenir Book" panose="02000503020000020003" pitchFamily="2" charset="0"/>
                <a:ea typeface="Lato" panose="020F0502020204030203" pitchFamily="34" charset="0"/>
                <a:cs typeface="Lato" panose="020F0502020204030203" pitchFamily="34" charset="0"/>
              </a:rPr>
              <a:t>If you want to return a value using return statement from the function definition, then you have to assign the result of the function to a </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variable</a:t>
            </a:r>
          </a:p>
          <a:p>
            <a:endParaRPr lang="en-US" altLang="zh-CN" dirty="0">
              <a:latin typeface="Avenir Book" panose="02000503020000020003" pitchFamily="2" charset="0"/>
              <a:ea typeface="Lato" panose="020F0502020204030203" pitchFamily="34" charset="0"/>
              <a:cs typeface="Lato" panose="020F0502020204030203" pitchFamily="34" charset="0"/>
            </a:endParaRPr>
          </a:p>
        </p:txBody>
      </p:sp>
      <p:pic>
        <p:nvPicPr>
          <p:cNvPr id="4" name="图片 3"/>
          <p:cNvPicPr>
            <a:picLocks noChangeAspect="1"/>
          </p:cNvPicPr>
          <p:nvPr/>
        </p:nvPicPr>
        <p:blipFill rotWithShape="1">
          <a:blip r:embed="rId3"/>
          <a:srcRect r="14817" b="17834"/>
          <a:stretch>
            <a:fillRect/>
          </a:stretch>
        </p:blipFill>
        <p:spPr>
          <a:xfrm>
            <a:off x="315022" y="1481118"/>
            <a:ext cx="10515600" cy="175718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User-defined functions </a:t>
            </a:r>
            <a:endParaRPr kumimoji="1" lang="zh-CN" altLang="en-US" dirty="0"/>
          </a:p>
        </p:txBody>
      </p:sp>
      <p:sp>
        <p:nvSpPr>
          <p:cNvPr id="3" name="内容占位符 2"/>
          <p:cNvSpPr>
            <a:spLocks noGrp="1"/>
          </p:cNvSpPr>
          <p:nvPr>
            <p:ph idx="1"/>
          </p:nvPr>
        </p:nvSpPr>
        <p:spPr>
          <a:xfrm>
            <a:off x="315022" y="3458003"/>
            <a:ext cx="10515600" cy="4351338"/>
          </a:xfrm>
        </p:spPr>
        <p:txBody>
          <a:bodyPr>
            <a:normAutofit/>
          </a:bodyPr>
          <a:lstStyle/>
          <a:p>
            <a:r>
              <a:rPr lang="en-US" altLang="zh-CN" dirty="0">
                <a:latin typeface="Avenir Book" panose="02000503020000020003" pitchFamily="2" charset="0"/>
                <a:ea typeface="Lato" panose="020F0502020204030203" pitchFamily="34" charset="0"/>
                <a:cs typeface="Lato" panose="020F0502020204030203" pitchFamily="34" charset="0"/>
              </a:rPr>
              <a:t>It is possible to define functions </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without a </a:t>
            </a:r>
            <a:r>
              <a:rPr lang="en-US" altLang="zh-CN" dirty="0">
                <a:solidFill>
                  <a:schemeClr val="accent2">
                    <a:lumMod val="75000"/>
                  </a:schemeClr>
                </a:solidFill>
                <a:latin typeface="Courier" pitchFamily="2" charset="0"/>
                <a:ea typeface="Lato" panose="020F0502020204030203" pitchFamily="34" charset="0"/>
                <a:cs typeface="Courier New" panose="02070309020205020404" pitchFamily="49" charset="0"/>
              </a:rPr>
              <a:t>return</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 statement</a:t>
            </a:r>
            <a:r>
              <a:rPr lang="en-US" altLang="zh-CN" dirty="0">
                <a:latin typeface="Avenir Book" panose="02000503020000020003" pitchFamily="2" charset="0"/>
                <a:ea typeface="Lato" panose="020F0502020204030203" pitchFamily="34" charset="0"/>
                <a:cs typeface="Lato" panose="020F0502020204030203" pitchFamily="34" charset="0"/>
              </a:rPr>
              <a:t>. Functions like this are called </a:t>
            </a:r>
            <a:r>
              <a:rPr lang="en-US" altLang="zh-CN" dirty="0">
                <a:solidFill>
                  <a:schemeClr val="accent2">
                    <a:lumMod val="75000"/>
                  </a:schemeClr>
                </a:solidFill>
                <a:latin typeface="Courier" pitchFamily="2" charset="0"/>
                <a:ea typeface="Lato" panose="020F0502020204030203" pitchFamily="34" charset="0"/>
                <a:cs typeface="Lato" panose="020F0502020204030203" pitchFamily="34" charset="0"/>
              </a:rPr>
              <a:t>void</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 functions</a:t>
            </a:r>
            <a:r>
              <a:rPr lang="en-US" altLang="zh-CN" dirty="0">
                <a:latin typeface="Avenir Book" panose="02000503020000020003" pitchFamily="2" charset="0"/>
                <a:ea typeface="Lato" panose="020F0502020204030203" pitchFamily="34" charset="0"/>
                <a:cs typeface="Lato" panose="020F0502020204030203" pitchFamily="34" charset="0"/>
              </a:rPr>
              <a:t>, and they return </a:t>
            </a:r>
            <a:r>
              <a:rPr lang="en-US" altLang="zh-CN" dirty="0">
                <a:latin typeface="Avenir Book" panose="02000503020000020003" pitchFamily="2" charset="0"/>
                <a:ea typeface="Lato" panose="020F0502020204030203" pitchFamily="34" charset="0"/>
                <a:cs typeface="Courier New" panose="02070309020205020404" pitchFamily="49" charset="0"/>
              </a:rPr>
              <a:t>None</a:t>
            </a:r>
            <a:endParaRPr lang="en-US" altLang="zh-CN" dirty="0">
              <a:latin typeface="Avenir Book" panose="02000503020000020003" pitchFamily="2" charset="0"/>
              <a:ea typeface="Lato" panose="020F0502020204030203" pitchFamily="34" charset="0"/>
              <a:cs typeface="Lato" panose="020F0502020204030203" pitchFamily="34" charset="0"/>
            </a:endParaRPr>
          </a:p>
          <a:p>
            <a:endParaRPr lang="en-US" altLang="zh-CN" dirty="0">
              <a:latin typeface="Avenir Book" panose="02000503020000020003" pitchFamily="2" charset="0"/>
              <a:ea typeface="Lato" panose="020F0502020204030203" pitchFamily="34" charset="0"/>
              <a:cs typeface="Lato" panose="020F0502020204030203" pitchFamily="34" charset="0"/>
            </a:endParaRPr>
          </a:p>
        </p:txBody>
      </p:sp>
      <p:pic>
        <p:nvPicPr>
          <p:cNvPr id="4" name="图片 3"/>
          <p:cNvPicPr>
            <a:picLocks noChangeAspect="1"/>
          </p:cNvPicPr>
          <p:nvPr/>
        </p:nvPicPr>
        <p:blipFill rotWithShape="1">
          <a:blip r:embed="rId2"/>
          <a:srcRect r="14817" b="17834"/>
          <a:stretch>
            <a:fillRect/>
          </a:stretch>
        </p:blipFill>
        <p:spPr>
          <a:xfrm>
            <a:off x="315022" y="1481118"/>
            <a:ext cx="10515600" cy="17571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Calling function</a:t>
            </a:r>
            <a:endParaRPr kumimoji="1" lang="zh-CN" altLang="en-US" dirty="0"/>
          </a:p>
        </p:txBody>
      </p:sp>
      <p:sp>
        <p:nvSpPr>
          <p:cNvPr id="3" name="内容占位符 2"/>
          <p:cNvSpPr>
            <a:spLocks noGrp="1"/>
          </p:cNvSpPr>
          <p:nvPr>
            <p:ph idx="1"/>
          </p:nvPr>
        </p:nvSpPr>
        <p:spPr>
          <a:xfrm>
            <a:off x="712076" y="1525150"/>
            <a:ext cx="10515600" cy="4351338"/>
          </a:xfrm>
        </p:spPr>
        <p:txBody>
          <a:bodyPr>
            <a:noAutofit/>
          </a:bodyPr>
          <a:lstStyle/>
          <a:p>
            <a:r>
              <a:rPr lang="en-US" altLang="zh-CN" dirty="0">
                <a:latin typeface="Avenir Book" panose="02000503020000020003" pitchFamily="2" charset="0"/>
                <a:ea typeface="Lato" panose="020F0502020204030203" pitchFamily="34" charset="0"/>
                <a:cs typeface="Lato" panose="020F0502020204030203" pitchFamily="34" charset="0"/>
              </a:rPr>
              <a:t>The syntax for function call or calling function is:</a:t>
            </a:r>
          </a:p>
          <a:p>
            <a:endParaRPr lang="en-US" altLang="zh-CN" dirty="0">
              <a:latin typeface="Avenir Book" panose="02000503020000020003" pitchFamily="2" charset="0"/>
              <a:ea typeface="Lato" panose="020F0502020204030203" pitchFamily="34" charset="0"/>
              <a:cs typeface="Lato" panose="020F0502020204030203" pitchFamily="34" charset="0"/>
            </a:endParaRPr>
          </a:p>
          <a:p>
            <a:endParaRPr lang="en-US" altLang="zh-CN" dirty="0">
              <a:latin typeface="Avenir Book" panose="02000503020000020003" pitchFamily="2" charset="0"/>
              <a:ea typeface="Lato" panose="020F0502020204030203" pitchFamily="34" charset="0"/>
              <a:cs typeface="Lato" panose="020F0502020204030203" pitchFamily="34" charset="0"/>
            </a:endParaRPr>
          </a:p>
          <a:p>
            <a:r>
              <a:rPr lang="en-US" altLang="zh-CN" dirty="0">
                <a:latin typeface="Avenir Book" panose="02000503020000020003" pitchFamily="2" charset="0"/>
                <a:ea typeface="Lato" panose="020F0502020204030203" pitchFamily="34" charset="0"/>
                <a:cs typeface="Lato" panose="020F0502020204030203" pitchFamily="34" charset="0"/>
              </a:rPr>
              <a:t>Arguments are the actual value that is passed into the calling function. There must be </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a one-to-one correspondence </a:t>
            </a:r>
            <a:r>
              <a:rPr lang="en-US" altLang="zh-CN" dirty="0">
                <a:latin typeface="Avenir Book" panose="02000503020000020003" pitchFamily="2" charset="0"/>
                <a:ea typeface="Lato" panose="020F0502020204030203" pitchFamily="34" charset="0"/>
                <a:cs typeface="Lato" panose="020F0502020204030203" pitchFamily="34" charset="0"/>
              </a:rPr>
              <a:t>between the parameters in the function definition and the actual arguments of the calling function</a:t>
            </a:r>
          </a:p>
          <a:p>
            <a:endParaRPr lang="en-US" altLang="zh-CN" dirty="0">
              <a:latin typeface="Avenir Book" panose="02000503020000020003" pitchFamily="2" charset="0"/>
              <a:ea typeface="Lato" panose="020F0502020204030203" pitchFamily="34" charset="0"/>
              <a:cs typeface="Lato" panose="020F0502020204030203" pitchFamily="34" charset="0"/>
            </a:endParaRPr>
          </a:p>
          <a:p>
            <a:r>
              <a:rPr lang="en-US" altLang="zh-CN" dirty="0">
                <a:latin typeface="Avenir Book" panose="02000503020000020003" pitchFamily="2" charset="0"/>
                <a:ea typeface="Lato" panose="020F0502020204030203" pitchFamily="34" charset="0"/>
                <a:cs typeface="Lato" panose="020F0502020204030203" pitchFamily="34" charset="0"/>
              </a:rPr>
              <a:t>A function should be defined before it is called and the block of statements in the function definition are executed only after calling the function</a:t>
            </a:r>
          </a:p>
          <a:p>
            <a:pPr marL="0" indent="0">
              <a:buNone/>
            </a:pPr>
            <a:endParaRPr lang="en-US" altLang="zh-CN" dirty="0">
              <a:latin typeface="Avenir Book" panose="02000503020000020003" pitchFamily="2" charset="0"/>
              <a:ea typeface="Lato" panose="020F0502020204030203" pitchFamily="34" charset="0"/>
              <a:cs typeface="Lato" panose="020F0502020204030203" pitchFamily="34" charset="0"/>
            </a:endParaRPr>
          </a:p>
        </p:txBody>
      </p:sp>
      <p:sp>
        <p:nvSpPr>
          <p:cNvPr id="6" name="TextBox 1"/>
          <p:cNvSpPr txBox="1"/>
          <p:nvPr/>
        </p:nvSpPr>
        <p:spPr>
          <a:xfrm>
            <a:off x="1760763" y="2248936"/>
            <a:ext cx="8418226" cy="523220"/>
          </a:xfrm>
          <a:prstGeom prst="rect">
            <a:avLst/>
          </a:prstGeom>
          <a:noFill/>
        </p:spPr>
        <p:txBody>
          <a:bodyPr wrap="square">
            <a:spAutoFit/>
          </a:bodyPr>
          <a:lstStyle/>
          <a:p>
            <a:r>
              <a:rPr lang="en-US" altLang="zh-CN" sz="2800" b="1" dirty="0" err="1">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rPr>
              <a:t>function_name</a:t>
            </a:r>
            <a:r>
              <a:rPr lang="en-US" altLang="zh-CN" sz="2800" b="1"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rPr>
              <a:t>(arg_1, arg_2,…,</a:t>
            </a:r>
            <a:r>
              <a:rPr lang="en-US" altLang="zh-CN" sz="2800" b="1" dirty="0" err="1">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rPr>
              <a:t>arg_n</a:t>
            </a:r>
            <a:r>
              <a:rPr lang="en-US" altLang="zh-CN" sz="2800" b="1"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Write your first function</a:t>
            </a:r>
            <a:endParaRPr kumimoji="1" lang="zh-CN" altLang="en-US" dirty="0"/>
          </a:p>
        </p:txBody>
      </p:sp>
      <p:sp>
        <p:nvSpPr>
          <p:cNvPr id="3" name="矩形 2"/>
          <p:cNvSpPr/>
          <p:nvPr/>
        </p:nvSpPr>
        <p:spPr>
          <a:xfrm>
            <a:off x="838200" y="1690688"/>
            <a:ext cx="9275064" cy="523220"/>
          </a:xfrm>
          <a:prstGeom prst="rect">
            <a:avLst/>
          </a:prstGeom>
        </p:spPr>
        <p:txBody>
          <a:bodyPr wrap="square">
            <a:spAutoFit/>
          </a:bodyPr>
          <a:lstStyle/>
          <a:p>
            <a:r>
              <a:rPr lang="en-US" altLang="zh-CN" sz="2800" dirty="0">
                <a:latin typeface="Avenir Book" panose="02000503020000020003" pitchFamily="2" charset="0"/>
                <a:ea typeface="Lato" panose="020F0502020204030203" pitchFamily="34" charset="0"/>
                <a:cs typeface="Lato" panose="020F0502020204030203" pitchFamily="34" charset="0"/>
              </a:rPr>
              <a:t>Write</a:t>
            </a:r>
            <a:r>
              <a:rPr lang="zh-CN" altLang="en-US" sz="2800" dirty="0">
                <a:latin typeface="Avenir Book" panose="02000503020000020003" pitchFamily="2" charset="0"/>
                <a:ea typeface="Lato" panose="020F0502020204030203" pitchFamily="34" charset="0"/>
                <a:cs typeface="Lato" panose="020F0502020204030203" pitchFamily="34" charset="0"/>
              </a:rPr>
              <a:t> </a:t>
            </a:r>
            <a:r>
              <a:rPr lang="en-US" altLang="zh-CN" sz="2800" dirty="0">
                <a:latin typeface="Avenir Book" panose="02000503020000020003" pitchFamily="2" charset="0"/>
                <a:ea typeface="Lato" panose="020F0502020204030203" pitchFamily="34" charset="0"/>
                <a:cs typeface="Lato" panose="020F0502020204030203" pitchFamily="34" charset="0"/>
              </a:rPr>
              <a:t>a</a:t>
            </a:r>
            <a:r>
              <a:rPr lang="zh-CN" altLang="en-US" sz="2800" dirty="0">
                <a:latin typeface="Avenir Book" panose="02000503020000020003" pitchFamily="2" charset="0"/>
                <a:ea typeface="Lato" panose="020F0502020204030203" pitchFamily="34" charset="0"/>
                <a:cs typeface="Lato" panose="020F0502020204030203" pitchFamily="34" charset="0"/>
              </a:rPr>
              <a:t> </a:t>
            </a:r>
            <a:r>
              <a:rPr lang="en-US" altLang="zh-CN" sz="2800" dirty="0">
                <a:latin typeface="Avenir Book" panose="02000503020000020003" pitchFamily="2" charset="0"/>
                <a:ea typeface="Lato" panose="020F0502020204030203" pitchFamily="34" charset="0"/>
                <a:cs typeface="Lato" panose="020F0502020204030203" pitchFamily="34" charset="0"/>
              </a:rPr>
              <a:t>function to print hello</a:t>
            </a:r>
            <a:endParaRPr lang="en-US" altLang="zh-CN" sz="2800" dirty="0">
              <a:latin typeface="Avenir Book" panose="02000503020000020003" pitchFamily="2" charset="0"/>
              <a:cs typeface="Courier New" panose="02070309020205020404" pitchFamily="49" charset="0"/>
            </a:endParaRPr>
          </a:p>
        </p:txBody>
      </p:sp>
      <p:pic>
        <p:nvPicPr>
          <p:cNvPr id="6" name="图片 5"/>
          <p:cNvPicPr>
            <a:picLocks noChangeAspect="1"/>
          </p:cNvPicPr>
          <p:nvPr/>
        </p:nvPicPr>
        <p:blipFill>
          <a:blip r:embed="rId2"/>
          <a:stretch>
            <a:fillRect/>
          </a:stretch>
        </p:blipFill>
        <p:spPr>
          <a:xfrm>
            <a:off x="138044" y="2580620"/>
            <a:ext cx="5063836" cy="2867692"/>
          </a:xfrm>
          <a:prstGeom prst="rect">
            <a:avLst/>
          </a:prstGeom>
        </p:spPr>
      </p:pic>
      <p:pic>
        <p:nvPicPr>
          <p:cNvPr id="4" name="图片 3"/>
          <p:cNvPicPr>
            <a:picLocks noChangeAspect="1"/>
          </p:cNvPicPr>
          <p:nvPr/>
        </p:nvPicPr>
        <p:blipFill>
          <a:blip r:embed="rId3"/>
          <a:stretch>
            <a:fillRect/>
          </a:stretch>
        </p:blipFill>
        <p:spPr>
          <a:xfrm>
            <a:off x="5309634" y="2580620"/>
            <a:ext cx="6688175" cy="239316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Write your first function</a:t>
            </a:r>
            <a:endParaRPr kumimoji="1" lang="zh-CN" altLang="en-US" dirty="0"/>
          </a:p>
        </p:txBody>
      </p:sp>
      <p:sp>
        <p:nvSpPr>
          <p:cNvPr id="3" name="矩形 2"/>
          <p:cNvSpPr/>
          <p:nvPr/>
        </p:nvSpPr>
        <p:spPr>
          <a:xfrm>
            <a:off x="838200" y="1690688"/>
            <a:ext cx="9841992" cy="523220"/>
          </a:xfrm>
          <a:prstGeom prst="rect">
            <a:avLst/>
          </a:prstGeom>
        </p:spPr>
        <p:txBody>
          <a:bodyPr wrap="square">
            <a:spAutoFit/>
          </a:bodyPr>
          <a:lstStyle/>
          <a:p>
            <a:r>
              <a:rPr lang="en-US" altLang="zh-CN" sz="2800" dirty="0">
                <a:latin typeface="Avenir Book" panose="02000503020000020003" pitchFamily="2" charset="0"/>
                <a:ea typeface="Lato" panose="020F0502020204030203" pitchFamily="34" charset="0"/>
                <a:cs typeface="Lato" panose="020F0502020204030203" pitchFamily="34" charset="0"/>
              </a:rPr>
              <a:t>Write</a:t>
            </a:r>
            <a:r>
              <a:rPr lang="zh-CN" altLang="en-US" sz="2800" dirty="0">
                <a:latin typeface="Avenir Book" panose="02000503020000020003" pitchFamily="2" charset="0"/>
                <a:ea typeface="Lato" panose="020F0502020204030203" pitchFamily="34" charset="0"/>
                <a:cs typeface="Lato" panose="020F0502020204030203" pitchFamily="34" charset="0"/>
              </a:rPr>
              <a:t> </a:t>
            </a:r>
            <a:r>
              <a:rPr lang="en-US" altLang="zh-CN" sz="2800" dirty="0">
                <a:latin typeface="Avenir Book" panose="02000503020000020003" pitchFamily="2" charset="0"/>
                <a:ea typeface="Lato" panose="020F0502020204030203" pitchFamily="34" charset="0"/>
                <a:cs typeface="Lato" panose="020F0502020204030203" pitchFamily="34" charset="0"/>
              </a:rPr>
              <a:t>a</a:t>
            </a:r>
            <a:r>
              <a:rPr lang="zh-CN" altLang="en-US" sz="2800" dirty="0">
                <a:latin typeface="Avenir Book" panose="02000503020000020003" pitchFamily="2" charset="0"/>
                <a:ea typeface="Lato" panose="020F0502020204030203" pitchFamily="34" charset="0"/>
                <a:cs typeface="Lato" panose="020F0502020204030203" pitchFamily="34" charset="0"/>
              </a:rPr>
              <a:t> </a:t>
            </a:r>
            <a:r>
              <a:rPr lang="en-US" altLang="zh-CN" sz="2800" dirty="0">
                <a:latin typeface="Avenir Book" panose="02000503020000020003" pitchFamily="2" charset="0"/>
                <a:ea typeface="Lato" panose="020F0502020204030203" pitchFamily="34" charset="0"/>
                <a:cs typeface="Lato" panose="020F0502020204030203" pitchFamily="34" charset="0"/>
              </a:rPr>
              <a:t>function to calculate the square of a given number </a:t>
            </a:r>
            <a:endParaRPr lang="en-US" altLang="zh-CN" sz="2800" dirty="0">
              <a:latin typeface="Avenir Book" panose="02000503020000020003" pitchFamily="2" charset="0"/>
              <a:cs typeface="Courier New" panose="02070309020205020404" pitchFamily="49" charset="0"/>
            </a:endParaRPr>
          </a:p>
        </p:txBody>
      </p:sp>
      <p:pic>
        <p:nvPicPr>
          <p:cNvPr id="4" name="图片 3"/>
          <p:cNvPicPr>
            <a:picLocks noChangeAspect="1"/>
          </p:cNvPicPr>
          <p:nvPr/>
        </p:nvPicPr>
        <p:blipFill>
          <a:blip r:embed="rId2"/>
          <a:stretch>
            <a:fillRect/>
          </a:stretch>
        </p:blipFill>
        <p:spPr>
          <a:xfrm>
            <a:off x="1057656" y="2601653"/>
            <a:ext cx="8548840" cy="35437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Write your first function</a:t>
            </a:r>
            <a:endParaRPr kumimoji="1" lang="zh-CN" altLang="en-US" dirty="0"/>
          </a:p>
        </p:txBody>
      </p:sp>
      <p:sp>
        <p:nvSpPr>
          <p:cNvPr id="3" name="矩形 2"/>
          <p:cNvSpPr/>
          <p:nvPr/>
        </p:nvSpPr>
        <p:spPr>
          <a:xfrm>
            <a:off x="838200" y="1690688"/>
            <a:ext cx="9933432" cy="523220"/>
          </a:xfrm>
          <a:prstGeom prst="rect">
            <a:avLst/>
          </a:prstGeom>
        </p:spPr>
        <p:txBody>
          <a:bodyPr wrap="square">
            <a:spAutoFit/>
          </a:bodyPr>
          <a:lstStyle/>
          <a:p>
            <a:r>
              <a:rPr lang="en-US" altLang="zh-CN" sz="2800" dirty="0">
                <a:latin typeface="Avenir Book" panose="02000503020000020003" pitchFamily="2" charset="0"/>
                <a:ea typeface="Lato" panose="020F0502020204030203" pitchFamily="34" charset="0"/>
                <a:cs typeface="Lato" panose="020F0502020204030203" pitchFamily="34" charset="0"/>
              </a:rPr>
              <a:t>Write</a:t>
            </a:r>
            <a:r>
              <a:rPr lang="zh-CN" altLang="en-US" sz="2800" dirty="0">
                <a:latin typeface="Avenir Book" panose="02000503020000020003" pitchFamily="2" charset="0"/>
                <a:ea typeface="Lato" panose="020F0502020204030203" pitchFamily="34" charset="0"/>
                <a:cs typeface="Lato" panose="020F0502020204030203" pitchFamily="34" charset="0"/>
              </a:rPr>
              <a:t> </a:t>
            </a:r>
            <a:r>
              <a:rPr lang="en-US" altLang="zh-CN" sz="2800" dirty="0">
                <a:latin typeface="Avenir Book" panose="02000503020000020003" pitchFamily="2" charset="0"/>
                <a:ea typeface="Lato" panose="020F0502020204030203" pitchFamily="34" charset="0"/>
                <a:cs typeface="Lato" panose="020F0502020204030203" pitchFamily="34" charset="0"/>
              </a:rPr>
              <a:t>a</a:t>
            </a:r>
            <a:r>
              <a:rPr lang="zh-CN" altLang="en-US" sz="2800" dirty="0">
                <a:latin typeface="Avenir Book" panose="02000503020000020003" pitchFamily="2" charset="0"/>
                <a:ea typeface="Lato" panose="020F0502020204030203" pitchFamily="34" charset="0"/>
                <a:cs typeface="Lato" panose="020F0502020204030203" pitchFamily="34" charset="0"/>
              </a:rPr>
              <a:t> </a:t>
            </a:r>
            <a:r>
              <a:rPr lang="en-US" altLang="zh-CN" sz="2800" dirty="0">
                <a:latin typeface="Avenir Book" panose="02000503020000020003" pitchFamily="2" charset="0"/>
                <a:ea typeface="Lato" panose="020F0502020204030203" pitchFamily="34" charset="0"/>
                <a:cs typeface="Lato" panose="020F0502020204030203" pitchFamily="34" charset="0"/>
              </a:rPr>
              <a:t>function to calculate the square of a given number </a:t>
            </a:r>
            <a:endParaRPr lang="en-US" altLang="zh-CN" sz="2800" dirty="0">
              <a:latin typeface="Avenir Book" panose="02000503020000020003" pitchFamily="2" charset="0"/>
              <a:cs typeface="Courier New" panose="02070309020205020404" pitchFamily="49" charset="0"/>
            </a:endParaRPr>
          </a:p>
        </p:txBody>
      </p:sp>
      <p:pic>
        <p:nvPicPr>
          <p:cNvPr id="4" name="图片 3"/>
          <p:cNvPicPr>
            <a:picLocks noChangeAspect="1"/>
          </p:cNvPicPr>
          <p:nvPr/>
        </p:nvPicPr>
        <p:blipFill rotWithShape="1">
          <a:blip r:embed="rId2"/>
          <a:srcRect b="51108"/>
          <a:stretch>
            <a:fillRect/>
          </a:stretch>
        </p:blipFill>
        <p:spPr>
          <a:xfrm>
            <a:off x="1073296" y="2562698"/>
            <a:ext cx="8548840" cy="1732603"/>
          </a:xfrm>
          <a:prstGeom prst="rect">
            <a:avLst/>
          </a:prstGeom>
        </p:spPr>
      </p:pic>
      <p:pic>
        <p:nvPicPr>
          <p:cNvPr id="5" name="图片 4"/>
          <p:cNvPicPr>
            <a:picLocks noChangeAspect="1"/>
          </p:cNvPicPr>
          <p:nvPr/>
        </p:nvPicPr>
        <p:blipFill rotWithShape="1">
          <a:blip r:embed="rId3"/>
          <a:srcRect b="60238"/>
          <a:stretch>
            <a:fillRect/>
          </a:stretch>
        </p:blipFill>
        <p:spPr>
          <a:xfrm>
            <a:off x="1073296" y="4477189"/>
            <a:ext cx="4401312" cy="1688931"/>
          </a:xfrm>
          <a:prstGeom prst="rect">
            <a:avLst/>
          </a:prstGeom>
        </p:spPr>
      </p:pic>
      <p:pic>
        <p:nvPicPr>
          <p:cNvPr id="6" name="图片 5"/>
          <p:cNvPicPr>
            <a:picLocks noChangeAspect="1"/>
          </p:cNvPicPr>
          <p:nvPr/>
        </p:nvPicPr>
        <p:blipFill rotWithShape="1">
          <a:blip r:embed="rId3"/>
          <a:srcRect t="47398"/>
          <a:stretch>
            <a:fillRect/>
          </a:stretch>
        </p:blipFill>
        <p:spPr>
          <a:xfrm>
            <a:off x="5711952" y="4580616"/>
            <a:ext cx="4401312" cy="223431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Write your first function</a:t>
            </a:r>
            <a:endParaRPr kumimoji="1" lang="zh-CN" altLang="en-US" dirty="0"/>
          </a:p>
        </p:txBody>
      </p:sp>
      <p:sp>
        <p:nvSpPr>
          <p:cNvPr id="3" name="矩形 2"/>
          <p:cNvSpPr/>
          <p:nvPr/>
        </p:nvSpPr>
        <p:spPr>
          <a:xfrm>
            <a:off x="838200" y="1691005"/>
            <a:ext cx="10499090" cy="521970"/>
          </a:xfrm>
          <a:prstGeom prst="rect">
            <a:avLst/>
          </a:prstGeom>
        </p:spPr>
        <p:txBody>
          <a:bodyPr wrap="square">
            <a:spAutoFit/>
          </a:bodyPr>
          <a:lstStyle/>
          <a:p>
            <a:r>
              <a:rPr lang="en-US" altLang="zh-CN" sz="2800" dirty="0">
                <a:latin typeface="Avenir Book" panose="02000503020000020003" pitchFamily="2" charset="0"/>
                <a:ea typeface="Lato" panose="020F0502020204030203" pitchFamily="34" charset="0"/>
                <a:cs typeface="Lato" panose="020F0502020204030203" pitchFamily="34" charset="0"/>
              </a:rPr>
              <a:t>Write</a:t>
            </a:r>
            <a:r>
              <a:rPr lang="zh-CN" altLang="en-US" sz="2800" dirty="0">
                <a:latin typeface="Avenir Book" panose="02000503020000020003" pitchFamily="2" charset="0"/>
                <a:ea typeface="Lato" panose="020F0502020204030203" pitchFamily="34" charset="0"/>
                <a:cs typeface="Lato" panose="020F0502020204030203" pitchFamily="34" charset="0"/>
              </a:rPr>
              <a:t> </a:t>
            </a:r>
            <a:r>
              <a:rPr lang="en-US" altLang="zh-CN" sz="2800" dirty="0">
                <a:latin typeface="Avenir Book" panose="02000503020000020003" pitchFamily="2" charset="0"/>
                <a:ea typeface="Lato" panose="020F0502020204030203" pitchFamily="34" charset="0"/>
                <a:cs typeface="Lato" panose="020F0502020204030203" pitchFamily="34" charset="0"/>
              </a:rPr>
              <a:t>a</a:t>
            </a:r>
            <a:r>
              <a:rPr lang="zh-CN" altLang="en-US" sz="2800" dirty="0">
                <a:latin typeface="Avenir Book" panose="02000503020000020003" pitchFamily="2" charset="0"/>
                <a:ea typeface="Lato" panose="020F0502020204030203" pitchFamily="34" charset="0"/>
                <a:cs typeface="Lato" panose="020F0502020204030203" pitchFamily="34" charset="0"/>
              </a:rPr>
              <a:t> </a:t>
            </a:r>
            <a:r>
              <a:rPr lang="en-US" altLang="zh-CN" sz="2800" dirty="0">
                <a:latin typeface="Avenir Book" panose="02000503020000020003" pitchFamily="2" charset="0"/>
                <a:ea typeface="Lato" panose="020F0502020204030203" pitchFamily="34" charset="0"/>
                <a:cs typeface="Lato" panose="020F0502020204030203" pitchFamily="34" charset="0"/>
              </a:rPr>
              <a:t>function to calculate the square of a given number </a:t>
            </a:r>
            <a:endParaRPr lang="en-US" altLang="zh-CN" sz="2800" dirty="0">
              <a:latin typeface="Avenir Book" panose="02000503020000020003" pitchFamily="2" charset="0"/>
              <a:cs typeface="Courier New" panose="02070309020205020404" pitchFamily="49" charset="0"/>
            </a:endParaRPr>
          </a:p>
        </p:txBody>
      </p:sp>
      <p:pic>
        <p:nvPicPr>
          <p:cNvPr id="4" name="图片 3"/>
          <p:cNvPicPr>
            <a:picLocks noChangeAspect="1"/>
          </p:cNvPicPr>
          <p:nvPr/>
        </p:nvPicPr>
        <p:blipFill rotWithShape="1">
          <a:blip r:embed="rId2"/>
          <a:srcRect b="51108"/>
          <a:stretch>
            <a:fillRect/>
          </a:stretch>
        </p:blipFill>
        <p:spPr>
          <a:xfrm>
            <a:off x="1201312" y="2318697"/>
            <a:ext cx="8548840" cy="1732603"/>
          </a:xfrm>
          <a:prstGeom prst="rect">
            <a:avLst/>
          </a:prstGeom>
        </p:spPr>
      </p:pic>
      <p:pic>
        <p:nvPicPr>
          <p:cNvPr id="7" name="图片 6"/>
          <p:cNvPicPr>
            <a:picLocks noChangeAspect="1"/>
          </p:cNvPicPr>
          <p:nvPr/>
        </p:nvPicPr>
        <p:blipFill>
          <a:blip r:embed="rId3"/>
          <a:stretch>
            <a:fillRect/>
          </a:stretch>
        </p:blipFill>
        <p:spPr>
          <a:xfrm>
            <a:off x="1201312" y="4156089"/>
            <a:ext cx="9512300" cy="2692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Write your first function</a:t>
            </a:r>
            <a:endParaRPr kumimoji="1" lang="zh-CN" altLang="en-US" dirty="0"/>
          </a:p>
        </p:txBody>
      </p:sp>
      <p:sp>
        <p:nvSpPr>
          <p:cNvPr id="3" name="矩形 2"/>
          <p:cNvSpPr/>
          <p:nvPr/>
        </p:nvSpPr>
        <p:spPr>
          <a:xfrm>
            <a:off x="838200" y="1690688"/>
            <a:ext cx="9768840" cy="523220"/>
          </a:xfrm>
          <a:prstGeom prst="rect">
            <a:avLst/>
          </a:prstGeom>
        </p:spPr>
        <p:txBody>
          <a:bodyPr wrap="square">
            <a:spAutoFit/>
          </a:bodyPr>
          <a:lstStyle/>
          <a:p>
            <a:r>
              <a:rPr lang="en-US" altLang="zh-CN" sz="2800" dirty="0">
                <a:latin typeface="Avenir Book" panose="02000503020000020003" pitchFamily="2" charset="0"/>
                <a:ea typeface="Lato" panose="020F0502020204030203" pitchFamily="34" charset="0"/>
                <a:cs typeface="Lato" panose="020F0502020204030203" pitchFamily="34" charset="0"/>
              </a:rPr>
              <a:t>Write</a:t>
            </a:r>
            <a:r>
              <a:rPr lang="zh-CN" altLang="en-US" sz="2800" dirty="0">
                <a:latin typeface="Avenir Book" panose="02000503020000020003" pitchFamily="2" charset="0"/>
                <a:ea typeface="Lato" panose="020F0502020204030203" pitchFamily="34" charset="0"/>
                <a:cs typeface="Lato" panose="020F0502020204030203" pitchFamily="34" charset="0"/>
              </a:rPr>
              <a:t> </a:t>
            </a:r>
            <a:r>
              <a:rPr lang="en-US" altLang="zh-CN" sz="2800" dirty="0">
                <a:latin typeface="Avenir Book" panose="02000503020000020003" pitchFamily="2" charset="0"/>
                <a:ea typeface="Lato" panose="020F0502020204030203" pitchFamily="34" charset="0"/>
                <a:cs typeface="Lato" panose="020F0502020204030203" pitchFamily="34" charset="0"/>
              </a:rPr>
              <a:t>a</a:t>
            </a:r>
            <a:r>
              <a:rPr lang="zh-CN" altLang="en-US" sz="2800" dirty="0">
                <a:latin typeface="Avenir Book" panose="02000503020000020003" pitchFamily="2" charset="0"/>
                <a:ea typeface="Lato" panose="020F0502020204030203" pitchFamily="34" charset="0"/>
                <a:cs typeface="Lato" panose="020F0502020204030203" pitchFamily="34" charset="0"/>
              </a:rPr>
              <a:t> </a:t>
            </a:r>
            <a:r>
              <a:rPr lang="en-US" altLang="zh-CN" sz="2800" dirty="0">
                <a:latin typeface="Avenir Book" panose="02000503020000020003" pitchFamily="2" charset="0"/>
                <a:ea typeface="Lato" panose="020F0502020204030203" pitchFamily="34" charset="0"/>
                <a:cs typeface="Lato" panose="020F0502020204030203" pitchFamily="34" charset="0"/>
              </a:rPr>
              <a:t>function to calculate the square of a given number </a:t>
            </a:r>
            <a:endParaRPr lang="en-US" altLang="zh-CN" sz="2800" dirty="0">
              <a:latin typeface="Avenir Book" panose="02000503020000020003" pitchFamily="2" charset="0"/>
              <a:cs typeface="Courier New" panose="02070309020205020404" pitchFamily="49" charset="0"/>
            </a:endParaRPr>
          </a:p>
        </p:txBody>
      </p:sp>
      <p:pic>
        <p:nvPicPr>
          <p:cNvPr id="4" name="图片 3"/>
          <p:cNvPicPr>
            <a:picLocks noChangeAspect="1"/>
          </p:cNvPicPr>
          <p:nvPr/>
        </p:nvPicPr>
        <p:blipFill rotWithShape="1">
          <a:blip r:embed="rId2"/>
          <a:srcRect b="51108"/>
          <a:stretch>
            <a:fillRect/>
          </a:stretch>
        </p:blipFill>
        <p:spPr>
          <a:xfrm>
            <a:off x="1201312" y="2318697"/>
            <a:ext cx="8548840" cy="1732603"/>
          </a:xfrm>
          <a:prstGeom prst="rect">
            <a:avLst/>
          </a:prstGeom>
        </p:spPr>
      </p:pic>
      <p:pic>
        <p:nvPicPr>
          <p:cNvPr id="5" name="图片 4"/>
          <p:cNvPicPr>
            <a:picLocks noChangeAspect="1"/>
          </p:cNvPicPr>
          <p:nvPr/>
        </p:nvPicPr>
        <p:blipFill>
          <a:blip r:embed="rId3"/>
          <a:stretch>
            <a:fillRect/>
          </a:stretch>
        </p:blipFill>
        <p:spPr>
          <a:xfrm>
            <a:off x="1201312" y="4023868"/>
            <a:ext cx="9004300" cy="2667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Code modularization</a:t>
            </a:r>
            <a:r>
              <a:rPr lang="zh-CN" altLang="en-US" dirty="0"/>
              <a:t> （模块化）</a:t>
            </a:r>
            <a:r>
              <a:rPr lang="en-US" altLang="zh-CN" dirty="0"/>
              <a:t> </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t>Codes can be difficult to manage for complex programs</a:t>
            </a:r>
          </a:p>
          <a:p>
            <a:endParaRPr kumimoji="1" lang="en-US" altLang="zh-CN" dirty="0"/>
          </a:p>
          <a:p>
            <a:r>
              <a:rPr lang="en-US" altLang="zh-CN" dirty="0"/>
              <a:t>Code modularizing is a way to increase code re-usability and readability </a:t>
            </a:r>
          </a:p>
          <a:p>
            <a:endParaRPr lang="en-US" altLang="zh-CN" dirty="0"/>
          </a:p>
          <a:p>
            <a:r>
              <a:rPr lang="en-US" altLang="zh-CN" dirty="0"/>
              <a:t>Python provides several ways to modularize the source code: </a:t>
            </a:r>
            <a:r>
              <a:rPr lang="en-US" altLang="zh-CN" dirty="0">
                <a:solidFill>
                  <a:schemeClr val="accent2">
                    <a:lumMod val="75000"/>
                  </a:schemeClr>
                </a:solidFill>
              </a:rPr>
              <a:t>functions</a:t>
            </a:r>
            <a:r>
              <a:rPr lang="en-US" altLang="zh-CN" dirty="0"/>
              <a:t>, </a:t>
            </a:r>
            <a:r>
              <a:rPr lang="en-US" altLang="zh-CN" dirty="0">
                <a:solidFill>
                  <a:schemeClr val="accent2">
                    <a:lumMod val="75000"/>
                  </a:schemeClr>
                </a:solidFill>
              </a:rPr>
              <a:t>modules</a:t>
            </a:r>
            <a:r>
              <a:rPr lang="en-US" altLang="zh-CN" dirty="0"/>
              <a:t>, </a:t>
            </a:r>
            <a:r>
              <a:rPr lang="en-US" altLang="zh-CN" dirty="0">
                <a:solidFill>
                  <a:schemeClr val="accent2">
                    <a:lumMod val="75000"/>
                  </a:schemeClr>
                </a:solidFill>
              </a:rPr>
              <a:t>packages</a:t>
            </a:r>
            <a:r>
              <a:rPr lang="en-US" altLang="zh-CN" dirty="0"/>
              <a:t>, and </a:t>
            </a:r>
            <a:r>
              <a:rPr lang="en-US" altLang="zh-CN" dirty="0">
                <a:solidFill>
                  <a:schemeClr val="accent2">
                    <a:lumMod val="75000"/>
                  </a:schemeClr>
                </a:solidFill>
              </a:rPr>
              <a:t>classes</a:t>
            </a:r>
            <a:r>
              <a:rPr lang="en-US" altLang="zh-CN" dirty="0"/>
              <a:t>. </a:t>
            </a:r>
          </a:p>
          <a:p>
            <a:endParaRPr kumimoji="1"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Functions with multiple arguments and return values</a:t>
            </a:r>
            <a:endParaRPr kumimoji="1" lang="zh-CN" altLang="en-US" dirty="0"/>
          </a:p>
        </p:txBody>
      </p:sp>
      <p:sp>
        <p:nvSpPr>
          <p:cNvPr id="3" name="矩形 2"/>
          <p:cNvSpPr/>
          <p:nvPr/>
        </p:nvSpPr>
        <p:spPr>
          <a:xfrm>
            <a:off x="838200" y="1690688"/>
            <a:ext cx="9604248" cy="954107"/>
          </a:xfrm>
          <a:prstGeom prst="rect">
            <a:avLst/>
          </a:prstGeom>
        </p:spPr>
        <p:txBody>
          <a:bodyPr wrap="square">
            <a:spAutoFit/>
          </a:bodyPr>
          <a:lstStyle/>
          <a:p>
            <a:r>
              <a:rPr lang="en-US" altLang="zh-CN" sz="2800" dirty="0">
                <a:latin typeface="Avenir Book" panose="02000503020000020003" pitchFamily="2" charset="0"/>
                <a:ea typeface="Lato" panose="020F0502020204030203" pitchFamily="34" charset="0"/>
                <a:cs typeface="Lato" panose="020F0502020204030203" pitchFamily="34" charset="0"/>
              </a:rPr>
              <a:t>Write</a:t>
            </a:r>
            <a:r>
              <a:rPr lang="zh-CN" altLang="en-US" sz="2800" dirty="0">
                <a:latin typeface="Avenir Book" panose="02000503020000020003" pitchFamily="2" charset="0"/>
                <a:ea typeface="Lato" panose="020F0502020204030203" pitchFamily="34" charset="0"/>
                <a:cs typeface="Lato" panose="020F0502020204030203" pitchFamily="34" charset="0"/>
              </a:rPr>
              <a:t> </a:t>
            </a:r>
            <a:r>
              <a:rPr lang="en-US" altLang="zh-CN" sz="2800" dirty="0">
                <a:latin typeface="Avenir Book" panose="02000503020000020003" pitchFamily="2" charset="0"/>
                <a:ea typeface="Lato" panose="020F0502020204030203" pitchFamily="34" charset="0"/>
                <a:cs typeface="Lato" panose="020F0502020204030203" pitchFamily="34" charset="0"/>
              </a:rPr>
              <a:t>a</a:t>
            </a:r>
            <a:r>
              <a:rPr lang="zh-CN" altLang="en-US" sz="2800" dirty="0">
                <a:latin typeface="Avenir Book" panose="02000503020000020003" pitchFamily="2" charset="0"/>
                <a:ea typeface="Lato" panose="020F0502020204030203" pitchFamily="34" charset="0"/>
                <a:cs typeface="Lato" panose="020F0502020204030203" pitchFamily="34" charset="0"/>
              </a:rPr>
              <a:t> </a:t>
            </a:r>
            <a:r>
              <a:rPr lang="en-US" altLang="zh-CN" sz="2800" dirty="0">
                <a:latin typeface="Avenir Book" panose="02000503020000020003" pitchFamily="2" charset="0"/>
                <a:ea typeface="Lato" panose="020F0502020204030203" pitchFamily="34" charset="0"/>
                <a:cs typeface="Lato" panose="020F0502020204030203" pitchFamily="34" charset="0"/>
              </a:rPr>
              <a:t>function to calculate </a:t>
            </a:r>
            <a:r>
              <a:rPr lang="en-US" altLang="zh-CN" sz="2800" dirty="0" err="1">
                <a:latin typeface="Avenir Book" panose="02000503020000020003" pitchFamily="2" charset="0"/>
                <a:ea typeface="Lato" panose="020F0502020204030203" pitchFamily="34" charset="0"/>
                <a:cs typeface="Lato" panose="020F0502020204030203" pitchFamily="34" charset="0"/>
              </a:rPr>
              <a:t>a+b</a:t>
            </a:r>
            <a:r>
              <a:rPr lang="en-US" altLang="zh-CN" sz="2800" dirty="0">
                <a:latin typeface="Avenir Book" panose="02000503020000020003" pitchFamily="2" charset="0"/>
                <a:ea typeface="Lato" panose="020F0502020204030203" pitchFamily="34" charset="0"/>
                <a:cs typeface="Lato" panose="020F0502020204030203" pitchFamily="34" charset="0"/>
              </a:rPr>
              <a:t>, a-b and </a:t>
            </a:r>
            <a:r>
              <a:rPr lang="en-US" altLang="zh-CN" sz="2800" dirty="0" err="1">
                <a:latin typeface="Avenir Book" panose="02000503020000020003" pitchFamily="2" charset="0"/>
                <a:ea typeface="Lato" panose="020F0502020204030203" pitchFamily="34" charset="0"/>
                <a:cs typeface="Lato" panose="020F0502020204030203" pitchFamily="34" charset="0"/>
              </a:rPr>
              <a:t>a^b</a:t>
            </a:r>
            <a:r>
              <a:rPr lang="en-US" altLang="zh-CN" sz="2800" dirty="0">
                <a:latin typeface="Avenir Book" panose="02000503020000020003" pitchFamily="2" charset="0"/>
                <a:ea typeface="Lato" panose="020F0502020204030203" pitchFamily="34" charset="0"/>
                <a:cs typeface="Lato" panose="020F0502020204030203" pitchFamily="34" charset="0"/>
              </a:rPr>
              <a:t> for given numbers a and b</a:t>
            </a:r>
            <a:endParaRPr lang="en-US" altLang="zh-CN" sz="2800" dirty="0">
              <a:latin typeface="Avenir Book" panose="02000503020000020003" pitchFamily="2" charset="0"/>
              <a:cs typeface="Courier New" panose="02070309020205020404" pitchFamily="49" charset="0"/>
            </a:endParaRPr>
          </a:p>
        </p:txBody>
      </p:sp>
      <p:pic>
        <p:nvPicPr>
          <p:cNvPr id="7" name="图片 6"/>
          <p:cNvPicPr>
            <a:picLocks noChangeAspect="1"/>
          </p:cNvPicPr>
          <p:nvPr/>
        </p:nvPicPr>
        <p:blipFill>
          <a:blip r:embed="rId2"/>
          <a:stretch>
            <a:fillRect/>
          </a:stretch>
        </p:blipFill>
        <p:spPr>
          <a:xfrm>
            <a:off x="157480" y="3099499"/>
            <a:ext cx="5609336" cy="2769166"/>
          </a:xfrm>
          <a:prstGeom prst="rect">
            <a:avLst/>
          </a:prstGeom>
        </p:spPr>
      </p:pic>
      <p:pic>
        <p:nvPicPr>
          <p:cNvPr id="8" name="图片 7"/>
          <p:cNvPicPr>
            <a:picLocks noChangeAspect="1"/>
          </p:cNvPicPr>
          <p:nvPr/>
        </p:nvPicPr>
        <p:blipFill>
          <a:blip r:embed="rId3"/>
          <a:stretch>
            <a:fillRect/>
          </a:stretch>
        </p:blipFill>
        <p:spPr>
          <a:xfrm>
            <a:off x="6096000" y="3582414"/>
            <a:ext cx="5275072" cy="1548489"/>
          </a:xfrm>
          <a:prstGeom prst="rect">
            <a:avLst/>
          </a:prstGeom>
        </p:spPr>
      </p:pic>
      <p:sp>
        <p:nvSpPr>
          <p:cNvPr id="9" name="矩形 8"/>
          <p:cNvSpPr/>
          <p:nvPr/>
        </p:nvSpPr>
        <p:spPr>
          <a:xfrm>
            <a:off x="6230718" y="3059194"/>
            <a:ext cx="2768707" cy="523220"/>
          </a:xfrm>
          <a:prstGeom prst="rect">
            <a:avLst/>
          </a:prstGeom>
        </p:spPr>
        <p:txBody>
          <a:bodyPr wrap="none">
            <a:spAutoFit/>
          </a:bodyPr>
          <a:lstStyle/>
          <a:p>
            <a:r>
              <a:rPr lang="en-US" altLang="zh-CN" sz="2800" dirty="0">
                <a:latin typeface="Avenir Book" panose="02000503020000020003" pitchFamily="2" charset="0"/>
                <a:ea typeface="Lato" panose="020F0502020204030203" pitchFamily="34" charset="0"/>
                <a:cs typeface="Lato" panose="020F0502020204030203" pitchFamily="34" charset="0"/>
              </a:rPr>
              <a:t>tuple unpacking</a:t>
            </a:r>
            <a:endParaRPr lang="zh-CN" altLang="en-US" sz="2800" dirty="0">
              <a:latin typeface="Avenir Book" panose="02000503020000020003" pitchFamily="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Positional and keyword arguments</a:t>
            </a:r>
          </a:p>
        </p:txBody>
      </p:sp>
      <p:sp>
        <p:nvSpPr>
          <p:cNvPr id="3" name="内容占位符 2"/>
          <p:cNvSpPr>
            <a:spLocks noGrp="1"/>
          </p:cNvSpPr>
          <p:nvPr>
            <p:ph idx="1"/>
          </p:nvPr>
        </p:nvSpPr>
        <p:spPr/>
        <p:txBody>
          <a:bodyPr>
            <a:normAutofit/>
          </a:bodyPr>
          <a:lstStyle/>
          <a:p>
            <a:r>
              <a:rPr lang="en-US" altLang="zh-CN" dirty="0"/>
              <a:t>Python provides different ways of passing the arguments during the function call, including </a:t>
            </a:r>
            <a:r>
              <a:rPr kumimoji="1" lang="en-US" altLang="zh-CN" dirty="0">
                <a:solidFill>
                  <a:schemeClr val="accent2">
                    <a:lumMod val="75000"/>
                  </a:schemeClr>
                </a:solidFill>
              </a:rPr>
              <a:t>positional arguments </a:t>
            </a:r>
            <a:r>
              <a:rPr kumimoji="1" lang="en-US" altLang="zh-CN" dirty="0"/>
              <a:t>and </a:t>
            </a:r>
            <a:r>
              <a:rPr kumimoji="1" lang="en-US" altLang="zh-CN" dirty="0">
                <a:solidFill>
                  <a:schemeClr val="accent2">
                    <a:lumMod val="75000"/>
                  </a:schemeClr>
                </a:solidFill>
              </a:rPr>
              <a:t>keyword arguments.</a:t>
            </a:r>
          </a:p>
          <a:p>
            <a:endParaRPr kumimoji="1" lang="en-US" altLang="zh-CN" dirty="0">
              <a:solidFill>
                <a:schemeClr val="accent2">
                  <a:lumMod val="75000"/>
                </a:schemeClr>
              </a:solidFill>
            </a:endParaRPr>
          </a:p>
          <a:p>
            <a:r>
              <a:rPr lang="en-US" altLang="zh-CN" dirty="0">
                <a:solidFill>
                  <a:schemeClr val="accent2">
                    <a:lumMod val="75000"/>
                  </a:schemeClr>
                </a:solidFill>
              </a:rPr>
              <a:t>Positional arguments </a:t>
            </a:r>
            <a:r>
              <a:rPr lang="en-US" altLang="zh-CN" dirty="0"/>
              <a:t>are passed </a:t>
            </a:r>
            <a:r>
              <a:rPr lang="en-US" altLang="zh-CN" dirty="0">
                <a:solidFill>
                  <a:schemeClr val="accent2">
                    <a:lumMod val="75000"/>
                  </a:schemeClr>
                </a:solidFill>
              </a:rPr>
              <a:t>without</a:t>
            </a:r>
            <a:r>
              <a:rPr lang="en-US" altLang="zh-CN" dirty="0"/>
              <a:t> parameter names but in the </a:t>
            </a:r>
            <a:r>
              <a:rPr lang="en-US" altLang="zh-CN" dirty="0">
                <a:solidFill>
                  <a:schemeClr val="accent2">
                    <a:lumMod val="75000"/>
                  </a:schemeClr>
                </a:solidFill>
              </a:rPr>
              <a:t>order</a:t>
            </a:r>
            <a:r>
              <a:rPr lang="en-US" altLang="zh-CN" dirty="0"/>
              <a:t> we have defined function parameters. If you change the argument positions,  you may get the unexpected output. </a:t>
            </a:r>
          </a:p>
          <a:p>
            <a:r>
              <a:rPr lang="en-US" altLang="zh-CN" dirty="0"/>
              <a:t>We should use positional arguments whenever we know the order of argument to be passed. </a:t>
            </a:r>
            <a:endParaRPr lang="en-US" altLang="zh-CN" dirty="0">
              <a:solidFill>
                <a:schemeClr val="accent2">
                  <a:lumMod val="7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Positional arguments</a:t>
            </a:r>
            <a:endParaRPr kumimoji="1" lang="zh-CN" altLang="en-US" dirty="0"/>
          </a:p>
        </p:txBody>
      </p:sp>
      <p:pic>
        <p:nvPicPr>
          <p:cNvPr id="7" name="图片 6"/>
          <p:cNvPicPr>
            <a:picLocks noChangeAspect="1"/>
          </p:cNvPicPr>
          <p:nvPr/>
        </p:nvPicPr>
        <p:blipFill>
          <a:blip r:embed="rId2"/>
          <a:stretch>
            <a:fillRect/>
          </a:stretch>
        </p:blipFill>
        <p:spPr>
          <a:xfrm>
            <a:off x="306404" y="2618560"/>
            <a:ext cx="5609336" cy="2769166"/>
          </a:xfrm>
          <a:prstGeom prst="rect">
            <a:avLst/>
          </a:prstGeom>
        </p:spPr>
      </p:pic>
      <p:pic>
        <p:nvPicPr>
          <p:cNvPr id="4" name="图片 3"/>
          <p:cNvPicPr>
            <a:picLocks noChangeAspect="1"/>
          </p:cNvPicPr>
          <p:nvPr/>
        </p:nvPicPr>
        <p:blipFill>
          <a:blip r:embed="rId3"/>
          <a:stretch>
            <a:fillRect/>
          </a:stretch>
        </p:blipFill>
        <p:spPr>
          <a:xfrm>
            <a:off x="6371498" y="3681675"/>
            <a:ext cx="4982302" cy="16834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Positional and keyword arguments</a:t>
            </a:r>
          </a:p>
        </p:txBody>
      </p:sp>
      <p:sp>
        <p:nvSpPr>
          <p:cNvPr id="3" name="内容占位符 2"/>
          <p:cNvSpPr>
            <a:spLocks noGrp="1"/>
          </p:cNvSpPr>
          <p:nvPr>
            <p:ph idx="1"/>
          </p:nvPr>
        </p:nvSpPr>
        <p:spPr/>
        <p:txBody>
          <a:bodyPr>
            <a:normAutofit/>
          </a:bodyPr>
          <a:lstStyle/>
          <a:p>
            <a:r>
              <a:rPr lang="en-US" altLang="zh-CN" dirty="0">
                <a:solidFill>
                  <a:schemeClr val="accent2">
                    <a:lumMod val="75000"/>
                  </a:schemeClr>
                </a:solidFill>
                <a:latin typeface="Avenir Book" panose="02000503020000020003" pitchFamily="2" charset="0"/>
              </a:rPr>
              <a:t>Keyword</a:t>
            </a:r>
            <a:r>
              <a:rPr lang="en-US" altLang="zh-CN" b="1" dirty="0">
                <a:solidFill>
                  <a:schemeClr val="accent2">
                    <a:lumMod val="75000"/>
                  </a:schemeClr>
                </a:solidFill>
                <a:latin typeface="Avenir Book" panose="02000503020000020003" pitchFamily="2" charset="0"/>
              </a:rPr>
              <a:t> </a:t>
            </a:r>
            <a:r>
              <a:rPr lang="en-US" altLang="zh-CN" dirty="0">
                <a:solidFill>
                  <a:schemeClr val="accent2">
                    <a:lumMod val="75000"/>
                  </a:schemeClr>
                </a:solidFill>
                <a:latin typeface="Avenir Book" panose="02000503020000020003" pitchFamily="2" charset="0"/>
              </a:rPr>
              <a:t>arguments </a:t>
            </a:r>
            <a:r>
              <a:rPr lang="en-US" altLang="zh-CN" dirty="0">
                <a:latin typeface="Avenir Book" panose="02000503020000020003" pitchFamily="2" charset="0"/>
              </a:rPr>
              <a:t>are passed by their parameter names at the time of calling the function </a:t>
            </a:r>
            <a:r>
              <a:rPr lang="en-US" altLang="zh-CN" dirty="0">
                <a:latin typeface="Avenir Book" panose="02000503020000020003" pitchFamily="2" charset="0"/>
                <a:ea typeface="Lato" panose="020F0502020204030203" pitchFamily="34" charset="0"/>
                <a:cs typeface="Lato" panose="020F0502020204030203" pitchFamily="34" charset="0"/>
              </a:rPr>
              <a:t>in the form </a:t>
            </a:r>
            <a:r>
              <a:rPr lang="en-US" altLang="zh-CN" dirty="0" err="1">
                <a:solidFill>
                  <a:schemeClr val="accent2">
                    <a:lumMod val="75000"/>
                  </a:schemeClr>
                </a:solidFill>
                <a:latin typeface="Courier" pitchFamily="2" charset="0"/>
                <a:ea typeface="Lato" panose="020F0502020204030203" pitchFamily="34" charset="0"/>
                <a:cs typeface="Courier New" panose="02070309020205020404" pitchFamily="49" charset="0"/>
              </a:rPr>
              <a:t>kwarg</a:t>
            </a:r>
            <a:r>
              <a:rPr lang="en-US" altLang="zh-CN" dirty="0">
                <a:solidFill>
                  <a:schemeClr val="accent2">
                    <a:lumMod val="75000"/>
                  </a:schemeClr>
                </a:solidFill>
                <a:latin typeface="Courier" pitchFamily="2" charset="0"/>
                <a:ea typeface="Lato" panose="020F0502020204030203" pitchFamily="34" charset="0"/>
                <a:cs typeface="Courier New" panose="02070309020205020404" pitchFamily="49" charset="0"/>
              </a:rPr>
              <a:t> = value</a:t>
            </a:r>
            <a:r>
              <a:rPr lang="en-US" altLang="zh-CN" dirty="0">
                <a:solidFill>
                  <a:schemeClr val="accent1"/>
                </a:solidFill>
                <a:latin typeface="Avenir Book" panose="02000503020000020003" pitchFamily="2" charset="0"/>
                <a:ea typeface="Lato" panose="020F0502020204030203" pitchFamily="34" charset="0"/>
                <a:cs typeface="Lato" panose="020F0502020204030203" pitchFamily="34" charset="0"/>
              </a:rPr>
              <a:t>. </a:t>
            </a:r>
            <a:endParaRPr lang="en-US" altLang="zh-CN" dirty="0">
              <a:latin typeface="Avenir Book" panose="02000503020000020003" pitchFamily="2" charset="0"/>
            </a:endParaRPr>
          </a:p>
          <a:p>
            <a:endParaRPr lang="en-US" altLang="zh-CN" dirty="0">
              <a:latin typeface="Avenir Book" panose="02000503020000020003" pitchFamily="2" charset="0"/>
            </a:endParaRPr>
          </a:p>
          <a:p>
            <a:r>
              <a:rPr lang="en-US" altLang="zh-CN" dirty="0">
                <a:latin typeface="Avenir Book" panose="02000503020000020003" pitchFamily="2" charset="0"/>
                <a:ea typeface="Lato" panose="020F0502020204030203" pitchFamily="34" charset="0"/>
                <a:cs typeface="Lato" panose="020F0502020204030203" pitchFamily="34" charset="0"/>
              </a:rPr>
              <a:t>All the keyword arguments passed must match one of the parameters in the function definition and </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their order is not important.</a:t>
            </a:r>
          </a:p>
          <a:p>
            <a:endPar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endParaRPr>
          </a:p>
          <a:p>
            <a:r>
              <a:rPr lang="en-US" altLang="zh-CN" dirty="0">
                <a:latin typeface="Avenir Book" panose="02000503020000020003" pitchFamily="2" charset="0"/>
                <a:ea typeface="Lato" panose="020F0502020204030203" pitchFamily="34" charset="0"/>
                <a:cs typeface="Lato" panose="020F0502020204030203" pitchFamily="34" charset="0"/>
              </a:rPr>
              <a:t>No parameter in the function definition may receive a value more than once</a:t>
            </a:r>
          </a:p>
          <a:p>
            <a:endParaRPr lang="en-US" altLang="zh-CN" dirty="0">
              <a:latin typeface="Avenir Book" panose="02000503020000020003" pitchFamily="2"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Keyword arguments</a:t>
            </a:r>
            <a:endParaRPr kumimoji="1" lang="zh-CN" altLang="en-US" dirty="0"/>
          </a:p>
        </p:txBody>
      </p:sp>
      <p:pic>
        <p:nvPicPr>
          <p:cNvPr id="3" name="图片 2"/>
          <p:cNvPicPr>
            <a:picLocks noChangeAspect="1"/>
          </p:cNvPicPr>
          <p:nvPr/>
        </p:nvPicPr>
        <p:blipFill>
          <a:blip r:embed="rId2"/>
          <a:stretch>
            <a:fillRect/>
          </a:stretch>
        </p:blipFill>
        <p:spPr>
          <a:xfrm>
            <a:off x="282958" y="2756056"/>
            <a:ext cx="5959925" cy="2709057"/>
          </a:xfrm>
          <a:prstGeom prst="rect">
            <a:avLst/>
          </a:prstGeom>
        </p:spPr>
      </p:pic>
      <p:pic>
        <p:nvPicPr>
          <p:cNvPr id="5" name="图片 4"/>
          <p:cNvPicPr>
            <a:picLocks noChangeAspect="1"/>
          </p:cNvPicPr>
          <p:nvPr/>
        </p:nvPicPr>
        <p:blipFill>
          <a:blip r:embed="rId3"/>
          <a:stretch>
            <a:fillRect/>
          </a:stretch>
        </p:blipFill>
        <p:spPr>
          <a:xfrm>
            <a:off x="6242883" y="3325941"/>
            <a:ext cx="5743274" cy="156928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Keyword arguments</a:t>
            </a:r>
            <a:endParaRPr kumimoji="1" lang="zh-CN" altLang="en-US" dirty="0"/>
          </a:p>
        </p:txBody>
      </p:sp>
      <p:pic>
        <p:nvPicPr>
          <p:cNvPr id="4" name="图片 3"/>
          <p:cNvPicPr>
            <a:picLocks noChangeAspect="1"/>
          </p:cNvPicPr>
          <p:nvPr/>
        </p:nvPicPr>
        <p:blipFill>
          <a:blip r:embed="rId2"/>
          <a:stretch>
            <a:fillRect/>
          </a:stretch>
        </p:blipFill>
        <p:spPr>
          <a:xfrm>
            <a:off x="838200" y="2163617"/>
            <a:ext cx="10177814" cy="340590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Positional and keyword arguments</a:t>
            </a:r>
            <a:endParaRPr kumimoji="1" lang="zh-CN" altLang="en-US" dirty="0"/>
          </a:p>
        </p:txBody>
      </p:sp>
      <p:sp>
        <p:nvSpPr>
          <p:cNvPr id="8" name="内容占位符 2"/>
          <p:cNvSpPr>
            <a:spLocks noGrp="1"/>
          </p:cNvSpPr>
          <p:nvPr>
            <p:ph idx="1"/>
          </p:nvPr>
        </p:nvSpPr>
        <p:spPr>
          <a:xfrm>
            <a:off x="838200" y="1825625"/>
            <a:ext cx="10515600" cy="4351338"/>
          </a:xfrm>
        </p:spPr>
        <p:txBody>
          <a:bodyPr>
            <a:normAutofit/>
          </a:bodyPr>
          <a:lstStyle/>
          <a:p>
            <a:r>
              <a:rPr lang="en-US" altLang="zh-CN" dirty="0">
                <a:latin typeface="Avenir Book" panose="02000503020000020003" pitchFamily="2" charset="0"/>
              </a:rPr>
              <a:t>When using a mix of positional and keyword arguments, </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keyword arguments must follow positional arguments</a:t>
            </a:r>
            <a:endParaRPr lang="en-US" altLang="zh-CN" dirty="0">
              <a:solidFill>
                <a:schemeClr val="accent2">
                  <a:lumMod val="75000"/>
                </a:schemeClr>
              </a:solidFill>
              <a:latin typeface="Avenir Book" panose="02000503020000020003" pitchFamily="2" charset="0"/>
            </a:endParaRPr>
          </a:p>
        </p:txBody>
      </p:sp>
      <p:pic>
        <p:nvPicPr>
          <p:cNvPr id="9" name="图片 8"/>
          <p:cNvPicPr>
            <a:picLocks noChangeAspect="1"/>
          </p:cNvPicPr>
          <p:nvPr/>
        </p:nvPicPr>
        <p:blipFill>
          <a:blip r:embed="rId3"/>
          <a:stretch>
            <a:fillRect/>
          </a:stretch>
        </p:blipFill>
        <p:spPr>
          <a:xfrm>
            <a:off x="1162051" y="3294063"/>
            <a:ext cx="9317660" cy="28829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Positional and keyword arguments</a:t>
            </a:r>
            <a:endParaRPr kumimoji="1" lang="zh-CN" altLang="en-US" dirty="0"/>
          </a:p>
        </p:txBody>
      </p:sp>
      <p:graphicFrame>
        <p:nvGraphicFramePr>
          <p:cNvPr id="5" name="表格 4"/>
          <p:cNvGraphicFramePr>
            <a:graphicFrameLocks noGrp="1"/>
          </p:cNvGraphicFramePr>
          <p:nvPr/>
        </p:nvGraphicFramePr>
        <p:xfrm>
          <a:off x="576540" y="1690688"/>
          <a:ext cx="10298656" cy="4404360"/>
        </p:xfrm>
        <a:graphic>
          <a:graphicData uri="http://schemas.openxmlformats.org/drawingml/2006/table">
            <a:tbl>
              <a:tblPr/>
              <a:tblGrid>
                <a:gridCol w="5149328">
                  <a:extLst>
                    <a:ext uri="{9D8B030D-6E8A-4147-A177-3AD203B41FA5}">
                      <a16:colId xmlns:a16="http://schemas.microsoft.com/office/drawing/2014/main" val="20001"/>
                    </a:ext>
                  </a:extLst>
                </a:gridCol>
                <a:gridCol w="5149328">
                  <a:extLst>
                    <a:ext uri="{9D8B030D-6E8A-4147-A177-3AD203B41FA5}">
                      <a16:colId xmlns:a16="http://schemas.microsoft.com/office/drawing/2014/main" val="985564869"/>
                    </a:ext>
                  </a:extLst>
                </a:gridCol>
              </a:tblGrid>
              <a:tr h="0">
                <a:tc>
                  <a:txBody>
                    <a:bodyPr/>
                    <a:lstStyle/>
                    <a:p>
                      <a:pPr algn="ctr" fontAlgn="base"/>
                      <a:r>
                        <a:rPr lang="en-US" sz="2800" b="1" dirty="0">
                          <a:effectLst/>
                          <a:latin typeface="Avenir Book" panose="02000503020000020003" pitchFamily="2" charset="0"/>
                        </a:rPr>
                        <a:t>Positional Argument</a:t>
                      </a:r>
                    </a:p>
                  </a:txBody>
                  <a:tcPr marL="95250" marR="95250" marT="95250" marB="952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ctr" fontAlgn="base"/>
                      <a:r>
                        <a:rPr lang="en-US" sz="2800" b="1" dirty="0">
                          <a:effectLst/>
                          <a:latin typeface="Avenir Book" panose="02000503020000020003" pitchFamily="2" charset="0"/>
                        </a:rPr>
                        <a:t>Keyword Argument</a:t>
                      </a:r>
                    </a:p>
                  </a:txBody>
                  <a:tcPr marL="38100" marR="38100" marT="95250" marB="952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fontAlgn="ctr"/>
                      <a:r>
                        <a:rPr lang="en-US" sz="2800" b="0">
                          <a:effectLst/>
                          <a:latin typeface="Avenir Book" panose="02000503020000020003" pitchFamily="2" charset="0"/>
                        </a:rPr>
                        <a:t>Arguments are passed in the order of parameters. The order defined in the order function declaration.</a:t>
                      </a:r>
                    </a:p>
                  </a:txBody>
                  <a:tcPr marL="95250" marR="95250" marT="133350" marB="1333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l" fontAlgn="ctr"/>
                      <a:r>
                        <a:rPr lang="en-US" sz="2800" b="0" dirty="0">
                          <a:effectLst/>
                          <a:latin typeface="Avenir Book" panose="02000503020000020003" pitchFamily="2" charset="0"/>
                        </a:rPr>
                        <a:t>Parameter Names are used to pass the argument during the function call.</a:t>
                      </a:r>
                    </a:p>
                  </a:txBody>
                  <a:tcPr marL="95250" marR="95250" marT="133350" marB="1333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base"/>
                      <a:r>
                        <a:rPr lang="en-US" sz="2800" b="0" dirty="0">
                          <a:effectLst/>
                          <a:latin typeface="Avenir Book" panose="02000503020000020003" pitchFamily="2" charset="0"/>
                        </a:rPr>
                        <a:t>Order of values cannot be changed to avoid </a:t>
                      </a:r>
                    </a:p>
                    <a:p>
                      <a:pPr algn="l" fontAlgn="base"/>
                      <a:r>
                        <a:rPr lang="en-US" sz="2800" b="0" dirty="0">
                          <a:effectLst/>
                          <a:latin typeface="Avenir Book" panose="02000503020000020003" pitchFamily="2" charset="0"/>
                        </a:rPr>
                        <a:t>the unexpected output.</a:t>
                      </a:r>
                    </a:p>
                  </a:txBody>
                  <a:tcPr marL="95250" marR="95250" marT="133350" marB="1333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l" fontAlgn="base"/>
                      <a:r>
                        <a:rPr lang="en-US" sz="2800" b="0" dirty="0">
                          <a:effectLst/>
                          <a:latin typeface="Avenir Book" panose="02000503020000020003" pitchFamily="2" charset="0"/>
                        </a:rPr>
                        <a:t>Order of parameter Names can be changed to </a:t>
                      </a:r>
                    </a:p>
                    <a:p>
                      <a:pPr algn="l" fontAlgn="base"/>
                      <a:r>
                        <a:rPr lang="en-US" sz="2800" b="0" dirty="0">
                          <a:effectLst/>
                          <a:latin typeface="Avenir Book" panose="02000503020000020003" pitchFamily="2" charset="0"/>
                        </a:rPr>
                        <a:t>pass the argument(or values).</a:t>
                      </a:r>
                    </a:p>
                  </a:txBody>
                  <a:tcPr marL="95250" marR="95250" marT="133350" marB="1333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l" fontAlgn="ctr"/>
                      <a:endParaRPr lang="en-US" sz="2800" b="0" dirty="0">
                        <a:effectLst/>
                        <a:latin typeface="Avenir Book" panose="02000503020000020003" pitchFamily="2" charset="0"/>
                      </a:endParaRPr>
                    </a:p>
                  </a:txBody>
                  <a:tcPr marL="95250" marR="95250" marT="133350" marB="1333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a:txBody>
                    <a:bodyPr/>
                    <a:lstStyle/>
                    <a:p>
                      <a:pPr algn="l" fontAlgn="ctr"/>
                      <a:endParaRPr lang="en-US" sz="2800" b="0" dirty="0">
                        <a:effectLst/>
                        <a:latin typeface="Avenir Book" panose="02000503020000020003" pitchFamily="2" charset="0"/>
                      </a:endParaRPr>
                    </a:p>
                  </a:txBody>
                  <a:tcPr marL="95250" marR="95250" marT="133350" marB="13335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6" name="AutoShape 1" descr="FunctionName(paramName = value, ...)"/>
          <p:cNvSpPr>
            <a:spLocks noChangeAspect="1" noChangeArrowheads="1"/>
          </p:cNvSpPr>
          <p:nvPr/>
        </p:nvSpPr>
        <p:spPr bwMode="auto">
          <a:xfrm>
            <a:off x="838200" y="2922588"/>
            <a:ext cx="61341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2" descr="FunctionName(value1, value2, value3,....)"/>
          <p:cNvSpPr>
            <a:spLocks noChangeAspect="1" noChangeArrowheads="1"/>
          </p:cNvSpPr>
          <p:nvPr/>
        </p:nvSpPr>
        <p:spPr bwMode="auto">
          <a:xfrm>
            <a:off x="838200" y="2922588"/>
            <a:ext cx="6286500" cy="342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1" name="图片 10"/>
          <p:cNvPicPr>
            <a:picLocks noChangeAspect="1"/>
          </p:cNvPicPr>
          <p:nvPr/>
        </p:nvPicPr>
        <p:blipFill>
          <a:blip r:embed="rId2"/>
          <a:stretch>
            <a:fillRect/>
          </a:stretch>
        </p:blipFill>
        <p:spPr>
          <a:xfrm>
            <a:off x="5913593" y="5858411"/>
            <a:ext cx="5334373" cy="298566"/>
          </a:xfrm>
          <a:prstGeom prst="rect">
            <a:avLst/>
          </a:prstGeom>
        </p:spPr>
      </p:pic>
      <p:pic>
        <p:nvPicPr>
          <p:cNvPr id="13" name="图片 12"/>
          <p:cNvPicPr>
            <a:picLocks noChangeAspect="1"/>
          </p:cNvPicPr>
          <p:nvPr/>
        </p:nvPicPr>
        <p:blipFill>
          <a:blip r:embed="rId3"/>
          <a:stretch>
            <a:fillRect/>
          </a:stretch>
        </p:blipFill>
        <p:spPr>
          <a:xfrm>
            <a:off x="203770" y="5876862"/>
            <a:ext cx="5473710" cy="298566"/>
          </a:xfrm>
          <a:prstGeom prst="rect">
            <a:avLst/>
          </a:prstGeom>
        </p:spPr>
      </p:pic>
    </p:spTree>
    <p:extLst>
      <p:ext uri="{BB962C8B-B14F-4D97-AF65-F5344CB8AC3E}">
        <p14:creationId xmlns:p14="http://schemas.microsoft.com/office/powerpoint/2010/main" val="1721755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Functions with multiple arguments and return values</a:t>
            </a:r>
            <a:endParaRPr kumimoji="1" lang="zh-CN" altLang="en-US" dirty="0"/>
          </a:p>
        </p:txBody>
      </p:sp>
      <p:sp>
        <p:nvSpPr>
          <p:cNvPr id="6" name="文本框 5"/>
          <p:cNvSpPr txBox="1"/>
          <p:nvPr/>
        </p:nvSpPr>
        <p:spPr>
          <a:xfrm>
            <a:off x="568891" y="1695100"/>
            <a:ext cx="10056437" cy="1384995"/>
          </a:xfrm>
          <a:prstGeom prst="rect">
            <a:avLst/>
          </a:prstGeom>
          <a:noFill/>
        </p:spPr>
        <p:txBody>
          <a:bodyPr wrap="square" rtlCol="0">
            <a:spAutoFit/>
          </a:bodyPr>
          <a:lstStyle/>
          <a:p>
            <a:r>
              <a:rPr lang="en-US" altLang="zh-CN" sz="2800" dirty="0">
                <a:latin typeface="Avenir Book" panose="02000503020000020003" pitchFamily="2" charset="0"/>
              </a:rPr>
              <a:t>You can send any data types of argument to a function (string, number, list, dictionary etc.), and it will be treated as the same data type inside the function.</a:t>
            </a:r>
            <a:endParaRPr kumimoji="1" lang="zh-CN" altLang="en-US" sz="2800" dirty="0">
              <a:latin typeface="Avenir Book" panose="02000503020000020003" pitchFamily="2" charset="0"/>
            </a:endParaRPr>
          </a:p>
        </p:txBody>
      </p:sp>
      <p:sp>
        <p:nvSpPr>
          <p:cNvPr id="7" name="矩形 6"/>
          <p:cNvSpPr/>
          <p:nvPr/>
        </p:nvSpPr>
        <p:spPr>
          <a:xfrm>
            <a:off x="568890" y="3300852"/>
            <a:ext cx="10784909" cy="523220"/>
          </a:xfrm>
          <a:prstGeom prst="rect">
            <a:avLst/>
          </a:prstGeom>
        </p:spPr>
        <p:txBody>
          <a:bodyPr wrap="square">
            <a:spAutoFit/>
          </a:bodyPr>
          <a:lstStyle/>
          <a:p>
            <a:r>
              <a:rPr lang="en-US" altLang="zh-CN" sz="2800" dirty="0">
                <a:latin typeface="Avenir Book" panose="02000503020000020003" pitchFamily="2" charset="0"/>
                <a:ea typeface="Lato" panose="020F0502020204030203" pitchFamily="34" charset="0"/>
                <a:cs typeface="Lato" panose="020F0502020204030203" pitchFamily="34" charset="0"/>
              </a:rPr>
              <a:t>e.g. write a function to get id of a given name and id dictionary</a:t>
            </a:r>
            <a:endParaRPr lang="en-US" altLang="zh-CN" sz="2800" dirty="0">
              <a:latin typeface="Avenir Book" panose="02000503020000020003" pitchFamily="2" charset="0"/>
              <a:cs typeface="Courier New" panose="02070309020205020404" pitchFamily="49" charset="0"/>
            </a:endParaRPr>
          </a:p>
        </p:txBody>
      </p:sp>
      <p:pic>
        <p:nvPicPr>
          <p:cNvPr id="4" name="图片 3"/>
          <p:cNvPicPr>
            <a:picLocks noChangeAspect="1"/>
          </p:cNvPicPr>
          <p:nvPr/>
        </p:nvPicPr>
        <p:blipFill>
          <a:blip r:embed="rId2"/>
          <a:stretch>
            <a:fillRect/>
          </a:stretch>
        </p:blipFill>
        <p:spPr>
          <a:xfrm>
            <a:off x="568890" y="4044829"/>
            <a:ext cx="10303791" cy="261200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Functions with multiple arguments and return values</a:t>
            </a:r>
            <a:endParaRPr kumimoji="1" lang="zh-CN" altLang="en-US" dirty="0"/>
          </a:p>
        </p:txBody>
      </p:sp>
      <p:sp>
        <p:nvSpPr>
          <p:cNvPr id="6" name="文本框 5"/>
          <p:cNvSpPr txBox="1"/>
          <p:nvPr/>
        </p:nvSpPr>
        <p:spPr>
          <a:xfrm>
            <a:off x="568891" y="1695100"/>
            <a:ext cx="10056437" cy="1384995"/>
          </a:xfrm>
          <a:prstGeom prst="rect">
            <a:avLst/>
          </a:prstGeom>
          <a:noFill/>
        </p:spPr>
        <p:txBody>
          <a:bodyPr wrap="square" rtlCol="0">
            <a:spAutoFit/>
          </a:bodyPr>
          <a:lstStyle/>
          <a:p>
            <a:r>
              <a:rPr lang="en-US" altLang="zh-CN" sz="2800" dirty="0">
                <a:latin typeface="Avenir Book" panose="02000503020000020003" pitchFamily="2" charset="0"/>
              </a:rPr>
              <a:t>You can send any data types of argument to a function (string, number, list, dictionary etc.), and it will be treated as the same data type inside the function.</a:t>
            </a:r>
            <a:endParaRPr kumimoji="1" lang="zh-CN" altLang="en-US" sz="2800" dirty="0">
              <a:latin typeface="Avenir Book" panose="02000503020000020003" pitchFamily="2" charset="0"/>
            </a:endParaRPr>
          </a:p>
        </p:txBody>
      </p:sp>
      <p:sp>
        <p:nvSpPr>
          <p:cNvPr id="7" name="矩形 6"/>
          <p:cNvSpPr/>
          <p:nvPr/>
        </p:nvSpPr>
        <p:spPr>
          <a:xfrm>
            <a:off x="568890" y="3300852"/>
            <a:ext cx="10784909" cy="523220"/>
          </a:xfrm>
          <a:prstGeom prst="rect">
            <a:avLst/>
          </a:prstGeom>
        </p:spPr>
        <p:txBody>
          <a:bodyPr wrap="square">
            <a:spAutoFit/>
          </a:bodyPr>
          <a:lstStyle/>
          <a:p>
            <a:r>
              <a:rPr lang="en-US" altLang="zh-CN" sz="2800" dirty="0">
                <a:latin typeface="Avenir Book" panose="02000503020000020003" pitchFamily="2" charset="0"/>
                <a:ea typeface="Lato" panose="020F0502020204030203" pitchFamily="34" charset="0"/>
                <a:cs typeface="Lato" panose="020F0502020204030203" pitchFamily="34" charset="0"/>
              </a:rPr>
              <a:t>e.g. write a function to get id of a given name and id dictionary</a:t>
            </a:r>
            <a:endParaRPr lang="en-US" altLang="zh-CN" sz="2800" dirty="0">
              <a:latin typeface="Avenir Book" panose="02000503020000020003" pitchFamily="2" charset="0"/>
              <a:cs typeface="Courier New" panose="02070309020205020404" pitchFamily="49" charset="0"/>
            </a:endParaRPr>
          </a:p>
        </p:txBody>
      </p:sp>
      <p:pic>
        <p:nvPicPr>
          <p:cNvPr id="3" name="图片 2"/>
          <p:cNvPicPr>
            <a:picLocks noChangeAspect="1"/>
          </p:cNvPicPr>
          <p:nvPr/>
        </p:nvPicPr>
        <p:blipFill>
          <a:blip r:embed="rId2"/>
          <a:stretch>
            <a:fillRect/>
          </a:stretch>
        </p:blipFill>
        <p:spPr>
          <a:xfrm>
            <a:off x="290269" y="4531648"/>
            <a:ext cx="10609379" cy="162975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Functions (</a:t>
            </a:r>
            <a:r>
              <a:rPr kumimoji="1" lang="zh-CN" altLang="en-US" dirty="0"/>
              <a:t>函数</a:t>
            </a:r>
            <a:r>
              <a:rPr kumimoji="1" lang="en-US" altLang="zh-CN" dirty="0"/>
              <a:t>)</a:t>
            </a:r>
            <a:endParaRPr kumimoji="1" lang="zh-CN" altLang="en-US" dirty="0"/>
          </a:p>
        </p:txBody>
      </p:sp>
      <p:sp>
        <p:nvSpPr>
          <p:cNvPr id="3" name="内容占位符 2"/>
          <p:cNvSpPr>
            <a:spLocks noGrp="1"/>
          </p:cNvSpPr>
          <p:nvPr>
            <p:ph idx="1"/>
          </p:nvPr>
        </p:nvSpPr>
        <p:spPr/>
        <p:txBody>
          <a:bodyPr>
            <a:normAutofit/>
          </a:bodyPr>
          <a:lstStyle/>
          <a:p>
            <a:r>
              <a:rPr lang="en-US" altLang="zh-CN" dirty="0">
                <a:solidFill>
                  <a:schemeClr val="accent2">
                    <a:lumMod val="75000"/>
                  </a:schemeClr>
                </a:solidFill>
              </a:rPr>
              <a:t>Functions</a:t>
            </a:r>
            <a:r>
              <a:rPr lang="en-US" altLang="zh-CN" dirty="0"/>
              <a:t> are used when you have a block of statements that needs to be executed multiple times within the program.</a:t>
            </a:r>
          </a:p>
          <a:p>
            <a:pPr marL="0" indent="0">
              <a:buNone/>
            </a:pPr>
            <a:endParaRPr lang="en-US" altLang="zh-CN" dirty="0"/>
          </a:p>
          <a:p>
            <a:r>
              <a:rPr lang="en-US" altLang="zh-CN" dirty="0"/>
              <a:t>This block of statements are grouped together and is given a name which can be used to invoke it from other parts of the program (function calling).</a:t>
            </a:r>
          </a:p>
          <a:p>
            <a:pPr marL="0" indent="0">
              <a:buNone/>
            </a:pPr>
            <a:endParaRPr lang="en-US" altLang="zh-CN" dirty="0"/>
          </a:p>
          <a:p>
            <a:r>
              <a:rPr lang="en-US" altLang="zh-CN" dirty="0"/>
              <a:t>Functions also reduce the size of the program by eliminating rudimentary code.</a:t>
            </a:r>
          </a:p>
          <a:p>
            <a:endParaRPr lang="en-US" altLang="zh-CN" dirty="0"/>
          </a:p>
          <a:p>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Passing mutable and immutable objects as arguments</a:t>
            </a:r>
          </a:p>
        </p:txBody>
      </p:sp>
      <p:sp>
        <p:nvSpPr>
          <p:cNvPr id="4" name="矩形 3"/>
          <p:cNvSpPr/>
          <p:nvPr/>
        </p:nvSpPr>
        <p:spPr>
          <a:xfrm>
            <a:off x="655320" y="2025908"/>
            <a:ext cx="10975848" cy="3108543"/>
          </a:xfrm>
          <a:prstGeom prst="rect">
            <a:avLst/>
          </a:prstGeom>
        </p:spPr>
        <p:txBody>
          <a:bodyPr wrap="square">
            <a:spAutoFit/>
          </a:bodyPr>
          <a:lstStyle/>
          <a:p>
            <a:pPr marL="457200" indent="-457200">
              <a:buFont typeface="Arial" panose="020B0604020202020204" pitchFamily="34" charset="0"/>
              <a:buChar char="•"/>
            </a:pPr>
            <a:r>
              <a:rPr lang="en-US" altLang="zh-CN" sz="2800" dirty="0">
                <a:latin typeface="Avenir Book" panose="02000503020000020003" pitchFamily="2" charset="0"/>
                <a:ea typeface="Lato" panose="020F0502020204030203" pitchFamily="34" charset="0"/>
                <a:cs typeface="Lato" panose="020F0502020204030203" pitchFamily="34" charset="0"/>
              </a:rPr>
              <a:t>Changes to </a:t>
            </a:r>
            <a:r>
              <a:rPr lang="en-US" altLang="zh-CN" sz="2800"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immutable</a:t>
            </a:r>
            <a:r>
              <a:rPr lang="en-US" altLang="zh-CN" sz="2800" dirty="0">
                <a:latin typeface="Avenir Book" panose="02000503020000020003" pitchFamily="2" charset="0"/>
                <a:ea typeface="Lato" panose="020F0502020204030203" pitchFamily="34" charset="0"/>
                <a:cs typeface="Lato" panose="020F0502020204030203" pitchFamily="34" charset="0"/>
              </a:rPr>
              <a:t> arguments (e.g. numbers, strings and tuples ) of a function within the function </a:t>
            </a:r>
            <a:r>
              <a:rPr lang="en-US" altLang="zh-CN" sz="2800"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do not </a:t>
            </a:r>
            <a:r>
              <a:rPr lang="en-US" altLang="zh-CN" sz="2800" dirty="0">
                <a:latin typeface="Avenir Book" panose="02000503020000020003" pitchFamily="2" charset="0"/>
                <a:ea typeface="Lato" panose="020F0502020204030203" pitchFamily="34" charset="0"/>
                <a:cs typeface="Lato" panose="020F0502020204030203" pitchFamily="34" charset="0"/>
              </a:rPr>
              <a:t>affect their values in the calling program.</a:t>
            </a:r>
          </a:p>
          <a:p>
            <a:pPr marL="285750" indent="-285750">
              <a:buFont typeface="Arial" panose="020B0604020202020204" pitchFamily="34" charset="0"/>
              <a:buChar char="•"/>
            </a:pPr>
            <a:endParaRPr lang="en-US" altLang="zh-CN" sz="2800" dirty="0">
              <a:latin typeface="Avenir Book" panose="02000503020000020003" pitchFamily="2" charset="0"/>
              <a:ea typeface="Lato" panose="020F0502020204030203" pitchFamily="34" charset="0"/>
              <a:cs typeface="Lato" panose="020F0502020204030203" pitchFamily="34" charset="0"/>
            </a:endParaRPr>
          </a:p>
          <a:p>
            <a:pPr marL="457200" indent="-457200">
              <a:buFont typeface="Arial" panose="020B0604020202020204" pitchFamily="34" charset="0"/>
              <a:buChar char="•"/>
            </a:pPr>
            <a:r>
              <a:rPr lang="en-US" altLang="zh-CN" sz="2800" dirty="0">
                <a:latin typeface="Avenir Book" panose="02000503020000020003" pitchFamily="2" charset="0"/>
                <a:ea typeface="Lato" panose="020F0502020204030203" pitchFamily="34" charset="0"/>
                <a:cs typeface="Lato" panose="020F0502020204030203" pitchFamily="34" charset="0"/>
              </a:rPr>
              <a:t>Changes to </a:t>
            </a:r>
            <a:r>
              <a:rPr lang="en-US" altLang="zh-CN" sz="2800"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mutable</a:t>
            </a:r>
            <a:r>
              <a:rPr lang="en-US" altLang="zh-CN" sz="2800" dirty="0">
                <a:latin typeface="Avenir Book" panose="02000503020000020003" pitchFamily="2" charset="0"/>
                <a:ea typeface="Lato" panose="020F0502020204030203" pitchFamily="34" charset="0"/>
                <a:cs typeface="Lato" panose="020F0502020204030203" pitchFamily="34" charset="0"/>
              </a:rPr>
              <a:t> arguments (e.g. lists and dictionaries) of a function within the function </a:t>
            </a:r>
            <a:r>
              <a:rPr lang="en-US" altLang="zh-CN" sz="2800"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also change </a:t>
            </a:r>
            <a:r>
              <a:rPr lang="en-US" altLang="zh-CN" sz="2800" dirty="0">
                <a:latin typeface="Avenir Book" panose="02000503020000020003" pitchFamily="2" charset="0"/>
                <a:ea typeface="Lato" panose="020F0502020204030203" pitchFamily="34" charset="0"/>
                <a:cs typeface="Lato" panose="020F0502020204030203" pitchFamily="34" charset="0"/>
              </a:rPr>
              <a:t>the values of the same objects in the calling program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Passing mutable and immutable objects as arguments</a:t>
            </a:r>
          </a:p>
        </p:txBody>
      </p:sp>
      <p:pic>
        <p:nvPicPr>
          <p:cNvPr id="5" name="图片 4"/>
          <p:cNvPicPr>
            <a:picLocks noChangeAspect="1"/>
          </p:cNvPicPr>
          <p:nvPr/>
        </p:nvPicPr>
        <p:blipFill>
          <a:blip r:embed="rId2"/>
          <a:stretch>
            <a:fillRect/>
          </a:stretch>
        </p:blipFill>
        <p:spPr>
          <a:xfrm>
            <a:off x="497328" y="2037832"/>
            <a:ext cx="3970763" cy="3395559"/>
          </a:xfrm>
          <a:prstGeom prst="rect">
            <a:avLst/>
          </a:prstGeom>
        </p:spPr>
      </p:pic>
      <p:sp>
        <p:nvSpPr>
          <p:cNvPr id="6" name="矩形 5"/>
          <p:cNvSpPr/>
          <p:nvPr/>
        </p:nvSpPr>
        <p:spPr>
          <a:xfrm>
            <a:off x="497328" y="5776876"/>
            <a:ext cx="5093959" cy="461665"/>
          </a:xfrm>
          <a:prstGeom prst="rect">
            <a:avLst/>
          </a:prstGeom>
        </p:spPr>
        <p:txBody>
          <a:bodyPr wrap="none">
            <a:spAutoFit/>
          </a:bodyPr>
          <a:lstStyle/>
          <a:p>
            <a:r>
              <a:rPr lang="en-US" altLang="zh-CN" sz="2400" i="1" dirty="0">
                <a:solidFill>
                  <a:srgbClr val="292929"/>
                </a:solidFill>
                <a:latin typeface="Avenir Book" panose="02000503020000020003" pitchFamily="2" charset="0"/>
              </a:rPr>
              <a:t>a</a:t>
            </a:r>
            <a:r>
              <a:rPr lang="en-US" altLang="zh-CN" sz="2400" dirty="0">
                <a:solidFill>
                  <a:srgbClr val="292929"/>
                </a:solidFill>
                <a:latin typeface="Avenir Book" panose="02000503020000020003" pitchFamily="2" charset="0"/>
              </a:rPr>
              <a:t> is still referring to the same object</a:t>
            </a:r>
            <a:endParaRPr lang="zh-CN" altLang="en-US" sz="2400" dirty="0">
              <a:latin typeface="Avenir Book" panose="02000503020000020003" pitchFamily="2"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0" y="1556203"/>
            <a:ext cx="2743593" cy="11857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0" y="2719996"/>
            <a:ext cx="2743593" cy="16665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5500" y="4551949"/>
            <a:ext cx="2743593" cy="101204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0" y="5689934"/>
            <a:ext cx="2743593" cy="118579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8649093" y="4286134"/>
            <a:ext cx="3542907" cy="1015663"/>
          </a:xfrm>
          <a:prstGeom prst="rect">
            <a:avLst/>
          </a:prstGeom>
        </p:spPr>
        <p:txBody>
          <a:bodyPr wrap="square">
            <a:spAutoFit/>
          </a:bodyPr>
          <a:lstStyle/>
          <a:p>
            <a:r>
              <a:rPr lang="en-US" altLang="zh-CN" sz="2000" dirty="0">
                <a:latin typeface="Avenir Book" panose="02000503020000020003" pitchFamily="2" charset="0"/>
              </a:rPr>
              <a:t>n +=1</a:t>
            </a:r>
          </a:p>
          <a:p>
            <a:r>
              <a:rPr lang="en-US" altLang="zh-CN" sz="2000" dirty="0">
                <a:latin typeface="Avenir Book" panose="02000503020000020003" pitchFamily="2" charset="0"/>
              </a:rPr>
              <a:t>integer is </a:t>
            </a:r>
            <a:r>
              <a:rPr lang="en-US" altLang="zh-CN" sz="2000" i="1" dirty="0">
                <a:latin typeface="Avenir Book" panose="02000503020000020003" pitchFamily="2" charset="0"/>
              </a:rPr>
              <a:t>immutable</a:t>
            </a:r>
            <a:r>
              <a:rPr lang="en-US" altLang="zh-CN" sz="2000" dirty="0">
                <a:latin typeface="Avenir Book" panose="02000503020000020003" pitchFamily="2" charset="0"/>
              </a:rPr>
              <a:t>, </a:t>
            </a:r>
            <a:r>
              <a:rPr lang="en-US" altLang="zh-CN" sz="2000" i="1" dirty="0">
                <a:solidFill>
                  <a:srgbClr val="292929"/>
                </a:solidFill>
                <a:latin typeface="Avenir Book" panose="02000503020000020003" pitchFamily="2" charset="0"/>
              </a:rPr>
              <a:t>create a new object</a:t>
            </a:r>
            <a:r>
              <a:rPr lang="en-US" altLang="zh-CN" sz="2000" dirty="0">
                <a:solidFill>
                  <a:srgbClr val="292929"/>
                </a:solidFill>
                <a:latin typeface="Avenir Book" panose="02000503020000020003" pitchFamily="2" charset="0"/>
              </a:rPr>
              <a:t> with the value 4</a:t>
            </a:r>
            <a:endParaRPr lang="zh-CN" altLang="en-US" sz="2000" dirty="0">
              <a:latin typeface="Avenir Book" panose="02000503020000020003" pitchFamily="2"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Passing mutable and immutable objects as arguments</a:t>
            </a:r>
          </a:p>
        </p:txBody>
      </p:sp>
      <p:sp>
        <p:nvSpPr>
          <p:cNvPr id="6" name="矩形 5"/>
          <p:cNvSpPr/>
          <p:nvPr/>
        </p:nvSpPr>
        <p:spPr>
          <a:xfrm>
            <a:off x="497328" y="5776876"/>
            <a:ext cx="4544707" cy="830997"/>
          </a:xfrm>
          <a:prstGeom prst="rect">
            <a:avLst/>
          </a:prstGeom>
        </p:spPr>
        <p:txBody>
          <a:bodyPr wrap="square">
            <a:spAutoFit/>
          </a:bodyPr>
          <a:lstStyle/>
          <a:p>
            <a:r>
              <a:rPr lang="en-US" altLang="zh-CN" sz="2400" i="1" dirty="0">
                <a:latin typeface="Avenir Book" panose="02000503020000020003" pitchFamily="2" charset="0"/>
              </a:rPr>
              <a:t>a</a:t>
            </a:r>
            <a:r>
              <a:rPr lang="en-US" altLang="zh-CN" sz="2400" dirty="0">
                <a:latin typeface="Avenir Book" panose="02000503020000020003" pitchFamily="2" charset="0"/>
              </a:rPr>
              <a:t> now refers to the new object created by the function</a:t>
            </a:r>
            <a:endParaRPr lang="zh-CN" altLang="en-US" sz="3200" dirty="0">
              <a:latin typeface="Avenir Book" panose="02000503020000020003" pitchFamily="2"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308" y="1477348"/>
            <a:ext cx="2743593" cy="11857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308" y="2595702"/>
            <a:ext cx="2743593" cy="16665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5308" y="4358794"/>
            <a:ext cx="2743593" cy="101204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5"/>
          <a:stretch>
            <a:fillRect/>
          </a:stretch>
        </p:blipFill>
        <p:spPr>
          <a:xfrm>
            <a:off x="609185" y="2070242"/>
            <a:ext cx="4544706" cy="3475363"/>
          </a:xfrm>
          <a:prstGeom prst="rect">
            <a:avLst/>
          </a:prstGeom>
        </p:spPr>
      </p:pic>
      <p:pic>
        <p:nvPicPr>
          <p:cNvPr id="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2308" y="5370840"/>
            <a:ext cx="2743593" cy="101204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652" r="67767" b="28664"/>
          <a:stretch>
            <a:fillRect/>
          </a:stretch>
        </p:blipFill>
        <p:spPr bwMode="auto">
          <a:xfrm>
            <a:off x="6622308" y="6156801"/>
            <a:ext cx="884347" cy="6721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线连接符 6"/>
          <p:cNvCxnSpPr>
            <a:stCxn id="11" idx="3"/>
          </p:cNvCxnSpPr>
          <p:nvPr/>
        </p:nvCxnSpPr>
        <p:spPr>
          <a:xfrm flipV="1">
            <a:off x="7506655" y="5876863"/>
            <a:ext cx="865344" cy="6160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Passing mutable and immutable objects as arguments</a:t>
            </a:r>
          </a:p>
        </p:txBody>
      </p:sp>
      <p:sp>
        <p:nvSpPr>
          <p:cNvPr id="6" name="矩形 5"/>
          <p:cNvSpPr/>
          <p:nvPr/>
        </p:nvSpPr>
        <p:spPr>
          <a:xfrm>
            <a:off x="497328" y="5515266"/>
            <a:ext cx="4544707" cy="523220"/>
          </a:xfrm>
          <a:prstGeom prst="rect">
            <a:avLst/>
          </a:prstGeom>
        </p:spPr>
        <p:txBody>
          <a:bodyPr wrap="square">
            <a:spAutoFit/>
          </a:bodyPr>
          <a:lstStyle/>
          <a:p>
            <a:r>
              <a:rPr lang="en-US" altLang="zh-CN" sz="2800" i="1" dirty="0">
                <a:latin typeface="Avenir Book" panose="02000503020000020003" pitchFamily="2" charset="0"/>
              </a:rPr>
              <a:t>L is changed!</a:t>
            </a:r>
            <a:endParaRPr lang="zh-CN" altLang="en-US" sz="3600" dirty="0">
              <a:latin typeface="Avenir Book" panose="02000503020000020003" pitchFamily="2" charset="0"/>
            </a:endParaRPr>
          </a:p>
        </p:txBody>
      </p:sp>
      <p:pic>
        <p:nvPicPr>
          <p:cNvPr id="4" name="图片 3"/>
          <p:cNvPicPr>
            <a:picLocks noChangeAspect="1"/>
          </p:cNvPicPr>
          <p:nvPr/>
        </p:nvPicPr>
        <p:blipFill>
          <a:blip r:embed="rId2"/>
          <a:stretch>
            <a:fillRect/>
          </a:stretch>
        </p:blipFill>
        <p:spPr>
          <a:xfrm>
            <a:off x="497328" y="2170036"/>
            <a:ext cx="3769872" cy="3476877"/>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4278" y="2048975"/>
            <a:ext cx="3705366" cy="13800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5977" y="3607592"/>
            <a:ext cx="3753667" cy="14283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7333" y="5243371"/>
            <a:ext cx="3967571" cy="161462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8224429" y="3835589"/>
            <a:ext cx="3967571" cy="1200329"/>
          </a:xfrm>
          <a:prstGeom prst="rect">
            <a:avLst/>
          </a:prstGeom>
        </p:spPr>
        <p:txBody>
          <a:bodyPr wrap="square">
            <a:spAutoFit/>
          </a:bodyPr>
          <a:lstStyle/>
          <a:p>
            <a:r>
              <a:rPr lang="en-US" altLang="zh-CN" sz="2400" dirty="0">
                <a:solidFill>
                  <a:srgbClr val="292929"/>
                </a:solidFill>
                <a:latin typeface="Avenir Book" panose="02000503020000020003" pitchFamily="2" charset="0"/>
              </a:rPr>
              <a:t>The </a:t>
            </a:r>
            <a:r>
              <a:rPr lang="en-US" altLang="zh-CN" sz="2400" dirty="0">
                <a:latin typeface="Avenir Book" panose="02000503020000020003" pitchFamily="2" charset="0"/>
              </a:rPr>
              <a:t>.append()</a:t>
            </a:r>
            <a:r>
              <a:rPr lang="en-US" altLang="zh-CN" sz="2400" dirty="0">
                <a:solidFill>
                  <a:srgbClr val="292929"/>
                </a:solidFill>
                <a:latin typeface="Avenir Book" panose="02000503020000020003" pitchFamily="2" charset="0"/>
              </a:rPr>
              <a:t> method modifies the list in place, since list is </a:t>
            </a:r>
            <a:r>
              <a:rPr lang="en-US" altLang="zh-CN" sz="2400" i="1" dirty="0">
                <a:solidFill>
                  <a:srgbClr val="292929"/>
                </a:solidFill>
                <a:latin typeface="Avenir Book" panose="02000503020000020003" pitchFamily="2" charset="0"/>
              </a:rPr>
              <a:t>mutable</a:t>
            </a:r>
            <a:r>
              <a:rPr lang="en-US" altLang="zh-CN" sz="2400" dirty="0">
                <a:solidFill>
                  <a:srgbClr val="292929"/>
                </a:solidFill>
                <a:latin typeface="Avenir Book" panose="02000503020000020003" pitchFamily="2" charset="0"/>
              </a:rPr>
              <a:t>:</a:t>
            </a:r>
            <a:endParaRPr lang="zh-CN" altLang="en-US" sz="2400" dirty="0">
              <a:latin typeface="Avenir Book" panose="02000503020000020003" pitchFamily="2"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Passing mutable and immutable objects as arguments</a:t>
            </a:r>
          </a:p>
        </p:txBody>
      </p:sp>
      <p:sp>
        <p:nvSpPr>
          <p:cNvPr id="9" name="TextBox 12"/>
          <p:cNvSpPr txBox="1"/>
          <p:nvPr/>
        </p:nvSpPr>
        <p:spPr>
          <a:xfrm>
            <a:off x="691662" y="2152307"/>
            <a:ext cx="3670566" cy="3046988"/>
          </a:xfrm>
          <a:prstGeom prst="rect">
            <a:avLst/>
          </a:prstGeom>
          <a:noFill/>
          <a:ln>
            <a:solidFill>
              <a:schemeClr val="accent1"/>
            </a:solidFill>
          </a:ln>
        </p:spPr>
        <p:txBody>
          <a:bodyPr wrap="square">
            <a:spAutoFit/>
          </a:bodyPr>
          <a:lstStyle/>
          <a:p>
            <a:pPr marL="0" lvl="1" indent="0">
              <a:buNone/>
            </a:pPr>
            <a:r>
              <a:rPr lang="en-US" sz="2400" b="1" dirty="0">
                <a:latin typeface="Courier New" panose="02070309020205020404" pitchFamily="49" charset="0"/>
                <a:cs typeface="Courier New" panose="02070309020205020404" pitchFamily="49" charset="0"/>
              </a:rPr>
              <a:t>def test(t):</a:t>
            </a:r>
          </a:p>
          <a:p>
            <a:pPr marL="0" lvl="1" indent="0">
              <a:buNone/>
            </a:pPr>
            <a:r>
              <a:rPr lang="en-US" sz="2400" b="1" dirty="0">
                <a:latin typeface="Courier New" panose="02070309020205020404" pitchFamily="49" charset="0"/>
                <a:cs typeface="Courier New" panose="02070309020205020404" pitchFamily="49" charset="0"/>
              </a:rPr>
              <a:t>    t = (1, 2)</a:t>
            </a:r>
          </a:p>
          <a:p>
            <a:pPr marL="0" lvl="1" indent="0">
              <a:buNone/>
            </a:pPr>
            <a:r>
              <a:rPr lang="en-US" sz="2400" b="1" dirty="0">
                <a:latin typeface="Courier New" panose="02070309020205020404" pitchFamily="49" charset="0"/>
                <a:cs typeface="Courier New" panose="02070309020205020404" pitchFamily="49" charset="0"/>
              </a:rPr>
              <a:t>    return t</a:t>
            </a:r>
          </a:p>
          <a:p>
            <a:pPr marL="0" lvl="1" indent="0">
              <a:buNone/>
            </a:pPr>
            <a:endParaRPr lang="en-US" sz="2400" b="1" dirty="0">
              <a:latin typeface="Courier New" panose="02070309020205020404" pitchFamily="49" charset="0"/>
              <a:cs typeface="Courier New" panose="02070309020205020404" pitchFamily="49" charset="0"/>
            </a:endParaRPr>
          </a:p>
          <a:p>
            <a:pPr marL="0" lvl="1" indent="0">
              <a:buNone/>
            </a:pPr>
            <a:r>
              <a:rPr lang="en-US" sz="2400" b="1" dirty="0">
                <a:latin typeface="Courier New" panose="02070309020205020404" pitchFamily="49" charset="0"/>
                <a:cs typeface="Courier New" panose="02070309020205020404" pitchFamily="49" charset="0"/>
              </a:rPr>
              <a:t>t = (3, 4)</a:t>
            </a:r>
          </a:p>
          <a:p>
            <a:pPr marL="0" lvl="1" indent="0">
              <a:buNone/>
            </a:pPr>
            <a:r>
              <a:rPr lang="en-US" sz="2400" b="1" dirty="0">
                <a:latin typeface="Courier New" panose="02070309020205020404" pitchFamily="49" charset="0"/>
                <a:cs typeface="Courier New" panose="02070309020205020404" pitchFamily="49" charset="0"/>
              </a:rPr>
              <a:t>t1 = test(t)</a:t>
            </a:r>
          </a:p>
          <a:p>
            <a:pPr marL="0" lvl="1" indent="0">
              <a:buNone/>
            </a:pPr>
            <a:r>
              <a:rPr lang="en-US" sz="2400" b="1" dirty="0">
                <a:latin typeface="Courier New" panose="02070309020205020404" pitchFamily="49" charset="0"/>
                <a:cs typeface="Courier New" panose="02070309020205020404" pitchFamily="49" charset="0"/>
              </a:rPr>
              <a:t>print(t)</a:t>
            </a:r>
          </a:p>
          <a:p>
            <a:pPr marL="0" lvl="1" indent="0">
              <a:buNone/>
            </a:pPr>
            <a:r>
              <a:rPr lang="en-US" sz="2400" b="1" dirty="0">
                <a:latin typeface="Courier New" panose="02070309020205020404" pitchFamily="49" charset="0"/>
                <a:cs typeface="Courier New" panose="02070309020205020404" pitchFamily="49" charset="0"/>
              </a:rPr>
              <a:t>print(t1)</a:t>
            </a:r>
          </a:p>
        </p:txBody>
      </p:sp>
      <p:sp>
        <p:nvSpPr>
          <p:cNvPr id="11" name="TextBox 1"/>
          <p:cNvSpPr txBox="1"/>
          <p:nvPr/>
        </p:nvSpPr>
        <p:spPr>
          <a:xfrm>
            <a:off x="6096000" y="2154872"/>
            <a:ext cx="4340776" cy="3046988"/>
          </a:xfrm>
          <a:prstGeom prst="rect">
            <a:avLst/>
          </a:prstGeom>
          <a:noFill/>
          <a:ln>
            <a:solidFill>
              <a:schemeClr val="accent1"/>
            </a:solidFill>
          </a:ln>
        </p:spPr>
        <p:txBody>
          <a:bodyPr wrap="square">
            <a:spAutoFit/>
          </a:bodyPr>
          <a:lstStyle/>
          <a:p>
            <a:pPr marL="0" lvl="1" indent="0">
              <a:buNone/>
            </a:pPr>
            <a:r>
              <a:rPr lang="en-US" sz="2400" b="1" dirty="0">
                <a:latin typeface="Courier New" panose="02070309020205020404" pitchFamily="49" charset="0"/>
                <a:cs typeface="Courier New" panose="02070309020205020404" pitchFamily="49" charset="0"/>
              </a:rPr>
              <a:t>def test(a):</a:t>
            </a:r>
          </a:p>
          <a:p>
            <a:pPr marL="0" lvl="1" indent="0">
              <a:buNone/>
            </a:pPr>
            <a:r>
              <a:rPr lang="en-US" sz="2400" b="1" dirty="0">
                <a:latin typeface="Courier New" panose="02070309020205020404" pitchFamily="49" charset="0"/>
                <a:cs typeface="Courier New" panose="02070309020205020404" pitchFamily="49" charset="0"/>
              </a:rPr>
              <a:t>    a[-1] = "end"</a:t>
            </a:r>
          </a:p>
          <a:p>
            <a:pPr marL="0" lvl="1" indent="0">
              <a:buNone/>
            </a:pPr>
            <a:r>
              <a:rPr lang="en-US" sz="2400" b="1" dirty="0">
                <a:latin typeface="Courier New" panose="02070309020205020404" pitchFamily="49" charset="0"/>
                <a:cs typeface="Courier New" panose="02070309020205020404" pitchFamily="49" charset="0"/>
              </a:rPr>
              <a:t>    return a</a:t>
            </a:r>
          </a:p>
          <a:p>
            <a:pPr marL="0" lvl="1" indent="0">
              <a:buNone/>
            </a:pPr>
            <a:endParaRPr lang="en-US" sz="2400" b="1" dirty="0">
              <a:latin typeface="Courier New" panose="02070309020205020404" pitchFamily="49" charset="0"/>
              <a:cs typeface="Courier New" panose="02070309020205020404" pitchFamily="49" charset="0"/>
            </a:endParaRPr>
          </a:p>
          <a:p>
            <a:pPr marL="0" lvl="1" indent="0">
              <a:buNone/>
            </a:pPr>
            <a:r>
              <a:rPr lang="en-US" sz="2400" b="1" dirty="0">
                <a:latin typeface="Courier New" panose="02070309020205020404" pitchFamily="49" charset="0"/>
                <a:cs typeface="Courier New" panose="02070309020205020404" pitchFamily="49" charset="0"/>
              </a:rPr>
              <a:t>a = [1, 2]</a:t>
            </a:r>
          </a:p>
          <a:p>
            <a:pPr marL="0" lvl="1" indent="0">
              <a:buNone/>
            </a:pPr>
            <a:r>
              <a:rPr lang="en-US" sz="2400" b="1" dirty="0">
                <a:latin typeface="Courier New" panose="02070309020205020404" pitchFamily="49" charset="0"/>
                <a:cs typeface="Courier New" panose="02070309020205020404" pitchFamily="49" charset="0"/>
              </a:rPr>
              <a:t>a1 = test(a)</a:t>
            </a:r>
          </a:p>
          <a:p>
            <a:pPr marL="0" lvl="1" indent="0">
              <a:buNone/>
            </a:pPr>
            <a:r>
              <a:rPr lang="en-US" sz="2400" b="1" dirty="0">
                <a:latin typeface="Courier New" panose="02070309020205020404" pitchFamily="49" charset="0"/>
                <a:cs typeface="Courier New" panose="02070309020205020404" pitchFamily="49" charset="0"/>
              </a:rPr>
              <a:t>print(a)</a:t>
            </a:r>
          </a:p>
          <a:p>
            <a:pPr marL="0" lvl="1" indent="0">
              <a:buNone/>
            </a:pPr>
            <a:r>
              <a:rPr lang="en-US" sz="2400" b="1" dirty="0">
                <a:latin typeface="Courier New" panose="02070309020205020404" pitchFamily="49" charset="0"/>
                <a:cs typeface="Courier New" panose="02070309020205020404" pitchFamily="49" charset="0"/>
              </a:rPr>
              <a:t>print(a1)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Passing mutable and immutable objects as arguments</a:t>
            </a:r>
          </a:p>
        </p:txBody>
      </p:sp>
      <p:sp>
        <p:nvSpPr>
          <p:cNvPr id="9" name="TextBox 12"/>
          <p:cNvSpPr txBox="1"/>
          <p:nvPr/>
        </p:nvSpPr>
        <p:spPr>
          <a:xfrm>
            <a:off x="691662" y="2152307"/>
            <a:ext cx="3670566" cy="3046988"/>
          </a:xfrm>
          <a:prstGeom prst="rect">
            <a:avLst/>
          </a:prstGeom>
          <a:noFill/>
          <a:ln>
            <a:solidFill>
              <a:schemeClr val="accent1"/>
            </a:solidFill>
          </a:ln>
        </p:spPr>
        <p:txBody>
          <a:bodyPr wrap="square">
            <a:spAutoFit/>
          </a:bodyPr>
          <a:lstStyle/>
          <a:p>
            <a:pPr marL="0" lvl="1" indent="0">
              <a:buNone/>
            </a:pPr>
            <a:r>
              <a:rPr lang="en-US" sz="2400" b="1" dirty="0">
                <a:latin typeface="Courier New" panose="02070309020205020404" pitchFamily="49" charset="0"/>
                <a:cs typeface="Courier New" panose="02070309020205020404" pitchFamily="49" charset="0"/>
              </a:rPr>
              <a:t>def test(t):</a:t>
            </a:r>
          </a:p>
          <a:p>
            <a:pPr marL="0" lvl="1" indent="0">
              <a:buNone/>
            </a:pPr>
            <a:r>
              <a:rPr lang="en-US" sz="2400" b="1" dirty="0">
                <a:latin typeface="Courier New" panose="02070309020205020404" pitchFamily="49" charset="0"/>
                <a:cs typeface="Courier New" panose="02070309020205020404" pitchFamily="49" charset="0"/>
              </a:rPr>
              <a:t>    t = (1, 2)</a:t>
            </a:r>
          </a:p>
          <a:p>
            <a:pPr marL="0" lvl="1" indent="0">
              <a:buNone/>
            </a:pPr>
            <a:r>
              <a:rPr lang="en-US" sz="2400" b="1" dirty="0">
                <a:latin typeface="Courier New" panose="02070309020205020404" pitchFamily="49" charset="0"/>
                <a:cs typeface="Courier New" panose="02070309020205020404" pitchFamily="49" charset="0"/>
              </a:rPr>
              <a:t>    return t</a:t>
            </a:r>
          </a:p>
          <a:p>
            <a:pPr marL="0" lvl="1" indent="0">
              <a:buNone/>
            </a:pPr>
            <a:endParaRPr lang="en-US" sz="2400" b="1" dirty="0">
              <a:latin typeface="Courier New" panose="02070309020205020404" pitchFamily="49" charset="0"/>
              <a:cs typeface="Courier New" panose="02070309020205020404" pitchFamily="49" charset="0"/>
            </a:endParaRPr>
          </a:p>
          <a:p>
            <a:pPr marL="0" lvl="1" indent="0">
              <a:buNone/>
            </a:pPr>
            <a:r>
              <a:rPr lang="en-US" sz="2400" b="1" dirty="0">
                <a:latin typeface="Courier New" panose="02070309020205020404" pitchFamily="49" charset="0"/>
                <a:cs typeface="Courier New" panose="02070309020205020404" pitchFamily="49" charset="0"/>
              </a:rPr>
              <a:t>t = (3, 4)</a:t>
            </a:r>
          </a:p>
          <a:p>
            <a:pPr marL="0" lvl="1" indent="0">
              <a:buNone/>
            </a:pPr>
            <a:r>
              <a:rPr lang="en-US" sz="2400" b="1" dirty="0">
                <a:latin typeface="Courier New" panose="02070309020205020404" pitchFamily="49" charset="0"/>
                <a:cs typeface="Courier New" panose="02070309020205020404" pitchFamily="49" charset="0"/>
              </a:rPr>
              <a:t>t1 = test(t)</a:t>
            </a:r>
          </a:p>
          <a:p>
            <a:pPr marL="0" lvl="1" indent="0">
              <a:buNone/>
            </a:pPr>
            <a:r>
              <a:rPr lang="en-US" sz="2400" b="1" dirty="0">
                <a:latin typeface="Courier New" panose="02070309020205020404" pitchFamily="49" charset="0"/>
                <a:cs typeface="Courier New" panose="02070309020205020404" pitchFamily="49" charset="0"/>
              </a:rPr>
              <a:t>print(t)</a:t>
            </a:r>
          </a:p>
          <a:p>
            <a:pPr marL="0" lvl="1" indent="0">
              <a:buNone/>
            </a:pPr>
            <a:r>
              <a:rPr lang="en-US" sz="2400" b="1" dirty="0">
                <a:latin typeface="Courier New" panose="02070309020205020404" pitchFamily="49" charset="0"/>
                <a:cs typeface="Courier New" panose="02070309020205020404" pitchFamily="49" charset="0"/>
              </a:rPr>
              <a:t>print(t1)</a:t>
            </a:r>
          </a:p>
        </p:txBody>
      </p:sp>
      <p:sp>
        <p:nvSpPr>
          <p:cNvPr id="10" name="TextBox 13"/>
          <p:cNvSpPr txBox="1"/>
          <p:nvPr/>
        </p:nvSpPr>
        <p:spPr>
          <a:xfrm>
            <a:off x="691662" y="5314449"/>
            <a:ext cx="3670566" cy="830997"/>
          </a:xfrm>
          <a:prstGeom prst="rect">
            <a:avLst/>
          </a:prstGeom>
          <a:noFill/>
          <a:ln>
            <a:solidFill>
              <a:schemeClr val="accent1"/>
            </a:solidFill>
          </a:ln>
        </p:spPr>
        <p:txBody>
          <a:bodyPr wrap="square">
            <a:spAutoFit/>
          </a:bodyPr>
          <a:lstStyle/>
          <a:p>
            <a:pPr marL="0" lvl="1" indent="0">
              <a:buNone/>
            </a:pPr>
            <a:r>
              <a:rPr lang="en-US" sz="2400" dirty="0">
                <a:latin typeface="Courier New" panose="02070309020205020404" pitchFamily="49" charset="0"/>
                <a:cs typeface="Courier New" panose="02070309020205020404" pitchFamily="49" charset="0"/>
              </a:rPr>
              <a:t>(3, 4)</a:t>
            </a:r>
          </a:p>
          <a:p>
            <a:pPr marL="0" lvl="1" indent="0">
              <a:buNone/>
            </a:pPr>
            <a:r>
              <a:rPr lang="en-US" sz="2400" dirty="0">
                <a:latin typeface="Courier New" panose="02070309020205020404" pitchFamily="49" charset="0"/>
                <a:cs typeface="Courier New" panose="02070309020205020404" pitchFamily="49" charset="0"/>
              </a:rPr>
              <a:t>(1, 2)</a:t>
            </a:r>
          </a:p>
        </p:txBody>
      </p:sp>
      <p:sp>
        <p:nvSpPr>
          <p:cNvPr id="11" name="TextBox 1"/>
          <p:cNvSpPr txBox="1"/>
          <p:nvPr/>
        </p:nvSpPr>
        <p:spPr>
          <a:xfrm>
            <a:off x="6096000" y="2154872"/>
            <a:ext cx="4340776" cy="3046988"/>
          </a:xfrm>
          <a:prstGeom prst="rect">
            <a:avLst/>
          </a:prstGeom>
          <a:noFill/>
          <a:ln>
            <a:solidFill>
              <a:schemeClr val="accent1"/>
            </a:solidFill>
          </a:ln>
        </p:spPr>
        <p:txBody>
          <a:bodyPr wrap="square">
            <a:spAutoFit/>
          </a:bodyPr>
          <a:lstStyle/>
          <a:p>
            <a:pPr marL="0" lvl="1" indent="0">
              <a:buNone/>
            </a:pPr>
            <a:r>
              <a:rPr lang="en-US" sz="2400" b="1" dirty="0">
                <a:latin typeface="Courier New" panose="02070309020205020404" pitchFamily="49" charset="0"/>
                <a:cs typeface="Courier New" panose="02070309020205020404" pitchFamily="49" charset="0"/>
              </a:rPr>
              <a:t>def test(a):</a:t>
            </a:r>
          </a:p>
          <a:p>
            <a:pPr marL="0" lvl="1" indent="0">
              <a:buNone/>
            </a:pPr>
            <a:r>
              <a:rPr lang="en-US" sz="2400" b="1" dirty="0">
                <a:latin typeface="Courier New" panose="02070309020205020404" pitchFamily="49" charset="0"/>
                <a:cs typeface="Courier New" panose="02070309020205020404" pitchFamily="49" charset="0"/>
              </a:rPr>
              <a:t>    a[-1] = "end"</a:t>
            </a:r>
          </a:p>
          <a:p>
            <a:pPr marL="0" lvl="1" indent="0">
              <a:buNone/>
            </a:pPr>
            <a:r>
              <a:rPr lang="en-US" sz="2400" b="1" dirty="0">
                <a:latin typeface="Courier New" panose="02070309020205020404" pitchFamily="49" charset="0"/>
                <a:cs typeface="Courier New" panose="02070309020205020404" pitchFamily="49" charset="0"/>
              </a:rPr>
              <a:t>    return a</a:t>
            </a:r>
          </a:p>
          <a:p>
            <a:pPr marL="0" lvl="1" indent="0">
              <a:buNone/>
            </a:pPr>
            <a:endParaRPr lang="en-US" sz="2400" b="1" dirty="0">
              <a:latin typeface="Courier New" panose="02070309020205020404" pitchFamily="49" charset="0"/>
              <a:cs typeface="Courier New" panose="02070309020205020404" pitchFamily="49" charset="0"/>
            </a:endParaRPr>
          </a:p>
          <a:p>
            <a:pPr marL="0" lvl="1" indent="0">
              <a:buNone/>
            </a:pPr>
            <a:r>
              <a:rPr lang="en-US" sz="2400" b="1" dirty="0">
                <a:latin typeface="Courier New" panose="02070309020205020404" pitchFamily="49" charset="0"/>
                <a:cs typeface="Courier New" panose="02070309020205020404" pitchFamily="49" charset="0"/>
              </a:rPr>
              <a:t>a = [1, 2]</a:t>
            </a:r>
          </a:p>
          <a:p>
            <a:pPr marL="0" lvl="1" indent="0">
              <a:buNone/>
            </a:pPr>
            <a:r>
              <a:rPr lang="en-US" sz="2400" b="1" dirty="0">
                <a:latin typeface="Courier New" panose="02070309020205020404" pitchFamily="49" charset="0"/>
                <a:cs typeface="Courier New" panose="02070309020205020404" pitchFamily="49" charset="0"/>
              </a:rPr>
              <a:t>a1 = test(a)</a:t>
            </a:r>
          </a:p>
          <a:p>
            <a:pPr marL="0" lvl="1" indent="0">
              <a:buNone/>
            </a:pPr>
            <a:r>
              <a:rPr lang="en-US" sz="2400" b="1" dirty="0">
                <a:latin typeface="Courier New" panose="02070309020205020404" pitchFamily="49" charset="0"/>
                <a:cs typeface="Courier New" panose="02070309020205020404" pitchFamily="49" charset="0"/>
              </a:rPr>
              <a:t>print(a)</a:t>
            </a:r>
          </a:p>
          <a:p>
            <a:pPr marL="0" lvl="1" indent="0">
              <a:buNone/>
            </a:pPr>
            <a:r>
              <a:rPr lang="en-US" sz="2400" b="1" dirty="0">
                <a:latin typeface="Courier New" panose="02070309020205020404" pitchFamily="49" charset="0"/>
                <a:cs typeface="Courier New" panose="02070309020205020404" pitchFamily="49" charset="0"/>
              </a:rPr>
              <a:t>print(a1)</a:t>
            </a:r>
          </a:p>
        </p:txBody>
      </p:sp>
      <p:sp>
        <p:nvSpPr>
          <p:cNvPr id="12" name="TextBox 5"/>
          <p:cNvSpPr txBox="1"/>
          <p:nvPr/>
        </p:nvSpPr>
        <p:spPr>
          <a:xfrm>
            <a:off x="6096000" y="5317014"/>
            <a:ext cx="4340776" cy="830997"/>
          </a:xfrm>
          <a:prstGeom prst="rect">
            <a:avLst/>
          </a:prstGeom>
          <a:noFill/>
          <a:ln>
            <a:solidFill>
              <a:schemeClr val="accent1"/>
            </a:solidFill>
          </a:ln>
        </p:spPr>
        <p:txBody>
          <a:bodyPr wrap="square">
            <a:spAutoFit/>
          </a:bodyPr>
          <a:lstStyle/>
          <a:p>
            <a:pPr marL="0" lvl="1" indent="0">
              <a:buNone/>
            </a:pPr>
            <a:r>
              <a:rPr lang="en-US" sz="2400" dirty="0">
                <a:latin typeface="Courier New" panose="02070309020205020404" pitchFamily="49" charset="0"/>
                <a:cs typeface="Courier New" panose="02070309020205020404" pitchFamily="49" charset="0"/>
              </a:rPr>
              <a:t>[1, 'end']</a:t>
            </a:r>
          </a:p>
          <a:p>
            <a:pPr marL="0" lvl="1" indent="0">
              <a:buNone/>
            </a:pPr>
            <a:r>
              <a:rPr lang="en-US" sz="2400" dirty="0">
                <a:latin typeface="Courier New" panose="02070309020205020404" pitchFamily="49" charset="0"/>
                <a:cs typeface="Courier New" panose="02070309020205020404" pitchFamily="49" charset="0"/>
              </a:rPr>
              <a:t>[1, 'end']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Arguments</a:t>
            </a:r>
            <a:r>
              <a:rPr kumimoji="1" lang="zh-CN" altLang="en-US" dirty="0"/>
              <a:t> </a:t>
            </a:r>
            <a:r>
              <a:rPr kumimoji="1" lang="en-US" altLang="zh-CN" dirty="0"/>
              <a:t>with default values</a:t>
            </a:r>
            <a:endParaRPr kumimoji="1" lang="zh-CN" altLang="en-US" dirty="0"/>
          </a:p>
        </p:txBody>
      </p:sp>
      <p:sp>
        <p:nvSpPr>
          <p:cNvPr id="3" name="内容占位符 2"/>
          <p:cNvSpPr>
            <a:spLocks noGrp="1"/>
          </p:cNvSpPr>
          <p:nvPr>
            <p:ph idx="1"/>
          </p:nvPr>
        </p:nvSpPr>
        <p:spPr/>
        <p:txBody>
          <a:bodyPr/>
          <a:lstStyle/>
          <a:p>
            <a:r>
              <a:rPr lang="en-US" altLang="zh-CN" dirty="0"/>
              <a:t>Python allows </a:t>
            </a:r>
            <a:r>
              <a:rPr lang="en-US" altLang="zh-CN" dirty="0">
                <a:solidFill>
                  <a:schemeClr val="accent2">
                    <a:lumMod val="75000"/>
                  </a:schemeClr>
                </a:solidFill>
              </a:rPr>
              <a:t>default values </a:t>
            </a:r>
            <a:r>
              <a:rPr lang="en-US" altLang="zh-CN" dirty="0"/>
              <a:t>in the </a:t>
            </a:r>
            <a:r>
              <a:rPr lang="en-US" altLang="zh-CN" dirty="0">
                <a:solidFill>
                  <a:schemeClr val="accent2">
                    <a:lumMod val="75000"/>
                  </a:schemeClr>
                </a:solidFill>
              </a:rPr>
              <a:t>arguments</a:t>
            </a:r>
            <a:r>
              <a:rPr lang="en-US" altLang="zh-CN" dirty="0"/>
              <a:t>. This is done by entering the default value in the function definition </a:t>
            </a:r>
          </a:p>
          <a:p>
            <a:endParaRPr lang="en-US" altLang="zh-CN" dirty="0"/>
          </a:p>
          <a:p>
            <a:endParaRPr lang="en-US" altLang="zh-CN" dirty="0"/>
          </a:p>
          <a:p>
            <a:r>
              <a:rPr lang="en-US" altLang="zh-CN" dirty="0">
                <a:latin typeface="Avenir Book" panose="02000503020000020003" pitchFamily="2" charset="0"/>
                <a:ea typeface="Lato" panose="020F0502020204030203" pitchFamily="34" charset="0"/>
                <a:cs typeface="Lato" panose="020F0502020204030203" pitchFamily="34" charset="0"/>
              </a:rPr>
              <a:t>Any calling function must provide arguments for all required parameters in the function definition </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but can omit arguments </a:t>
            </a:r>
            <a:r>
              <a:rPr lang="en-US" altLang="zh-CN" dirty="0">
                <a:latin typeface="Avenir Book" panose="02000503020000020003" pitchFamily="2" charset="0"/>
                <a:ea typeface="Lato" panose="020F0502020204030203" pitchFamily="34" charset="0"/>
                <a:cs typeface="Lato" panose="020F0502020204030203" pitchFamily="34" charset="0"/>
              </a:rPr>
              <a:t>for default parameters. If no argument is sent for that parameter, the default value is used</a:t>
            </a:r>
          </a:p>
          <a:p>
            <a:endParaRPr lang="en-US" altLang="zh-CN" dirty="0"/>
          </a:p>
        </p:txBody>
      </p:sp>
      <p:pic>
        <p:nvPicPr>
          <p:cNvPr id="6" name="图片 5"/>
          <p:cNvPicPr>
            <a:picLocks noChangeAspect="1"/>
          </p:cNvPicPr>
          <p:nvPr/>
        </p:nvPicPr>
        <p:blipFill>
          <a:blip r:embed="rId2"/>
          <a:stretch>
            <a:fillRect/>
          </a:stretch>
        </p:blipFill>
        <p:spPr>
          <a:xfrm>
            <a:off x="977555" y="2739136"/>
            <a:ext cx="11214445" cy="82702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Arguments</a:t>
            </a:r>
            <a:r>
              <a:rPr kumimoji="1" lang="zh-CN" altLang="en-US" dirty="0"/>
              <a:t> </a:t>
            </a:r>
            <a:r>
              <a:rPr kumimoji="1" lang="en-US" altLang="zh-CN" dirty="0"/>
              <a:t>with default values</a:t>
            </a:r>
            <a:endParaRPr kumimoji="1" lang="zh-CN" altLang="en-US" dirty="0"/>
          </a:p>
        </p:txBody>
      </p:sp>
      <p:pic>
        <p:nvPicPr>
          <p:cNvPr id="9" name="图片 8"/>
          <p:cNvPicPr>
            <a:picLocks noChangeAspect="1"/>
          </p:cNvPicPr>
          <p:nvPr/>
        </p:nvPicPr>
        <p:blipFill>
          <a:blip r:embed="rId2"/>
          <a:stretch>
            <a:fillRect/>
          </a:stretch>
        </p:blipFill>
        <p:spPr>
          <a:xfrm>
            <a:off x="1465579" y="2077720"/>
            <a:ext cx="7567573" cy="412191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Arguments</a:t>
            </a:r>
            <a:r>
              <a:rPr kumimoji="1" lang="zh-CN" altLang="en-US" dirty="0"/>
              <a:t> </a:t>
            </a:r>
            <a:r>
              <a:rPr kumimoji="1" lang="en-US" altLang="zh-CN" dirty="0"/>
              <a:t>with default values</a:t>
            </a:r>
            <a:endParaRPr kumimoji="1" lang="zh-CN" altLang="en-US" dirty="0"/>
          </a:p>
        </p:txBody>
      </p:sp>
      <p:sp>
        <p:nvSpPr>
          <p:cNvPr id="4" name="内容占位符 2"/>
          <p:cNvSpPr>
            <a:spLocks noGrp="1"/>
          </p:cNvSpPr>
          <p:nvPr>
            <p:ph idx="1"/>
          </p:nvPr>
        </p:nvSpPr>
        <p:spPr>
          <a:xfrm>
            <a:off x="838200" y="1825625"/>
            <a:ext cx="10515600" cy="4351338"/>
          </a:xfrm>
        </p:spPr>
        <p:txBody>
          <a:bodyPr/>
          <a:lstStyle/>
          <a:p>
            <a:r>
              <a:rPr lang="en-US" altLang="zh-CN" dirty="0">
                <a:latin typeface="Avenir Book" panose="02000503020000020003" pitchFamily="2" charset="0"/>
                <a:ea typeface="Lato" panose="020F0502020204030203" pitchFamily="34" charset="0"/>
                <a:cs typeface="Lato" panose="020F0502020204030203" pitchFamily="34" charset="0"/>
              </a:rPr>
              <a:t>Usually, the default parameters are defined at the end of the parameter list</a:t>
            </a:r>
          </a:p>
          <a:p>
            <a:endParaRPr lang="en-US" altLang="zh-CN" dirty="0"/>
          </a:p>
        </p:txBody>
      </p:sp>
      <p:pic>
        <p:nvPicPr>
          <p:cNvPr id="3" name="图片 2"/>
          <p:cNvPicPr>
            <a:picLocks noChangeAspect="1"/>
          </p:cNvPicPr>
          <p:nvPr/>
        </p:nvPicPr>
        <p:blipFill>
          <a:blip r:embed="rId2"/>
          <a:stretch>
            <a:fillRect/>
          </a:stretch>
        </p:blipFill>
        <p:spPr>
          <a:xfrm>
            <a:off x="660400" y="2962275"/>
            <a:ext cx="4267200" cy="3530600"/>
          </a:xfrm>
          <a:prstGeom prst="rect">
            <a:avLst/>
          </a:prstGeom>
        </p:spPr>
      </p:pic>
      <p:pic>
        <p:nvPicPr>
          <p:cNvPr id="5" name="图片 4"/>
          <p:cNvPicPr>
            <a:picLocks noChangeAspect="1"/>
          </p:cNvPicPr>
          <p:nvPr/>
        </p:nvPicPr>
        <p:blipFill>
          <a:blip r:embed="rId3"/>
          <a:stretch>
            <a:fillRect/>
          </a:stretch>
        </p:blipFill>
        <p:spPr>
          <a:xfrm>
            <a:off x="5537200" y="2962275"/>
            <a:ext cx="5080000" cy="2940326"/>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Arguments</a:t>
            </a:r>
            <a:r>
              <a:rPr kumimoji="1" lang="zh-CN" altLang="en-US" dirty="0"/>
              <a:t> </a:t>
            </a:r>
            <a:r>
              <a:rPr kumimoji="1" lang="en-US" altLang="zh-CN" dirty="0"/>
              <a:t>with default values</a:t>
            </a:r>
            <a:endParaRPr kumimoji="1" lang="zh-CN" altLang="en-US" dirty="0"/>
          </a:p>
        </p:txBody>
      </p:sp>
      <p:sp>
        <p:nvSpPr>
          <p:cNvPr id="4" name="内容占位符 2"/>
          <p:cNvSpPr>
            <a:spLocks noGrp="1"/>
          </p:cNvSpPr>
          <p:nvPr>
            <p:ph idx="1"/>
          </p:nvPr>
        </p:nvSpPr>
        <p:spPr>
          <a:xfrm>
            <a:off x="838200" y="1825625"/>
            <a:ext cx="10515600" cy="4351338"/>
          </a:xfrm>
        </p:spPr>
        <p:txBody>
          <a:bodyPr/>
          <a:lstStyle/>
          <a:p>
            <a:r>
              <a:rPr lang="en-US" altLang="zh-CN" dirty="0">
                <a:latin typeface="Avenir Book" panose="02000503020000020003" pitchFamily="2" charset="0"/>
                <a:ea typeface="Lato" panose="020F0502020204030203" pitchFamily="34" charset="0"/>
                <a:cs typeface="Lato" panose="020F0502020204030203" pitchFamily="34" charset="0"/>
              </a:rPr>
              <a:t>Usually, the default parameters are defined at the end of the parameter list</a:t>
            </a:r>
          </a:p>
          <a:p>
            <a:endParaRPr lang="en-US" altLang="zh-CN" dirty="0"/>
          </a:p>
        </p:txBody>
      </p:sp>
      <p:pic>
        <p:nvPicPr>
          <p:cNvPr id="6" name="图片 5"/>
          <p:cNvPicPr>
            <a:picLocks noChangeAspect="1"/>
          </p:cNvPicPr>
          <p:nvPr/>
        </p:nvPicPr>
        <p:blipFill>
          <a:blip r:embed="rId2"/>
          <a:stretch>
            <a:fillRect/>
          </a:stretch>
        </p:blipFill>
        <p:spPr>
          <a:xfrm>
            <a:off x="1035957" y="3784600"/>
            <a:ext cx="9728200" cy="3073400"/>
          </a:xfrm>
          <a:prstGeom prst="rect">
            <a:avLst/>
          </a:prstGeom>
        </p:spPr>
      </p:pic>
      <p:pic>
        <p:nvPicPr>
          <p:cNvPr id="7" name="图片 6"/>
          <p:cNvPicPr>
            <a:picLocks noChangeAspect="1"/>
          </p:cNvPicPr>
          <p:nvPr/>
        </p:nvPicPr>
        <p:blipFill rotWithShape="1">
          <a:blip r:embed="rId3"/>
          <a:srcRect b="76709"/>
          <a:stretch>
            <a:fillRect/>
          </a:stretch>
        </p:blipFill>
        <p:spPr>
          <a:xfrm>
            <a:off x="970641" y="2892652"/>
            <a:ext cx="4267200" cy="8223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Functions (</a:t>
            </a:r>
            <a:r>
              <a:rPr kumimoji="1" lang="zh-CN" altLang="en-US" dirty="0"/>
              <a:t>函数</a:t>
            </a:r>
            <a:r>
              <a:rPr kumimoji="1" lang="en-US" altLang="zh-CN" dirty="0"/>
              <a:t>)</a:t>
            </a:r>
            <a:endParaRPr kumimoji="1" lang="zh-CN" altLang="en-US" dirty="0"/>
          </a:p>
        </p:txBody>
      </p:sp>
      <p:sp>
        <p:nvSpPr>
          <p:cNvPr id="3" name="内容占位符 2"/>
          <p:cNvSpPr>
            <a:spLocks noGrp="1"/>
          </p:cNvSpPr>
          <p:nvPr>
            <p:ph idx="1"/>
          </p:nvPr>
        </p:nvSpPr>
        <p:spPr/>
        <p:txBody>
          <a:bodyPr/>
          <a:lstStyle/>
          <a:p>
            <a:r>
              <a:rPr lang="en-US" altLang="zh-CN" dirty="0"/>
              <a:t>A </a:t>
            </a:r>
            <a:r>
              <a:rPr lang="en-US" altLang="zh-CN" dirty="0">
                <a:solidFill>
                  <a:schemeClr val="accent2">
                    <a:lumMod val="75000"/>
                  </a:schemeClr>
                </a:solidFill>
              </a:rPr>
              <a:t>function</a:t>
            </a:r>
            <a:r>
              <a:rPr lang="en-US" altLang="zh-CN" dirty="0"/>
              <a:t> takes </a:t>
            </a:r>
            <a:r>
              <a:rPr lang="en-US" altLang="zh-CN" dirty="0">
                <a:solidFill>
                  <a:schemeClr val="accent2">
                    <a:lumMod val="75000"/>
                  </a:schemeClr>
                </a:solidFill>
              </a:rPr>
              <a:t>values</a:t>
            </a:r>
            <a:r>
              <a:rPr lang="en-US" altLang="zh-CN" dirty="0"/>
              <a:t> (called </a:t>
            </a:r>
            <a:r>
              <a:rPr lang="en-US" altLang="zh-CN" dirty="0">
                <a:solidFill>
                  <a:schemeClr val="accent2">
                    <a:lumMod val="75000"/>
                  </a:schemeClr>
                </a:solidFill>
              </a:rPr>
              <a:t>arguments or parameters</a:t>
            </a:r>
            <a:r>
              <a:rPr lang="en-US" altLang="zh-CN" dirty="0"/>
              <a:t>), executes some operation based on them and </a:t>
            </a:r>
            <a:r>
              <a:rPr lang="en-US" altLang="zh-CN" dirty="0">
                <a:solidFill>
                  <a:schemeClr val="accent2">
                    <a:lumMod val="75000"/>
                  </a:schemeClr>
                </a:solidFill>
              </a:rPr>
              <a:t>returns a value </a:t>
            </a:r>
            <a:r>
              <a:rPr lang="en-US" altLang="zh-CN" dirty="0"/>
              <a:t>(not always). </a:t>
            </a:r>
          </a:p>
          <a:p>
            <a:endParaRPr kumimoji="1" lang="en-US" altLang="zh-CN" dirty="0"/>
          </a:p>
          <a:p>
            <a:r>
              <a:rPr lang="en-US" altLang="zh-CN" dirty="0"/>
              <a:t>Functions can be either </a:t>
            </a:r>
            <a:r>
              <a:rPr lang="en-US" altLang="zh-CN" dirty="0">
                <a:solidFill>
                  <a:schemeClr val="accent2">
                    <a:lumMod val="75000"/>
                  </a:schemeClr>
                </a:solidFill>
              </a:rPr>
              <a:t>built-in functions </a:t>
            </a:r>
            <a:r>
              <a:rPr lang="en-US" altLang="zh-CN" dirty="0"/>
              <a:t>or </a:t>
            </a:r>
            <a:r>
              <a:rPr lang="en-US" altLang="zh-CN" dirty="0">
                <a:solidFill>
                  <a:schemeClr val="accent2">
                    <a:lumMod val="75000"/>
                  </a:schemeClr>
                </a:solidFill>
              </a:rPr>
              <a:t>user-defined functions</a:t>
            </a:r>
          </a:p>
          <a:p>
            <a:pPr marL="0" indent="0">
              <a:buNone/>
            </a:pP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Arbitrary argument (</a:t>
            </a:r>
            <a:r>
              <a:rPr kumimoji="1" lang="zh-CN" altLang="en-US" dirty="0"/>
              <a:t>可变参数</a:t>
            </a:r>
            <a:r>
              <a:rPr kumimoji="1" lang="en-US" altLang="zh-CN" dirty="0"/>
              <a:t>):*</a:t>
            </a:r>
            <a:r>
              <a:rPr kumimoji="1" lang="en-US" altLang="zh-CN" dirty="0" err="1">
                <a:latin typeface="Courier" pitchFamily="2" charset="0"/>
              </a:rPr>
              <a:t>args</a:t>
            </a:r>
            <a:r>
              <a:rPr kumimoji="1" lang="en-US" altLang="zh-CN" dirty="0"/>
              <a:t> and **</a:t>
            </a:r>
            <a:r>
              <a:rPr kumimoji="1" lang="en-US" altLang="zh-CN" dirty="0" err="1">
                <a:latin typeface="Courier" pitchFamily="2" charset="0"/>
              </a:rPr>
              <a:t>kwargs</a:t>
            </a:r>
            <a:endParaRPr kumimoji="1" lang="en-US" altLang="zh-CN" dirty="0">
              <a:latin typeface="Courier" pitchFamily="2" charset="0"/>
            </a:endParaRPr>
          </a:p>
        </p:txBody>
      </p:sp>
      <p:sp>
        <p:nvSpPr>
          <p:cNvPr id="4" name="内容占位符 2"/>
          <p:cNvSpPr>
            <a:spLocks noGrp="1"/>
          </p:cNvSpPr>
          <p:nvPr>
            <p:ph idx="1"/>
          </p:nvPr>
        </p:nvSpPr>
        <p:spPr>
          <a:xfrm>
            <a:off x="838200" y="1825625"/>
            <a:ext cx="10515600" cy="4351338"/>
          </a:xfrm>
        </p:spPr>
        <p:txBody>
          <a:bodyPr>
            <a:noAutofit/>
          </a:bodyPr>
          <a:lstStyle/>
          <a:p>
            <a:r>
              <a:rPr lang="en-US" altLang="zh-CN" b="1"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a:t>
            </a:r>
            <a:r>
              <a:rPr lang="en-US" altLang="zh-CN" b="1" dirty="0" err="1">
                <a:solidFill>
                  <a:schemeClr val="accent2">
                    <a:lumMod val="75000"/>
                  </a:schemeClr>
                </a:solidFill>
                <a:latin typeface="Courier" pitchFamily="2" charset="0"/>
                <a:ea typeface="Lato" panose="020F0502020204030203" pitchFamily="34" charset="0"/>
                <a:cs typeface="Lato" panose="020F0502020204030203" pitchFamily="34" charset="0"/>
              </a:rPr>
              <a:t>args</a:t>
            </a:r>
            <a:r>
              <a:rPr lang="en-US" altLang="zh-CN" b="1"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 </a:t>
            </a:r>
            <a:r>
              <a:rPr lang="en-US" altLang="zh-CN" dirty="0">
                <a:latin typeface="Avenir Book" panose="02000503020000020003" pitchFamily="2" charset="0"/>
                <a:ea typeface="Lato" panose="020F0502020204030203" pitchFamily="34" charset="0"/>
                <a:cs typeface="Lato" panose="020F0502020204030203" pitchFamily="34" charset="0"/>
              </a:rPr>
              <a:t>and </a:t>
            </a:r>
            <a:r>
              <a:rPr lang="en-US" altLang="zh-CN" b="1"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a:t>
            </a:r>
            <a:r>
              <a:rPr lang="en-US" altLang="zh-CN" b="1" dirty="0" err="1">
                <a:solidFill>
                  <a:schemeClr val="accent2">
                    <a:lumMod val="75000"/>
                  </a:schemeClr>
                </a:solidFill>
                <a:latin typeface="Courier" pitchFamily="2" charset="0"/>
                <a:ea typeface="Lato" panose="020F0502020204030203" pitchFamily="34" charset="0"/>
                <a:cs typeface="Lato" panose="020F0502020204030203" pitchFamily="34" charset="0"/>
              </a:rPr>
              <a:t>kwargs</a:t>
            </a:r>
            <a:r>
              <a:rPr lang="en-US" altLang="zh-CN" b="1"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 </a:t>
            </a:r>
            <a:r>
              <a:rPr lang="en-US" altLang="zh-CN" dirty="0">
                <a:latin typeface="Avenir Book" panose="02000503020000020003" pitchFamily="2" charset="0"/>
                <a:ea typeface="Lato" panose="020F0502020204030203" pitchFamily="34" charset="0"/>
                <a:cs typeface="Lato" panose="020F0502020204030203" pitchFamily="34" charset="0"/>
              </a:rPr>
              <a:t>allow you to </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pass a variable number of arguments</a:t>
            </a:r>
            <a:r>
              <a:rPr lang="en-US" altLang="zh-CN" dirty="0">
                <a:latin typeface="Avenir Book" panose="02000503020000020003" pitchFamily="2" charset="0"/>
                <a:ea typeface="Lato" panose="020F0502020204030203" pitchFamily="34" charset="0"/>
                <a:cs typeface="Lato" panose="020F0502020204030203" pitchFamily="34" charset="0"/>
              </a:rPr>
              <a:t> to the function definition. It is very useful when user does not know in advance about how many arguments will be passed to the function definition</a:t>
            </a:r>
          </a:p>
          <a:p>
            <a:endParaRPr lang="en-US" altLang="zh-CN" dirty="0">
              <a:latin typeface="Avenir Book" panose="02000503020000020003" pitchFamily="2" charset="0"/>
              <a:ea typeface="Lato" panose="020F0502020204030203" pitchFamily="34" charset="0"/>
              <a:cs typeface="Lato" panose="020F0502020204030203" pitchFamily="34" charset="0"/>
            </a:endParaRPr>
          </a:p>
          <a:p>
            <a:r>
              <a:rPr lang="en-US" altLang="zh-CN" dirty="0">
                <a:solidFill>
                  <a:schemeClr val="accent2">
                    <a:lumMod val="75000"/>
                  </a:schemeClr>
                </a:solidFill>
                <a:latin typeface="Courier" pitchFamily="2" charset="0"/>
                <a:ea typeface="Lato" panose="020F0502020204030203" pitchFamily="34" charset="0"/>
                <a:cs typeface="Lato" panose="020F0502020204030203" pitchFamily="34" charset="0"/>
              </a:rPr>
              <a:t>*</a:t>
            </a:r>
            <a:r>
              <a:rPr lang="en-US" altLang="zh-CN" dirty="0" err="1">
                <a:solidFill>
                  <a:schemeClr val="accent2">
                    <a:lumMod val="75000"/>
                  </a:schemeClr>
                </a:solidFill>
                <a:latin typeface="Courier" pitchFamily="2" charset="0"/>
                <a:ea typeface="Lato" panose="020F0502020204030203" pitchFamily="34" charset="0"/>
                <a:cs typeface="Lato" panose="020F0502020204030203" pitchFamily="34" charset="0"/>
              </a:rPr>
              <a:t>args</a:t>
            </a:r>
            <a:r>
              <a:rPr lang="en-US" altLang="zh-CN" dirty="0">
                <a:solidFill>
                  <a:schemeClr val="accent2">
                    <a:lumMod val="75000"/>
                  </a:schemeClr>
                </a:solidFill>
                <a:latin typeface="Courier" pitchFamily="2" charset="0"/>
                <a:ea typeface="Lato" panose="020F0502020204030203" pitchFamily="34" charset="0"/>
                <a:cs typeface="Lato" panose="020F0502020204030203" pitchFamily="34" charset="0"/>
              </a:rPr>
              <a:t> </a:t>
            </a:r>
            <a:r>
              <a:rPr lang="en-US" altLang="zh-CN" dirty="0">
                <a:latin typeface="Avenir Book" panose="02000503020000020003" pitchFamily="2" charset="0"/>
                <a:ea typeface="Lato" panose="020F0502020204030203" pitchFamily="34" charset="0"/>
                <a:cs typeface="Lato" panose="020F0502020204030203" pitchFamily="34" charset="0"/>
              </a:rPr>
              <a:t>as parameter in function definition allows you to pass a </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non-keyworded &amp; variable length </a:t>
            </a:r>
            <a:r>
              <a:rPr lang="en-US" altLang="zh-CN" dirty="0">
                <a:latin typeface="Avenir Book" panose="02000503020000020003" pitchFamily="2" charset="0"/>
                <a:ea typeface="Lato" panose="020F0502020204030203" pitchFamily="34" charset="0"/>
                <a:cs typeface="Lato" panose="020F0502020204030203" pitchFamily="34" charset="0"/>
              </a:rPr>
              <a:t>tuple argument list to the function definition</a:t>
            </a:r>
          </a:p>
          <a:p>
            <a:r>
              <a:rPr lang="en-US" altLang="zh-CN" dirty="0">
                <a:solidFill>
                  <a:schemeClr val="accent2">
                    <a:lumMod val="75000"/>
                  </a:schemeClr>
                </a:solidFill>
                <a:latin typeface="Courier" pitchFamily="2" charset="0"/>
                <a:ea typeface="Lato" panose="020F0502020204030203" pitchFamily="34" charset="0"/>
                <a:cs typeface="Lato" panose="020F0502020204030203" pitchFamily="34" charset="0"/>
              </a:rPr>
              <a:t>**</a:t>
            </a:r>
            <a:r>
              <a:rPr lang="en-US" altLang="zh-CN" dirty="0" err="1">
                <a:solidFill>
                  <a:schemeClr val="accent2">
                    <a:lumMod val="75000"/>
                  </a:schemeClr>
                </a:solidFill>
                <a:latin typeface="Courier" pitchFamily="2" charset="0"/>
                <a:ea typeface="Lato" panose="020F0502020204030203" pitchFamily="34" charset="0"/>
                <a:cs typeface="Lato" panose="020F0502020204030203" pitchFamily="34" charset="0"/>
              </a:rPr>
              <a:t>kwargs</a:t>
            </a:r>
            <a:r>
              <a:rPr lang="en-US" altLang="zh-CN" dirty="0">
                <a:solidFill>
                  <a:schemeClr val="accent2">
                    <a:lumMod val="75000"/>
                  </a:schemeClr>
                </a:solidFill>
                <a:latin typeface="Courier" pitchFamily="2" charset="0"/>
                <a:ea typeface="Lato" panose="020F0502020204030203" pitchFamily="34" charset="0"/>
                <a:cs typeface="Lato" panose="020F0502020204030203" pitchFamily="34" charset="0"/>
              </a:rPr>
              <a:t> </a:t>
            </a:r>
            <a:r>
              <a:rPr lang="en-US" altLang="zh-CN" dirty="0">
                <a:latin typeface="Avenir Book" panose="02000503020000020003" pitchFamily="2" charset="0"/>
                <a:ea typeface="Lato" panose="020F0502020204030203" pitchFamily="34" charset="0"/>
                <a:cs typeface="Lato" panose="020F0502020204030203" pitchFamily="34" charset="0"/>
              </a:rPr>
              <a:t>as parameter in function definition allows you to pass </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keyworded &amp; variable </a:t>
            </a:r>
            <a:r>
              <a:rPr lang="en-US" altLang="zh-CN" dirty="0">
                <a:latin typeface="Avenir Book" panose="02000503020000020003" pitchFamily="2" charset="0"/>
                <a:ea typeface="Lato" panose="020F0502020204030203" pitchFamily="34" charset="0"/>
                <a:cs typeface="Lato" panose="020F0502020204030203" pitchFamily="34" charset="0"/>
              </a:rPr>
              <a:t>length dictionary argument list to the function definition</a:t>
            </a:r>
          </a:p>
          <a:p>
            <a:endParaRPr lang="en-US" altLang="zh-CN" dirty="0">
              <a:latin typeface="Avenir Book" panose="02000503020000020003" pitchFamily="2" charset="0"/>
              <a:ea typeface="Lato" panose="020F0502020204030203" pitchFamily="34" charset="0"/>
              <a:cs typeface="Lato" panose="020F0502020204030203" pitchFamily="34" charset="0"/>
            </a:endParaRPr>
          </a:p>
          <a:p>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t>
            </a:r>
            <a:r>
              <a:rPr kumimoji="1" lang="en-US" altLang="zh-CN" dirty="0" err="1">
                <a:latin typeface="Courier" pitchFamily="2" charset="0"/>
              </a:rPr>
              <a:t>args</a:t>
            </a:r>
            <a:r>
              <a:rPr kumimoji="1" lang="en-US" altLang="zh-CN" dirty="0"/>
              <a:t> and **</a:t>
            </a:r>
            <a:r>
              <a:rPr kumimoji="1" lang="en-US" altLang="zh-CN" dirty="0" err="1">
                <a:latin typeface="Courier" pitchFamily="2" charset="0"/>
              </a:rPr>
              <a:t>kwargs</a:t>
            </a:r>
            <a:endParaRPr kumimoji="1" lang="en-US" altLang="zh-CN" dirty="0">
              <a:latin typeface="Courier" pitchFamily="2" charset="0"/>
            </a:endParaRPr>
          </a:p>
        </p:txBody>
      </p:sp>
      <p:sp>
        <p:nvSpPr>
          <p:cNvPr id="4" name="内容占位符 2"/>
          <p:cNvSpPr>
            <a:spLocks noGrp="1"/>
          </p:cNvSpPr>
          <p:nvPr>
            <p:ph idx="1"/>
          </p:nvPr>
        </p:nvSpPr>
        <p:spPr>
          <a:xfrm>
            <a:off x="838200" y="1825625"/>
            <a:ext cx="10515600" cy="4351338"/>
          </a:xfrm>
        </p:spPr>
        <p:txBody>
          <a:bodyPr>
            <a:noAutofit/>
          </a:bodyPr>
          <a:lstStyle/>
          <a:p>
            <a:r>
              <a:rPr lang="en-US" altLang="zh-CN"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rPr>
              <a:t>*</a:t>
            </a:r>
            <a:r>
              <a:rPr lang="en-US" altLang="zh-CN" dirty="0" err="1">
                <a:solidFill>
                  <a:schemeClr val="accent2">
                    <a:lumMod val="75000"/>
                  </a:schemeClr>
                </a:solidFill>
                <a:latin typeface="Courier" pitchFamily="2" charset="0"/>
                <a:ea typeface="Lato" panose="020F0502020204030203" pitchFamily="34" charset="0"/>
                <a:cs typeface="Courier New" panose="02070309020205020404" pitchFamily="49" charset="0"/>
              </a:rPr>
              <a:t>args</a:t>
            </a:r>
            <a:r>
              <a:rPr lang="en-US" altLang="zh-CN" dirty="0">
                <a:latin typeface="Avenir Book" panose="02000503020000020003" pitchFamily="2" charset="0"/>
                <a:ea typeface="Lato" panose="020F0502020204030203" pitchFamily="34" charset="0"/>
                <a:cs typeface="Courier New" panose="02070309020205020404" pitchFamily="49" charset="0"/>
              </a:rPr>
              <a:t> </a:t>
            </a:r>
            <a:r>
              <a:rPr lang="en-US" altLang="zh-CN" dirty="0">
                <a:latin typeface="Avenir Book" panose="02000503020000020003" pitchFamily="2" charset="0"/>
                <a:ea typeface="Lato" panose="020F0502020204030203" pitchFamily="34" charset="0"/>
                <a:cs typeface="Lato" panose="020F0502020204030203" pitchFamily="34" charset="0"/>
              </a:rPr>
              <a:t>must come after all the positional parameters and </a:t>
            </a:r>
            <a:r>
              <a:rPr lang="en-US" altLang="zh-CN" dirty="0">
                <a:solidFill>
                  <a:schemeClr val="accent2">
                    <a:lumMod val="75000"/>
                  </a:schemeClr>
                </a:solidFill>
                <a:latin typeface="Courier" pitchFamily="2" charset="0"/>
                <a:ea typeface="Lato" panose="020F0502020204030203" pitchFamily="34" charset="0"/>
                <a:cs typeface="Courier New" panose="02070309020205020404" pitchFamily="49" charset="0"/>
              </a:rPr>
              <a:t>**</a:t>
            </a:r>
            <a:r>
              <a:rPr lang="en-US" altLang="zh-CN" dirty="0" err="1">
                <a:solidFill>
                  <a:schemeClr val="accent2">
                    <a:lumMod val="75000"/>
                  </a:schemeClr>
                </a:solidFill>
                <a:latin typeface="Courier" pitchFamily="2" charset="0"/>
                <a:ea typeface="Lato" panose="020F0502020204030203" pitchFamily="34" charset="0"/>
                <a:cs typeface="Courier New" panose="02070309020205020404" pitchFamily="49" charset="0"/>
              </a:rPr>
              <a:t>kwargs</a:t>
            </a:r>
            <a:r>
              <a:rPr lang="en-US" altLang="zh-CN" dirty="0">
                <a:solidFill>
                  <a:schemeClr val="accent2">
                    <a:lumMod val="75000"/>
                  </a:schemeClr>
                </a:solidFill>
                <a:latin typeface="Courier" pitchFamily="2" charset="0"/>
                <a:ea typeface="Lato" panose="020F0502020204030203" pitchFamily="34" charset="0"/>
                <a:cs typeface="Courier New" panose="02070309020205020404" pitchFamily="49" charset="0"/>
              </a:rPr>
              <a:t> </a:t>
            </a:r>
            <a:r>
              <a:rPr lang="en-US" altLang="zh-CN" dirty="0">
                <a:latin typeface="Avenir Book" panose="02000503020000020003" pitchFamily="2" charset="0"/>
                <a:ea typeface="Lato" panose="020F0502020204030203" pitchFamily="34" charset="0"/>
                <a:cs typeface="Lato" panose="020F0502020204030203" pitchFamily="34" charset="0"/>
              </a:rPr>
              <a:t>must come right at the end </a:t>
            </a:r>
          </a:p>
          <a:p>
            <a:endParaRPr lang="en-US" altLang="zh-CN" dirty="0">
              <a:latin typeface="Avenir Book" panose="02000503020000020003" pitchFamily="2" charset="0"/>
              <a:ea typeface="Lato" panose="020F0502020204030203" pitchFamily="34" charset="0"/>
              <a:cs typeface="Lato" panose="020F0502020204030203" pitchFamily="34" charset="0"/>
            </a:endParaRPr>
          </a:p>
          <a:p>
            <a:r>
              <a:rPr lang="en-US" altLang="zh-CN" dirty="0">
                <a:latin typeface="Avenir Book" panose="02000503020000020003" pitchFamily="2" charset="0"/>
                <a:ea typeface="Lato" panose="020F0502020204030203" pitchFamily="34" charset="0"/>
                <a:cs typeface="Lato" panose="020F0502020204030203" pitchFamily="34" charset="0"/>
              </a:rPr>
              <a:t>The </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single asterisk (*) </a:t>
            </a:r>
            <a:r>
              <a:rPr lang="en-US" altLang="zh-CN" dirty="0">
                <a:latin typeface="Avenir Book" panose="02000503020000020003" pitchFamily="2" charset="0"/>
                <a:ea typeface="Lato" panose="020F0502020204030203" pitchFamily="34" charset="0"/>
                <a:cs typeface="Lato" panose="020F0502020204030203" pitchFamily="34" charset="0"/>
              </a:rPr>
              <a:t>and </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double asterisk (**) </a:t>
            </a:r>
            <a:r>
              <a:rPr lang="en-US" altLang="zh-CN" dirty="0">
                <a:latin typeface="Avenir Book" panose="02000503020000020003" pitchFamily="2" charset="0"/>
                <a:ea typeface="Lato" panose="020F0502020204030203" pitchFamily="34" charset="0"/>
                <a:cs typeface="Lato" panose="020F0502020204030203" pitchFamily="34" charset="0"/>
              </a:rPr>
              <a:t>are the important elements here and the words </a:t>
            </a:r>
            <a:r>
              <a:rPr lang="en-US" altLang="zh-CN" dirty="0" err="1">
                <a:solidFill>
                  <a:schemeClr val="accent2">
                    <a:lumMod val="75000"/>
                  </a:schemeClr>
                </a:solidFill>
                <a:latin typeface="Courier" pitchFamily="2" charset="0"/>
                <a:ea typeface="Lato" panose="020F0502020204030203" pitchFamily="34" charset="0"/>
                <a:cs typeface="Courier New" panose="02070309020205020404" pitchFamily="49" charset="0"/>
              </a:rPr>
              <a:t>args</a:t>
            </a:r>
            <a:r>
              <a:rPr lang="en-US" altLang="zh-CN" dirty="0">
                <a:latin typeface="Avenir Book" panose="02000503020000020003" pitchFamily="2" charset="0"/>
                <a:ea typeface="Lato" panose="020F0502020204030203" pitchFamily="34" charset="0"/>
                <a:cs typeface="Lato" panose="020F0502020204030203" pitchFamily="34" charset="0"/>
              </a:rPr>
              <a:t> and </a:t>
            </a:r>
            <a:r>
              <a:rPr lang="en-US" altLang="zh-CN" dirty="0" err="1">
                <a:solidFill>
                  <a:schemeClr val="accent2">
                    <a:lumMod val="75000"/>
                  </a:schemeClr>
                </a:solidFill>
                <a:latin typeface="Courier" pitchFamily="2" charset="0"/>
                <a:ea typeface="Lato" panose="020F0502020204030203" pitchFamily="34" charset="0"/>
                <a:cs typeface="Courier New" panose="02070309020205020404" pitchFamily="49" charset="0"/>
              </a:rPr>
              <a:t>kwargs</a:t>
            </a:r>
            <a:r>
              <a:rPr lang="en-US" altLang="zh-CN" dirty="0">
                <a:latin typeface="Avenir Book" panose="02000503020000020003" pitchFamily="2" charset="0"/>
                <a:ea typeface="Lato" panose="020F0502020204030203" pitchFamily="34" charset="0"/>
                <a:cs typeface="Lato" panose="020F0502020204030203" pitchFamily="34" charset="0"/>
              </a:rPr>
              <a:t> are used only by convention. The Python does not enforce those words and the user is free to choose any words of their choice</a:t>
            </a:r>
          </a:p>
          <a:p>
            <a:endParaRPr lang="en-US" altLang="zh-CN" dirty="0">
              <a:latin typeface="Avenir Book" panose="02000503020000020003" pitchFamily="2" charset="0"/>
              <a:ea typeface="Lato" panose="020F0502020204030203" pitchFamily="34" charset="0"/>
              <a:cs typeface="Lato" panose="020F0502020204030203"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t>
            </a:r>
            <a:r>
              <a:rPr kumimoji="1" lang="en-US" altLang="zh-CN" dirty="0" err="1">
                <a:latin typeface="Courier" pitchFamily="2" charset="0"/>
              </a:rPr>
              <a:t>args</a:t>
            </a:r>
            <a:endParaRPr kumimoji="1" lang="en-US" altLang="zh-CN" dirty="0">
              <a:latin typeface="Courier" pitchFamily="2" charset="0"/>
            </a:endParaRPr>
          </a:p>
        </p:txBody>
      </p:sp>
      <p:pic>
        <p:nvPicPr>
          <p:cNvPr id="6" name="图片 5"/>
          <p:cNvPicPr>
            <a:picLocks noChangeAspect="1"/>
          </p:cNvPicPr>
          <p:nvPr/>
        </p:nvPicPr>
        <p:blipFill>
          <a:blip r:embed="rId2"/>
          <a:stretch>
            <a:fillRect/>
          </a:stretch>
        </p:blipFill>
        <p:spPr>
          <a:xfrm>
            <a:off x="1752464" y="2057399"/>
            <a:ext cx="7060796" cy="310617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t>
            </a:r>
            <a:r>
              <a:rPr kumimoji="1" lang="en-US" altLang="zh-CN" dirty="0" err="1">
                <a:latin typeface="Courier" pitchFamily="2" charset="0"/>
              </a:rPr>
              <a:t>args</a:t>
            </a:r>
            <a:endParaRPr kumimoji="1" lang="en-US" altLang="zh-CN" dirty="0">
              <a:latin typeface="Courier" pitchFamily="2" charset="0"/>
            </a:endParaRPr>
          </a:p>
        </p:txBody>
      </p:sp>
      <p:pic>
        <p:nvPicPr>
          <p:cNvPr id="3" name="图片 2"/>
          <p:cNvPicPr>
            <a:picLocks noChangeAspect="1"/>
          </p:cNvPicPr>
          <p:nvPr/>
        </p:nvPicPr>
        <p:blipFill>
          <a:blip r:embed="rId2"/>
          <a:stretch>
            <a:fillRect/>
          </a:stretch>
        </p:blipFill>
        <p:spPr>
          <a:xfrm>
            <a:off x="271780" y="1934528"/>
            <a:ext cx="5283200" cy="3657600"/>
          </a:xfrm>
          <a:prstGeom prst="rect">
            <a:avLst/>
          </a:prstGeom>
        </p:spPr>
      </p:pic>
      <p:sp>
        <p:nvSpPr>
          <p:cNvPr id="5" name="矩形 4"/>
          <p:cNvSpPr/>
          <p:nvPr/>
        </p:nvSpPr>
        <p:spPr>
          <a:xfrm>
            <a:off x="5554980" y="1870502"/>
            <a:ext cx="6365240" cy="4154984"/>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222222"/>
                </a:solidFill>
                <a:latin typeface="Avenir Book" panose="02000503020000020003" pitchFamily="2" charset="0"/>
              </a:rPr>
              <a:t>In this example, you’re not passing a list to </a:t>
            </a:r>
            <a:r>
              <a:rPr lang="en-US" altLang="zh-CN" sz="2400" dirty="0" err="1">
                <a:solidFill>
                  <a:srgbClr val="222222"/>
                </a:solidFill>
                <a:latin typeface="Avenir Book" panose="02000503020000020003" pitchFamily="2" charset="0"/>
              </a:rPr>
              <a:t>my_sum</a:t>
            </a:r>
            <a:r>
              <a:rPr lang="en-US" altLang="zh-CN" sz="2400" dirty="0">
                <a:solidFill>
                  <a:srgbClr val="222222"/>
                </a:solidFill>
                <a:latin typeface="Avenir Book" panose="02000503020000020003" pitchFamily="2" charset="0"/>
              </a:rPr>
              <a:t>(). Instead, you’re passing three different positional arguments. </a:t>
            </a:r>
          </a:p>
          <a:p>
            <a:pPr marL="342900" indent="-342900">
              <a:buFont typeface="Arial" panose="020B0604020202020204" pitchFamily="34" charset="0"/>
              <a:buChar char="•"/>
            </a:pPr>
            <a:endParaRPr lang="en-US" altLang="zh-CN" sz="2400" dirty="0">
              <a:solidFill>
                <a:srgbClr val="222222"/>
              </a:solidFill>
              <a:latin typeface="Avenir Book" panose="02000503020000020003" pitchFamily="2" charset="0"/>
            </a:endParaRPr>
          </a:p>
          <a:p>
            <a:pPr marL="342900" indent="-342900">
              <a:buFont typeface="Arial" panose="020B0604020202020204" pitchFamily="34" charset="0"/>
              <a:buChar char="•"/>
            </a:pPr>
            <a:r>
              <a:rPr lang="en-US" altLang="zh-CN" sz="2400" dirty="0" err="1">
                <a:solidFill>
                  <a:srgbClr val="222222"/>
                </a:solidFill>
                <a:latin typeface="Avenir Book" panose="02000503020000020003" pitchFamily="2" charset="0"/>
              </a:rPr>
              <a:t>my_sum</a:t>
            </a:r>
            <a:r>
              <a:rPr lang="en-US" altLang="zh-CN" sz="2400" dirty="0">
                <a:solidFill>
                  <a:srgbClr val="222222"/>
                </a:solidFill>
                <a:latin typeface="Avenir Book" panose="02000503020000020003" pitchFamily="2" charset="0"/>
              </a:rPr>
              <a:t>() takes all the parameters that are provided in the input and packs them all into a </a:t>
            </a:r>
            <a:r>
              <a:rPr lang="en-US" altLang="zh-CN" sz="2400" dirty="0">
                <a:solidFill>
                  <a:schemeClr val="accent2">
                    <a:lumMod val="75000"/>
                  </a:schemeClr>
                </a:solidFill>
                <a:latin typeface="Avenir Book" panose="02000503020000020003" pitchFamily="2" charset="0"/>
              </a:rPr>
              <a:t>single </a:t>
            </a:r>
            <a:r>
              <a:rPr lang="en-US" altLang="zh-CN" sz="2400" dirty="0" err="1">
                <a:solidFill>
                  <a:schemeClr val="accent2">
                    <a:lumMod val="75000"/>
                  </a:schemeClr>
                </a:solidFill>
                <a:latin typeface="Avenir Book" panose="02000503020000020003" pitchFamily="2" charset="0"/>
              </a:rPr>
              <a:t>iterable</a:t>
            </a:r>
            <a:r>
              <a:rPr lang="en-US" altLang="zh-CN" sz="2400" dirty="0">
                <a:solidFill>
                  <a:schemeClr val="accent2">
                    <a:lumMod val="75000"/>
                  </a:schemeClr>
                </a:solidFill>
                <a:latin typeface="Avenir Book" panose="02000503020000020003" pitchFamily="2" charset="0"/>
              </a:rPr>
              <a:t> object </a:t>
            </a:r>
            <a:r>
              <a:rPr lang="en-US" altLang="zh-CN" sz="2400" dirty="0">
                <a:solidFill>
                  <a:srgbClr val="222222"/>
                </a:solidFill>
                <a:latin typeface="Avenir Book" panose="02000503020000020003" pitchFamily="2" charset="0"/>
              </a:rPr>
              <a:t>named </a:t>
            </a:r>
            <a:r>
              <a:rPr lang="en-US" altLang="zh-CN" sz="2400" b="1" dirty="0" err="1">
                <a:solidFill>
                  <a:schemeClr val="accent2">
                    <a:lumMod val="75000"/>
                  </a:schemeClr>
                </a:solidFill>
                <a:latin typeface="Avenir Book" panose="02000503020000020003" pitchFamily="2" charset="0"/>
              </a:rPr>
              <a:t>args</a:t>
            </a:r>
            <a:r>
              <a:rPr lang="en-US" altLang="zh-CN" sz="2400" dirty="0">
                <a:solidFill>
                  <a:srgbClr val="222222"/>
                </a:solidFill>
                <a:latin typeface="Avenir Book" panose="02000503020000020003" pitchFamily="2" charset="0"/>
              </a:rPr>
              <a:t>.</a:t>
            </a:r>
          </a:p>
          <a:p>
            <a:pPr marL="342900" indent="-342900">
              <a:buFont typeface="Arial" panose="020B0604020202020204" pitchFamily="34" charset="0"/>
              <a:buChar char="•"/>
            </a:pPr>
            <a:endParaRPr lang="en-US" altLang="zh-CN" sz="2400" dirty="0">
              <a:solidFill>
                <a:srgbClr val="222222"/>
              </a:solidFill>
              <a:latin typeface="Avenir Book" panose="02000503020000020003" pitchFamily="2" charset="0"/>
            </a:endParaRPr>
          </a:p>
          <a:p>
            <a:pPr marL="342900" indent="-342900">
              <a:buFont typeface="Arial" panose="020B0604020202020204" pitchFamily="34" charset="0"/>
              <a:buChar char="•"/>
            </a:pPr>
            <a:r>
              <a:rPr lang="en-US" altLang="zh-CN" sz="2400" dirty="0">
                <a:solidFill>
                  <a:srgbClr val="222222"/>
                </a:solidFill>
                <a:latin typeface="Avenir Book" panose="02000503020000020003" pitchFamily="2" charset="0"/>
              </a:rPr>
              <a:t>Note that </a:t>
            </a:r>
            <a:r>
              <a:rPr lang="en-US" altLang="zh-CN" sz="2400" b="1" dirty="0" err="1">
                <a:solidFill>
                  <a:schemeClr val="accent2">
                    <a:lumMod val="75000"/>
                  </a:schemeClr>
                </a:solidFill>
                <a:latin typeface="Avenir Book" panose="02000503020000020003" pitchFamily="2" charset="0"/>
              </a:rPr>
              <a:t>args</a:t>
            </a:r>
            <a:r>
              <a:rPr lang="en-US" altLang="zh-CN" sz="2400" b="1" dirty="0">
                <a:solidFill>
                  <a:srgbClr val="222222"/>
                </a:solidFill>
                <a:latin typeface="Avenir Book" panose="02000503020000020003" pitchFamily="2" charset="0"/>
              </a:rPr>
              <a:t> is just a name.</a:t>
            </a:r>
            <a:r>
              <a:rPr lang="en-US" altLang="zh-CN" sz="2400" dirty="0">
                <a:solidFill>
                  <a:srgbClr val="222222"/>
                </a:solidFill>
                <a:latin typeface="Avenir Book" panose="02000503020000020003" pitchFamily="2" charset="0"/>
              </a:rPr>
              <a:t> You’re not required to use the name </a:t>
            </a:r>
            <a:r>
              <a:rPr lang="en-US" altLang="zh-CN" sz="2400" dirty="0" err="1">
                <a:solidFill>
                  <a:srgbClr val="222222"/>
                </a:solidFill>
                <a:latin typeface="Avenir Book" panose="02000503020000020003" pitchFamily="2" charset="0"/>
              </a:rPr>
              <a:t>args</a:t>
            </a:r>
            <a:r>
              <a:rPr lang="en-US" altLang="zh-CN" sz="2400" dirty="0">
                <a:solidFill>
                  <a:srgbClr val="222222"/>
                </a:solidFill>
                <a:latin typeface="Avenir Book" panose="02000503020000020003" pitchFamily="2" charset="0"/>
              </a:rPr>
              <a:t>. You can choose any name that you prefer.</a:t>
            </a:r>
            <a:endParaRPr lang="en-US" altLang="zh-CN" sz="2400" b="0" i="0" dirty="0">
              <a:solidFill>
                <a:srgbClr val="222222"/>
              </a:solidFill>
              <a:effectLst/>
              <a:latin typeface="Avenir Book" panose="02000503020000020003" pitchFamily="2"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t>
            </a:r>
            <a:r>
              <a:rPr kumimoji="1" lang="en-US" altLang="zh-CN" dirty="0" err="1">
                <a:latin typeface="Courier" pitchFamily="2" charset="0"/>
              </a:rPr>
              <a:t>args</a:t>
            </a:r>
            <a:endParaRPr kumimoji="1" lang="en-US" altLang="zh-CN" dirty="0">
              <a:latin typeface="Courier" pitchFamily="2" charset="0"/>
            </a:endParaRPr>
          </a:p>
        </p:txBody>
      </p:sp>
      <p:sp>
        <p:nvSpPr>
          <p:cNvPr id="5" name="矩形 4"/>
          <p:cNvSpPr/>
          <p:nvPr/>
        </p:nvSpPr>
        <p:spPr>
          <a:xfrm>
            <a:off x="5554980" y="1870502"/>
            <a:ext cx="6365240" cy="4154984"/>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222222"/>
                </a:solidFill>
                <a:latin typeface="Avenir Book" panose="02000503020000020003" pitchFamily="2" charset="0"/>
              </a:rPr>
              <a:t>In this example, you’re not passing a list to </a:t>
            </a:r>
            <a:r>
              <a:rPr lang="en-US" altLang="zh-CN" sz="2400" dirty="0" err="1">
                <a:solidFill>
                  <a:srgbClr val="222222"/>
                </a:solidFill>
                <a:latin typeface="Avenir Book" panose="02000503020000020003" pitchFamily="2" charset="0"/>
              </a:rPr>
              <a:t>my_sum</a:t>
            </a:r>
            <a:r>
              <a:rPr lang="en-US" altLang="zh-CN" sz="2400" dirty="0">
                <a:solidFill>
                  <a:srgbClr val="222222"/>
                </a:solidFill>
                <a:latin typeface="Avenir Book" panose="02000503020000020003" pitchFamily="2" charset="0"/>
              </a:rPr>
              <a:t>(). Instead, you’re passing three different positional arguments. </a:t>
            </a:r>
          </a:p>
          <a:p>
            <a:pPr marL="342900" indent="-342900">
              <a:buFont typeface="Arial" panose="020B0604020202020204" pitchFamily="34" charset="0"/>
              <a:buChar char="•"/>
            </a:pPr>
            <a:endParaRPr lang="en-US" altLang="zh-CN" sz="2400" dirty="0">
              <a:solidFill>
                <a:srgbClr val="222222"/>
              </a:solidFill>
              <a:latin typeface="Avenir Book" panose="02000503020000020003" pitchFamily="2" charset="0"/>
            </a:endParaRPr>
          </a:p>
          <a:p>
            <a:pPr marL="342900" indent="-342900">
              <a:buFont typeface="Arial" panose="020B0604020202020204" pitchFamily="34" charset="0"/>
              <a:buChar char="•"/>
            </a:pPr>
            <a:r>
              <a:rPr lang="en-US" altLang="zh-CN" sz="2400" dirty="0" err="1">
                <a:solidFill>
                  <a:srgbClr val="222222"/>
                </a:solidFill>
                <a:latin typeface="Avenir Book" panose="02000503020000020003" pitchFamily="2" charset="0"/>
              </a:rPr>
              <a:t>my_sum</a:t>
            </a:r>
            <a:r>
              <a:rPr lang="en-US" altLang="zh-CN" sz="2400" dirty="0">
                <a:solidFill>
                  <a:srgbClr val="222222"/>
                </a:solidFill>
                <a:latin typeface="Avenir Book" panose="02000503020000020003" pitchFamily="2" charset="0"/>
              </a:rPr>
              <a:t>() takes all the parameters that are provided in the input and packs them all into a </a:t>
            </a:r>
            <a:r>
              <a:rPr lang="en-US" altLang="zh-CN" sz="2400" dirty="0">
                <a:solidFill>
                  <a:schemeClr val="accent2">
                    <a:lumMod val="75000"/>
                  </a:schemeClr>
                </a:solidFill>
                <a:latin typeface="Avenir Book" panose="02000503020000020003" pitchFamily="2" charset="0"/>
              </a:rPr>
              <a:t>single </a:t>
            </a:r>
            <a:r>
              <a:rPr lang="en-US" altLang="zh-CN" sz="2400" dirty="0" err="1">
                <a:solidFill>
                  <a:schemeClr val="accent2">
                    <a:lumMod val="75000"/>
                  </a:schemeClr>
                </a:solidFill>
                <a:latin typeface="Avenir Book" panose="02000503020000020003" pitchFamily="2" charset="0"/>
              </a:rPr>
              <a:t>iterable</a:t>
            </a:r>
            <a:r>
              <a:rPr lang="en-US" altLang="zh-CN" sz="2400" dirty="0">
                <a:solidFill>
                  <a:schemeClr val="accent2">
                    <a:lumMod val="75000"/>
                  </a:schemeClr>
                </a:solidFill>
                <a:latin typeface="Avenir Book" panose="02000503020000020003" pitchFamily="2" charset="0"/>
              </a:rPr>
              <a:t> object </a:t>
            </a:r>
            <a:r>
              <a:rPr lang="en-US" altLang="zh-CN" sz="2400" dirty="0">
                <a:solidFill>
                  <a:srgbClr val="222222"/>
                </a:solidFill>
                <a:latin typeface="Avenir Book" panose="02000503020000020003" pitchFamily="2" charset="0"/>
              </a:rPr>
              <a:t>named </a:t>
            </a:r>
            <a:r>
              <a:rPr lang="en-US" altLang="zh-CN" sz="2400" b="1" dirty="0" err="1">
                <a:solidFill>
                  <a:schemeClr val="accent2">
                    <a:lumMod val="75000"/>
                  </a:schemeClr>
                </a:solidFill>
                <a:latin typeface="Avenir Book" panose="02000503020000020003" pitchFamily="2" charset="0"/>
              </a:rPr>
              <a:t>args</a:t>
            </a:r>
            <a:r>
              <a:rPr lang="en-US" altLang="zh-CN" sz="2400" dirty="0">
                <a:solidFill>
                  <a:srgbClr val="222222"/>
                </a:solidFill>
                <a:latin typeface="Avenir Book" panose="02000503020000020003" pitchFamily="2" charset="0"/>
              </a:rPr>
              <a:t>.</a:t>
            </a:r>
          </a:p>
          <a:p>
            <a:pPr marL="342900" indent="-342900">
              <a:buFont typeface="Arial" panose="020B0604020202020204" pitchFamily="34" charset="0"/>
              <a:buChar char="•"/>
            </a:pPr>
            <a:endParaRPr lang="en-US" altLang="zh-CN" sz="2400" dirty="0">
              <a:solidFill>
                <a:srgbClr val="222222"/>
              </a:solidFill>
              <a:latin typeface="Avenir Book" panose="02000503020000020003" pitchFamily="2" charset="0"/>
            </a:endParaRPr>
          </a:p>
          <a:p>
            <a:pPr marL="342900" indent="-342900">
              <a:buFont typeface="Arial" panose="020B0604020202020204" pitchFamily="34" charset="0"/>
              <a:buChar char="•"/>
            </a:pPr>
            <a:r>
              <a:rPr lang="en-US" altLang="zh-CN" sz="2400" dirty="0">
                <a:solidFill>
                  <a:srgbClr val="222222"/>
                </a:solidFill>
                <a:latin typeface="Avenir Book" panose="02000503020000020003" pitchFamily="2" charset="0"/>
              </a:rPr>
              <a:t>Note that </a:t>
            </a:r>
            <a:r>
              <a:rPr lang="en-US" altLang="zh-CN" sz="2400" b="1" dirty="0" err="1">
                <a:solidFill>
                  <a:schemeClr val="accent2">
                    <a:lumMod val="75000"/>
                  </a:schemeClr>
                </a:solidFill>
                <a:latin typeface="Avenir Book" panose="02000503020000020003" pitchFamily="2" charset="0"/>
              </a:rPr>
              <a:t>args</a:t>
            </a:r>
            <a:r>
              <a:rPr lang="en-US" altLang="zh-CN" sz="2400" b="1" dirty="0">
                <a:solidFill>
                  <a:srgbClr val="222222"/>
                </a:solidFill>
                <a:latin typeface="Avenir Book" panose="02000503020000020003" pitchFamily="2" charset="0"/>
              </a:rPr>
              <a:t> is just a name.</a:t>
            </a:r>
            <a:r>
              <a:rPr lang="en-US" altLang="zh-CN" sz="2400" dirty="0">
                <a:solidFill>
                  <a:srgbClr val="222222"/>
                </a:solidFill>
                <a:latin typeface="Avenir Book" panose="02000503020000020003" pitchFamily="2" charset="0"/>
              </a:rPr>
              <a:t> You’re not required to use the name </a:t>
            </a:r>
            <a:r>
              <a:rPr lang="en-US" altLang="zh-CN" sz="2400" dirty="0" err="1">
                <a:solidFill>
                  <a:srgbClr val="222222"/>
                </a:solidFill>
                <a:latin typeface="Avenir Book" panose="02000503020000020003" pitchFamily="2" charset="0"/>
              </a:rPr>
              <a:t>args</a:t>
            </a:r>
            <a:r>
              <a:rPr lang="en-US" altLang="zh-CN" sz="2400" dirty="0">
                <a:solidFill>
                  <a:srgbClr val="222222"/>
                </a:solidFill>
                <a:latin typeface="Avenir Book" panose="02000503020000020003" pitchFamily="2" charset="0"/>
              </a:rPr>
              <a:t>. You can choose any name that you prefer.</a:t>
            </a:r>
            <a:endParaRPr lang="en-US" altLang="zh-CN" sz="2400" b="0" i="0" dirty="0">
              <a:solidFill>
                <a:srgbClr val="222222"/>
              </a:solidFill>
              <a:effectLst/>
              <a:latin typeface="Avenir Book" panose="02000503020000020003" pitchFamily="2" charset="0"/>
            </a:endParaRPr>
          </a:p>
        </p:txBody>
      </p:sp>
      <p:pic>
        <p:nvPicPr>
          <p:cNvPr id="4" name="图片 3"/>
          <p:cNvPicPr>
            <a:picLocks noChangeAspect="1"/>
          </p:cNvPicPr>
          <p:nvPr/>
        </p:nvPicPr>
        <p:blipFill>
          <a:blip r:embed="rId2"/>
          <a:stretch>
            <a:fillRect/>
          </a:stretch>
        </p:blipFill>
        <p:spPr>
          <a:xfrm>
            <a:off x="185312" y="1959852"/>
            <a:ext cx="5369668" cy="352346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t>
            </a:r>
            <a:r>
              <a:rPr kumimoji="1" lang="en-US" altLang="zh-CN" dirty="0" err="1">
                <a:latin typeface="Courier" pitchFamily="2" charset="0"/>
              </a:rPr>
              <a:t>kwargs</a:t>
            </a:r>
            <a:endParaRPr kumimoji="1" lang="en-US" altLang="zh-CN" dirty="0">
              <a:latin typeface="Courier" pitchFamily="2" charset="0"/>
            </a:endParaRPr>
          </a:p>
        </p:txBody>
      </p:sp>
      <p:sp>
        <p:nvSpPr>
          <p:cNvPr id="5" name="矩形 4"/>
          <p:cNvSpPr/>
          <p:nvPr/>
        </p:nvSpPr>
        <p:spPr>
          <a:xfrm>
            <a:off x="6832600" y="1229896"/>
            <a:ext cx="5181600" cy="5262979"/>
          </a:xfrm>
          <a:prstGeom prst="rect">
            <a:avLst/>
          </a:prstGeom>
        </p:spPr>
        <p:txBody>
          <a:bodyPr wrap="square">
            <a:spAutoFit/>
          </a:bodyPr>
          <a:lstStyle/>
          <a:p>
            <a:pPr marL="342900" indent="-342900">
              <a:buFont typeface="Arial" panose="020B0604020202020204" pitchFamily="34" charset="0"/>
              <a:buChar char="•"/>
            </a:pPr>
            <a:r>
              <a:rPr lang="en-US" altLang="zh-CN" sz="2800" dirty="0">
                <a:latin typeface="Avenir Book" panose="02000503020000020003" pitchFamily="2" charset="0"/>
              </a:rPr>
              <a:t>Like </a:t>
            </a:r>
            <a:r>
              <a:rPr lang="en-US" altLang="zh-CN" sz="2800" dirty="0">
                <a:latin typeface="Courier" pitchFamily="2" charset="0"/>
              </a:rPr>
              <a:t>*</a:t>
            </a:r>
            <a:r>
              <a:rPr lang="en-US" altLang="zh-CN" sz="2800" dirty="0" err="1">
                <a:latin typeface="Courier" pitchFamily="2" charset="0"/>
              </a:rPr>
              <a:t>args</a:t>
            </a:r>
            <a:r>
              <a:rPr lang="en-US" altLang="zh-CN" sz="2800" dirty="0">
                <a:latin typeface="Avenir Book" panose="02000503020000020003" pitchFamily="2" charset="0"/>
              </a:rPr>
              <a:t>, </a:t>
            </a:r>
            <a:r>
              <a:rPr lang="en-US" altLang="zh-CN" sz="2800" dirty="0">
                <a:solidFill>
                  <a:schemeClr val="accent2">
                    <a:lumMod val="75000"/>
                  </a:schemeClr>
                </a:solidFill>
                <a:latin typeface="Courier" pitchFamily="2" charset="0"/>
              </a:rPr>
              <a:t>**</a:t>
            </a:r>
            <a:r>
              <a:rPr lang="en-US" altLang="zh-CN" sz="2800" dirty="0" err="1">
                <a:solidFill>
                  <a:schemeClr val="accent2">
                    <a:lumMod val="75000"/>
                  </a:schemeClr>
                </a:solidFill>
                <a:latin typeface="Courier" pitchFamily="2" charset="0"/>
              </a:rPr>
              <a:t>kwargs</a:t>
            </a:r>
            <a:r>
              <a:rPr lang="en-US" altLang="zh-CN" sz="2800" dirty="0">
                <a:solidFill>
                  <a:schemeClr val="accent2">
                    <a:lumMod val="75000"/>
                  </a:schemeClr>
                </a:solidFill>
                <a:latin typeface="Courier" pitchFamily="2" charset="0"/>
              </a:rPr>
              <a:t> </a:t>
            </a:r>
            <a:r>
              <a:rPr lang="en-US" altLang="zh-CN" sz="2800" dirty="0">
                <a:latin typeface="Avenir Book" panose="02000503020000020003" pitchFamily="2" charset="0"/>
              </a:rPr>
              <a:t>can take however many arguments you would like to supply to it. However, </a:t>
            </a:r>
            <a:r>
              <a:rPr lang="en-US" altLang="zh-CN" sz="2800" dirty="0">
                <a:solidFill>
                  <a:schemeClr val="accent2">
                    <a:lumMod val="75000"/>
                  </a:schemeClr>
                </a:solidFill>
                <a:latin typeface="Courier" pitchFamily="2" charset="0"/>
              </a:rPr>
              <a:t>**</a:t>
            </a:r>
            <a:r>
              <a:rPr lang="en-US" altLang="zh-CN" sz="2800" dirty="0" err="1">
                <a:solidFill>
                  <a:schemeClr val="accent2">
                    <a:lumMod val="75000"/>
                  </a:schemeClr>
                </a:solidFill>
                <a:latin typeface="Courier" pitchFamily="2" charset="0"/>
              </a:rPr>
              <a:t>kwargs</a:t>
            </a:r>
            <a:r>
              <a:rPr lang="en-US" altLang="zh-CN" sz="2800" dirty="0">
                <a:solidFill>
                  <a:schemeClr val="accent2">
                    <a:lumMod val="75000"/>
                  </a:schemeClr>
                </a:solidFill>
                <a:latin typeface="Courier" pitchFamily="2" charset="0"/>
              </a:rPr>
              <a:t> </a:t>
            </a:r>
            <a:r>
              <a:rPr lang="en-US" altLang="zh-CN" sz="2800" dirty="0">
                <a:latin typeface="Avenir Book" panose="02000503020000020003" pitchFamily="2" charset="0"/>
              </a:rPr>
              <a:t>differs from *</a:t>
            </a:r>
            <a:r>
              <a:rPr lang="en-US" altLang="zh-CN" sz="2800" dirty="0" err="1">
                <a:latin typeface="Courier" pitchFamily="2" charset="0"/>
              </a:rPr>
              <a:t>args</a:t>
            </a:r>
            <a:r>
              <a:rPr lang="en-US" altLang="zh-CN" sz="2800" dirty="0">
                <a:latin typeface="Avenir Book" panose="02000503020000020003" pitchFamily="2" charset="0"/>
              </a:rPr>
              <a:t> in that you will need to assign keywords.</a:t>
            </a:r>
          </a:p>
          <a:p>
            <a:pPr marL="342900" indent="-342900">
              <a:buFont typeface="Arial" panose="020B0604020202020204" pitchFamily="34" charset="0"/>
              <a:buChar char="•"/>
            </a:pPr>
            <a:endParaRPr lang="en-US" altLang="zh-CN" sz="2800" b="0" i="0" dirty="0">
              <a:solidFill>
                <a:srgbClr val="222222"/>
              </a:solidFill>
              <a:effectLst/>
              <a:latin typeface="Avenir Book" panose="02000503020000020003" pitchFamily="2" charset="0"/>
            </a:endParaRPr>
          </a:p>
          <a:p>
            <a:pPr marL="342900" indent="-342900">
              <a:buFont typeface="Arial" panose="020B0604020202020204" pitchFamily="34" charset="0"/>
              <a:buChar char="•"/>
            </a:pPr>
            <a:r>
              <a:rPr lang="en-US" altLang="zh-CN" sz="2800" dirty="0">
                <a:latin typeface="Avenir Book" panose="02000503020000020003" pitchFamily="2" charset="0"/>
              </a:rPr>
              <a:t>A dictionary called </a:t>
            </a:r>
            <a:r>
              <a:rPr lang="en-US" altLang="zh-CN" sz="2800" dirty="0" err="1">
                <a:latin typeface="Avenir Book" panose="02000503020000020003" pitchFamily="2" charset="0"/>
              </a:rPr>
              <a:t>kwargs</a:t>
            </a:r>
            <a:r>
              <a:rPr lang="en-US" altLang="zh-CN" sz="2800" dirty="0">
                <a:latin typeface="Avenir Book" panose="02000503020000020003" pitchFamily="2" charset="0"/>
              </a:rPr>
              <a:t> is created and we can work with it just like we can work with other dictionaries.</a:t>
            </a:r>
            <a:endParaRPr lang="en-US" altLang="zh-CN" sz="2800" b="0" i="0" dirty="0">
              <a:solidFill>
                <a:srgbClr val="222222"/>
              </a:solidFill>
              <a:effectLst/>
              <a:latin typeface="Avenir Book" panose="02000503020000020003" pitchFamily="2" charset="0"/>
            </a:endParaRPr>
          </a:p>
        </p:txBody>
      </p:sp>
      <p:pic>
        <p:nvPicPr>
          <p:cNvPr id="3" name="图片 2"/>
          <p:cNvPicPr>
            <a:picLocks noChangeAspect="1"/>
          </p:cNvPicPr>
          <p:nvPr/>
        </p:nvPicPr>
        <p:blipFill>
          <a:blip r:embed="rId2"/>
          <a:stretch>
            <a:fillRect/>
          </a:stretch>
        </p:blipFill>
        <p:spPr>
          <a:xfrm>
            <a:off x="177800" y="2229028"/>
            <a:ext cx="6654800" cy="28321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t>
            </a:r>
            <a:r>
              <a:rPr kumimoji="1" lang="en-US" altLang="zh-CN" dirty="0" err="1">
                <a:latin typeface="Courier" pitchFamily="2" charset="0"/>
              </a:rPr>
              <a:t>kwargs</a:t>
            </a:r>
            <a:endParaRPr kumimoji="1" lang="en-US" altLang="zh-CN" dirty="0">
              <a:latin typeface="Courier" pitchFamily="2" charset="0"/>
            </a:endParaRPr>
          </a:p>
        </p:txBody>
      </p:sp>
      <p:pic>
        <p:nvPicPr>
          <p:cNvPr id="4" name="图片 3"/>
          <p:cNvPicPr>
            <a:picLocks noChangeAspect="1"/>
          </p:cNvPicPr>
          <p:nvPr/>
        </p:nvPicPr>
        <p:blipFill>
          <a:blip r:embed="rId2"/>
          <a:stretch>
            <a:fillRect/>
          </a:stretch>
        </p:blipFill>
        <p:spPr>
          <a:xfrm>
            <a:off x="705612" y="1969847"/>
            <a:ext cx="9444228" cy="396872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Scope and lifetime of variables</a:t>
            </a:r>
          </a:p>
        </p:txBody>
      </p:sp>
      <p:sp>
        <p:nvSpPr>
          <p:cNvPr id="7" name="内容占位符 2"/>
          <p:cNvSpPr>
            <a:spLocks noGrp="1"/>
          </p:cNvSpPr>
          <p:nvPr>
            <p:ph idx="1"/>
          </p:nvPr>
        </p:nvSpPr>
        <p:spPr>
          <a:xfrm>
            <a:off x="838200" y="1825625"/>
            <a:ext cx="10515600" cy="4351338"/>
          </a:xfrm>
        </p:spPr>
        <p:txBody>
          <a:bodyPr>
            <a:noAutofit/>
          </a:bodyPr>
          <a:lstStyle/>
          <a:p>
            <a:r>
              <a:rPr lang="en-US" altLang="zh-CN" dirty="0"/>
              <a:t>Python programs have two scopes</a:t>
            </a:r>
            <a:r>
              <a:rPr lang="zh-CN" altLang="en-US" dirty="0"/>
              <a:t> （作用域）</a:t>
            </a:r>
            <a:r>
              <a:rPr lang="en-US" altLang="zh-CN" dirty="0"/>
              <a:t>: </a:t>
            </a:r>
          </a:p>
          <a:p>
            <a:pPr marL="0" indent="0">
              <a:buNone/>
            </a:pPr>
            <a:r>
              <a:rPr lang="zh-CN" altLang="en-US" dirty="0"/>
              <a:t>      </a:t>
            </a:r>
            <a:r>
              <a:rPr lang="en-US" altLang="zh-CN" dirty="0">
                <a:solidFill>
                  <a:schemeClr val="accent2">
                    <a:lumMod val="75000"/>
                  </a:schemeClr>
                </a:solidFill>
              </a:rPr>
              <a:t>global</a:t>
            </a:r>
            <a:r>
              <a:rPr lang="zh-CN" altLang="en-US" dirty="0"/>
              <a:t>（全局）</a:t>
            </a:r>
            <a:r>
              <a:rPr lang="en-US" altLang="zh-CN" dirty="0"/>
              <a:t> and </a:t>
            </a:r>
            <a:r>
              <a:rPr lang="en-US" altLang="zh-CN" dirty="0">
                <a:solidFill>
                  <a:schemeClr val="accent2">
                    <a:lumMod val="75000"/>
                  </a:schemeClr>
                </a:solidFill>
              </a:rPr>
              <a:t>local</a:t>
            </a:r>
            <a:r>
              <a:rPr lang="zh-CN" altLang="en-US" dirty="0"/>
              <a:t> （局部）</a:t>
            </a:r>
            <a:endParaRPr lang="en-US" altLang="zh-CN" dirty="0"/>
          </a:p>
          <a:p>
            <a:endParaRPr lang="en-US" altLang="zh-CN" dirty="0"/>
          </a:p>
          <a:p>
            <a:r>
              <a:rPr lang="en-US" altLang="zh-CN" dirty="0">
                <a:solidFill>
                  <a:schemeClr val="accent2">
                    <a:lumMod val="75000"/>
                  </a:schemeClr>
                </a:solidFill>
              </a:rPr>
              <a:t>Global variable </a:t>
            </a:r>
            <a:r>
              <a:rPr lang="en-US" altLang="zh-CN" dirty="0"/>
              <a:t>is accessible and modifiable throughout the program. A variable that is defined inside a function definition is a </a:t>
            </a:r>
            <a:r>
              <a:rPr lang="en-US" altLang="zh-CN" dirty="0">
                <a:solidFill>
                  <a:schemeClr val="accent2">
                    <a:lumMod val="75000"/>
                  </a:schemeClr>
                </a:solidFill>
              </a:rPr>
              <a:t>local variable</a:t>
            </a:r>
          </a:p>
          <a:p>
            <a:endParaRPr lang="en-US" altLang="zh-CN" dirty="0"/>
          </a:p>
          <a:p>
            <a:r>
              <a:rPr lang="en-US" altLang="zh-CN" dirty="0"/>
              <a:t>The local variable is created and destroyed every time the function is executed, and it cannot be accessed by any code outside the function definition.</a:t>
            </a:r>
            <a:r>
              <a:rPr lang="zh-CN" altLang="en-US" dirty="0"/>
              <a:t> </a:t>
            </a:r>
            <a:endParaRPr lang="en-US" altLang="zh-CN" dirty="0"/>
          </a:p>
          <a:p>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Scope and lifetime of variables</a:t>
            </a:r>
          </a:p>
        </p:txBody>
      </p:sp>
      <p:sp>
        <p:nvSpPr>
          <p:cNvPr id="7" name="内容占位符 2"/>
          <p:cNvSpPr>
            <a:spLocks noGrp="1"/>
          </p:cNvSpPr>
          <p:nvPr>
            <p:ph idx="1"/>
          </p:nvPr>
        </p:nvSpPr>
        <p:spPr>
          <a:xfrm>
            <a:off x="271780" y="1541780"/>
            <a:ext cx="11656695" cy="4351655"/>
          </a:xfrm>
        </p:spPr>
        <p:txBody>
          <a:bodyPr>
            <a:noAutofit/>
          </a:bodyPr>
          <a:lstStyle/>
          <a:p>
            <a:r>
              <a:rPr lang="en-US" altLang="zh-CN" dirty="0"/>
              <a:t>To access the contents of a function variable from outside the function, the variable must be returned to the main program by using the </a:t>
            </a:r>
            <a:r>
              <a:rPr lang="en-US" altLang="zh-CN" dirty="0">
                <a:solidFill>
                  <a:schemeClr val="accent2">
                    <a:lumMod val="75000"/>
                  </a:schemeClr>
                </a:solidFill>
              </a:rPr>
              <a:t>return</a:t>
            </a:r>
            <a:r>
              <a:rPr lang="en-US" altLang="zh-CN" dirty="0"/>
              <a:t> statement. </a:t>
            </a:r>
          </a:p>
          <a:p>
            <a:endParaRPr lang="en-US" altLang="zh-CN" dirty="0"/>
          </a:p>
          <a:p>
            <a:r>
              <a:rPr lang="en-US" altLang="zh-CN" dirty="0"/>
              <a:t>Global variables are accessible from inside a function, as long as you have not defined a local variable with the same name</a:t>
            </a:r>
          </a:p>
          <a:p>
            <a:endParaRPr lang="en-US" altLang="zh-CN" dirty="0"/>
          </a:p>
          <a:p>
            <a:r>
              <a:rPr lang="en-US" altLang="zh-CN" dirty="0"/>
              <a:t>A local variable can have the same name as a global variable, but they are totally different,  so changing the value of the local variable has no effect on the global variable. Only the local variable has meaning inside the function in which it is defined</a:t>
            </a:r>
          </a:p>
          <a:p>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Scope and lifetime of variables</a:t>
            </a:r>
          </a:p>
        </p:txBody>
      </p:sp>
      <p:pic>
        <p:nvPicPr>
          <p:cNvPr id="5" name="图片 4"/>
          <p:cNvPicPr>
            <a:picLocks noChangeAspect="1"/>
          </p:cNvPicPr>
          <p:nvPr/>
        </p:nvPicPr>
        <p:blipFill>
          <a:blip r:embed="rId2"/>
          <a:stretch>
            <a:fillRect/>
          </a:stretch>
        </p:blipFill>
        <p:spPr>
          <a:xfrm>
            <a:off x="1079739" y="1902267"/>
            <a:ext cx="3854570" cy="2587077"/>
          </a:xfrm>
          <a:prstGeom prst="rect">
            <a:avLst/>
          </a:prstGeom>
        </p:spPr>
      </p:pic>
      <p:pic>
        <p:nvPicPr>
          <p:cNvPr id="6" name="图片 5"/>
          <p:cNvPicPr>
            <a:picLocks noChangeAspect="1"/>
          </p:cNvPicPr>
          <p:nvPr/>
        </p:nvPicPr>
        <p:blipFill>
          <a:blip r:embed="rId3"/>
          <a:stretch>
            <a:fillRect/>
          </a:stretch>
        </p:blipFill>
        <p:spPr>
          <a:xfrm>
            <a:off x="5807039" y="1902267"/>
            <a:ext cx="5546761" cy="48090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Built-in functions</a:t>
            </a:r>
          </a:p>
        </p:txBody>
      </p:sp>
      <p:sp>
        <p:nvSpPr>
          <p:cNvPr id="3" name="内容占位符 2"/>
          <p:cNvSpPr>
            <a:spLocks noGrp="1"/>
          </p:cNvSpPr>
          <p:nvPr>
            <p:ph idx="1"/>
          </p:nvPr>
        </p:nvSpPr>
        <p:spPr/>
        <p:txBody>
          <a:bodyPr/>
          <a:lstStyle/>
          <a:p>
            <a:r>
              <a:rPr lang="en-US" altLang="zh-CN" dirty="0"/>
              <a:t>The Python interpreter has a number of functions that are built into it and are always available:</a:t>
            </a:r>
          </a:p>
          <a:p>
            <a:endParaRPr lang="en-US" altLang="zh-CN" dirty="0"/>
          </a:p>
        </p:txBody>
      </p:sp>
      <p:sp>
        <p:nvSpPr>
          <p:cNvPr id="4" name="TextBox 10"/>
          <p:cNvSpPr txBox="1"/>
          <p:nvPr/>
        </p:nvSpPr>
        <p:spPr>
          <a:xfrm>
            <a:off x="838200" y="3076555"/>
            <a:ext cx="7814927" cy="3970318"/>
          </a:xfrm>
          <a:prstGeom prst="rect">
            <a:avLst/>
          </a:prstGeom>
          <a:noFill/>
        </p:spPr>
        <p:txBody>
          <a:bodyPr wrap="square">
            <a:spAutoFit/>
          </a:bodyPr>
          <a:lstStyle/>
          <a:p>
            <a:r>
              <a:rPr lang="en-US" altLang="zh-CN" sz="2800" b="1"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rPr>
              <a:t>&gt;&gt;&gt; abs(-3)</a:t>
            </a:r>
          </a:p>
          <a:p>
            <a:r>
              <a:rPr lang="en-US" altLang="zh-CN" sz="2800"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rPr>
              <a:t>3</a:t>
            </a:r>
          </a:p>
          <a:p>
            <a:endParaRPr lang="en-US" altLang="zh-CN" sz="2800" b="1"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endParaRPr>
          </a:p>
          <a:p>
            <a:r>
              <a:rPr lang="en-US" altLang="zh-CN" sz="2800" b="1"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rPr>
              <a:t>&gt;&gt;&gt; min(1, 2, 3, 4, 5)</a:t>
            </a:r>
          </a:p>
          <a:p>
            <a:r>
              <a:rPr lang="en-US" altLang="zh-CN" sz="2800"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rPr>
              <a:t>1</a:t>
            </a:r>
          </a:p>
          <a:p>
            <a:endParaRPr lang="en-US" altLang="zh-CN" sz="2800" b="1"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endParaRPr>
          </a:p>
          <a:p>
            <a:r>
              <a:rPr lang="en-US" altLang="zh-CN" sz="2800" b="1"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rPr>
              <a:t>&gt;&gt;&gt; max(4, 5, 6, 7, 8)</a:t>
            </a:r>
          </a:p>
          <a:p>
            <a:r>
              <a:rPr lang="en-US" altLang="zh-CN" sz="2800"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rPr>
              <a:t>8</a:t>
            </a:r>
            <a:endParaRPr lang="en-US" altLang="zh-CN" sz="2800" b="1"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endParaRPr>
          </a:p>
          <a:p>
            <a:endParaRPr lang="en-US" altLang="zh-CN" sz="2800" b="1"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endParaRPr>
          </a:p>
        </p:txBody>
      </p:sp>
      <p:sp>
        <p:nvSpPr>
          <p:cNvPr id="5" name="TextBox 5"/>
          <p:cNvSpPr txBox="1"/>
          <p:nvPr/>
        </p:nvSpPr>
        <p:spPr>
          <a:xfrm>
            <a:off x="6081038" y="3076555"/>
            <a:ext cx="6096000" cy="35394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accent2">
                    <a:lumMod val="75000"/>
                  </a:schemeClr>
                </a:solidFill>
                <a:effectLst/>
                <a:uLnTx/>
                <a:uFillTx/>
                <a:latin typeface="Avenir Book" panose="02000503020000020003" pitchFamily="2" charset="0"/>
                <a:ea typeface="Lato" panose="020F0502020204030203" pitchFamily="34" charset="0"/>
                <a:cs typeface="Courier New" panose="02070309020205020404" pitchFamily="49" charset="0"/>
              </a:rPr>
              <a:t>&gt;&gt;&gt; </a:t>
            </a:r>
            <a:r>
              <a:rPr kumimoji="0" lang="en-US" altLang="zh-CN" sz="2800" b="1" i="0" u="none" strike="noStrike" kern="1200" cap="none" spc="0" normalizeH="0" baseline="0" noProof="0" dirty="0" err="1">
                <a:ln>
                  <a:noFill/>
                </a:ln>
                <a:solidFill>
                  <a:schemeClr val="accent2">
                    <a:lumMod val="75000"/>
                  </a:schemeClr>
                </a:solidFill>
                <a:effectLst/>
                <a:uLnTx/>
                <a:uFillTx/>
                <a:latin typeface="Avenir Book" panose="02000503020000020003" pitchFamily="2" charset="0"/>
                <a:ea typeface="Lato" panose="020F0502020204030203" pitchFamily="34" charset="0"/>
                <a:cs typeface="Courier New" panose="02070309020205020404" pitchFamily="49" charset="0"/>
              </a:rPr>
              <a:t>divmod</a:t>
            </a:r>
            <a:r>
              <a:rPr kumimoji="0" lang="en-US" altLang="zh-CN" sz="2800" b="1" i="0" u="none" strike="noStrike" kern="1200" cap="none" spc="0" normalizeH="0" baseline="0" noProof="0" dirty="0">
                <a:ln>
                  <a:noFill/>
                </a:ln>
                <a:solidFill>
                  <a:schemeClr val="accent2">
                    <a:lumMod val="75000"/>
                  </a:schemeClr>
                </a:solidFill>
                <a:effectLst/>
                <a:uLnTx/>
                <a:uFillTx/>
                <a:latin typeface="Avenir Book" panose="02000503020000020003" pitchFamily="2" charset="0"/>
                <a:ea typeface="Lato" panose="020F0502020204030203" pitchFamily="34" charset="0"/>
                <a:cs typeface="Courier New" panose="02070309020205020404" pitchFamily="49" charset="0"/>
              </a:rPr>
              <a:t>(5, 2)</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i="0" u="none" strike="noStrike" kern="1200" cap="none" spc="0" normalizeH="0" baseline="0" noProof="0" dirty="0">
                <a:ln>
                  <a:noFill/>
                </a:ln>
                <a:solidFill>
                  <a:schemeClr val="accent2">
                    <a:lumMod val="75000"/>
                  </a:schemeClr>
                </a:solidFill>
                <a:effectLst/>
                <a:uLnTx/>
                <a:uFillTx/>
                <a:latin typeface="Avenir Book" panose="02000503020000020003" pitchFamily="2" charset="0"/>
                <a:ea typeface="Lato" panose="020F0502020204030203" pitchFamily="34" charset="0"/>
                <a:cs typeface="Courier New" panose="02070309020205020404" pitchFamily="49" charset="0"/>
              </a:rPr>
              <a:t>(2, 1)</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schemeClr val="accent2">
                  <a:lumMod val="75000"/>
                </a:schemeClr>
              </a:solidFill>
              <a:effectLst/>
              <a:uLnTx/>
              <a:uFillTx/>
              <a:latin typeface="Avenir Book" panose="02000503020000020003" pitchFamily="2" charset="0"/>
              <a:ea typeface="Lato" panose="020F0502020204030203" pitchFamily="34"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accent2">
                    <a:lumMod val="75000"/>
                  </a:schemeClr>
                </a:solidFill>
                <a:effectLst/>
                <a:uLnTx/>
                <a:uFillTx/>
                <a:latin typeface="Avenir Book" panose="02000503020000020003" pitchFamily="2" charset="0"/>
                <a:ea typeface="Lato" panose="020F0502020204030203" pitchFamily="34" charset="0"/>
                <a:cs typeface="Courier New" panose="02070309020205020404" pitchFamily="49" charset="0"/>
              </a:rPr>
              <a:t>&gt;&gt;&gt; pow(3, 2)</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i="0" u="none" strike="noStrike" kern="1200" cap="none" spc="0" normalizeH="0" baseline="0" noProof="0" dirty="0">
                <a:ln>
                  <a:noFill/>
                </a:ln>
                <a:solidFill>
                  <a:schemeClr val="accent2">
                    <a:lumMod val="75000"/>
                  </a:schemeClr>
                </a:solidFill>
                <a:effectLst/>
                <a:uLnTx/>
                <a:uFillTx/>
                <a:latin typeface="Avenir Book" panose="02000503020000020003" pitchFamily="2" charset="0"/>
                <a:ea typeface="Lato" panose="020F0502020204030203" pitchFamily="34" charset="0"/>
                <a:cs typeface="Courier New" panose="02070309020205020404" pitchFamily="49" charset="0"/>
              </a:rPr>
              <a:t>9</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schemeClr val="accent2">
                  <a:lumMod val="75000"/>
                </a:schemeClr>
              </a:solidFill>
              <a:effectLst/>
              <a:uLnTx/>
              <a:uFillTx/>
              <a:latin typeface="Avenir Book" panose="02000503020000020003" pitchFamily="2" charset="0"/>
              <a:ea typeface="Lato" panose="020F0502020204030203" pitchFamily="34"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accent2">
                    <a:lumMod val="75000"/>
                  </a:schemeClr>
                </a:solidFill>
                <a:effectLst/>
                <a:uLnTx/>
                <a:uFillTx/>
                <a:latin typeface="Avenir Book" panose="02000503020000020003" pitchFamily="2" charset="0"/>
                <a:ea typeface="Lato" panose="020F0502020204030203" pitchFamily="34" charset="0"/>
                <a:cs typeface="Courier New" panose="02070309020205020404" pitchFamily="49" charset="0"/>
              </a:rPr>
              <a:t>&gt;&gt;&gt; </a:t>
            </a:r>
            <a:r>
              <a:rPr kumimoji="0" lang="en-US" altLang="zh-CN" sz="2800" b="1" i="0" u="none" strike="noStrike" kern="1200" cap="none" spc="0" normalizeH="0" baseline="0" noProof="0" dirty="0" err="1">
                <a:ln>
                  <a:noFill/>
                </a:ln>
                <a:solidFill>
                  <a:schemeClr val="accent2">
                    <a:lumMod val="75000"/>
                  </a:schemeClr>
                </a:solidFill>
                <a:effectLst/>
                <a:uLnTx/>
                <a:uFillTx/>
                <a:latin typeface="Avenir Book" panose="02000503020000020003" pitchFamily="2" charset="0"/>
                <a:ea typeface="Lato" panose="020F0502020204030203" pitchFamily="34" charset="0"/>
                <a:cs typeface="Courier New" panose="02070309020205020404" pitchFamily="49" charset="0"/>
              </a:rPr>
              <a:t>len</a:t>
            </a:r>
            <a:r>
              <a:rPr kumimoji="0" lang="en-US" altLang="zh-CN" sz="2800" b="1" i="0" u="none" strike="noStrike" kern="1200" cap="none" spc="0" normalizeH="0" baseline="0" noProof="0" dirty="0">
                <a:ln>
                  <a:noFill/>
                </a:ln>
                <a:solidFill>
                  <a:schemeClr val="accent2">
                    <a:lumMod val="75000"/>
                  </a:schemeClr>
                </a:solidFill>
                <a:effectLst/>
                <a:uLnTx/>
                <a:uFillTx/>
                <a:latin typeface="Avenir Book" panose="02000503020000020003" pitchFamily="2" charset="0"/>
                <a:ea typeface="Lato" panose="020F0502020204030203" pitchFamily="34" charset="0"/>
                <a:cs typeface="Courier New" panose="02070309020205020404" pitchFamily="49" charset="0"/>
              </a:rPr>
              <a:t>("Japan")</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i="0" u="none" strike="noStrike" kern="1200" cap="none" spc="0" normalizeH="0" baseline="0" noProof="0" dirty="0">
                <a:ln>
                  <a:noFill/>
                </a:ln>
                <a:solidFill>
                  <a:schemeClr val="accent2">
                    <a:lumMod val="75000"/>
                  </a:schemeClr>
                </a:solidFill>
                <a:effectLst/>
                <a:uLnTx/>
                <a:uFillTx/>
                <a:latin typeface="Avenir Book" panose="02000503020000020003" pitchFamily="2" charset="0"/>
                <a:ea typeface="Lato" panose="020F0502020204030203" pitchFamily="34" charset="0"/>
                <a:cs typeface="Courier New" panose="02070309020205020404" pitchFamily="49" charset="0"/>
              </a:rPr>
              <a:t>5</a:t>
            </a:r>
          </a:p>
        </p:txBody>
      </p:sp>
      <p:sp>
        <p:nvSpPr>
          <p:cNvPr id="6" name="矩形 5"/>
          <p:cNvSpPr/>
          <p:nvPr/>
        </p:nvSpPr>
        <p:spPr>
          <a:xfrm>
            <a:off x="6842276" y="5195702"/>
            <a:ext cx="4923143" cy="369332"/>
          </a:xfrm>
          <a:prstGeom prst="rect">
            <a:avLst/>
          </a:prstGeom>
        </p:spPr>
        <p:txBody>
          <a:bodyPr wrap="none">
            <a:spAutoFit/>
          </a:bodyPr>
          <a:lstStyle/>
          <a:p>
            <a:r>
              <a:rPr lang="en-US" altLang="zh-CN" dirty="0"/>
              <a:t>Calling help() prints help for the python object.</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Scope and lifetime of variables</a:t>
            </a:r>
          </a:p>
        </p:txBody>
      </p:sp>
      <p:pic>
        <p:nvPicPr>
          <p:cNvPr id="8" name="图片 7"/>
          <p:cNvPicPr>
            <a:picLocks noChangeAspect="1"/>
          </p:cNvPicPr>
          <p:nvPr/>
        </p:nvPicPr>
        <p:blipFill>
          <a:blip r:embed="rId2"/>
          <a:stretch>
            <a:fillRect/>
          </a:stretch>
        </p:blipFill>
        <p:spPr>
          <a:xfrm>
            <a:off x="3426124" y="1551466"/>
            <a:ext cx="4027098" cy="3051369"/>
          </a:xfrm>
          <a:prstGeom prst="rect">
            <a:avLst/>
          </a:prstGeom>
        </p:spPr>
      </p:pic>
      <p:sp>
        <p:nvSpPr>
          <p:cNvPr id="11" name="TextBox 5"/>
          <p:cNvSpPr txBox="1"/>
          <p:nvPr/>
        </p:nvSpPr>
        <p:spPr>
          <a:xfrm>
            <a:off x="547370" y="4603115"/>
            <a:ext cx="11197590" cy="1814830"/>
          </a:xfrm>
          <a:prstGeom prst="rect">
            <a:avLst/>
          </a:prstGeom>
          <a:solidFill>
            <a:schemeClr val="bg1"/>
          </a:solidFill>
        </p:spPr>
        <p:txBody>
          <a:bodyPr wrap="square">
            <a:spAutoFit/>
          </a:bodyPr>
          <a:lstStyle/>
          <a:p>
            <a:pPr marL="285750" indent="-285750" algn="l">
              <a:buFont typeface="Arial" panose="020B0604020202020204" pitchFamily="34" charset="0"/>
              <a:buChar char="•"/>
            </a:pPr>
            <a:r>
              <a:rPr lang="en-US" sz="2800" b="0" i="0" u="none" strike="noStrike" baseline="0" dirty="0">
                <a:latin typeface="Avenir Book" panose="02000503020000020003" pitchFamily="2" charset="0"/>
                <a:ea typeface="Lato" panose="020F0502020204030203" pitchFamily="34" charset="0"/>
                <a:cs typeface="Lato" panose="020F0502020204030203" pitchFamily="34" charset="0"/>
              </a:rPr>
              <a:t>It is not recommended to access global variables from inside the definition of the function</a:t>
            </a:r>
          </a:p>
          <a:p>
            <a:pPr marL="285750" indent="-285750" algn="l">
              <a:buFont typeface="Arial" panose="020B0604020202020204" pitchFamily="34" charset="0"/>
              <a:buChar char="•"/>
            </a:pPr>
            <a:r>
              <a:rPr lang="en-US" sz="2800" b="0" i="0" u="none" strike="noStrike" baseline="0" dirty="0">
                <a:latin typeface="Avenir Book" panose="02000503020000020003" pitchFamily="2" charset="0"/>
                <a:ea typeface="Lato" panose="020F0502020204030203" pitchFamily="34" charset="0"/>
                <a:cs typeface="Lato" panose="020F0502020204030203" pitchFamily="34" charset="0"/>
              </a:rPr>
              <a:t>If there is a need by function to access an external value, then it should be passed as a parameter to that function</a:t>
            </a:r>
            <a:endParaRPr lang="en-US" sz="2800" dirty="0">
              <a:latin typeface="Avenir Book" panose="02000503020000020003" pitchFamily="2" charset="0"/>
              <a:ea typeface="Lato" panose="020F0502020204030203" pitchFamily="34" charset="0"/>
              <a:cs typeface="Lato" panose="020F0502020204030203"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Scope and lifetime of variables</a:t>
            </a:r>
          </a:p>
        </p:txBody>
      </p:sp>
      <p:pic>
        <p:nvPicPr>
          <p:cNvPr id="3" name="图片 2"/>
          <p:cNvPicPr>
            <a:picLocks noChangeAspect="1"/>
          </p:cNvPicPr>
          <p:nvPr/>
        </p:nvPicPr>
        <p:blipFill rotWithShape="1">
          <a:blip r:embed="rId2"/>
          <a:srcRect b="20489"/>
          <a:stretch>
            <a:fillRect/>
          </a:stretch>
        </p:blipFill>
        <p:spPr>
          <a:xfrm>
            <a:off x="3339859" y="2360881"/>
            <a:ext cx="4417163" cy="2780463"/>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Scope and lifetime of variables</a:t>
            </a:r>
          </a:p>
        </p:txBody>
      </p:sp>
      <p:pic>
        <p:nvPicPr>
          <p:cNvPr id="3" name="图片 2"/>
          <p:cNvPicPr>
            <a:picLocks noChangeAspect="1"/>
          </p:cNvPicPr>
          <p:nvPr/>
        </p:nvPicPr>
        <p:blipFill>
          <a:blip r:embed="rId2"/>
          <a:stretch>
            <a:fillRect/>
          </a:stretch>
        </p:blipFill>
        <p:spPr>
          <a:xfrm>
            <a:off x="3236342" y="2222858"/>
            <a:ext cx="4417163" cy="3496921"/>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Scope and lifetime of variables</a:t>
            </a:r>
          </a:p>
        </p:txBody>
      </p:sp>
      <p:sp>
        <p:nvSpPr>
          <p:cNvPr id="4" name="内容占位符 3"/>
          <p:cNvSpPr>
            <a:spLocks noGrp="1"/>
          </p:cNvSpPr>
          <p:nvPr>
            <p:ph idx="1"/>
          </p:nvPr>
        </p:nvSpPr>
        <p:spPr>
          <a:xfrm>
            <a:off x="788670" y="1577340"/>
            <a:ext cx="10954385" cy="4351655"/>
          </a:xfrm>
        </p:spPr>
        <p:txBody>
          <a:bodyPr/>
          <a:lstStyle/>
          <a:p>
            <a:r>
              <a:rPr lang="en-US" altLang="zh-CN" dirty="0"/>
              <a:t>A </a:t>
            </a:r>
            <a:r>
              <a:rPr lang="en-US" altLang="zh-CN" dirty="0">
                <a:solidFill>
                  <a:schemeClr val="accent2">
                    <a:lumMod val="75000"/>
                  </a:schemeClr>
                </a:solidFill>
                <a:latin typeface="Courier" pitchFamily="2" charset="0"/>
              </a:rPr>
              <a:t>global</a:t>
            </a:r>
            <a:r>
              <a:rPr lang="en-US" altLang="zh-CN" dirty="0"/>
              <a:t> keyword is a keyword that allows a user to modify a variable outside the current scope. It is used to create </a:t>
            </a:r>
            <a:r>
              <a:rPr lang="en-US" altLang="zh-CN" dirty="0">
                <a:solidFill>
                  <a:schemeClr val="accent2">
                    <a:lumMod val="75000"/>
                  </a:schemeClr>
                </a:solidFill>
              </a:rPr>
              <a:t>global variables </a:t>
            </a:r>
            <a:r>
              <a:rPr lang="en-US" altLang="zh-CN" dirty="0"/>
              <a:t>in Python from a non-global scope, i.e. inside a function.</a:t>
            </a:r>
            <a:endParaRPr lang="zh-CN" altLang="en-US" dirty="0"/>
          </a:p>
        </p:txBody>
      </p:sp>
      <p:pic>
        <p:nvPicPr>
          <p:cNvPr id="5" name="图片 4"/>
          <p:cNvPicPr>
            <a:picLocks noChangeAspect="1"/>
          </p:cNvPicPr>
          <p:nvPr/>
        </p:nvPicPr>
        <p:blipFill>
          <a:blip r:embed="rId2"/>
          <a:stretch>
            <a:fillRect/>
          </a:stretch>
        </p:blipFill>
        <p:spPr>
          <a:xfrm>
            <a:off x="4568153" y="3203589"/>
            <a:ext cx="3395453" cy="3367391"/>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Scope and lifetime of variables</a:t>
            </a:r>
          </a:p>
        </p:txBody>
      </p:sp>
      <p:sp>
        <p:nvSpPr>
          <p:cNvPr id="4" name="内容占位符 3"/>
          <p:cNvSpPr>
            <a:spLocks noGrp="1"/>
          </p:cNvSpPr>
          <p:nvPr>
            <p:ph idx="1"/>
          </p:nvPr>
        </p:nvSpPr>
        <p:spPr/>
        <p:txBody>
          <a:bodyPr/>
          <a:lstStyle/>
          <a:p>
            <a:r>
              <a:rPr lang="en-US" altLang="zh-CN" dirty="0">
                <a:latin typeface="Avenir Book" panose="02000503020000020003" pitchFamily="2" charset="0"/>
                <a:ea typeface="Lato" panose="020F0502020204030203" pitchFamily="34" charset="0"/>
                <a:cs typeface="Lato" panose="020F0502020204030203" pitchFamily="34" charset="0"/>
              </a:rPr>
              <a:t>A function definition can be </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nested</a:t>
            </a:r>
            <a:r>
              <a:rPr lang="en-US" altLang="zh-CN" dirty="0">
                <a:latin typeface="Avenir Book" panose="02000503020000020003" pitchFamily="2" charset="0"/>
                <a:ea typeface="Lato" panose="020F0502020204030203" pitchFamily="34" charset="0"/>
                <a:cs typeface="Lato" panose="020F0502020204030203" pitchFamily="34" charset="0"/>
              </a:rPr>
              <a:t> within another function definition</a:t>
            </a:r>
          </a:p>
          <a:p>
            <a:r>
              <a:rPr lang="en-US" altLang="zh-CN" dirty="0">
                <a:latin typeface="Avenir Book" panose="02000503020000020003" pitchFamily="2" charset="0"/>
                <a:ea typeface="Lato" panose="020F0502020204030203" pitchFamily="34" charset="0"/>
                <a:cs typeface="Lato" panose="020F0502020204030203" pitchFamily="34" charset="0"/>
              </a:rPr>
              <a:t>The </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inner function </a:t>
            </a:r>
            <a:r>
              <a:rPr lang="en-US" altLang="zh-CN" dirty="0">
                <a:latin typeface="Avenir Book" panose="02000503020000020003" pitchFamily="2" charset="0"/>
                <a:ea typeface="Lato" panose="020F0502020204030203" pitchFamily="34" charset="0"/>
                <a:cs typeface="Lato" panose="020F0502020204030203" pitchFamily="34" charset="0"/>
              </a:rPr>
              <a:t>can use the arguments and variables of the outer function, while the </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outer function </a:t>
            </a:r>
            <a:r>
              <a:rPr lang="en-US" altLang="zh-CN" dirty="0">
                <a:latin typeface="Avenir Book" panose="02000503020000020003" pitchFamily="2" charset="0"/>
                <a:ea typeface="Lato" panose="020F0502020204030203" pitchFamily="34" charset="0"/>
                <a:cs typeface="Lato" panose="020F0502020204030203" pitchFamily="34" charset="0"/>
              </a:rPr>
              <a:t>cannot use the arguments and variables of the inner function</a:t>
            </a:r>
          </a:p>
          <a:p>
            <a:r>
              <a:rPr lang="en-US" altLang="zh-CN" dirty="0">
                <a:latin typeface="Avenir Book" panose="02000503020000020003" pitchFamily="2" charset="0"/>
                <a:ea typeface="Lato" panose="020F0502020204030203" pitchFamily="34" charset="0"/>
                <a:cs typeface="Lato" panose="020F0502020204030203" pitchFamily="34" charset="0"/>
              </a:rPr>
              <a:t>The inner function definition can be invoked by calling it from within the outer function definition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Scope and lifetime of variables</a:t>
            </a:r>
          </a:p>
        </p:txBody>
      </p:sp>
      <p:pic>
        <p:nvPicPr>
          <p:cNvPr id="6" name="图片 5"/>
          <p:cNvPicPr>
            <a:picLocks noChangeAspect="1"/>
          </p:cNvPicPr>
          <p:nvPr/>
        </p:nvPicPr>
        <p:blipFill>
          <a:blip r:embed="rId2"/>
          <a:stretch>
            <a:fillRect/>
          </a:stretch>
        </p:blipFill>
        <p:spPr>
          <a:xfrm>
            <a:off x="647339" y="2178050"/>
            <a:ext cx="3941913" cy="3451364"/>
          </a:xfrm>
          <a:prstGeom prst="rect">
            <a:avLst/>
          </a:prstGeom>
        </p:spPr>
      </p:pic>
      <p:pic>
        <p:nvPicPr>
          <p:cNvPr id="7" name="图片 6"/>
          <p:cNvPicPr>
            <a:picLocks noChangeAspect="1"/>
          </p:cNvPicPr>
          <p:nvPr/>
        </p:nvPicPr>
        <p:blipFill>
          <a:blip r:embed="rId3"/>
          <a:stretch>
            <a:fillRect/>
          </a:stretch>
        </p:blipFill>
        <p:spPr>
          <a:xfrm>
            <a:off x="6615861" y="1536637"/>
            <a:ext cx="4063641" cy="513302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Recursion</a:t>
            </a:r>
            <a:r>
              <a:rPr kumimoji="1" lang="zh-CN" altLang="en-US" dirty="0"/>
              <a:t>（递归）</a:t>
            </a:r>
          </a:p>
        </p:txBody>
      </p:sp>
      <p:sp>
        <p:nvSpPr>
          <p:cNvPr id="7" name="内容占位符 2"/>
          <p:cNvSpPr>
            <a:spLocks noGrp="1"/>
          </p:cNvSpPr>
          <p:nvPr>
            <p:ph idx="1"/>
          </p:nvPr>
        </p:nvSpPr>
        <p:spPr>
          <a:xfrm>
            <a:off x="838200" y="1825625"/>
            <a:ext cx="10515600" cy="4351338"/>
          </a:xfrm>
        </p:spPr>
        <p:txBody>
          <a:bodyPr/>
          <a:lstStyle/>
          <a:p>
            <a:r>
              <a:rPr lang="en-US" altLang="zh-CN" dirty="0"/>
              <a:t>Recursion generally means finding a solution to a problem by repeatedly solving the simpler versions of the same problem.</a:t>
            </a:r>
          </a:p>
          <a:p>
            <a:endParaRPr lang="en-US" altLang="zh-CN" dirty="0"/>
          </a:p>
          <a:p>
            <a:r>
              <a:rPr lang="en-US" altLang="zh-CN" dirty="0"/>
              <a:t>In programming, it is a process in which a function calls itself directly or indirectly. </a:t>
            </a:r>
          </a:p>
        </p:txBody>
      </p:sp>
      <p:sp>
        <p:nvSpPr>
          <p:cNvPr id="8" name="矩形 7"/>
          <p:cNvSpPr/>
          <p:nvPr/>
        </p:nvSpPr>
        <p:spPr>
          <a:xfrm>
            <a:off x="1735852" y="4448292"/>
            <a:ext cx="6950948" cy="1569660"/>
          </a:xfrm>
          <a:prstGeom prst="rect">
            <a:avLst/>
          </a:prstGeom>
        </p:spPr>
        <p:txBody>
          <a:bodyPr wrap="square">
            <a:spAutoFit/>
          </a:bodyPr>
          <a:lstStyle/>
          <a:p>
            <a:r>
              <a:rPr lang="en-US" altLang="zh-CN" sz="2400" dirty="0">
                <a:latin typeface="Courier" pitchFamily="2" charset="0"/>
              </a:rPr>
              <a:t>def </a:t>
            </a:r>
            <a:r>
              <a:rPr lang="en-US" altLang="zh-CN" sz="2400" dirty="0" err="1">
                <a:latin typeface="Courier" pitchFamily="2" charset="0"/>
              </a:rPr>
              <a:t>func_name</a:t>
            </a:r>
            <a:r>
              <a:rPr lang="en-US" altLang="zh-CN" sz="2400" dirty="0">
                <a:latin typeface="Courier" pitchFamily="2" charset="0"/>
              </a:rPr>
              <a:t>(parameters):</a:t>
            </a:r>
          </a:p>
          <a:p>
            <a:r>
              <a:rPr lang="en-US" altLang="zh-CN" sz="2400" dirty="0">
                <a:latin typeface="Courier" pitchFamily="2" charset="0"/>
              </a:rPr>
              <a:t>	…</a:t>
            </a:r>
          </a:p>
          <a:p>
            <a:r>
              <a:rPr lang="en-US" altLang="zh-CN" sz="2400" dirty="0">
                <a:latin typeface="Courier" pitchFamily="2" charset="0"/>
              </a:rPr>
              <a:t>	…</a:t>
            </a:r>
          </a:p>
          <a:p>
            <a:r>
              <a:rPr lang="en-US" altLang="zh-CN" sz="2400" dirty="0">
                <a:latin typeface="Courier" pitchFamily="2" charset="0"/>
              </a:rPr>
              <a:t>	</a:t>
            </a:r>
            <a:r>
              <a:rPr lang="en-US" altLang="zh-CN" sz="2400" dirty="0" err="1">
                <a:latin typeface="Courier" pitchFamily="2" charset="0"/>
              </a:rPr>
              <a:t>func_name</a:t>
            </a:r>
            <a:r>
              <a:rPr lang="en-US" altLang="zh-CN" sz="2400" dirty="0">
                <a:latin typeface="Courier" pitchFamily="2" charset="0"/>
              </a:rPr>
              <a:t>(updated parameters) </a:t>
            </a:r>
            <a:endParaRPr lang="zh-CN" altLang="en-US" sz="2400" dirty="0">
              <a:latin typeface="Courier" pitchFamily="2"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Recursion</a:t>
            </a:r>
            <a:r>
              <a:rPr kumimoji="1" lang="zh-CN" altLang="en-US" dirty="0"/>
              <a:t>（递归）</a:t>
            </a:r>
          </a:p>
        </p:txBody>
      </p:sp>
      <p:sp>
        <p:nvSpPr>
          <p:cNvPr id="7" name="内容占位符 2"/>
          <p:cNvSpPr>
            <a:spLocks noGrp="1"/>
          </p:cNvSpPr>
          <p:nvPr>
            <p:ph idx="1"/>
          </p:nvPr>
        </p:nvSpPr>
        <p:spPr>
          <a:xfrm>
            <a:off x="732155" y="1499235"/>
            <a:ext cx="10515600" cy="4351338"/>
          </a:xfrm>
        </p:spPr>
        <p:txBody>
          <a:bodyPr/>
          <a:lstStyle/>
          <a:p>
            <a:pPr fontAlgn="base"/>
            <a:r>
              <a:rPr lang="en-US" altLang="zh-CN" dirty="0"/>
              <a:t>Example of finding the sum of 1</a:t>
            </a:r>
            <a:r>
              <a:rPr lang="zh-CN" altLang="en-US" dirty="0"/>
              <a:t> </a:t>
            </a:r>
            <a:r>
              <a:rPr lang="en-US" altLang="zh-CN" dirty="0"/>
              <a:t>to N (N&gt;=1) using recursion:</a:t>
            </a:r>
          </a:p>
          <a:p>
            <a:pPr marL="0" indent="0" fontAlgn="base">
              <a:buNone/>
            </a:pPr>
            <a:r>
              <a:rPr lang="en-US" altLang="zh-CN" dirty="0"/>
              <a:t>f(1) = 1</a:t>
            </a:r>
          </a:p>
          <a:p>
            <a:pPr marL="0" indent="0" fontAlgn="base">
              <a:buNone/>
            </a:pPr>
            <a:r>
              <a:rPr lang="en-US" altLang="zh-CN" dirty="0"/>
              <a:t>f(n) = n + f(n-1)</a:t>
            </a:r>
          </a:p>
        </p:txBody>
      </p:sp>
      <p:sp>
        <p:nvSpPr>
          <p:cNvPr id="4" name="文本框 3"/>
          <p:cNvSpPr txBox="1"/>
          <p:nvPr/>
        </p:nvSpPr>
        <p:spPr>
          <a:xfrm>
            <a:off x="2380891" y="603849"/>
            <a:ext cx="184731" cy="369332"/>
          </a:xfrm>
          <a:prstGeom prst="rect">
            <a:avLst/>
          </a:prstGeom>
          <a:noFill/>
        </p:spPr>
        <p:txBody>
          <a:bodyPr wrap="none" rtlCol="0">
            <a:spAutoFit/>
          </a:bodyPr>
          <a:lstStyle/>
          <a:p>
            <a:endParaRPr kumimoji="1" lang="zh-CN" altLang="en-US" dirty="0"/>
          </a:p>
        </p:txBody>
      </p:sp>
      <p:pic>
        <p:nvPicPr>
          <p:cNvPr id="3" name="图片 2"/>
          <p:cNvPicPr>
            <a:picLocks noChangeAspect="1"/>
          </p:cNvPicPr>
          <p:nvPr/>
        </p:nvPicPr>
        <p:blipFill>
          <a:blip r:embed="rId3"/>
          <a:stretch>
            <a:fillRect/>
          </a:stretch>
        </p:blipFill>
        <p:spPr>
          <a:xfrm>
            <a:off x="3456516" y="3429000"/>
            <a:ext cx="4451349" cy="3061279"/>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Recursion</a:t>
            </a:r>
            <a:r>
              <a:rPr kumimoji="1" lang="zh-CN" altLang="en-US" dirty="0"/>
              <a:t>（递归）</a:t>
            </a:r>
          </a:p>
        </p:txBody>
      </p:sp>
      <p:sp>
        <p:nvSpPr>
          <p:cNvPr id="7" name="内容占位符 2"/>
          <p:cNvSpPr>
            <a:spLocks noGrp="1"/>
          </p:cNvSpPr>
          <p:nvPr>
            <p:ph idx="1"/>
          </p:nvPr>
        </p:nvSpPr>
        <p:spPr>
          <a:xfrm>
            <a:off x="838199" y="1825625"/>
            <a:ext cx="10982093" cy="4351338"/>
          </a:xfrm>
        </p:spPr>
        <p:txBody>
          <a:bodyPr/>
          <a:lstStyle/>
          <a:p>
            <a:pPr fontAlgn="base"/>
            <a:r>
              <a:rPr lang="en-US" altLang="zh-CN" dirty="0"/>
              <a:t>Example of calculating factorial(</a:t>
            </a:r>
            <a:r>
              <a:rPr lang="zh-CN" altLang="en-US" dirty="0"/>
              <a:t>阶乘</a:t>
            </a:r>
            <a:r>
              <a:rPr lang="en-US" altLang="zh-CN" dirty="0"/>
              <a:t>) of number using recursion:</a:t>
            </a:r>
          </a:p>
          <a:p>
            <a:pPr marL="0" indent="0" fontAlgn="base">
              <a:buNone/>
            </a:pPr>
            <a:endParaRPr lang="en-US" altLang="zh-CN" dirty="0"/>
          </a:p>
          <a:p>
            <a:pPr marL="0" indent="0" fontAlgn="base">
              <a:buNone/>
            </a:pPr>
            <a:endParaRPr lang="en-US" altLang="zh-CN" dirty="0"/>
          </a:p>
          <a:p>
            <a:pPr marL="0" indent="0" fontAlgn="base">
              <a:buNone/>
            </a:pPr>
            <a:r>
              <a:rPr lang="en-US" altLang="zh-CN" dirty="0"/>
              <a:t>f(0) = 1</a:t>
            </a:r>
          </a:p>
          <a:p>
            <a:pPr marL="0" indent="0" fontAlgn="base">
              <a:buNone/>
            </a:pPr>
            <a:r>
              <a:rPr lang="en-US" altLang="zh-CN" dirty="0"/>
              <a:t>f(1) = 1</a:t>
            </a:r>
          </a:p>
          <a:p>
            <a:pPr marL="0" indent="0" fontAlgn="base">
              <a:buNone/>
            </a:pPr>
            <a:r>
              <a:rPr lang="en-US" altLang="zh-CN" dirty="0"/>
              <a:t>f(n) = n * f(n-1)</a:t>
            </a:r>
          </a:p>
        </p:txBody>
      </p:sp>
      <p:sp>
        <p:nvSpPr>
          <p:cNvPr id="4" name="文本框 3"/>
          <p:cNvSpPr txBox="1"/>
          <p:nvPr/>
        </p:nvSpPr>
        <p:spPr>
          <a:xfrm>
            <a:off x="2380891" y="603849"/>
            <a:ext cx="184731" cy="369332"/>
          </a:xfrm>
          <a:prstGeom prst="rect">
            <a:avLst/>
          </a:prstGeom>
          <a:noFill/>
        </p:spPr>
        <p:txBody>
          <a:bodyPr wrap="none" rtlCol="0">
            <a:spAutoFit/>
          </a:bodyPr>
          <a:lstStyle/>
          <a:p>
            <a:endParaRPr kumimoji="1" lang="zh-CN" altLang="en-US" dirty="0"/>
          </a:p>
        </p:txBody>
      </p:sp>
      <p:pic>
        <p:nvPicPr>
          <p:cNvPr id="7170" name="Picture 2" descr="n! = n*(n-1)*(n-2)*(n-3)*....*1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614" y="2548487"/>
            <a:ext cx="8100511" cy="451888"/>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5431869" y="3583306"/>
            <a:ext cx="3911600" cy="26035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Anonymous functions: lambda expressions</a:t>
            </a:r>
          </a:p>
        </p:txBody>
      </p:sp>
      <p:sp>
        <p:nvSpPr>
          <p:cNvPr id="7" name="内容占位符 2"/>
          <p:cNvSpPr>
            <a:spLocks noGrp="1"/>
          </p:cNvSpPr>
          <p:nvPr>
            <p:ph idx="1"/>
          </p:nvPr>
        </p:nvSpPr>
        <p:spPr>
          <a:xfrm>
            <a:off x="838199" y="1825625"/>
            <a:ext cx="10982093" cy="4351338"/>
          </a:xfrm>
        </p:spPr>
        <p:txBody>
          <a:bodyPr>
            <a:normAutofit/>
          </a:bodyPr>
          <a:lstStyle/>
          <a:p>
            <a:r>
              <a:rPr lang="en-US" altLang="zh-CN" dirty="0">
                <a:latin typeface="Avenir Book" panose="02000503020000020003" pitchFamily="2" charset="0"/>
                <a:ea typeface="Lato" panose="020F0502020204030203" pitchFamily="34" charset="0"/>
                <a:cs typeface="Lato" panose="020F0502020204030203" pitchFamily="34" charset="0"/>
              </a:rPr>
              <a:t>A </a:t>
            </a:r>
            <a:r>
              <a:rPr lang="en-US" altLang="zh-CN" dirty="0">
                <a:latin typeface="Courier" pitchFamily="2" charset="0"/>
                <a:ea typeface="Lato" panose="020F0502020204030203" pitchFamily="34" charset="0"/>
                <a:cs typeface="Courier New" panose="02070309020205020404" pitchFamily="49" charset="0"/>
              </a:rPr>
              <a:t>lambda</a:t>
            </a:r>
            <a:r>
              <a:rPr lang="en-US" altLang="zh-CN" dirty="0">
                <a:latin typeface="Avenir Book" panose="02000503020000020003" pitchFamily="2" charset="0"/>
                <a:ea typeface="Lato" panose="020F0502020204030203" pitchFamily="34" charset="0"/>
                <a:cs typeface="Lato" panose="020F0502020204030203" pitchFamily="34" charset="0"/>
              </a:rPr>
              <a:t> expression is an in-line function that can be generated on the fly to accomplish small tasks, often where a function name is needed as input to another function:</a:t>
            </a:r>
          </a:p>
          <a:p>
            <a:endParaRPr lang="en-US" altLang="zh-CN" dirty="0">
              <a:latin typeface="Lato" panose="020F0502020204030203" pitchFamily="34" charset="0"/>
              <a:ea typeface="Lato" panose="020F0502020204030203" pitchFamily="34" charset="0"/>
              <a:cs typeface="Lato" panose="020F0502020204030203" pitchFamily="34" charset="0"/>
            </a:endParaRPr>
          </a:p>
          <a:p>
            <a:pPr marL="0" indent="0">
              <a:buNone/>
            </a:pPr>
            <a:endParaRPr lang="en-US" altLang="zh-CN" dirty="0">
              <a:latin typeface="Lato" panose="020F0502020204030203" pitchFamily="34" charset="0"/>
              <a:ea typeface="Lato" panose="020F0502020204030203" pitchFamily="34" charset="0"/>
              <a:cs typeface="Lato" panose="020F0502020204030203" pitchFamily="34" charset="0"/>
            </a:endParaRPr>
          </a:p>
        </p:txBody>
      </p:sp>
      <p:sp>
        <p:nvSpPr>
          <p:cNvPr id="4" name="文本框 3"/>
          <p:cNvSpPr txBox="1"/>
          <p:nvPr/>
        </p:nvSpPr>
        <p:spPr>
          <a:xfrm>
            <a:off x="2380891" y="603849"/>
            <a:ext cx="184731" cy="369332"/>
          </a:xfrm>
          <a:prstGeom prst="rect">
            <a:avLst/>
          </a:prstGeom>
          <a:noFill/>
        </p:spPr>
        <p:txBody>
          <a:bodyPr wrap="none" rtlCol="0">
            <a:spAutoFit/>
          </a:bodyPr>
          <a:lstStyle/>
          <a:p>
            <a:endParaRPr kumimoji="1" lang="zh-CN" altLang="en-US" dirty="0"/>
          </a:p>
        </p:txBody>
      </p:sp>
      <p:sp>
        <p:nvSpPr>
          <p:cNvPr id="3" name="矩形 2"/>
          <p:cNvSpPr/>
          <p:nvPr/>
        </p:nvSpPr>
        <p:spPr>
          <a:xfrm>
            <a:off x="1164335" y="3499307"/>
            <a:ext cx="7466097" cy="3046988"/>
          </a:xfrm>
          <a:prstGeom prst="rect">
            <a:avLst/>
          </a:prstGeom>
        </p:spPr>
        <p:txBody>
          <a:bodyPr wrap="square">
            <a:spAutoFit/>
          </a:bodyPr>
          <a:lstStyle/>
          <a:p>
            <a:pPr lvl="1"/>
            <a:r>
              <a:rPr lang="en-US" altLang="zh-CN" sz="2400" b="1" dirty="0">
                <a:latin typeface="Courier New" panose="02070309020205020404" pitchFamily="49" charset="0"/>
                <a:cs typeface="Courier New" panose="02070309020205020404" pitchFamily="49" charset="0"/>
              </a:rPr>
              <a:t>add = lambda x, y: x + y</a:t>
            </a:r>
          </a:p>
          <a:p>
            <a:pPr lvl="1"/>
            <a:r>
              <a:rPr lang="en-US" altLang="zh-CN" sz="2400" b="1" dirty="0">
                <a:latin typeface="Courier New" panose="02070309020205020404" pitchFamily="49" charset="0"/>
                <a:cs typeface="Courier New" panose="02070309020205020404" pitchFamily="49" charset="0"/>
              </a:rPr>
              <a:t>print(add(5, 3))  # </a:t>
            </a:r>
            <a:r>
              <a:rPr lang="zh-CN" altLang="en-US" sz="2400" b="1" dirty="0">
                <a:latin typeface="Courier New" panose="02070309020205020404" pitchFamily="49" charset="0"/>
                <a:cs typeface="Courier New" panose="02070309020205020404" pitchFamily="49" charset="0"/>
              </a:rPr>
              <a:t>输出</a:t>
            </a:r>
            <a:r>
              <a:rPr lang="en-US" altLang="zh-CN" sz="2400" b="1" dirty="0">
                <a:latin typeface="Courier New" panose="02070309020205020404" pitchFamily="49" charset="0"/>
                <a:cs typeface="Courier New" panose="02070309020205020404" pitchFamily="49" charset="0"/>
              </a:rPr>
              <a:t>: 8</a:t>
            </a:r>
          </a:p>
          <a:p>
            <a:pPr lvl="1"/>
            <a:endParaRPr lang="en-US" altLang="zh-CN" sz="2400" b="1" dirty="0">
              <a:latin typeface="Courier New" panose="02070309020205020404" pitchFamily="49" charset="0"/>
              <a:cs typeface="Courier New" panose="02070309020205020404" pitchFamily="49" charset="0"/>
            </a:endParaRPr>
          </a:p>
          <a:p>
            <a:pPr lvl="1"/>
            <a:r>
              <a:rPr lang="en-US" altLang="zh-CN" sz="2400" b="1" dirty="0">
                <a:latin typeface="Courier New" panose="02070309020205020404" pitchFamily="49" charset="0"/>
                <a:cs typeface="Courier New" panose="02070309020205020404" pitchFamily="49" charset="0"/>
              </a:rPr>
              <a:t>lambda arg1, arg2, ... : expression</a:t>
            </a:r>
          </a:p>
          <a:p>
            <a:endParaRPr lang="en-US" altLang="zh-CN" sz="2400" b="1" dirty="0">
              <a:solidFill>
                <a:schemeClr val="accent2"/>
              </a:solidFill>
              <a:latin typeface="Courier New" panose="02070309020205020404" pitchFamily="49" charset="0"/>
              <a:ea typeface="Lato" panose="020F0502020204030203" pitchFamily="34" charset="0"/>
              <a:cs typeface="Courier New" panose="02070309020205020404" pitchFamily="49" charset="0"/>
            </a:endParaRPr>
          </a:p>
          <a:p>
            <a:pPr lvl="1"/>
            <a:r>
              <a:rPr lang="pt-BR" altLang="zh-CN" sz="2400" b="1" dirty="0">
                <a:latin typeface="Courier New" panose="02070309020205020404" pitchFamily="49" charset="0"/>
                <a:cs typeface="Courier New" panose="02070309020205020404" pitchFamily="49" charset="0"/>
              </a:rPr>
              <a:t>&gt;&gt;&gt; </a:t>
            </a:r>
            <a:r>
              <a:rPr lang="pt-BR" altLang="zh-CN" sz="2400" b="1" dirty="0" err="1">
                <a:latin typeface="Courier New" panose="02070309020205020404" pitchFamily="49" charset="0"/>
                <a:cs typeface="Courier New" panose="02070309020205020404" pitchFamily="49" charset="0"/>
              </a:rPr>
              <a:t>g</a:t>
            </a:r>
            <a:r>
              <a:rPr lang="pt-BR" altLang="zh-CN" sz="2400" b="1" dirty="0">
                <a:latin typeface="Courier New" panose="02070309020205020404" pitchFamily="49" charset="0"/>
                <a:cs typeface="Courier New" panose="02070309020205020404" pitchFamily="49" charset="0"/>
              </a:rPr>
              <a:t> = lambda a, </a:t>
            </a:r>
            <a:r>
              <a:rPr lang="pt-BR" altLang="zh-CN" sz="2400" b="1" dirty="0" err="1">
                <a:latin typeface="Courier New" panose="02070309020205020404" pitchFamily="49" charset="0"/>
                <a:cs typeface="Courier New" panose="02070309020205020404" pitchFamily="49" charset="0"/>
              </a:rPr>
              <a:t>b</a:t>
            </a:r>
            <a:r>
              <a:rPr lang="pt-BR" altLang="zh-CN" sz="2400" b="1" dirty="0">
                <a:latin typeface="Courier New" panose="02070309020205020404" pitchFamily="49" charset="0"/>
                <a:cs typeface="Courier New" panose="02070309020205020404" pitchFamily="49" charset="0"/>
              </a:rPr>
              <a:t>: 3*a + </a:t>
            </a:r>
            <a:r>
              <a:rPr lang="pt-BR" altLang="zh-CN" sz="2400" b="1" dirty="0" err="1">
                <a:latin typeface="Courier New" panose="02070309020205020404" pitchFamily="49" charset="0"/>
                <a:cs typeface="Courier New" panose="02070309020205020404" pitchFamily="49" charset="0"/>
              </a:rPr>
              <a:t>b</a:t>
            </a:r>
            <a:r>
              <a:rPr lang="pt-BR" altLang="zh-CN" sz="2400" b="1" dirty="0">
                <a:latin typeface="Courier New" panose="02070309020205020404" pitchFamily="49" charset="0"/>
                <a:cs typeface="Courier New" panose="02070309020205020404" pitchFamily="49" charset="0"/>
              </a:rPr>
              <a:t>**2</a:t>
            </a:r>
          </a:p>
          <a:p>
            <a:pPr lvl="1"/>
            <a:r>
              <a:rPr lang="pt-BR" altLang="zh-CN" sz="2400" b="1" dirty="0">
                <a:latin typeface="Courier New" panose="02070309020205020404" pitchFamily="49" charset="0"/>
                <a:cs typeface="Courier New" panose="02070309020205020404" pitchFamily="49" charset="0"/>
              </a:rPr>
              <a:t>&gt;&gt;&gt; </a:t>
            </a:r>
            <a:r>
              <a:rPr lang="pt-BR" altLang="zh-CN" sz="2400" b="1" dirty="0" err="1">
                <a:latin typeface="Courier New" panose="02070309020205020404" pitchFamily="49" charset="0"/>
                <a:cs typeface="Courier New" panose="02070309020205020404" pitchFamily="49" charset="0"/>
              </a:rPr>
              <a:t>g</a:t>
            </a:r>
            <a:r>
              <a:rPr lang="pt-BR" altLang="zh-CN" sz="2400" b="1" dirty="0">
                <a:latin typeface="Courier New" panose="02070309020205020404" pitchFamily="49" charset="0"/>
                <a:cs typeface="Courier New" panose="02070309020205020404" pitchFamily="49" charset="0"/>
              </a:rPr>
              <a:t>(2,3)</a:t>
            </a:r>
          </a:p>
          <a:p>
            <a:pPr lvl="1"/>
            <a:r>
              <a:rPr lang="pt-BR" altLang="zh-CN" sz="2400" dirty="0">
                <a:latin typeface="Courier New" panose="02070309020205020404" pitchFamily="49" charset="0"/>
                <a:cs typeface="Courier New" panose="02070309020205020404" pitchFamily="49" charset="0"/>
              </a:rPr>
              <a:t>15</a:t>
            </a:r>
            <a:endParaRPr lang="en-US" altLang="zh-CN" sz="2400" dirty="0">
              <a:latin typeface="Courier New" panose="02070309020205020404" pitchFamily="49" charset="0"/>
              <a:cs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Built-in functions</a:t>
            </a:r>
          </a:p>
        </p:txBody>
      </p:sp>
      <p:sp>
        <p:nvSpPr>
          <p:cNvPr id="3" name="内容占位符 2"/>
          <p:cNvSpPr>
            <a:spLocks noGrp="1"/>
          </p:cNvSpPr>
          <p:nvPr>
            <p:ph idx="1"/>
          </p:nvPr>
        </p:nvSpPr>
        <p:spPr/>
        <p:txBody>
          <a:bodyPr/>
          <a:lstStyle/>
          <a:p>
            <a:r>
              <a:rPr lang="en-US" altLang="zh-CN" dirty="0"/>
              <a:t>The Python interpreter has a number of functions that are built into it and are always available:</a:t>
            </a:r>
          </a:p>
          <a:p>
            <a:endParaRPr lang="en-US" altLang="zh-CN" dirty="0"/>
          </a:p>
        </p:txBody>
      </p:sp>
      <p:sp>
        <p:nvSpPr>
          <p:cNvPr id="4" name="TextBox 10"/>
          <p:cNvSpPr txBox="1"/>
          <p:nvPr/>
        </p:nvSpPr>
        <p:spPr>
          <a:xfrm>
            <a:off x="838200" y="3076555"/>
            <a:ext cx="7814927" cy="3970318"/>
          </a:xfrm>
          <a:prstGeom prst="rect">
            <a:avLst/>
          </a:prstGeom>
          <a:noFill/>
        </p:spPr>
        <p:txBody>
          <a:bodyPr wrap="square">
            <a:spAutoFit/>
          </a:bodyPr>
          <a:lstStyle/>
          <a:p>
            <a:r>
              <a:rPr lang="en-US" altLang="zh-CN" sz="2800" b="1"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rPr>
              <a:t>&gt;&gt;&gt; abs(-3)</a:t>
            </a:r>
          </a:p>
          <a:p>
            <a:r>
              <a:rPr lang="en-US" altLang="zh-CN" sz="2800"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rPr>
              <a:t>3</a:t>
            </a:r>
          </a:p>
          <a:p>
            <a:endParaRPr lang="en-US" altLang="zh-CN" sz="2800" b="1"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endParaRPr>
          </a:p>
          <a:p>
            <a:r>
              <a:rPr lang="en-US" altLang="zh-CN" sz="2800" b="1"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rPr>
              <a:t>&gt;&gt;&gt; min(1, 2, 3, 4, 5)</a:t>
            </a:r>
          </a:p>
          <a:p>
            <a:r>
              <a:rPr lang="en-US" altLang="zh-CN" sz="2800"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rPr>
              <a:t>1</a:t>
            </a:r>
          </a:p>
          <a:p>
            <a:endParaRPr lang="en-US" altLang="zh-CN" sz="2800" b="1"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endParaRPr>
          </a:p>
          <a:p>
            <a:r>
              <a:rPr lang="en-US" altLang="zh-CN" sz="2800" b="1"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rPr>
              <a:t>&gt;&gt;&gt; max(4, 5, 6, 7, 8)</a:t>
            </a:r>
          </a:p>
          <a:p>
            <a:r>
              <a:rPr lang="en-US" altLang="zh-CN" sz="2800"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rPr>
              <a:t>8</a:t>
            </a:r>
            <a:endParaRPr lang="en-US" altLang="zh-CN" sz="2800" b="1"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endParaRPr>
          </a:p>
          <a:p>
            <a:endParaRPr lang="en-US" altLang="zh-CN" sz="2800" b="1"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endParaRPr>
          </a:p>
        </p:txBody>
      </p:sp>
      <p:sp>
        <p:nvSpPr>
          <p:cNvPr id="6" name="矩形 5"/>
          <p:cNvSpPr/>
          <p:nvPr/>
        </p:nvSpPr>
        <p:spPr>
          <a:xfrm>
            <a:off x="4973059" y="3076555"/>
            <a:ext cx="7055136" cy="461665"/>
          </a:xfrm>
          <a:prstGeom prst="rect">
            <a:avLst/>
          </a:prstGeom>
        </p:spPr>
        <p:txBody>
          <a:bodyPr wrap="none">
            <a:spAutoFit/>
          </a:bodyPr>
          <a:lstStyle/>
          <a:p>
            <a:r>
              <a:rPr lang="en-US" altLang="zh-CN" sz="2400" dirty="0">
                <a:latin typeface="Avenir Book" panose="02000503020000020003" pitchFamily="2" charset="0"/>
              </a:rPr>
              <a:t>Calling </a:t>
            </a:r>
            <a:r>
              <a:rPr lang="en-US" altLang="zh-CN" sz="2400" dirty="0">
                <a:solidFill>
                  <a:schemeClr val="accent2">
                    <a:lumMod val="75000"/>
                  </a:schemeClr>
                </a:solidFill>
                <a:latin typeface="Courier" pitchFamily="2" charset="0"/>
              </a:rPr>
              <a:t>help() </a:t>
            </a:r>
            <a:r>
              <a:rPr lang="en-US" altLang="zh-CN" sz="2400" dirty="0">
                <a:latin typeface="Avenir Book" panose="02000503020000020003" pitchFamily="2" charset="0"/>
              </a:rPr>
              <a:t>prints help for the python object.</a:t>
            </a:r>
            <a:endParaRPr lang="zh-CN" altLang="en-US" sz="2400" dirty="0">
              <a:latin typeface="Avenir Book" panose="02000503020000020003" pitchFamily="2" charset="0"/>
            </a:endParaRPr>
          </a:p>
        </p:txBody>
      </p:sp>
      <p:pic>
        <p:nvPicPr>
          <p:cNvPr id="7" name="图片 6"/>
          <p:cNvPicPr>
            <a:picLocks noChangeAspect="1"/>
          </p:cNvPicPr>
          <p:nvPr/>
        </p:nvPicPr>
        <p:blipFill>
          <a:blip r:embed="rId2"/>
          <a:stretch>
            <a:fillRect/>
          </a:stretch>
        </p:blipFill>
        <p:spPr>
          <a:xfrm>
            <a:off x="4745663" y="3965391"/>
            <a:ext cx="7170545" cy="2192646"/>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fontAlgn="base"/>
            <a:r>
              <a:rPr lang="en-US" altLang="zh-CN" dirty="0"/>
              <a:t>Example</a:t>
            </a:r>
          </a:p>
        </p:txBody>
      </p:sp>
      <p:sp>
        <p:nvSpPr>
          <p:cNvPr id="4" name="文本框 3"/>
          <p:cNvSpPr txBox="1"/>
          <p:nvPr/>
        </p:nvSpPr>
        <p:spPr>
          <a:xfrm>
            <a:off x="2380891" y="603849"/>
            <a:ext cx="184731" cy="369332"/>
          </a:xfrm>
          <a:prstGeom prst="rect">
            <a:avLst/>
          </a:prstGeom>
          <a:noFill/>
        </p:spPr>
        <p:txBody>
          <a:bodyPr wrap="none" rtlCol="0">
            <a:spAutoFit/>
          </a:bodyPr>
          <a:lstStyle/>
          <a:p>
            <a:endParaRPr kumimoji="1" lang="zh-CN" altLang="en-US" dirty="0"/>
          </a:p>
        </p:txBody>
      </p:sp>
      <p:pic>
        <p:nvPicPr>
          <p:cNvPr id="14" name="Picture 13">
            <a:extLst>
              <a:ext uri="{FF2B5EF4-FFF2-40B4-BE49-F238E27FC236}">
                <a16:creationId xmlns:a16="http://schemas.microsoft.com/office/drawing/2014/main" id="{4AF34E89-E944-87F8-EB01-8ADAC405D40D}"/>
              </a:ext>
            </a:extLst>
          </p:cNvPr>
          <p:cNvPicPr>
            <a:picLocks noChangeAspect="1"/>
          </p:cNvPicPr>
          <p:nvPr/>
        </p:nvPicPr>
        <p:blipFill>
          <a:blip r:embed="rId3"/>
          <a:stretch>
            <a:fillRect/>
          </a:stretch>
        </p:blipFill>
        <p:spPr>
          <a:xfrm>
            <a:off x="883566" y="1572222"/>
            <a:ext cx="5534063" cy="1498392"/>
          </a:xfrm>
          <a:prstGeom prst="rect">
            <a:avLst/>
          </a:prstGeom>
        </p:spPr>
      </p:pic>
      <p:pic>
        <p:nvPicPr>
          <p:cNvPr id="16" name="Picture 15">
            <a:extLst>
              <a:ext uri="{FF2B5EF4-FFF2-40B4-BE49-F238E27FC236}">
                <a16:creationId xmlns:a16="http://schemas.microsoft.com/office/drawing/2014/main" id="{D111E12B-B3A6-54DA-950E-A34108A3EBD1}"/>
              </a:ext>
            </a:extLst>
          </p:cNvPr>
          <p:cNvPicPr>
            <a:picLocks noChangeAspect="1"/>
          </p:cNvPicPr>
          <p:nvPr/>
        </p:nvPicPr>
        <p:blipFill>
          <a:blip r:embed="rId4"/>
          <a:stretch>
            <a:fillRect/>
          </a:stretch>
        </p:blipFill>
        <p:spPr>
          <a:xfrm>
            <a:off x="883566" y="3214424"/>
            <a:ext cx="8044478" cy="3483696"/>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fontAlgn="base"/>
            <a:r>
              <a:rPr lang="en-US" altLang="zh-CN" dirty="0"/>
              <a:t>Examples of using lambda() Function : with filter()</a:t>
            </a:r>
          </a:p>
        </p:txBody>
      </p:sp>
      <p:sp>
        <p:nvSpPr>
          <p:cNvPr id="7" name="内容占位符 2"/>
          <p:cNvSpPr>
            <a:spLocks noGrp="1"/>
          </p:cNvSpPr>
          <p:nvPr>
            <p:ph idx="1"/>
          </p:nvPr>
        </p:nvSpPr>
        <p:spPr>
          <a:xfrm>
            <a:off x="838199" y="1825625"/>
            <a:ext cx="10982093" cy="3537485"/>
          </a:xfrm>
        </p:spPr>
        <p:txBody>
          <a:bodyPr>
            <a:normAutofit/>
          </a:bodyPr>
          <a:lstStyle/>
          <a:p>
            <a:r>
              <a:rPr lang="en-US" altLang="zh-CN" dirty="0"/>
              <a:t>The </a:t>
            </a:r>
            <a:r>
              <a:rPr lang="en-US" altLang="zh-CN" dirty="0">
                <a:solidFill>
                  <a:schemeClr val="accent2">
                    <a:lumMod val="75000"/>
                  </a:schemeClr>
                </a:solidFill>
                <a:latin typeface="Courier" pitchFamily="2" charset="0"/>
              </a:rPr>
              <a:t>filter() </a:t>
            </a:r>
            <a:r>
              <a:rPr lang="en-US" altLang="zh-CN" dirty="0"/>
              <a:t>function in Python takes in a function and a list as arguments. This offers an elegant way to filter out all the elements of a sequence “sequence”, for which the function returns True. </a:t>
            </a:r>
            <a:endParaRPr lang="en-US" altLang="zh-CN" dirty="0">
              <a:solidFill>
                <a:schemeClr val="accent2"/>
              </a:solidFill>
              <a:latin typeface="Lato" panose="020F0502020204030203" pitchFamily="34" charset="0"/>
              <a:ea typeface="Lato" panose="020F0502020204030203" pitchFamily="34" charset="0"/>
              <a:cs typeface="Lato" panose="020F0502020204030203" pitchFamily="34" charset="0"/>
            </a:endParaRPr>
          </a:p>
        </p:txBody>
      </p:sp>
      <p:sp>
        <p:nvSpPr>
          <p:cNvPr id="4" name="文本框 3"/>
          <p:cNvSpPr txBox="1"/>
          <p:nvPr/>
        </p:nvSpPr>
        <p:spPr>
          <a:xfrm>
            <a:off x="2380891" y="603849"/>
            <a:ext cx="184731" cy="369332"/>
          </a:xfrm>
          <a:prstGeom prst="rect">
            <a:avLst/>
          </a:prstGeom>
          <a:noFill/>
        </p:spPr>
        <p:txBody>
          <a:bodyPr wrap="none" rtlCol="0">
            <a:spAutoFit/>
          </a:bodyPr>
          <a:lstStyle/>
          <a:p>
            <a:endParaRPr kumimoji="1" lang="zh-CN" altLang="en-US" dirty="0"/>
          </a:p>
        </p:txBody>
      </p:sp>
      <p:pic>
        <p:nvPicPr>
          <p:cNvPr id="5" name="图片 4"/>
          <p:cNvPicPr>
            <a:picLocks noChangeAspect="1"/>
          </p:cNvPicPr>
          <p:nvPr/>
        </p:nvPicPr>
        <p:blipFill>
          <a:blip r:embed="rId3"/>
          <a:stretch>
            <a:fillRect/>
          </a:stretch>
        </p:blipFill>
        <p:spPr>
          <a:xfrm>
            <a:off x="1191075" y="3171971"/>
            <a:ext cx="8813800" cy="2108200"/>
          </a:xfrm>
          <a:prstGeom prst="rect">
            <a:avLst/>
          </a:prstGeom>
        </p:spPr>
      </p:pic>
    </p:spTree>
    <p:extLst>
      <p:ext uri="{BB962C8B-B14F-4D97-AF65-F5344CB8AC3E}">
        <p14:creationId xmlns:p14="http://schemas.microsoft.com/office/powerpoint/2010/main" val="30742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fontAlgn="base"/>
            <a:r>
              <a:rPr lang="en-US" altLang="zh-CN" dirty="0"/>
              <a:t>Examples of using lambda() Function : with filter()</a:t>
            </a:r>
          </a:p>
        </p:txBody>
      </p:sp>
      <p:sp>
        <p:nvSpPr>
          <p:cNvPr id="7" name="内容占位符 2"/>
          <p:cNvSpPr>
            <a:spLocks noGrp="1"/>
          </p:cNvSpPr>
          <p:nvPr>
            <p:ph idx="1"/>
          </p:nvPr>
        </p:nvSpPr>
        <p:spPr>
          <a:xfrm>
            <a:off x="838199" y="1825625"/>
            <a:ext cx="10982093" cy="3537485"/>
          </a:xfrm>
        </p:spPr>
        <p:txBody>
          <a:bodyPr>
            <a:normAutofit/>
          </a:bodyPr>
          <a:lstStyle/>
          <a:p>
            <a:r>
              <a:rPr lang="en-US" altLang="zh-CN" dirty="0"/>
              <a:t>The </a:t>
            </a:r>
            <a:r>
              <a:rPr lang="en-US" altLang="zh-CN" dirty="0">
                <a:solidFill>
                  <a:schemeClr val="accent2">
                    <a:lumMod val="75000"/>
                  </a:schemeClr>
                </a:solidFill>
                <a:latin typeface="Courier" pitchFamily="2" charset="0"/>
              </a:rPr>
              <a:t>filter() </a:t>
            </a:r>
            <a:r>
              <a:rPr lang="en-US" altLang="zh-CN" dirty="0"/>
              <a:t>function in Python takes in a function and a list as arguments. This offers an elegant way to filter out all the elements of a sequence “sequence”, for which the function returns True. </a:t>
            </a:r>
            <a:endParaRPr lang="en-US" altLang="zh-CN" dirty="0">
              <a:solidFill>
                <a:schemeClr val="accent2"/>
              </a:solidFill>
              <a:latin typeface="Lato" panose="020F0502020204030203" pitchFamily="34" charset="0"/>
              <a:ea typeface="Lato" panose="020F0502020204030203" pitchFamily="34" charset="0"/>
              <a:cs typeface="Lato" panose="020F0502020204030203" pitchFamily="34" charset="0"/>
            </a:endParaRPr>
          </a:p>
        </p:txBody>
      </p:sp>
      <p:sp>
        <p:nvSpPr>
          <p:cNvPr id="4" name="文本框 3"/>
          <p:cNvSpPr txBox="1"/>
          <p:nvPr/>
        </p:nvSpPr>
        <p:spPr>
          <a:xfrm>
            <a:off x="2380891" y="603849"/>
            <a:ext cx="184731" cy="369332"/>
          </a:xfrm>
          <a:prstGeom prst="rect">
            <a:avLst/>
          </a:prstGeom>
          <a:noFill/>
        </p:spPr>
        <p:txBody>
          <a:bodyPr wrap="none" rtlCol="0">
            <a:spAutoFit/>
          </a:bodyPr>
          <a:lstStyle/>
          <a:p>
            <a:endParaRPr kumimoji="1" lang="zh-CN" altLang="en-US" dirty="0"/>
          </a:p>
        </p:txBody>
      </p:sp>
      <p:pic>
        <p:nvPicPr>
          <p:cNvPr id="5" name="图片 4"/>
          <p:cNvPicPr>
            <a:picLocks noChangeAspect="1"/>
          </p:cNvPicPr>
          <p:nvPr/>
        </p:nvPicPr>
        <p:blipFill>
          <a:blip r:embed="rId3"/>
          <a:stretch>
            <a:fillRect/>
          </a:stretch>
        </p:blipFill>
        <p:spPr>
          <a:xfrm>
            <a:off x="1191075" y="3171971"/>
            <a:ext cx="8813800" cy="2108200"/>
          </a:xfrm>
          <a:prstGeom prst="rect">
            <a:avLst/>
          </a:prstGeom>
          <a:noFill/>
        </p:spPr>
      </p:pic>
      <p:sp>
        <p:nvSpPr>
          <p:cNvPr id="3" name="Rectangle 2">
            <a:extLst>
              <a:ext uri="{FF2B5EF4-FFF2-40B4-BE49-F238E27FC236}">
                <a16:creationId xmlns:a16="http://schemas.microsoft.com/office/drawing/2014/main" id="{2E51EE9E-6F6D-929C-59D1-3B315AFE5ACC}"/>
              </a:ext>
            </a:extLst>
          </p:cNvPr>
          <p:cNvSpPr/>
          <p:nvPr/>
        </p:nvSpPr>
        <p:spPr>
          <a:xfrm>
            <a:off x="4931596" y="3796301"/>
            <a:ext cx="3446979" cy="34932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D3F52751-44FF-03FB-E408-ED7124EE769B}"/>
              </a:ext>
            </a:extLst>
          </p:cNvPr>
          <p:cNvSpPr/>
          <p:nvPr/>
        </p:nvSpPr>
        <p:spPr>
          <a:xfrm>
            <a:off x="8672775" y="3796300"/>
            <a:ext cx="705282" cy="34932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315627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fontAlgn="base"/>
            <a:r>
              <a:rPr lang="en-US" altLang="zh-CN" dirty="0"/>
              <a:t>Examples of using lambda() Function : with filter()</a:t>
            </a:r>
          </a:p>
        </p:txBody>
      </p:sp>
      <p:sp>
        <p:nvSpPr>
          <p:cNvPr id="7" name="内容占位符 2"/>
          <p:cNvSpPr>
            <a:spLocks noGrp="1"/>
          </p:cNvSpPr>
          <p:nvPr>
            <p:ph idx="1"/>
          </p:nvPr>
        </p:nvSpPr>
        <p:spPr>
          <a:xfrm>
            <a:off x="838199" y="1825625"/>
            <a:ext cx="10982093" cy="3537485"/>
          </a:xfrm>
        </p:spPr>
        <p:txBody>
          <a:bodyPr>
            <a:normAutofit/>
          </a:bodyPr>
          <a:lstStyle/>
          <a:p>
            <a:r>
              <a:rPr lang="en-US" altLang="zh-CN" dirty="0"/>
              <a:t>The </a:t>
            </a:r>
            <a:r>
              <a:rPr lang="en-US" altLang="zh-CN" dirty="0">
                <a:solidFill>
                  <a:schemeClr val="accent2">
                    <a:lumMod val="75000"/>
                  </a:schemeClr>
                </a:solidFill>
                <a:latin typeface="Courier" pitchFamily="2" charset="0"/>
              </a:rPr>
              <a:t>filter() </a:t>
            </a:r>
            <a:r>
              <a:rPr lang="en-US" altLang="zh-CN" dirty="0"/>
              <a:t>function in Python takes in a function and a list as arguments. This offers an </a:t>
            </a:r>
            <a:r>
              <a:rPr lang="en-US" altLang="zh-CN" b="1" dirty="0"/>
              <a:t>elegant</a:t>
            </a:r>
            <a:r>
              <a:rPr lang="en-US" altLang="zh-CN" dirty="0"/>
              <a:t> way to filter out all the elements of a sequence “sequence”, for which the function returns True. </a:t>
            </a:r>
            <a:endParaRPr lang="en-US" altLang="zh-CN" dirty="0">
              <a:solidFill>
                <a:schemeClr val="accent2"/>
              </a:solidFill>
              <a:latin typeface="Lato" panose="020F0502020204030203" pitchFamily="34" charset="0"/>
              <a:ea typeface="Lato" panose="020F0502020204030203" pitchFamily="34" charset="0"/>
              <a:cs typeface="Lato" panose="020F0502020204030203" pitchFamily="34" charset="0"/>
            </a:endParaRPr>
          </a:p>
        </p:txBody>
      </p:sp>
      <p:sp>
        <p:nvSpPr>
          <p:cNvPr id="4" name="文本框 3"/>
          <p:cNvSpPr txBox="1"/>
          <p:nvPr/>
        </p:nvSpPr>
        <p:spPr>
          <a:xfrm>
            <a:off x="2380891" y="603849"/>
            <a:ext cx="184731" cy="369332"/>
          </a:xfrm>
          <a:prstGeom prst="rect">
            <a:avLst/>
          </a:prstGeom>
          <a:noFill/>
        </p:spPr>
        <p:txBody>
          <a:bodyPr wrap="none" rtlCol="0">
            <a:spAutoFit/>
          </a:bodyPr>
          <a:lstStyle/>
          <a:p>
            <a:endParaRPr kumimoji="1" lang="zh-CN" altLang="en-US" dirty="0"/>
          </a:p>
        </p:txBody>
      </p:sp>
      <p:pic>
        <p:nvPicPr>
          <p:cNvPr id="9" name="Picture 8">
            <a:extLst>
              <a:ext uri="{FF2B5EF4-FFF2-40B4-BE49-F238E27FC236}">
                <a16:creationId xmlns:a16="http://schemas.microsoft.com/office/drawing/2014/main" id="{CDCEBA8E-9E0C-443D-624B-DF932290FC7E}"/>
              </a:ext>
            </a:extLst>
          </p:cNvPr>
          <p:cNvPicPr>
            <a:picLocks noChangeAspect="1"/>
          </p:cNvPicPr>
          <p:nvPr/>
        </p:nvPicPr>
        <p:blipFill>
          <a:blip r:embed="rId3"/>
          <a:stretch>
            <a:fillRect/>
          </a:stretch>
        </p:blipFill>
        <p:spPr>
          <a:xfrm>
            <a:off x="1140250" y="3259547"/>
            <a:ext cx="6292756" cy="2765913"/>
          </a:xfrm>
          <a:prstGeom prst="rect">
            <a:avLst/>
          </a:prstGeom>
        </p:spPr>
      </p:pic>
    </p:spTree>
    <p:extLst>
      <p:ext uri="{BB962C8B-B14F-4D97-AF65-F5344CB8AC3E}">
        <p14:creationId xmlns:p14="http://schemas.microsoft.com/office/powerpoint/2010/main" val="19945396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fontAlgn="base"/>
            <a:r>
              <a:rPr lang="en-US" altLang="zh-CN" dirty="0"/>
              <a:t>Examples of using lambda() Function : with filter()</a:t>
            </a:r>
          </a:p>
        </p:txBody>
      </p:sp>
      <p:sp>
        <p:nvSpPr>
          <p:cNvPr id="7" name="内容占位符 2"/>
          <p:cNvSpPr>
            <a:spLocks noGrp="1"/>
          </p:cNvSpPr>
          <p:nvPr>
            <p:ph idx="1"/>
          </p:nvPr>
        </p:nvSpPr>
        <p:spPr>
          <a:xfrm>
            <a:off x="838199" y="1825625"/>
            <a:ext cx="10982093" cy="4351338"/>
          </a:xfrm>
        </p:spPr>
        <p:txBody>
          <a:bodyPr>
            <a:normAutofit/>
          </a:bodyPr>
          <a:lstStyle/>
          <a:p>
            <a:r>
              <a:rPr lang="en-US" altLang="zh-CN" dirty="0"/>
              <a:t>The </a:t>
            </a:r>
            <a:r>
              <a:rPr lang="en-US" altLang="zh-CN" dirty="0">
                <a:solidFill>
                  <a:schemeClr val="accent2">
                    <a:lumMod val="75000"/>
                  </a:schemeClr>
                </a:solidFill>
                <a:latin typeface="Courier" pitchFamily="2" charset="0"/>
              </a:rPr>
              <a:t>filter() </a:t>
            </a:r>
            <a:r>
              <a:rPr lang="en-US" altLang="zh-CN" dirty="0"/>
              <a:t>function in Python takes in a function and a list as arguments. This offers an </a:t>
            </a:r>
            <a:r>
              <a:rPr lang="en-US" altLang="zh-CN" b="1" dirty="0"/>
              <a:t>elegant</a:t>
            </a:r>
            <a:r>
              <a:rPr lang="en-US" altLang="zh-CN" dirty="0"/>
              <a:t> way to filter out all the elements of a sequence “sequence”, for which the function returns True. </a:t>
            </a:r>
            <a:endParaRPr lang="en-US" altLang="zh-CN" dirty="0">
              <a:solidFill>
                <a:schemeClr val="accent2"/>
              </a:solidFill>
              <a:latin typeface="Lato" panose="020F0502020204030203" pitchFamily="34" charset="0"/>
              <a:ea typeface="Lato" panose="020F0502020204030203" pitchFamily="34" charset="0"/>
              <a:cs typeface="Lato" panose="020F0502020204030203" pitchFamily="34" charset="0"/>
            </a:endParaRPr>
          </a:p>
        </p:txBody>
      </p:sp>
      <p:sp>
        <p:nvSpPr>
          <p:cNvPr id="4" name="文本框 3"/>
          <p:cNvSpPr txBox="1"/>
          <p:nvPr/>
        </p:nvSpPr>
        <p:spPr>
          <a:xfrm>
            <a:off x="2380891" y="603849"/>
            <a:ext cx="184731" cy="369332"/>
          </a:xfrm>
          <a:prstGeom prst="rect">
            <a:avLst/>
          </a:prstGeom>
          <a:noFill/>
        </p:spPr>
        <p:txBody>
          <a:bodyPr wrap="none" rtlCol="0">
            <a:spAutoFit/>
          </a:bodyPr>
          <a:lstStyle/>
          <a:p>
            <a:endParaRPr kumimoji="1" lang="zh-CN" altLang="en-US" dirty="0"/>
          </a:p>
        </p:txBody>
      </p:sp>
      <p:pic>
        <p:nvPicPr>
          <p:cNvPr id="3" name="图片 2"/>
          <p:cNvPicPr>
            <a:picLocks noChangeAspect="1"/>
          </p:cNvPicPr>
          <p:nvPr/>
        </p:nvPicPr>
        <p:blipFill>
          <a:blip r:embed="rId3"/>
          <a:stretch>
            <a:fillRect/>
          </a:stretch>
        </p:blipFill>
        <p:spPr>
          <a:xfrm>
            <a:off x="1556418" y="3429000"/>
            <a:ext cx="7988300" cy="24511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fontAlgn="base"/>
            <a:r>
              <a:rPr lang="en-US" altLang="zh-CN" dirty="0"/>
              <a:t>Examples of using lambda() Function : with map()</a:t>
            </a:r>
          </a:p>
        </p:txBody>
      </p:sp>
      <p:sp>
        <p:nvSpPr>
          <p:cNvPr id="7" name="内容占位符 2"/>
          <p:cNvSpPr>
            <a:spLocks noGrp="1"/>
          </p:cNvSpPr>
          <p:nvPr>
            <p:ph idx="1"/>
          </p:nvPr>
        </p:nvSpPr>
        <p:spPr>
          <a:xfrm>
            <a:off x="838199" y="1825625"/>
            <a:ext cx="10982093" cy="4351338"/>
          </a:xfrm>
        </p:spPr>
        <p:txBody>
          <a:bodyPr>
            <a:normAutofit/>
          </a:bodyPr>
          <a:lstStyle/>
          <a:p>
            <a:r>
              <a:rPr lang="en-US" altLang="zh-CN" dirty="0"/>
              <a:t>The map() function in Python takes in a function and a list as an argument. The function is called with a lambda function and a list and a new list is returned which contains all the lambda modified items returned by that function for each item</a:t>
            </a:r>
            <a:endParaRPr lang="en-US" altLang="zh-CN" dirty="0">
              <a:solidFill>
                <a:schemeClr val="accent1"/>
              </a:solidFill>
              <a:latin typeface="Lato" panose="020F0502020204030203" pitchFamily="34" charset="0"/>
              <a:ea typeface="Lato" panose="020F0502020204030203" pitchFamily="34" charset="0"/>
              <a:cs typeface="Lato" panose="020F0502020204030203" pitchFamily="34" charset="0"/>
            </a:endParaRPr>
          </a:p>
          <a:p>
            <a:pPr marL="0" indent="0">
              <a:buNone/>
            </a:pPr>
            <a:endParaRPr lang="en-US" altLang="zh-CN" dirty="0">
              <a:solidFill>
                <a:schemeClr val="accent2"/>
              </a:solidFill>
              <a:latin typeface="Lato" panose="020F0502020204030203" pitchFamily="34" charset="0"/>
              <a:ea typeface="Lato" panose="020F0502020204030203" pitchFamily="34" charset="0"/>
              <a:cs typeface="Lato" panose="020F0502020204030203" pitchFamily="34" charset="0"/>
            </a:endParaRPr>
          </a:p>
        </p:txBody>
      </p:sp>
      <p:sp>
        <p:nvSpPr>
          <p:cNvPr id="4" name="文本框 3"/>
          <p:cNvSpPr txBox="1"/>
          <p:nvPr/>
        </p:nvSpPr>
        <p:spPr>
          <a:xfrm>
            <a:off x="2380891" y="603849"/>
            <a:ext cx="184731" cy="369332"/>
          </a:xfrm>
          <a:prstGeom prst="rect">
            <a:avLst/>
          </a:prstGeom>
          <a:noFill/>
        </p:spPr>
        <p:txBody>
          <a:bodyPr wrap="none" rtlCol="0">
            <a:spAutoFit/>
          </a:bodyPr>
          <a:lstStyle/>
          <a:p>
            <a:endParaRPr kumimoji="1" lang="zh-CN" altLang="en-US" dirty="0"/>
          </a:p>
        </p:txBody>
      </p:sp>
      <p:pic>
        <p:nvPicPr>
          <p:cNvPr id="5" name="图片 4"/>
          <p:cNvPicPr>
            <a:picLocks noChangeAspect="1"/>
          </p:cNvPicPr>
          <p:nvPr/>
        </p:nvPicPr>
        <p:blipFill>
          <a:blip r:embed="rId2"/>
          <a:stretch>
            <a:fillRect/>
          </a:stretch>
        </p:blipFill>
        <p:spPr>
          <a:xfrm>
            <a:off x="1478213" y="3866551"/>
            <a:ext cx="8978900" cy="238760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Modules and Packages</a:t>
            </a:r>
            <a:endParaRPr kumimoji="1" lang="zh-CN" altLang="en-US" dirty="0"/>
          </a:p>
        </p:txBody>
      </p:sp>
      <p:sp>
        <p:nvSpPr>
          <p:cNvPr id="3" name="内容占位符 2"/>
          <p:cNvSpPr>
            <a:spLocks noGrp="1"/>
          </p:cNvSpPr>
          <p:nvPr>
            <p:ph idx="1"/>
          </p:nvPr>
        </p:nvSpPr>
        <p:spPr/>
        <p:txBody>
          <a:bodyPr>
            <a:normAutofit/>
          </a:bodyPr>
          <a:lstStyle/>
          <a:p>
            <a:r>
              <a:rPr lang="en-US" altLang="zh-CN" dirty="0"/>
              <a:t> As your program gets longer, you may want to split it into several files for easier maintenance. You may also want to use a handy </a:t>
            </a:r>
            <a:r>
              <a:rPr lang="en-US" altLang="zh-CN" dirty="0">
                <a:solidFill>
                  <a:schemeClr val="accent2"/>
                </a:solidFill>
              </a:rPr>
              <a:t>function that you’ve written in several programs without copying its definition into each program.</a:t>
            </a:r>
          </a:p>
          <a:p>
            <a:endParaRPr lang="en-US" altLang="zh-CN" dirty="0"/>
          </a:p>
          <a:p>
            <a:r>
              <a:rPr lang="en-US" altLang="zh-CN" dirty="0"/>
              <a:t>To support this, Python has a way to put definitions in a file and use them in a script or in an interactive instance of the interpreter. Such a file is called a </a:t>
            </a:r>
            <a:r>
              <a:rPr lang="en-US" altLang="zh-CN" i="1" dirty="0">
                <a:solidFill>
                  <a:schemeClr val="accent2">
                    <a:lumMod val="75000"/>
                  </a:schemeClr>
                </a:solidFill>
              </a:rPr>
              <a:t>module</a:t>
            </a:r>
            <a:r>
              <a:rPr lang="en-US" altLang="zh-CN" i="1" dirty="0"/>
              <a:t>.</a:t>
            </a:r>
            <a:endParaRPr lang="en-US" altLang="zh-C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Modules and Packages</a:t>
            </a:r>
            <a:endParaRPr kumimoji="1" lang="zh-CN" altLang="en-US" dirty="0"/>
          </a:p>
        </p:txBody>
      </p:sp>
      <p:sp>
        <p:nvSpPr>
          <p:cNvPr id="3" name="内容占位符 2"/>
          <p:cNvSpPr>
            <a:spLocks noGrp="1"/>
          </p:cNvSpPr>
          <p:nvPr>
            <p:ph idx="1"/>
          </p:nvPr>
        </p:nvSpPr>
        <p:spPr/>
        <p:txBody>
          <a:bodyPr>
            <a:normAutofit/>
          </a:bodyPr>
          <a:lstStyle/>
          <a:p>
            <a:r>
              <a:rPr lang="en-US" altLang="zh-CN" dirty="0"/>
              <a:t>A </a:t>
            </a:r>
            <a:r>
              <a:rPr lang="en-US" altLang="zh-CN" b="1" dirty="0">
                <a:solidFill>
                  <a:schemeClr val="accent2"/>
                </a:solidFill>
              </a:rPr>
              <a:t>module</a:t>
            </a:r>
            <a:r>
              <a:rPr lang="en-US" altLang="zh-CN" dirty="0"/>
              <a:t> is a file with </a:t>
            </a:r>
            <a:r>
              <a:rPr lang="en-US" altLang="zh-CN" dirty="0">
                <a:solidFill>
                  <a:schemeClr val="accent2">
                    <a:lumMod val="75000"/>
                  </a:schemeClr>
                </a:solidFill>
              </a:rPr>
              <a:t>.</a:t>
            </a:r>
            <a:r>
              <a:rPr lang="en-US" altLang="zh-CN" dirty="0" err="1">
                <a:solidFill>
                  <a:schemeClr val="accent2">
                    <a:lumMod val="75000"/>
                  </a:schemeClr>
                </a:solidFill>
              </a:rPr>
              <a:t>py</a:t>
            </a:r>
            <a:r>
              <a:rPr lang="en-US" altLang="zh-CN" dirty="0"/>
              <a:t> extension, which contains function definitions, constants, or any type of object that you can use from other modules or from your main program. </a:t>
            </a:r>
          </a:p>
          <a:p>
            <a:endParaRPr lang="en-US" altLang="zh-CN" dirty="0"/>
          </a:p>
          <a:p>
            <a:r>
              <a:rPr lang="en-US" altLang="zh-CN" dirty="0"/>
              <a:t>The name of the module is taken from the name of the file. If the module filename is </a:t>
            </a:r>
            <a:r>
              <a:rPr lang="en-US" altLang="zh-CN" dirty="0" err="1">
                <a:solidFill>
                  <a:schemeClr val="accent2"/>
                </a:solidFill>
              </a:rPr>
              <a:t>my_module.py</a:t>
            </a:r>
            <a:r>
              <a:rPr lang="en-US" altLang="zh-CN" dirty="0"/>
              <a:t>, the module name is </a:t>
            </a:r>
            <a:r>
              <a:rPr lang="en-US" altLang="zh-CN" dirty="0" err="1">
                <a:solidFill>
                  <a:schemeClr val="accent2"/>
                </a:solidFill>
              </a:rPr>
              <a:t>my_module</a:t>
            </a:r>
            <a:r>
              <a:rPr lang="en-US" altLang="zh-CN" dirty="0"/>
              <a:t>. </a:t>
            </a:r>
          </a:p>
          <a:p>
            <a:pPr marL="0" indent="0">
              <a:buNone/>
            </a:pPr>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Using Modules</a:t>
            </a:r>
            <a:endParaRPr kumimoji="1" lang="zh-CN" altLang="en-US" dirty="0"/>
          </a:p>
        </p:txBody>
      </p:sp>
      <p:sp>
        <p:nvSpPr>
          <p:cNvPr id="3" name="内容占位符 2"/>
          <p:cNvSpPr>
            <a:spLocks noGrp="1"/>
          </p:cNvSpPr>
          <p:nvPr>
            <p:ph idx="1"/>
          </p:nvPr>
        </p:nvSpPr>
        <p:spPr/>
        <p:txBody>
          <a:bodyPr>
            <a:normAutofit/>
          </a:bodyPr>
          <a:lstStyle/>
          <a:p>
            <a:r>
              <a:rPr lang="en-US" altLang="zh-CN" dirty="0"/>
              <a:t>To access the contents of a module, use </a:t>
            </a:r>
            <a:r>
              <a:rPr lang="en-US" altLang="zh-CN" dirty="0">
                <a:solidFill>
                  <a:schemeClr val="accent2">
                    <a:lumMod val="75000"/>
                  </a:schemeClr>
                </a:solidFill>
              </a:rPr>
              <a:t>import</a:t>
            </a:r>
            <a:r>
              <a:rPr lang="en-US" altLang="zh-CN" dirty="0"/>
              <a:t>. </a:t>
            </a:r>
          </a:p>
          <a:p>
            <a:r>
              <a:rPr lang="en-US" altLang="zh-CN" dirty="0"/>
              <a:t>It must be placed </a:t>
            </a:r>
            <a:r>
              <a:rPr lang="en-US" altLang="zh-CN" dirty="0">
                <a:solidFill>
                  <a:schemeClr val="accent2">
                    <a:lumMod val="75000"/>
                  </a:schemeClr>
                </a:solidFill>
              </a:rPr>
              <a:t>before</a:t>
            </a:r>
            <a:r>
              <a:rPr lang="en-US" altLang="zh-CN" dirty="0"/>
              <a:t> calling any of the elements of the module. </a:t>
            </a:r>
          </a:p>
          <a:p>
            <a:r>
              <a:rPr lang="en-US" altLang="zh-CN" dirty="0"/>
              <a:t>It is customary, however, to </a:t>
            </a:r>
            <a:r>
              <a:rPr lang="en-US" altLang="zh-CN" dirty="0">
                <a:solidFill>
                  <a:schemeClr val="accent2">
                    <a:lumMod val="75000"/>
                  </a:schemeClr>
                </a:solidFill>
              </a:rPr>
              <a:t>place the import statement at the beginning of the program</a:t>
            </a:r>
            <a:r>
              <a:rPr lang="en-US" altLang="zh-CN" dirty="0"/>
              <a:t>. </a:t>
            </a:r>
          </a:p>
          <a:p>
            <a:r>
              <a:rPr lang="en-US" altLang="zh-CN" dirty="0"/>
              <a:t>There are many ways to use import. The most used form is by calling a module by its name. </a:t>
            </a:r>
          </a:p>
          <a:p>
            <a:pPr marL="0" indent="0">
              <a:buNone/>
            </a:pPr>
            <a:endParaRPr lang="en-US" alt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Using Modules</a:t>
            </a:r>
            <a:endParaRPr kumimoji="1" lang="zh-CN" altLang="en-US" dirty="0"/>
          </a:p>
        </p:txBody>
      </p:sp>
      <p:pic>
        <p:nvPicPr>
          <p:cNvPr id="6" name="图片 5"/>
          <p:cNvPicPr>
            <a:picLocks noChangeAspect="1"/>
          </p:cNvPicPr>
          <p:nvPr/>
        </p:nvPicPr>
        <p:blipFill>
          <a:blip r:embed="rId2"/>
          <a:stretch>
            <a:fillRect/>
          </a:stretch>
        </p:blipFill>
        <p:spPr>
          <a:xfrm>
            <a:off x="690841" y="2327997"/>
            <a:ext cx="2641600" cy="800100"/>
          </a:xfrm>
          <a:prstGeom prst="rect">
            <a:avLst/>
          </a:prstGeom>
        </p:spPr>
      </p:pic>
      <p:sp>
        <p:nvSpPr>
          <p:cNvPr id="7" name="矩形 6"/>
          <p:cNvSpPr/>
          <p:nvPr/>
        </p:nvSpPr>
        <p:spPr>
          <a:xfrm>
            <a:off x="690841" y="1677267"/>
            <a:ext cx="7176965" cy="523220"/>
          </a:xfrm>
          <a:prstGeom prst="rect">
            <a:avLst/>
          </a:prstGeom>
        </p:spPr>
        <p:txBody>
          <a:bodyPr wrap="none">
            <a:spAutoFit/>
          </a:bodyPr>
          <a:lstStyle/>
          <a:p>
            <a:r>
              <a:rPr lang="en-US" altLang="zh-CN" sz="2800" dirty="0">
                <a:latin typeface="Avenir Book" panose="02000503020000020003" pitchFamily="2" charset="0"/>
              </a:rPr>
              <a:t>For example, to call the built-in module </a:t>
            </a:r>
            <a:r>
              <a:rPr lang="en-US" altLang="zh-CN" sz="2800" dirty="0" err="1">
                <a:solidFill>
                  <a:schemeClr val="accent2">
                    <a:lumMod val="75000"/>
                  </a:schemeClr>
                </a:solidFill>
                <a:latin typeface="Avenir Book" panose="02000503020000020003" pitchFamily="2" charset="0"/>
              </a:rPr>
              <a:t>os</a:t>
            </a:r>
            <a:r>
              <a:rPr lang="en-US" altLang="zh-CN" sz="2800" dirty="0">
                <a:latin typeface="Avenir Book" panose="02000503020000020003" pitchFamily="2" charset="0"/>
              </a:rPr>
              <a:t>: </a:t>
            </a:r>
          </a:p>
        </p:txBody>
      </p:sp>
      <p:sp>
        <p:nvSpPr>
          <p:cNvPr id="8" name="矩形 7"/>
          <p:cNvSpPr/>
          <p:nvPr/>
        </p:nvSpPr>
        <p:spPr>
          <a:xfrm>
            <a:off x="690840" y="3506926"/>
            <a:ext cx="10211450" cy="954107"/>
          </a:xfrm>
          <a:prstGeom prst="rect">
            <a:avLst/>
          </a:prstGeom>
        </p:spPr>
        <p:txBody>
          <a:bodyPr wrap="none">
            <a:spAutoFit/>
          </a:bodyPr>
          <a:lstStyle/>
          <a:p>
            <a:r>
              <a:rPr lang="en-US" altLang="zh-CN" sz="2800" dirty="0">
                <a:latin typeface="Avenir Book" panose="02000503020000020003" pitchFamily="2" charset="0"/>
              </a:rPr>
              <a:t>Once a module is imported, to access a function or a variable, </a:t>
            </a:r>
          </a:p>
          <a:p>
            <a:r>
              <a:rPr lang="en-US" altLang="zh-CN" sz="2800" dirty="0">
                <a:latin typeface="Avenir Book" panose="02000503020000020003" pitchFamily="2" charset="0"/>
              </a:rPr>
              <a:t>use the name of the module as a prefix:</a:t>
            </a:r>
          </a:p>
        </p:txBody>
      </p:sp>
      <p:pic>
        <p:nvPicPr>
          <p:cNvPr id="9" name="图片 8"/>
          <p:cNvPicPr>
            <a:picLocks noChangeAspect="1"/>
          </p:cNvPicPr>
          <p:nvPr/>
        </p:nvPicPr>
        <p:blipFill>
          <a:blip r:embed="rId3"/>
          <a:stretch>
            <a:fillRect/>
          </a:stretch>
        </p:blipFill>
        <p:spPr>
          <a:xfrm>
            <a:off x="690840" y="4713146"/>
            <a:ext cx="7353300" cy="1257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User-defined functions </a:t>
            </a:r>
            <a:endParaRPr kumimoji="1" lang="zh-CN" altLang="en-US" dirty="0"/>
          </a:p>
        </p:txBody>
      </p:sp>
      <p:sp>
        <p:nvSpPr>
          <p:cNvPr id="3" name="内容占位符 2"/>
          <p:cNvSpPr>
            <a:spLocks noGrp="1"/>
          </p:cNvSpPr>
          <p:nvPr>
            <p:ph idx="1"/>
          </p:nvPr>
        </p:nvSpPr>
        <p:spPr/>
        <p:txBody>
          <a:bodyPr/>
          <a:lstStyle/>
          <a:p>
            <a:r>
              <a:rPr lang="en-US" altLang="zh-CN" dirty="0"/>
              <a:t>User-defined functions are reusable code blocks created by users to perform some specific task in the program:</a:t>
            </a:r>
          </a:p>
          <a:p>
            <a:pPr marL="0" indent="0">
              <a:buNone/>
            </a:pPr>
            <a:endParaRPr kumimoji="1" lang="en-US" altLang="zh-CN" dirty="0"/>
          </a:p>
          <a:p>
            <a:r>
              <a:rPr kumimoji="1" lang="en-US" altLang="zh-CN" dirty="0"/>
              <a:t>Define a function: using </a:t>
            </a:r>
            <a:r>
              <a:rPr kumimoji="1" lang="en-US" altLang="zh-CN" dirty="0">
                <a:solidFill>
                  <a:schemeClr val="accent2">
                    <a:lumMod val="75000"/>
                  </a:schemeClr>
                </a:solidFill>
              </a:rPr>
              <a:t>def</a:t>
            </a:r>
          </a:p>
          <a:p>
            <a:endParaRPr kumimoji="1" lang="en-US" altLang="zh-CN" dirty="0"/>
          </a:p>
        </p:txBody>
      </p:sp>
      <p:pic>
        <p:nvPicPr>
          <p:cNvPr id="4" name="图片 3"/>
          <p:cNvPicPr>
            <a:picLocks noChangeAspect="1"/>
          </p:cNvPicPr>
          <p:nvPr/>
        </p:nvPicPr>
        <p:blipFill rotWithShape="1">
          <a:blip r:embed="rId2"/>
          <a:srcRect r="14817"/>
          <a:stretch>
            <a:fillRect/>
          </a:stretch>
        </p:blipFill>
        <p:spPr>
          <a:xfrm>
            <a:off x="315021" y="4001294"/>
            <a:ext cx="11561957" cy="2351377"/>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Using Modules</a:t>
            </a:r>
            <a:endParaRPr kumimoji="1" lang="zh-CN" altLang="en-US" dirty="0"/>
          </a:p>
        </p:txBody>
      </p:sp>
      <p:sp>
        <p:nvSpPr>
          <p:cNvPr id="7" name="矩形 6"/>
          <p:cNvSpPr/>
          <p:nvPr/>
        </p:nvSpPr>
        <p:spPr>
          <a:xfrm>
            <a:off x="690841" y="1677267"/>
            <a:ext cx="10662959" cy="1815882"/>
          </a:xfrm>
          <a:prstGeom prst="rect">
            <a:avLst/>
          </a:prstGeom>
        </p:spPr>
        <p:txBody>
          <a:bodyPr wrap="square">
            <a:spAutoFit/>
          </a:bodyPr>
          <a:lstStyle/>
          <a:p>
            <a:r>
              <a:rPr lang="en-US" altLang="zh-CN" sz="2800" dirty="0">
                <a:latin typeface="Avenir Book" panose="02000503020000020003" pitchFamily="2" charset="0"/>
              </a:rPr>
              <a:t>It is also possible to import from a module only </a:t>
            </a:r>
            <a:r>
              <a:rPr lang="en-US" altLang="zh-CN" sz="2800" dirty="0">
                <a:solidFill>
                  <a:schemeClr val="accent2">
                    <a:lumMod val="75000"/>
                  </a:schemeClr>
                </a:solidFill>
                <a:latin typeface="Avenir Book" panose="02000503020000020003" pitchFamily="2" charset="0"/>
              </a:rPr>
              <a:t>a required function</a:t>
            </a:r>
            <a:r>
              <a:rPr lang="en-US" altLang="zh-CN" sz="2800" dirty="0">
                <a:latin typeface="Avenir Book" panose="02000503020000020003" pitchFamily="2" charset="0"/>
              </a:rPr>
              <a:t>. </a:t>
            </a:r>
          </a:p>
          <a:p>
            <a:r>
              <a:rPr lang="en-US" altLang="zh-CN" sz="2800" dirty="0">
                <a:latin typeface="Avenir Book" panose="02000503020000020003" pitchFamily="2" charset="0"/>
              </a:rPr>
              <a:t>This way we can call it </a:t>
            </a:r>
            <a:r>
              <a:rPr lang="en-US" altLang="zh-CN" sz="2800" dirty="0">
                <a:solidFill>
                  <a:schemeClr val="accent2">
                    <a:lumMod val="75000"/>
                  </a:schemeClr>
                </a:solidFill>
                <a:latin typeface="Avenir Book" panose="02000503020000020003" pitchFamily="2" charset="0"/>
              </a:rPr>
              <a:t>without</a:t>
            </a:r>
            <a:r>
              <a:rPr lang="en-US" altLang="zh-CN" sz="2800" dirty="0">
                <a:latin typeface="Avenir Book" panose="02000503020000020003" pitchFamily="2" charset="0"/>
              </a:rPr>
              <a:t> having to use the name of the module as a prefix.</a:t>
            </a:r>
          </a:p>
        </p:txBody>
      </p:sp>
      <p:pic>
        <p:nvPicPr>
          <p:cNvPr id="3" name="图片 2"/>
          <p:cNvPicPr>
            <a:picLocks noChangeAspect="1"/>
          </p:cNvPicPr>
          <p:nvPr/>
        </p:nvPicPr>
        <p:blipFill>
          <a:blip r:embed="rId2"/>
          <a:stretch>
            <a:fillRect/>
          </a:stretch>
        </p:blipFill>
        <p:spPr>
          <a:xfrm>
            <a:off x="690841" y="4017891"/>
            <a:ext cx="7416800" cy="157480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Using Modules</a:t>
            </a:r>
            <a:endParaRPr kumimoji="1" lang="zh-CN" altLang="en-US" dirty="0"/>
          </a:p>
        </p:txBody>
      </p:sp>
      <p:sp>
        <p:nvSpPr>
          <p:cNvPr id="7" name="矩形 6"/>
          <p:cNvSpPr/>
          <p:nvPr/>
        </p:nvSpPr>
        <p:spPr>
          <a:xfrm>
            <a:off x="215265" y="1488440"/>
            <a:ext cx="12029440" cy="521970"/>
          </a:xfrm>
          <a:prstGeom prst="rect">
            <a:avLst/>
          </a:prstGeom>
        </p:spPr>
        <p:txBody>
          <a:bodyPr wrap="square">
            <a:spAutoFit/>
          </a:bodyPr>
          <a:lstStyle/>
          <a:p>
            <a:r>
              <a:rPr lang="en-US" altLang="zh-CN" sz="2800" dirty="0">
                <a:latin typeface="Avenir Book" panose="02000503020000020003" pitchFamily="2" charset="0"/>
              </a:rPr>
              <a:t>To import all the contents of a module, use the “</a:t>
            </a:r>
            <a:r>
              <a:rPr lang="en-US" altLang="zh-CN" sz="2800" dirty="0">
                <a:solidFill>
                  <a:schemeClr val="accent2">
                    <a:lumMod val="75000"/>
                  </a:schemeClr>
                </a:solidFill>
                <a:latin typeface="Avenir Book" panose="02000503020000020003" pitchFamily="2" charset="0"/>
              </a:rPr>
              <a:t>*</a:t>
            </a:r>
            <a:r>
              <a:rPr lang="en-US" altLang="zh-CN" sz="2800" dirty="0">
                <a:latin typeface="Avenir Book" panose="02000503020000020003" pitchFamily="2" charset="0"/>
              </a:rPr>
              <a:t>” operator (asterisk): </a:t>
            </a:r>
            <a:endParaRPr lang="en-US" altLang="zh-CN" sz="3600" dirty="0">
              <a:latin typeface="Avenir Book" panose="02000503020000020003" pitchFamily="2" charset="0"/>
            </a:endParaRPr>
          </a:p>
        </p:txBody>
      </p:sp>
      <p:pic>
        <p:nvPicPr>
          <p:cNvPr id="4" name="图片 3"/>
          <p:cNvPicPr>
            <a:picLocks noChangeAspect="1"/>
          </p:cNvPicPr>
          <p:nvPr/>
        </p:nvPicPr>
        <p:blipFill>
          <a:blip r:embed="rId3"/>
          <a:stretch>
            <a:fillRect/>
          </a:stretch>
        </p:blipFill>
        <p:spPr>
          <a:xfrm>
            <a:off x="690841" y="2441286"/>
            <a:ext cx="7340600" cy="1587500"/>
          </a:xfrm>
          <a:prstGeom prst="rect">
            <a:avLst/>
          </a:prstGeom>
        </p:spPr>
      </p:pic>
      <p:sp>
        <p:nvSpPr>
          <p:cNvPr id="5" name="矩形 4"/>
          <p:cNvSpPr/>
          <p:nvPr/>
        </p:nvSpPr>
        <p:spPr>
          <a:xfrm>
            <a:off x="690840" y="4331140"/>
            <a:ext cx="9755487" cy="1569660"/>
          </a:xfrm>
          <a:prstGeom prst="rect">
            <a:avLst/>
          </a:prstGeom>
        </p:spPr>
        <p:txBody>
          <a:bodyPr wrap="square">
            <a:spAutoFit/>
          </a:bodyPr>
          <a:lstStyle/>
          <a:p>
            <a:r>
              <a:rPr lang="en-US" altLang="zh-CN" sz="2400" dirty="0">
                <a:solidFill>
                  <a:schemeClr val="accent2">
                    <a:lumMod val="75000"/>
                  </a:schemeClr>
                </a:solidFill>
                <a:latin typeface="Avenir Book" panose="02000503020000020003" pitchFamily="2" charset="0"/>
              </a:rPr>
              <a:t>Warning</a:t>
            </a:r>
            <a:r>
              <a:rPr lang="en-US" altLang="zh-CN" sz="2400" dirty="0">
                <a:latin typeface="Avenir Book" panose="02000503020000020003" pitchFamily="2" charset="0"/>
              </a:rPr>
              <a:t>: </a:t>
            </a:r>
            <a:r>
              <a:rPr lang="en-US" altLang="zh-CN" sz="2400" dirty="0">
                <a:solidFill>
                  <a:schemeClr val="accent2"/>
                </a:solidFill>
                <a:latin typeface="Avenir Book" panose="02000503020000020003" pitchFamily="2" charset="0"/>
              </a:rPr>
              <a:t>Don’t use the from module import * unless you know what you are doing</a:t>
            </a:r>
            <a:r>
              <a:rPr lang="en-US" altLang="zh-CN" sz="2400" dirty="0">
                <a:latin typeface="Avenir Book" panose="02000503020000020003" pitchFamily="2" charset="0"/>
              </a:rPr>
              <a:t>. The problem with importing all the elements of the module is that it may produce conflicts with the names already defined in the main program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Using Modules</a:t>
            </a:r>
            <a:endParaRPr kumimoji="1" lang="zh-CN" altLang="en-US" dirty="0"/>
          </a:p>
        </p:txBody>
      </p:sp>
      <p:sp>
        <p:nvSpPr>
          <p:cNvPr id="7" name="矩形 6"/>
          <p:cNvSpPr/>
          <p:nvPr/>
        </p:nvSpPr>
        <p:spPr>
          <a:xfrm>
            <a:off x="690841" y="1677267"/>
            <a:ext cx="10515600" cy="1815882"/>
          </a:xfrm>
          <a:prstGeom prst="rect">
            <a:avLst/>
          </a:prstGeom>
        </p:spPr>
        <p:txBody>
          <a:bodyPr wrap="square">
            <a:spAutoFit/>
          </a:bodyPr>
          <a:lstStyle/>
          <a:p>
            <a:r>
              <a:rPr lang="en-US" altLang="zh-CN" sz="2800" dirty="0">
                <a:latin typeface="Avenir Book" panose="02000503020000020003" pitchFamily="2" charset="0"/>
              </a:rPr>
              <a:t>The built-in function </a:t>
            </a:r>
            <a:r>
              <a:rPr lang="en-US" altLang="zh-CN" sz="2800" dirty="0" err="1">
                <a:solidFill>
                  <a:schemeClr val="accent2">
                    <a:lumMod val="75000"/>
                  </a:schemeClr>
                </a:solidFill>
                <a:latin typeface="Courier" pitchFamily="2" charset="0"/>
              </a:rPr>
              <a:t>dir</a:t>
            </a:r>
            <a:r>
              <a:rPr lang="en-US" altLang="zh-CN" sz="2800" dirty="0">
                <a:solidFill>
                  <a:schemeClr val="accent2">
                    <a:lumMod val="75000"/>
                  </a:schemeClr>
                </a:solidFill>
                <a:latin typeface="Courier" pitchFamily="2" charset="0"/>
              </a:rPr>
              <a:t>() </a:t>
            </a:r>
            <a:r>
              <a:rPr lang="en-US" altLang="zh-CN" sz="2800" dirty="0">
                <a:latin typeface="Avenir Book" panose="02000503020000020003" pitchFamily="2" charset="0"/>
              </a:rPr>
              <a:t>returns a sorted list of comma separated strings containing the names of functions, classes and variables as defined in the module</a:t>
            </a:r>
          </a:p>
          <a:p>
            <a:endParaRPr lang="en-US" altLang="zh-CN" sz="2800" dirty="0">
              <a:latin typeface="Avenir Book" panose="02000503020000020003" pitchFamily="2" charset="0"/>
            </a:endParaRPr>
          </a:p>
        </p:txBody>
      </p:sp>
      <p:pic>
        <p:nvPicPr>
          <p:cNvPr id="3" name="图片 2"/>
          <p:cNvPicPr>
            <a:picLocks noChangeAspect="1"/>
          </p:cNvPicPr>
          <p:nvPr/>
        </p:nvPicPr>
        <p:blipFill>
          <a:blip r:embed="rId3"/>
          <a:stretch>
            <a:fillRect/>
          </a:stretch>
        </p:blipFill>
        <p:spPr>
          <a:xfrm>
            <a:off x="492779" y="3177620"/>
            <a:ext cx="11206441" cy="2565076"/>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Using Modules</a:t>
            </a:r>
            <a:endParaRPr kumimoji="1" lang="zh-CN" altLang="en-US" dirty="0"/>
          </a:p>
        </p:txBody>
      </p:sp>
      <p:sp>
        <p:nvSpPr>
          <p:cNvPr id="7" name="矩形 6"/>
          <p:cNvSpPr/>
          <p:nvPr/>
        </p:nvSpPr>
        <p:spPr>
          <a:xfrm>
            <a:off x="690841" y="1677267"/>
            <a:ext cx="10515600" cy="2369880"/>
          </a:xfrm>
          <a:prstGeom prst="rect">
            <a:avLst/>
          </a:prstGeom>
        </p:spPr>
        <p:txBody>
          <a:bodyPr wrap="square">
            <a:spAutoFit/>
          </a:bodyPr>
          <a:lstStyle/>
          <a:p>
            <a:r>
              <a:rPr lang="en-US" altLang="zh-CN" sz="2800" dirty="0">
                <a:latin typeface="Avenir Book" panose="02000503020000020003" pitchFamily="2" charset="0"/>
              </a:rPr>
              <a:t>The </a:t>
            </a:r>
            <a:r>
              <a:rPr lang="en-US" altLang="zh-CN" sz="2800" dirty="0">
                <a:solidFill>
                  <a:schemeClr val="accent2">
                    <a:lumMod val="75000"/>
                  </a:schemeClr>
                </a:solidFill>
                <a:latin typeface="Courier" pitchFamily="2" charset="0"/>
              </a:rPr>
              <a:t>help() </a:t>
            </a:r>
            <a:r>
              <a:rPr lang="en-US" altLang="zh-CN" sz="2800" dirty="0">
                <a:latin typeface="Avenir Book" panose="02000503020000020003" pitchFamily="2" charset="0"/>
              </a:rPr>
              <a:t>function invokes the built-in help system:</a:t>
            </a:r>
          </a:p>
          <a:p>
            <a:endParaRPr lang="en-US" altLang="zh-CN" sz="2400" dirty="0">
              <a:latin typeface="Avenir Book" panose="02000503020000020003" pitchFamily="2" charset="0"/>
            </a:endParaRPr>
          </a:p>
          <a:p>
            <a:endParaRPr lang="en-US" altLang="zh-CN" sz="2400" dirty="0">
              <a:latin typeface="Avenir Book" panose="02000503020000020003" pitchFamily="2" charset="0"/>
            </a:endParaRPr>
          </a:p>
          <a:p>
            <a:endParaRPr lang="en-US" altLang="zh-CN" sz="2400" dirty="0">
              <a:latin typeface="Avenir Book" panose="02000503020000020003" pitchFamily="2" charset="0"/>
            </a:endParaRPr>
          </a:p>
          <a:p>
            <a:endParaRPr lang="en-US" altLang="zh-CN" sz="2400" dirty="0">
              <a:latin typeface="Avenir Book" panose="02000503020000020003" pitchFamily="2" charset="0"/>
            </a:endParaRPr>
          </a:p>
          <a:p>
            <a:endParaRPr lang="en-US" altLang="zh-CN" sz="2400" dirty="0">
              <a:latin typeface="Avenir Book" panose="02000503020000020003" pitchFamily="2" charset="0"/>
            </a:endParaRPr>
          </a:p>
        </p:txBody>
      </p:sp>
      <p:pic>
        <p:nvPicPr>
          <p:cNvPr id="4" name="图片 3"/>
          <p:cNvPicPr>
            <a:picLocks noChangeAspect="1"/>
          </p:cNvPicPr>
          <p:nvPr/>
        </p:nvPicPr>
        <p:blipFill>
          <a:blip r:embed="rId3"/>
          <a:stretch>
            <a:fillRect/>
          </a:stretch>
        </p:blipFill>
        <p:spPr>
          <a:xfrm>
            <a:off x="1445260" y="2757187"/>
            <a:ext cx="7424420" cy="2456808"/>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Using Modules</a:t>
            </a:r>
            <a:endParaRPr kumimoji="1" lang="zh-CN" altLang="en-US" dirty="0"/>
          </a:p>
        </p:txBody>
      </p:sp>
      <p:sp>
        <p:nvSpPr>
          <p:cNvPr id="7" name="矩形 6"/>
          <p:cNvSpPr/>
          <p:nvPr/>
        </p:nvSpPr>
        <p:spPr>
          <a:xfrm>
            <a:off x="690841" y="1677267"/>
            <a:ext cx="9885911" cy="523220"/>
          </a:xfrm>
          <a:prstGeom prst="rect">
            <a:avLst/>
          </a:prstGeom>
        </p:spPr>
        <p:txBody>
          <a:bodyPr wrap="none">
            <a:spAutoFit/>
          </a:bodyPr>
          <a:lstStyle/>
          <a:p>
            <a:r>
              <a:rPr lang="en-US" altLang="zh-CN" sz="2800" dirty="0">
                <a:latin typeface="Avenir Book" panose="02000503020000020003" pitchFamily="2" charset="0"/>
              </a:rPr>
              <a:t>It is also possible to import a module using a different name:</a:t>
            </a:r>
            <a:endParaRPr lang="en-US" altLang="zh-CN" sz="3600" dirty="0">
              <a:latin typeface="Avenir Book" panose="02000503020000020003" pitchFamily="2" charset="0"/>
            </a:endParaRPr>
          </a:p>
        </p:txBody>
      </p:sp>
      <p:pic>
        <p:nvPicPr>
          <p:cNvPr id="3" name="图片 2"/>
          <p:cNvPicPr>
            <a:picLocks noChangeAspect="1"/>
          </p:cNvPicPr>
          <p:nvPr/>
        </p:nvPicPr>
        <p:blipFill>
          <a:blip r:embed="rId3"/>
          <a:stretch>
            <a:fillRect/>
          </a:stretch>
        </p:blipFill>
        <p:spPr>
          <a:xfrm>
            <a:off x="1494559" y="2687069"/>
            <a:ext cx="3771900" cy="203200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Using Modules</a:t>
            </a:r>
            <a:endParaRPr kumimoji="1" lang="zh-CN" altLang="en-US" dirty="0"/>
          </a:p>
        </p:txBody>
      </p:sp>
      <p:sp>
        <p:nvSpPr>
          <p:cNvPr id="7" name="矩形 6"/>
          <p:cNvSpPr/>
          <p:nvPr/>
        </p:nvSpPr>
        <p:spPr>
          <a:xfrm>
            <a:off x="261350" y="1538766"/>
            <a:ext cx="11426461" cy="1815882"/>
          </a:xfrm>
          <a:prstGeom prst="rect">
            <a:avLst/>
          </a:prstGeom>
        </p:spPr>
        <p:txBody>
          <a:bodyPr wrap="none">
            <a:spAutoFit/>
          </a:bodyPr>
          <a:lstStyle/>
          <a:p>
            <a:r>
              <a:rPr lang="en-US" altLang="zh-CN" sz="2800" dirty="0">
                <a:latin typeface="Avenir Book" panose="02000503020000020003" pitchFamily="2" charset="0"/>
              </a:rPr>
              <a:t>Custom modules</a:t>
            </a:r>
          </a:p>
          <a:p>
            <a:r>
              <a:rPr lang="en-US" altLang="zh-CN" sz="2800" dirty="0">
                <a:latin typeface="Avenir Book" panose="02000503020000020003" pitchFamily="2" charset="0"/>
              </a:rPr>
              <a:t>For example:</a:t>
            </a:r>
          </a:p>
          <a:p>
            <a:r>
              <a:rPr lang="en-US" altLang="zh-CN" sz="2800" dirty="0">
                <a:latin typeface="Avenir Book" panose="02000503020000020003" pitchFamily="2" charset="0"/>
              </a:rPr>
              <a:t>	Use your favorite text editor to create a file called </a:t>
            </a:r>
            <a:r>
              <a:rPr lang="en-US" altLang="zh-CN" sz="2800" dirty="0" err="1">
                <a:latin typeface="Avenir Book" panose="02000503020000020003" pitchFamily="2" charset="0"/>
              </a:rPr>
              <a:t>Mymodule.py</a:t>
            </a:r>
            <a:r>
              <a:rPr lang="en-US" altLang="zh-CN" sz="2800" dirty="0">
                <a:latin typeface="Avenir Book" panose="02000503020000020003" pitchFamily="2" charset="0"/>
              </a:rPr>
              <a:t> </a:t>
            </a:r>
          </a:p>
          <a:p>
            <a:r>
              <a:rPr lang="en-US" altLang="zh-CN" sz="2800" dirty="0">
                <a:latin typeface="Avenir Book" panose="02000503020000020003" pitchFamily="2" charset="0"/>
              </a:rPr>
              <a:t>	in the current working directory</a:t>
            </a:r>
          </a:p>
        </p:txBody>
      </p:sp>
      <p:pic>
        <p:nvPicPr>
          <p:cNvPr id="8" name="图片 7"/>
          <p:cNvPicPr>
            <a:picLocks noChangeAspect="1"/>
          </p:cNvPicPr>
          <p:nvPr/>
        </p:nvPicPr>
        <p:blipFill>
          <a:blip r:embed="rId3"/>
          <a:stretch>
            <a:fillRect/>
          </a:stretch>
        </p:blipFill>
        <p:spPr>
          <a:xfrm>
            <a:off x="514760" y="3465871"/>
            <a:ext cx="3670300" cy="2451100"/>
          </a:xfrm>
          <a:prstGeom prst="rect">
            <a:avLst/>
          </a:prstGeom>
        </p:spPr>
      </p:pic>
      <p:pic>
        <p:nvPicPr>
          <p:cNvPr id="9" name="图片 8"/>
          <p:cNvPicPr>
            <a:picLocks noChangeAspect="1"/>
          </p:cNvPicPr>
          <p:nvPr/>
        </p:nvPicPr>
        <p:blipFill>
          <a:blip r:embed="rId4"/>
          <a:stretch>
            <a:fillRect/>
          </a:stretch>
        </p:blipFill>
        <p:spPr>
          <a:xfrm>
            <a:off x="5340760" y="3241675"/>
            <a:ext cx="3162300" cy="325120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Packages</a:t>
            </a:r>
            <a:endParaRPr kumimoji="1" lang="zh-CN" altLang="en-US" dirty="0"/>
          </a:p>
        </p:txBody>
      </p:sp>
      <p:sp>
        <p:nvSpPr>
          <p:cNvPr id="7" name="矩形 6"/>
          <p:cNvSpPr/>
          <p:nvPr/>
        </p:nvSpPr>
        <p:spPr>
          <a:xfrm>
            <a:off x="330623" y="1690688"/>
            <a:ext cx="11023177" cy="3970318"/>
          </a:xfrm>
          <a:prstGeom prst="rect">
            <a:avLst/>
          </a:prstGeom>
        </p:spPr>
        <p:txBody>
          <a:bodyPr wrap="square">
            <a:spAutoFit/>
          </a:bodyPr>
          <a:lstStyle/>
          <a:p>
            <a:r>
              <a:rPr lang="en-US" altLang="zh-CN" sz="2800" dirty="0">
                <a:latin typeface="Avenir Book" panose="02000503020000020003" pitchFamily="2" charset="0"/>
              </a:rPr>
              <a:t>A </a:t>
            </a:r>
            <a:r>
              <a:rPr lang="en-US" altLang="zh-CN" sz="2800" dirty="0">
                <a:solidFill>
                  <a:schemeClr val="accent2">
                    <a:lumMod val="75000"/>
                  </a:schemeClr>
                </a:solidFill>
                <a:latin typeface="Avenir Book" panose="02000503020000020003" pitchFamily="2" charset="0"/>
              </a:rPr>
              <a:t>package</a:t>
            </a:r>
            <a:r>
              <a:rPr lang="en-US" altLang="zh-CN" sz="2800" dirty="0">
                <a:latin typeface="Avenir Book" panose="02000503020000020003" pitchFamily="2" charset="0"/>
              </a:rPr>
              <a:t> is </a:t>
            </a:r>
            <a:r>
              <a:rPr lang="en-US" altLang="zh-CN" sz="2800" dirty="0">
                <a:solidFill>
                  <a:schemeClr val="accent2">
                    <a:lumMod val="75000"/>
                  </a:schemeClr>
                </a:solidFill>
                <a:latin typeface="Avenir Book" panose="02000503020000020003" pitchFamily="2" charset="0"/>
              </a:rPr>
              <a:t>a group of modules </a:t>
            </a:r>
            <a:r>
              <a:rPr lang="en-US" altLang="zh-CN" sz="2800" dirty="0">
                <a:latin typeface="Avenir Book" panose="02000503020000020003" pitchFamily="2" charset="0"/>
              </a:rPr>
              <a:t>with some characteristics in common. </a:t>
            </a:r>
          </a:p>
          <a:p>
            <a:endParaRPr lang="en-US" altLang="zh-CN" sz="2800" dirty="0">
              <a:latin typeface="Avenir Book" panose="02000503020000020003" pitchFamily="2" charset="0"/>
            </a:endParaRPr>
          </a:p>
          <a:p>
            <a:r>
              <a:rPr lang="en-US" altLang="zh-CN" sz="2800" dirty="0">
                <a:latin typeface="Avenir Book" panose="02000503020000020003" pitchFamily="2" charset="0"/>
              </a:rPr>
              <a:t>They are </a:t>
            </a:r>
            <a:r>
              <a:rPr lang="en-US" altLang="zh-CN" sz="2800" dirty="0">
                <a:solidFill>
                  <a:schemeClr val="accent2">
                    <a:lumMod val="75000"/>
                  </a:schemeClr>
                </a:solidFill>
                <a:latin typeface="Avenir Book" panose="02000503020000020003" pitchFamily="2" charset="0"/>
              </a:rPr>
              <a:t>directories</a:t>
            </a:r>
            <a:r>
              <a:rPr lang="en-US" altLang="zh-CN" sz="2800" dirty="0">
                <a:latin typeface="Avenir Book" panose="02000503020000020003" pitchFamily="2" charset="0"/>
              </a:rPr>
              <a:t> with the modules or other directories inside. </a:t>
            </a:r>
          </a:p>
          <a:p>
            <a:endParaRPr lang="en-US" altLang="zh-CN" sz="2800" dirty="0">
              <a:latin typeface="Avenir Book" panose="02000503020000020003" pitchFamily="2" charset="0"/>
            </a:endParaRPr>
          </a:p>
          <a:p>
            <a:r>
              <a:rPr lang="en-US" altLang="zh-CN" sz="2800" dirty="0">
                <a:latin typeface="Avenir Book" panose="02000503020000020003" pitchFamily="2" charset="0"/>
              </a:rPr>
              <a:t>Also contains a special file named </a:t>
            </a:r>
            <a:r>
              <a:rPr lang="en-US" altLang="zh-CN" sz="2800" dirty="0">
                <a:solidFill>
                  <a:schemeClr val="accent2">
                    <a:lumMod val="75000"/>
                  </a:schemeClr>
                </a:solidFill>
                <a:latin typeface="Avenir Book" panose="02000503020000020003" pitchFamily="2" charset="0"/>
              </a:rPr>
              <a:t>__</a:t>
            </a:r>
            <a:r>
              <a:rPr lang="en-US" altLang="zh-CN" sz="2800" dirty="0" err="1">
                <a:solidFill>
                  <a:schemeClr val="accent2">
                    <a:lumMod val="75000"/>
                  </a:schemeClr>
                </a:solidFill>
                <a:latin typeface="Avenir Book" panose="02000503020000020003" pitchFamily="2" charset="0"/>
              </a:rPr>
              <a:t>init</a:t>
            </a:r>
            <a:r>
              <a:rPr lang="en-US" altLang="zh-CN" sz="2800" dirty="0">
                <a:solidFill>
                  <a:schemeClr val="accent2">
                    <a:lumMod val="75000"/>
                  </a:schemeClr>
                </a:solidFill>
                <a:latin typeface="Avenir Book" panose="02000503020000020003" pitchFamily="2" charset="0"/>
              </a:rPr>
              <a:t>__.</a:t>
            </a:r>
            <a:r>
              <a:rPr lang="en-US" altLang="zh-CN" sz="2800" dirty="0" err="1">
                <a:solidFill>
                  <a:schemeClr val="accent2">
                    <a:lumMod val="75000"/>
                  </a:schemeClr>
                </a:solidFill>
                <a:latin typeface="Avenir Book" panose="02000503020000020003" pitchFamily="2" charset="0"/>
              </a:rPr>
              <a:t>py</a:t>
            </a:r>
            <a:r>
              <a:rPr lang="en-US" altLang="zh-CN" sz="2800" dirty="0">
                <a:latin typeface="Avenir Book" panose="02000503020000020003" pitchFamily="2" charset="0"/>
              </a:rPr>
              <a:t>. </a:t>
            </a:r>
          </a:p>
          <a:p>
            <a:endParaRPr lang="en-US" altLang="zh-CN" sz="2800" dirty="0">
              <a:latin typeface="Avenir Book" panose="02000503020000020003" pitchFamily="2" charset="0"/>
            </a:endParaRPr>
          </a:p>
          <a:p>
            <a:r>
              <a:rPr lang="en-US" altLang="zh-CN" sz="2800" dirty="0">
                <a:latin typeface="Avenir Book" panose="02000503020000020003" pitchFamily="2" charset="0"/>
              </a:rPr>
              <a:t>This file indicates that the directory it contains is a Python package and can be imported as a module. </a:t>
            </a:r>
            <a:endParaRPr lang="en-US" altLang="zh-CN" sz="3600" dirty="0">
              <a:latin typeface="Avenir Book" panose="02000503020000020003" pitchFamily="2"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Packages</a:t>
            </a:r>
            <a:endParaRPr kumimoji="1" lang="zh-CN" altLang="en-US" dirty="0"/>
          </a:p>
        </p:txBody>
      </p:sp>
      <p:pic>
        <p:nvPicPr>
          <p:cNvPr id="3" name="图片 2"/>
          <p:cNvPicPr>
            <a:picLocks noChangeAspect="1"/>
          </p:cNvPicPr>
          <p:nvPr/>
        </p:nvPicPr>
        <p:blipFill>
          <a:blip r:embed="rId3"/>
          <a:stretch>
            <a:fillRect/>
          </a:stretch>
        </p:blipFill>
        <p:spPr>
          <a:xfrm>
            <a:off x="445078" y="2171412"/>
            <a:ext cx="7526719" cy="4321463"/>
          </a:xfrm>
          <a:prstGeom prst="rect">
            <a:avLst/>
          </a:prstGeom>
        </p:spPr>
      </p:pic>
      <p:sp>
        <p:nvSpPr>
          <p:cNvPr id="4" name="文本框 3"/>
          <p:cNvSpPr txBox="1"/>
          <p:nvPr/>
        </p:nvSpPr>
        <p:spPr>
          <a:xfrm>
            <a:off x="652896" y="1690688"/>
            <a:ext cx="5354351" cy="461665"/>
          </a:xfrm>
          <a:prstGeom prst="rect">
            <a:avLst/>
          </a:prstGeom>
          <a:noFill/>
        </p:spPr>
        <p:txBody>
          <a:bodyPr wrap="none" rtlCol="0">
            <a:spAutoFit/>
          </a:bodyPr>
          <a:lstStyle/>
          <a:p>
            <a:r>
              <a:rPr kumimoji="1" lang="en-US" altLang="zh-CN" sz="2400" dirty="0">
                <a:latin typeface="Avenir Book" panose="02000503020000020003" pitchFamily="2" charset="0"/>
              </a:rPr>
              <a:t>For example, the </a:t>
            </a:r>
            <a:r>
              <a:rPr kumimoji="1" lang="en-US" altLang="zh-CN" sz="2400" dirty="0" err="1">
                <a:latin typeface="Avenir Book" panose="02000503020000020003" pitchFamily="2" charset="0"/>
              </a:rPr>
              <a:t>Biopython</a:t>
            </a:r>
            <a:r>
              <a:rPr kumimoji="1" lang="en-US" altLang="zh-CN" sz="2400" dirty="0">
                <a:latin typeface="Avenir Book" panose="02000503020000020003" pitchFamily="2" charset="0"/>
              </a:rPr>
              <a:t> package:</a:t>
            </a:r>
            <a:endParaRPr kumimoji="1" lang="zh-CN" altLang="en-US" sz="2400" dirty="0">
              <a:latin typeface="Avenir Book" panose="02000503020000020003" pitchFamily="2" charset="0"/>
            </a:endParaRPr>
          </a:p>
        </p:txBody>
      </p:sp>
      <p:sp>
        <p:nvSpPr>
          <p:cNvPr id="5" name="矩形 4"/>
          <p:cNvSpPr/>
          <p:nvPr/>
        </p:nvSpPr>
        <p:spPr>
          <a:xfrm>
            <a:off x="4585854" y="5031709"/>
            <a:ext cx="7161068" cy="1569660"/>
          </a:xfrm>
          <a:prstGeom prst="rect">
            <a:avLst/>
          </a:prstGeom>
        </p:spPr>
        <p:txBody>
          <a:bodyPr wrap="square">
            <a:spAutoFit/>
          </a:bodyPr>
          <a:lstStyle/>
          <a:p>
            <a:r>
              <a:rPr lang="en-US" altLang="zh-CN" sz="2400" dirty="0">
                <a:latin typeface="Avenir Book" panose="02000503020000020003" pitchFamily="2" charset="0"/>
              </a:rPr>
              <a:t>The </a:t>
            </a:r>
            <a:r>
              <a:rPr lang="en-US" altLang="zh-CN" sz="2400" dirty="0">
                <a:solidFill>
                  <a:schemeClr val="accent2">
                    <a:lumMod val="75000"/>
                  </a:schemeClr>
                </a:solidFill>
                <a:latin typeface="Avenir Book" panose="02000503020000020003" pitchFamily="2" charset="0"/>
              </a:rPr>
              <a:t>__</a:t>
            </a:r>
            <a:r>
              <a:rPr lang="en-US" altLang="zh-CN" sz="2400" dirty="0" err="1">
                <a:solidFill>
                  <a:schemeClr val="accent2">
                    <a:lumMod val="75000"/>
                  </a:schemeClr>
                </a:solidFill>
                <a:latin typeface="Avenir Book" panose="02000503020000020003" pitchFamily="2" charset="0"/>
              </a:rPr>
              <a:t>init</a:t>
            </a:r>
            <a:r>
              <a:rPr lang="en-US" altLang="zh-CN" sz="2400" dirty="0">
                <a:solidFill>
                  <a:schemeClr val="accent2">
                    <a:lumMod val="75000"/>
                  </a:schemeClr>
                </a:solidFill>
                <a:latin typeface="Avenir Book" panose="02000503020000020003" pitchFamily="2" charset="0"/>
              </a:rPr>
              <a:t>__.</a:t>
            </a:r>
            <a:r>
              <a:rPr lang="en-US" altLang="zh-CN" sz="2400" dirty="0" err="1">
                <a:solidFill>
                  <a:schemeClr val="accent2">
                    <a:lumMod val="75000"/>
                  </a:schemeClr>
                </a:solidFill>
                <a:latin typeface="Avenir Book" panose="02000503020000020003" pitchFamily="2" charset="0"/>
              </a:rPr>
              <a:t>py</a:t>
            </a:r>
            <a:r>
              <a:rPr lang="en-US" altLang="zh-CN" sz="2400" dirty="0">
                <a:solidFill>
                  <a:schemeClr val="accent2">
                    <a:lumMod val="75000"/>
                  </a:schemeClr>
                </a:solidFill>
                <a:latin typeface="Avenir Book" panose="02000503020000020003" pitchFamily="2" charset="0"/>
              </a:rPr>
              <a:t> </a:t>
            </a:r>
            <a:r>
              <a:rPr lang="en-US" altLang="zh-CN" sz="2400" dirty="0">
                <a:latin typeface="Avenir Book" panose="02000503020000020003" pitchFamily="2" charset="0"/>
              </a:rPr>
              <a:t>files are required to make Python treat the directories as containing packages. </a:t>
            </a:r>
          </a:p>
          <a:p>
            <a:r>
              <a:rPr lang="en-US" altLang="zh-CN" sz="2400" dirty="0">
                <a:latin typeface="Avenir Book" panose="02000503020000020003" pitchFamily="2" charset="0"/>
              </a:rPr>
              <a:t>In most cases, __</a:t>
            </a:r>
            <a:r>
              <a:rPr lang="en-US" altLang="zh-CN" sz="2400" dirty="0" err="1">
                <a:latin typeface="Avenir Book" panose="02000503020000020003" pitchFamily="2" charset="0"/>
              </a:rPr>
              <a:t>init</a:t>
            </a:r>
            <a:r>
              <a:rPr lang="en-US" altLang="zh-CN" sz="2400" dirty="0">
                <a:latin typeface="Avenir Book" panose="02000503020000020003" pitchFamily="2" charset="0"/>
              </a:rPr>
              <a:t>__.</a:t>
            </a:r>
            <a:r>
              <a:rPr lang="en-US" altLang="zh-CN" sz="2400" dirty="0" err="1">
                <a:latin typeface="Avenir Book" panose="02000503020000020003" pitchFamily="2" charset="0"/>
              </a:rPr>
              <a:t>py</a:t>
            </a:r>
            <a:r>
              <a:rPr lang="en-US" altLang="zh-CN" sz="2400" dirty="0">
                <a:latin typeface="Avenir Book" panose="02000503020000020003" pitchFamily="2" charset="0"/>
              </a:rPr>
              <a:t> is an empty file, but it can also execute initialization code for the package.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Packages</a:t>
            </a:r>
            <a:endParaRPr kumimoji="1" lang="zh-CN" altLang="en-US" dirty="0"/>
          </a:p>
        </p:txBody>
      </p:sp>
      <p:sp>
        <p:nvSpPr>
          <p:cNvPr id="4" name="文本框 3"/>
          <p:cNvSpPr txBox="1"/>
          <p:nvPr/>
        </p:nvSpPr>
        <p:spPr>
          <a:xfrm>
            <a:off x="652780" y="1691005"/>
            <a:ext cx="10151110" cy="1383665"/>
          </a:xfrm>
          <a:prstGeom prst="rect">
            <a:avLst/>
          </a:prstGeom>
          <a:noFill/>
        </p:spPr>
        <p:txBody>
          <a:bodyPr wrap="square" rtlCol="0">
            <a:spAutoFit/>
          </a:bodyPr>
          <a:lstStyle/>
          <a:p>
            <a:r>
              <a:rPr lang="en-US" altLang="zh-CN" sz="2800" dirty="0">
                <a:latin typeface="Avenir Book" panose="02000503020000020003" pitchFamily="2" charset="0"/>
              </a:rPr>
              <a:t>Users of the package can import individual modules from the package.</a:t>
            </a:r>
          </a:p>
          <a:p>
            <a:r>
              <a:rPr lang="en-US" altLang="zh-CN" sz="2800" dirty="0">
                <a:latin typeface="Avenir Book" panose="02000503020000020003" pitchFamily="2" charset="0"/>
              </a:rPr>
              <a:t>For example: </a:t>
            </a:r>
            <a:endParaRPr lang="en-US" altLang="zh-CN" sz="3600" dirty="0">
              <a:latin typeface="Avenir Book" panose="02000503020000020003" pitchFamily="2" charset="0"/>
            </a:endParaRPr>
          </a:p>
        </p:txBody>
      </p:sp>
      <p:pic>
        <p:nvPicPr>
          <p:cNvPr id="6" name="图片 5"/>
          <p:cNvPicPr>
            <a:picLocks noChangeAspect="1"/>
          </p:cNvPicPr>
          <p:nvPr/>
        </p:nvPicPr>
        <p:blipFill>
          <a:blip r:embed="rId3"/>
          <a:stretch>
            <a:fillRect/>
          </a:stretch>
        </p:blipFill>
        <p:spPr>
          <a:xfrm>
            <a:off x="915786" y="3840262"/>
            <a:ext cx="4961670" cy="63211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Installing Third-Party Modules/Packages</a:t>
            </a:r>
            <a:endParaRPr kumimoji="1" lang="zh-CN" altLang="en-US" dirty="0"/>
          </a:p>
        </p:txBody>
      </p:sp>
      <p:sp>
        <p:nvSpPr>
          <p:cNvPr id="4" name="文本框 3"/>
          <p:cNvSpPr txBox="1"/>
          <p:nvPr/>
        </p:nvSpPr>
        <p:spPr>
          <a:xfrm>
            <a:off x="652896" y="1690688"/>
            <a:ext cx="9695283" cy="954107"/>
          </a:xfrm>
          <a:prstGeom prst="rect">
            <a:avLst/>
          </a:prstGeom>
          <a:noFill/>
        </p:spPr>
        <p:txBody>
          <a:bodyPr wrap="none" rtlCol="0">
            <a:spAutoFit/>
          </a:bodyPr>
          <a:lstStyle/>
          <a:p>
            <a:r>
              <a:rPr lang="en-US" altLang="zh-CN" sz="2800" dirty="0">
                <a:latin typeface="Avenir Book" panose="02000503020000020003" pitchFamily="2" charset="0"/>
              </a:rPr>
              <a:t>Follow the instructions of the modules that will be installed.</a:t>
            </a:r>
          </a:p>
          <a:p>
            <a:endParaRPr lang="en-US" altLang="zh-CN" sz="2800" dirty="0">
              <a:latin typeface="Avenir Book" panose="02000503020000020003" pitchFamily="2" charset="0"/>
            </a:endParaRPr>
          </a:p>
        </p:txBody>
      </p:sp>
      <p:sp>
        <p:nvSpPr>
          <p:cNvPr id="5" name="文本框 4"/>
          <p:cNvSpPr txBox="1"/>
          <p:nvPr/>
        </p:nvSpPr>
        <p:spPr>
          <a:xfrm>
            <a:off x="537210" y="4899025"/>
            <a:ext cx="10778490" cy="1383665"/>
          </a:xfrm>
          <a:prstGeom prst="rect">
            <a:avLst/>
          </a:prstGeom>
          <a:noFill/>
        </p:spPr>
        <p:txBody>
          <a:bodyPr wrap="square" rtlCol="0">
            <a:spAutoFit/>
          </a:bodyPr>
          <a:lstStyle/>
          <a:p>
            <a:r>
              <a:rPr lang="en-US" altLang="zh-CN" sz="2800" dirty="0">
                <a:latin typeface="Avenir Book" panose="02000503020000020003" pitchFamily="2" charset="0"/>
              </a:rPr>
              <a:t>For example, to install Pandas:</a:t>
            </a:r>
          </a:p>
          <a:p>
            <a:r>
              <a:rPr lang="en-US" altLang="zh-CN" sz="2800" dirty="0">
                <a:latin typeface="Avenir Book" panose="02000503020000020003" pitchFamily="2" charset="0"/>
              </a:rPr>
              <a:t>https://</a:t>
            </a:r>
            <a:r>
              <a:rPr lang="en-US" altLang="zh-CN" sz="2800" dirty="0" err="1">
                <a:latin typeface="Avenir Book" panose="02000503020000020003" pitchFamily="2" charset="0"/>
              </a:rPr>
              <a:t>pandas.pydata.org</a:t>
            </a:r>
            <a:r>
              <a:rPr lang="en-US" altLang="zh-CN" sz="2800" dirty="0">
                <a:latin typeface="Avenir Book" panose="02000503020000020003" pitchFamily="2" charset="0"/>
              </a:rPr>
              <a:t>/pandas-docs/stable/</a:t>
            </a:r>
            <a:r>
              <a:rPr lang="en-US" altLang="zh-CN" sz="2800" dirty="0" err="1">
                <a:latin typeface="Avenir Book" panose="02000503020000020003" pitchFamily="2" charset="0"/>
              </a:rPr>
              <a:t>getting_started</a:t>
            </a:r>
            <a:r>
              <a:rPr lang="en-US" altLang="zh-CN" sz="2800" dirty="0">
                <a:latin typeface="Avenir Book" panose="02000503020000020003" pitchFamily="2" charset="0"/>
              </a:rPr>
              <a:t>/</a:t>
            </a:r>
            <a:r>
              <a:rPr lang="en-US" altLang="zh-CN" sz="2800" dirty="0" err="1">
                <a:latin typeface="Avenir Book" panose="02000503020000020003" pitchFamily="2" charset="0"/>
              </a:rPr>
              <a:t>index.html</a:t>
            </a:r>
            <a:endParaRPr lang="en-US" altLang="zh-CN" sz="2800" dirty="0">
              <a:latin typeface="Avenir Book" panose="02000503020000020003" pitchFamily="2" charset="0"/>
            </a:endParaRPr>
          </a:p>
        </p:txBody>
      </p:sp>
      <p:sp>
        <p:nvSpPr>
          <p:cNvPr id="3" name="矩形 2"/>
          <p:cNvSpPr/>
          <p:nvPr/>
        </p:nvSpPr>
        <p:spPr>
          <a:xfrm>
            <a:off x="652896" y="2539165"/>
            <a:ext cx="6096000" cy="954107"/>
          </a:xfrm>
          <a:prstGeom prst="rect">
            <a:avLst/>
          </a:prstGeom>
        </p:spPr>
        <p:txBody>
          <a:bodyPr>
            <a:spAutoFit/>
          </a:bodyPr>
          <a:lstStyle/>
          <a:p>
            <a:r>
              <a:rPr lang="en-US" altLang="zh-CN" sz="2800" dirty="0">
                <a:latin typeface="Avenir Book" panose="02000503020000020003" pitchFamily="2" charset="0"/>
              </a:rPr>
              <a:t>Using Anaconda:</a:t>
            </a:r>
          </a:p>
          <a:p>
            <a:r>
              <a:rPr lang="en-US" altLang="zh-CN" sz="2800" dirty="0">
                <a:latin typeface="Avenir Book" panose="02000503020000020003" pitchFamily="2" charset="0"/>
              </a:rPr>
              <a:t>	</a:t>
            </a:r>
            <a:r>
              <a:rPr lang="en-US" altLang="zh-CN" sz="2800" dirty="0" err="1">
                <a:solidFill>
                  <a:srgbClr val="FF0000"/>
                </a:solidFill>
                <a:latin typeface="Avenir Book" panose="02000503020000020003" pitchFamily="2" charset="0"/>
              </a:rPr>
              <a:t>conda</a:t>
            </a:r>
            <a:r>
              <a:rPr lang="en-US" altLang="zh-CN" sz="2800" dirty="0">
                <a:solidFill>
                  <a:srgbClr val="FF0000"/>
                </a:solidFill>
                <a:latin typeface="Avenir Book" panose="02000503020000020003" pitchFamily="2" charset="0"/>
              </a:rPr>
              <a:t> install PACKAGE</a:t>
            </a:r>
          </a:p>
        </p:txBody>
      </p:sp>
      <p:sp>
        <p:nvSpPr>
          <p:cNvPr id="7" name="矩形 6"/>
          <p:cNvSpPr/>
          <p:nvPr/>
        </p:nvSpPr>
        <p:spPr>
          <a:xfrm>
            <a:off x="652896" y="3647192"/>
            <a:ext cx="6096000" cy="954107"/>
          </a:xfrm>
          <a:prstGeom prst="rect">
            <a:avLst/>
          </a:prstGeom>
        </p:spPr>
        <p:txBody>
          <a:bodyPr>
            <a:spAutoFit/>
          </a:bodyPr>
          <a:lstStyle/>
          <a:p>
            <a:r>
              <a:rPr lang="en-US" altLang="zh-CN" sz="2800" dirty="0">
                <a:latin typeface="Avenir Book" panose="02000503020000020003" pitchFamily="2" charset="0"/>
              </a:rPr>
              <a:t>Using pip:</a:t>
            </a:r>
          </a:p>
          <a:p>
            <a:r>
              <a:rPr lang="en-US" altLang="zh-CN" sz="2800" dirty="0">
                <a:latin typeface="Avenir Book" panose="02000503020000020003" pitchFamily="2" charset="0"/>
              </a:rPr>
              <a:t>	</a:t>
            </a:r>
            <a:r>
              <a:rPr lang="en-US" altLang="zh-CN" sz="2800" dirty="0">
                <a:solidFill>
                  <a:srgbClr val="FF0000"/>
                </a:solidFill>
                <a:latin typeface="Avenir Book" panose="02000503020000020003" pitchFamily="2" charset="0"/>
              </a:rPr>
              <a:t>pip install PACKAGE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User-defined functions </a:t>
            </a:r>
            <a:endParaRPr kumimoji="1" lang="zh-CN" altLang="en-US" dirty="0"/>
          </a:p>
        </p:txBody>
      </p:sp>
      <p:sp>
        <p:nvSpPr>
          <p:cNvPr id="3" name="内容占位符 2"/>
          <p:cNvSpPr>
            <a:spLocks noGrp="1"/>
          </p:cNvSpPr>
          <p:nvPr>
            <p:ph idx="1"/>
          </p:nvPr>
        </p:nvSpPr>
        <p:spPr>
          <a:xfrm>
            <a:off x="315022" y="3458003"/>
            <a:ext cx="10515600" cy="4351338"/>
          </a:xfrm>
        </p:spPr>
        <p:txBody>
          <a:bodyPr>
            <a:normAutofit/>
          </a:bodyPr>
          <a:lstStyle/>
          <a:p>
            <a:pPr marL="0" indent="0">
              <a:buNone/>
            </a:pPr>
            <a:r>
              <a:rPr lang="en-US" altLang="zh-CN" dirty="0">
                <a:latin typeface="Avenir Book" panose="02000503020000020003" pitchFamily="2" charset="0"/>
                <a:ea typeface="Lato" panose="020F0502020204030203" pitchFamily="34" charset="0"/>
                <a:cs typeface="Lato" panose="020F0502020204030203" pitchFamily="34" charset="0"/>
              </a:rPr>
              <a:t>A function definition consists of the </a:t>
            </a:r>
            <a:r>
              <a:rPr lang="en-US" altLang="zh-CN" b="1" dirty="0">
                <a:solidFill>
                  <a:schemeClr val="accent2">
                    <a:lumMod val="75000"/>
                  </a:schemeClr>
                </a:solidFill>
                <a:latin typeface="Courier" pitchFamily="2" charset="0"/>
                <a:ea typeface="Lato" panose="020F0502020204030203" pitchFamily="34" charset="0"/>
                <a:cs typeface="Lato" panose="020F0502020204030203" pitchFamily="34" charset="0"/>
              </a:rPr>
              <a:t>def</a:t>
            </a:r>
            <a:r>
              <a:rPr lang="en-US" altLang="zh-CN" dirty="0">
                <a:latin typeface="Avenir Book" panose="02000503020000020003" pitchFamily="2" charset="0"/>
                <a:ea typeface="Lato" panose="020F0502020204030203" pitchFamily="34" charset="0"/>
                <a:cs typeface="Lato" panose="020F0502020204030203" pitchFamily="34" charset="0"/>
              </a:rPr>
              <a:t> keyword, followed by: </a:t>
            </a:r>
          </a:p>
          <a:p>
            <a:pPr marL="457200" lvl="1" indent="0">
              <a:buNone/>
            </a:pPr>
            <a:r>
              <a:rPr lang="en-US" altLang="zh-CN" sz="2800" dirty="0">
                <a:latin typeface="Avenir Book" panose="02000503020000020003" pitchFamily="2" charset="0"/>
                <a:ea typeface="Lato" panose="020F0502020204030203" pitchFamily="34" charset="0"/>
                <a:cs typeface="Lato" panose="020F0502020204030203" pitchFamily="34" charset="0"/>
              </a:rPr>
              <a:t>1. The </a:t>
            </a:r>
            <a:r>
              <a:rPr lang="en-US" altLang="zh-CN" sz="2800"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function</a:t>
            </a:r>
            <a:r>
              <a:rPr lang="zh-CN" altLang="en-US" sz="2800"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 </a:t>
            </a:r>
            <a:r>
              <a:rPr lang="en-US" altLang="zh-CN" sz="2800"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name</a:t>
            </a:r>
            <a:r>
              <a:rPr lang="en-US" altLang="zh-CN" sz="2800" dirty="0">
                <a:latin typeface="Avenir Book" panose="02000503020000020003" pitchFamily="2" charset="0"/>
                <a:ea typeface="Lato" panose="020F0502020204030203" pitchFamily="34" charset="0"/>
                <a:cs typeface="Lato" panose="020F0502020204030203" pitchFamily="34" charset="0"/>
              </a:rPr>
              <a:t>: use letters, numbers, or an underscore, but the name cannot start with a number. </a:t>
            </a:r>
          </a:p>
          <a:p>
            <a:pPr lvl="2"/>
            <a:r>
              <a:rPr lang="en-US" altLang="zh-CN" sz="2400" dirty="0">
                <a:latin typeface="Avenir Book" panose="02000503020000020003" pitchFamily="2" charset="0"/>
                <a:ea typeface="Lato" panose="020F0502020204030203" pitchFamily="34" charset="0"/>
                <a:cs typeface="Lato" panose="020F0502020204030203" pitchFamily="34" charset="0"/>
              </a:rPr>
              <a:t>PEP8: </a:t>
            </a:r>
            <a:r>
              <a:rPr lang="en-US" altLang="zh-CN" sz="2400" dirty="0">
                <a:latin typeface="Avenir Book" panose="02000503020000020003" pitchFamily="2" charset="0"/>
              </a:rPr>
              <a:t>function names should be lowercase with words separated by underscores.</a:t>
            </a:r>
            <a:endParaRPr lang="en-US" altLang="zh-CN" sz="2400" dirty="0">
              <a:latin typeface="Avenir Book" panose="02000503020000020003" pitchFamily="2" charset="0"/>
              <a:ea typeface="Lato" panose="020F0502020204030203" pitchFamily="34" charset="0"/>
              <a:cs typeface="Lato" panose="020F0502020204030203" pitchFamily="34" charset="0"/>
            </a:endParaRPr>
          </a:p>
        </p:txBody>
      </p:sp>
      <p:pic>
        <p:nvPicPr>
          <p:cNvPr id="4" name="图片 3"/>
          <p:cNvPicPr>
            <a:picLocks noChangeAspect="1"/>
          </p:cNvPicPr>
          <p:nvPr/>
        </p:nvPicPr>
        <p:blipFill rotWithShape="1">
          <a:blip r:embed="rId2"/>
          <a:srcRect r="14817" b="17834"/>
          <a:stretch>
            <a:fillRect/>
          </a:stretch>
        </p:blipFill>
        <p:spPr>
          <a:xfrm>
            <a:off x="315022" y="1481118"/>
            <a:ext cx="10515600" cy="1757187"/>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Installing Third-Party Modules/Packages</a:t>
            </a:r>
            <a:endParaRPr kumimoji="1" lang="zh-CN" altLang="en-US" dirty="0"/>
          </a:p>
        </p:txBody>
      </p:sp>
      <p:sp>
        <p:nvSpPr>
          <p:cNvPr id="4" name="文本框 3"/>
          <p:cNvSpPr txBox="1"/>
          <p:nvPr/>
        </p:nvSpPr>
        <p:spPr>
          <a:xfrm>
            <a:off x="652896" y="1690688"/>
            <a:ext cx="710451" cy="954107"/>
          </a:xfrm>
          <a:prstGeom prst="rect">
            <a:avLst/>
          </a:prstGeom>
          <a:noFill/>
        </p:spPr>
        <p:txBody>
          <a:bodyPr wrap="none" rtlCol="0">
            <a:spAutoFit/>
          </a:bodyPr>
          <a:lstStyle/>
          <a:p>
            <a:r>
              <a:rPr lang="en-US" altLang="zh-CN" sz="2800" dirty="0">
                <a:latin typeface="Avenir Book" panose="02000503020000020003" pitchFamily="2" charset="0"/>
              </a:rPr>
              <a:t>pip</a:t>
            </a:r>
          </a:p>
          <a:p>
            <a:endParaRPr lang="en-US" altLang="zh-CN" sz="2800" dirty="0">
              <a:latin typeface="Avenir Book" panose="02000503020000020003" pitchFamily="2" charset="0"/>
            </a:endParaRPr>
          </a:p>
        </p:txBody>
      </p:sp>
      <p:sp>
        <p:nvSpPr>
          <p:cNvPr id="6" name="矩形 5"/>
          <p:cNvSpPr/>
          <p:nvPr/>
        </p:nvSpPr>
        <p:spPr>
          <a:xfrm>
            <a:off x="744637" y="2369920"/>
            <a:ext cx="9093843" cy="830997"/>
          </a:xfrm>
          <a:prstGeom prst="rect">
            <a:avLst/>
          </a:prstGeom>
        </p:spPr>
        <p:txBody>
          <a:bodyPr wrap="square">
            <a:spAutoFit/>
          </a:bodyPr>
          <a:lstStyle/>
          <a:p>
            <a:r>
              <a:rPr lang="en-US" altLang="zh-CN" sz="2400" b="1" dirty="0">
                <a:latin typeface="Avenir Book" panose="02000503020000020003" pitchFamily="2" charset="0"/>
              </a:rPr>
              <a:t>PIP</a:t>
            </a:r>
            <a:r>
              <a:rPr lang="en-US" altLang="zh-CN" sz="2400" dirty="0">
                <a:latin typeface="Avenir Book" panose="02000503020000020003" pitchFamily="2" charset="0"/>
              </a:rPr>
              <a:t> is a package management system used to install and manage software packages written in Python</a:t>
            </a:r>
          </a:p>
        </p:txBody>
      </p:sp>
      <p:sp>
        <p:nvSpPr>
          <p:cNvPr id="8" name="文本框 7"/>
          <p:cNvSpPr txBox="1"/>
          <p:nvPr/>
        </p:nvSpPr>
        <p:spPr>
          <a:xfrm>
            <a:off x="652896" y="3324027"/>
            <a:ext cx="3837910" cy="2246769"/>
          </a:xfrm>
          <a:prstGeom prst="rect">
            <a:avLst/>
          </a:prstGeom>
          <a:noFill/>
        </p:spPr>
        <p:txBody>
          <a:bodyPr wrap="none" rtlCol="0">
            <a:spAutoFit/>
          </a:bodyPr>
          <a:lstStyle/>
          <a:p>
            <a:r>
              <a:rPr lang="en-US" altLang="zh-CN" sz="2800" dirty="0">
                <a:latin typeface="Avenir Book" panose="02000503020000020003" pitchFamily="2" charset="0"/>
                <a:hlinkClick r:id="rId3"/>
              </a:rPr>
              <a:t>Install pip on windows:</a:t>
            </a:r>
            <a:endParaRPr lang="en-US" altLang="zh-CN" sz="2800" dirty="0">
              <a:latin typeface="Avenir Book" panose="02000503020000020003" pitchFamily="2" charset="0"/>
            </a:endParaRPr>
          </a:p>
          <a:p>
            <a:endParaRPr lang="en-US" altLang="zh-CN" sz="2800" dirty="0">
              <a:latin typeface="Avenir Book" panose="02000503020000020003" pitchFamily="2" charset="0"/>
            </a:endParaRPr>
          </a:p>
          <a:p>
            <a:r>
              <a:rPr lang="en-US" altLang="zh-CN" sz="2800" dirty="0">
                <a:latin typeface="Avenir Book" panose="02000503020000020003" pitchFamily="2" charset="0"/>
                <a:hlinkClick r:id="rId4"/>
              </a:rPr>
              <a:t>Install pip on Mac</a:t>
            </a:r>
            <a:endParaRPr lang="en-US" altLang="zh-CN" sz="2800" dirty="0">
              <a:latin typeface="Avenir Book" panose="02000503020000020003" pitchFamily="2" charset="0"/>
            </a:endParaRPr>
          </a:p>
          <a:p>
            <a:endParaRPr lang="en-US" altLang="zh-CN" sz="2800" dirty="0">
              <a:latin typeface="Avenir Book" panose="02000503020000020003" pitchFamily="2" charset="0"/>
            </a:endParaRPr>
          </a:p>
          <a:p>
            <a:endParaRPr lang="en-US" altLang="zh-CN" sz="2800" dirty="0">
              <a:latin typeface="Avenir Book" panose="02000503020000020003" pitchFamily="2"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The main() function</a:t>
            </a:r>
            <a:endParaRPr kumimoji="1" lang="zh-CN" altLang="en-US" dirty="0"/>
          </a:p>
        </p:txBody>
      </p:sp>
      <p:sp>
        <p:nvSpPr>
          <p:cNvPr id="3" name="矩形 2"/>
          <p:cNvSpPr/>
          <p:nvPr/>
        </p:nvSpPr>
        <p:spPr>
          <a:xfrm>
            <a:off x="452337" y="1690688"/>
            <a:ext cx="11114021" cy="3539430"/>
          </a:xfrm>
          <a:prstGeom prst="rect">
            <a:avLst/>
          </a:prstGeom>
        </p:spPr>
        <p:txBody>
          <a:bodyPr wrap="square">
            <a:spAutoFit/>
          </a:bodyPr>
          <a:lstStyle/>
          <a:p>
            <a:pPr marL="457200" indent="-457200" fontAlgn="base">
              <a:buFont typeface="Arial" panose="020B0604020202020204" pitchFamily="34" charset="0"/>
              <a:buChar char="•"/>
            </a:pPr>
            <a:r>
              <a:rPr lang="en-US" altLang="zh-CN" sz="2800" dirty="0">
                <a:latin typeface="Avenir Book" panose="02000503020000020003" pitchFamily="2" charset="0"/>
              </a:rPr>
              <a:t>If the source file is executed as the </a:t>
            </a:r>
            <a:r>
              <a:rPr lang="en-US" altLang="zh-CN" sz="2800" dirty="0">
                <a:solidFill>
                  <a:schemeClr val="accent2">
                    <a:lumMod val="75000"/>
                  </a:schemeClr>
                </a:solidFill>
                <a:latin typeface="Avenir Book" panose="02000503020000020003" pitchFamily="2" charset="0"/>
              </a:rPr>
              <a:t>main program</a:t>
            </a:r>
            <a:r>
              <a:rPr lang="en-US" altLang="zh-CN" sz="2800" dirty="0">
                <a:latin typeface="Avenir Book" panose="02000503020000020003" pitchFamily="2" charset="0"/>
              </a:rPr>
              <a:t>, the python interpreter sets the </a:t>
            </a:r>
            <a:r>
              <a:rPr lang="en-US" altLang="zh-CN" sz="2800" dirty="0">
                <a:latin typeface="Avenir Book" panose="02000503020000020003" pitchFamily="2" charset="0"/>
                <a:ea typeface="Lato" panose="020F0502020204030203" pitchFamily="34" charset="0"/>
                <a:cs typeface="Lato" panose="020F0502020204030203" pitchFamily="34" charset="0"/>
              </a:rPr>
              <a:t> special built-in  </a:t>
            </a:r>
            <a:r>
              <a:rPr lang="en-US" altLang="zh-CN" sz="2800" dirty="0">
                <a:solidFill>
                  <a:schemeClr val="accent2">
                    <a:lumMod val="75000"/>
                  </a:schemeClr>
                </a:solidFill>
                <a:latin typeface="Courier" pitchFamily="2" charset="0"/>
              </a:rPr>
              <a:t>__name__  </a:t>
            </a:r>
            <a:r>
              <a:rPr lang="en-US" altLang="zh-CN" sz="2800" dirty="0">
                <a:latin typeface="Avenir Book" panose="02000503020000020003" pitchFamily="2" charset="0"/>
              </a:rPr>
              <a:t>variable to have a value </a:t>
            </a:r>
            <a:r>
              <a:rPr lang="en-US" altLang="zh-CN" sz="2800" dirty="0">
                <a:solidFill>
                  <a:schemeClr val="accent2">
                    <a:lumMod val="75000"/>
                  </a:schemeClr>
                </a:solidFill>
                <a:latin typeface="Courier" pitchFamily="2" charset="0"/>
              </a:rPr>
              <a:t>__main__</a:t>
            </a:r>
            <a:r>
              <a:rPr lang="en-US" altLang="zh-CN" sz="2800" dirty="0">
                <a:latin typeface="Avenir Book" panose="02000503020000020003" pitchFamily="2" charset="0"/>
              </a:rPr>
              <a:t>.</a:t>
            </a:r>
          </a:p>
          <a:p>
            <a:pPr marL="457200" indent="-457200" fontAlgn="base">
              <a:buFont typeface="Arial" panose="020B0604020202020204" pitchFamily="34" charset="0"/>
              <a:buChar char="•"/>
            </a:pPr>
            <a:endParaRPr lang="en-US" altLang="zh-CN" sz="2800" dirty="0">
              <a:latin typeface="Avenir Book" panose="02000503020000020003" pitchFamily="2" charset="0"/>
            </a:endParaRPr>
          </a:p>
          <a:p>
            <a:pPr marL="457200" indent="-457200" fontAlgn="base">
              <a:buFont typeface="Arial" panose="020B0604020202020204" pitchFamily="34" charset="0"/>
              <a:buChar char="•"/>
            </a:pPr>
            <a:r>
              <a:rPr lang="en-US" altLang="zh-CN" sz="2800" dirty="0">
                <a:latin typeface="Avenir Book" panose="02000503020000020003" pitchFamily="2" charset="0"/>
              </a:rPr>
              <a:t>If this file is being </a:t>
            </a:r>
            <a:r>
              <a:rPr lang="en-US" altLang="zh-CN" sz="2800" dirty="0">
                <a:solidFill>
                  <a:schemeClr val="accent2">
                    <a:lumMod val="75000"/>
                  </a:schemeClr>
                </a:solidFill>
                <a:latin typeface="Avenir Book" panose="02000503020000020003" pitchFamily="2" charset="0"/>
              </a:rPr>
              <a:t>imported</a:t>
            </a:r>
            <a:r>
              <a:rPr lang="en-US" altLang="zh-CN" sz="2800" dirty="0">
                <a:latin typeface="Avenir Book" panose="02000503020000020003" pitchFamily="2" charset="0"/>
              </a:rPr>
              <a:t> from another module, </a:t>
            </a:r>
            <a:r>
              <a:rPr lang="en-US" altLang="zh-CN" sz="2800" dirty="0">
                <a:solidFill>
                  <a:schemeClr val="accent2">
                    <a:lumMod val="75000"/>
                  </a:schemeClr>
                </a:solidFill>
                <a:latin typeface="Courier" pitchFamily="2" charset="0"/>
              </a:rPr>
              <a:t>__name__ </a:t>
            </a:r>
            <a:r>
              <a:rPr lang="en-US" altLang="zh-CN" sz="2800" dirty="0">
                <a:latin typeface="Avenir Book" panose="02000503020000020003" pitchFamily="2" charset="0"/>
              </a:rPr>
              <a:t>will be set to the module’s name.</a:t>
            </a:r>
            <a:br>
              <a:rPr lang="en-US" altLang="zh-CN" sz="2800" dirty="0">
                <a:latin typeface="Avenir Book" panose="02000503020000020003" pitchFamily="2" charset="0"/>
              </a:rPr>
            </a:br>
            <a:r>
              <a:rPr lang="en-US" altLang="zh-CN" sz="2800" dirty="0">
                <a:solidFill>
                  <a:schemeClr val="accent2">
                    <a:lumMod val="75000"/>
                  </a:schemeClr>
                </a:solidFill>
                <a:latin typeface="Courier" pitchFamily="2" charset="0"/>
              </a:rPr>
              <a:t>__name__ </a:t>
            </a:r>
            <a:r>
              <a:rPr lang="en-US" altLang="zh-CN" sz="2800" dirty="0">
                <a:latin typeface="Avenir Book" panose="02000503020000020003" pitchFamily="2" charset="0"/>
              </a:rPr>
              <a:t>is a built-in variable which evaluates to the name of the current module.</a:t>
            </a:r>
            <a:endParaRPr lang="en-US" altLang="zh-CN" sz="2800" b="0" i="0" dirty="0">
              <a:effectLst/>
              <a:latin typeface="Avenir Book" panose="02000503020000020003" pitchFamily="2"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The main() function</a:t>
            </a:r>
            <a:endParaRPr kumimoji="1" lang="zh-CN" altLang="en-US" dirty="0"/>
          </a:p>
        </p:txBody>
      </p:sp>
      <p:sp>
        <p:nvSpPr>
          <p:cNvPr id="5" name="矩形 4"/>
          <p:cNvSpPr/>
          <p:nvPr/>
        </p:nvSpPr>
        <p:spPr>
          <a:xfrm>
            <a:off x="5949819" y="1510211"/>
            <a:ext cx="6096000" cy="1384995"/>
          </a:xfrm>
          <a:prstGeom prst="rect">
            <a:avLst/>
          </a:prstGeom>
        </p:spPr>
        <p:txBody>
          <a:bodyPr>
            <a:spAutoFit/>
          </a:bodyPr>
          <a:lstStyle/>
          <a:p>
            <a:r>
              <a:rPr lang="en-US" altLang="zh-CN" sz="2800" dirty="0">
                <a:solidFill>
                  <a:srgbClr val="273239"/>
                </a:solidFill>
                <a:latin typeface="Avenir Book" panose="02000503020000020003" pitchFamily="2" charset="0"/>
              </a:rPr>
              <a:t>When the program is executed, the interpreter declares the initial value of </a:t>
            </a:r>
            <a:r>
              <a:rPr lang="en-US" altLang="zh-CN" sz="2800" dirty="0">
                <a:solidFill>
                  <a:schemeClr val="accent2">
                    <a:lumMod val="75000"/>
                  </a:schemeClr>
                </a:solidFill>
                <a:latin typeface="Courier" pitchFamily="2" charset="0"/>
              </a:rPr>
              <a:t>__name__ </a:t>
            </a:r>
            <a:r>
              <a:rPr lang="en-US" altLang="zh-CN" sz="2800" dirty="0">
                <a:solidFill>
                  <a:srgbClr val="273239"/>
                </a:solidFill>
                <a:latin typeface="Avenir Book" panose="02000503020000020003" pitchFamily="2" charset="0"/>
              </a:rPr>
              <a:t>as </a:t>
            </a:r>
            <a:r>
              <a:rPr lang="en-US" altLang="zh-CN" sz="2800" dirty="0">
                <a:solidFill>
                  <a:schemeClr val="accent2">
                    <a:lumMod val="75000"/>
                  </a:schemeClr>
                </a:solidFill>
                <a:latin typeface="Avenir Book" panose="02000503020000020003" pitchFamily="2" charset="0"/>
              </a:rPr>
              <a:t>“__main__”. </a:t>
            </a:r>
            <a:endParaRPr lang="zh-CN" altLang="en-US" sz="2800" dirty="0">
              <a:solidFill>
                <a:schemeClr val="accent2">
                  <a:lumMod val="75000"/>
                </a:schemeClr>
              </a:solidFill>
              <a:latin typeface="Avenir Book" panose="02000503020000020003" pitchFamily="2" charset="0"/>
            </a:endParaRPr>
          </a:p>
        </p:txBody>
      </p:sp>
      <p:pic>
        <p:nvPicPr>
          <p:cNvPr id="13" name="Picture 12">
            <a:extLst>
              <a:ext uri="{FF2B5EF4-FFF2-40B4-BE49-F238E27FC236}">
                <a16:creationId xmlns:a16="http://schemas.microsoft.com/office/drawing/2014/main" id="{D45DFA51-2C19-4B9E-137A-1885F107ED0A}"/>
              </a:ext>
            </a:extLst>
          </p:cNvPr>
          <p:cNvPicPr>
            <a:picLocks noChangeAspect="1"/>
          </p:cNvPicPr>
          <p:nvPr/>
        </p:nvPicPr>
        <p:blipFill>
          <a:blip r:embed="rId3"/>
          <a:stretch>
            <a:fillRect/>
          </a:stretch>
        </p:blipFill>
        <p:spPr>
          <a:xfrm>
            <a:off x="561800" y="1510211"/>
            <a:ext cx="5250696" cy="2481921"/>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The main() function</a:t>
            </a:r>
            <a:endParaRPr kumimoji="1" lang="zh-CN" altLang="en-US" dirty="0"/>
          </a:p>
        </p:txBody>
      </p:sp>
      <p:pic>
        <p:nvPicPr>
          <p:cNvPr id="8" name="Picture 7">
            <a:extLst>
              <a:ext uri="{FF2B5EF4-FFF2-40B4-BE49-F238E27FC236}">
                <a16:creationId xmlns:a16="http://schemas.microsoft.com/office/drawing/2014/main" id="{4723E08A-0D35-EF3F-1EAB-1B524C7C5FF2}"/>
              </a:ext>
            </a:extLst>
          </p:cNvPr>
          <p:cNvPicPr>
            <a:picLocks noChangeAspect="1"/>
          </p:cNvPicPr>
          <p:nvPr/>
        </p:nvPicPr>
        <p:blipFill>
          <a:blip r:embed="rId3"/>
          <a:stretch>
            <a:fillRect/>
          </a:stretch>
        </p:blipFill>
        <p:spPr>
          <a:xfrm>
            <a:off x="956606" y="1533411"/>
            <a:ext cx="4714076" cy="2160149"/>
          </a:xfrm>
          <a:prstGeom prst="rect">
            <a:avLst/>
          </a:prstGeom>
        </p:spPr>
      </p:pic>
      <p:pic>
        <p:nvPicPr>
          <p:cNvPr id="11" name="Picture 10">
            <a:extLst>
              <a:ext uri="{FF2B5EF4-FFF2-40B4-BE49-F238E27FC236}">
                <a16:creationId xmlns:a16="http://schemas.microsoft.com/office/drawing/2014/main" id="{145D2A34-111A-B007-4EFF-8380634E09A8}"/>
              </a:ext>
            </a:extLst>
          </p:cNvPr>
          <p:cNvPicPr>
            <a:picLocks noChangeAspect="1"/>
          </p:cNvPicPr>
          <p:nvPr/>
        </p:nvPicPr>
        <p:blipFill>
          <a:blip r:embed="rId4"/>
          <a:stretch>
            <a:fillRect/>
          </a:stretch>
        </p:blipFill>
        <p:spPr>
          <a:xfrm>
            <a:off x="6204401" y="1133415"/>
            <a:ext cx="4778021" cy="2295585"/>
          </a:xfrm>
          <a:prstGeom prst="rect">
            <a:avLst/>
          </a:prstGeom>
        </p:spPr>
      </p:pic>
      <p:pic>
        <p:nvPicPr>
          <p:cNvPr id="13" name="Picture 12">
            <a:extLst>
              <a:ext uri="{FF2B5EF4-FFF2-40B4-BE49-F238E27FC236}">
                <a16:creationId xmlns:a16="http://schemas.microsoft.com/office/drawing/2014/main" id="{D14B6516-34F2-74D7-01AA-14559852E106}"/>
              </a:ext>
            </a:extLst>
          </p:cNvPr>
          <p:cNvPicPr>
            <a:picLocks noChangeAspect="1"/>
          </p:cNvPicPr>
          <p:nvPr/>
        </p:nvPicPr>
        <p:blipFill>
          <a:blip r:embed="rId5"/>
          <a:stretch>
            <a:fillRect/>
          </a:stretch>
        </p:blipFill>
        <p:spPr>
          <a:xfrm>
            <a:off x="6204401" y="3517346"/>
            <a:ext cx="5329284" cy="679944"/>
          </a:xfrm>
          <a:prstGeom prst="rect">
            <a:avLst/>
          </a:prstGeom>
        </p:spPr>
      </p:pic>
      <p:sp>
        <p:nvSpPr>
          <p:cNvPr id="15" name="TextBox 14">
            <a:extLst>
              <a:ext uri="{FF2B5EF4-FFF2-40B4-BE49-F238E27FC236}">
                <a16:creationId xmlns:a16="http://schemas.microsoft.com/office/drawing/2014/main" id="{C3B08A28-0A13-F26B-FEC9-EE393DD09E39}"/>
              </a:ext>
            </a:extLst>
          </p:cNvPr>
          <p:cNvSpPr txBox="1"/>
          <p:nvPr/>
        </p:nvSpPr>
        <p:spPr>
          <a:xfrm>
            <a:off x="694789" y="4799882"/>
            <a:ext cx="10976653" cy="646331"/>
          </a:xfrm>
          <a:prstGeom prst="rect">
            <a:avLst/>
          </a:prstGeom>
          <a:noFill/>
        </p:spPr>
        <p:txBody>
          <a:bodyPr wrap="square">
            <a:spAutoFit/>
          </a:bodyPr>
          <a:lstStyle/>
          <a:p>
            <a:r>
              <a:rPr kumimoji="1" lang="en-US" altLang="zh-CN" dirty="0">
                <a:latin typeface="Avenir Book" panose="02000503020000020003" pitchFamily="2" charset="0"/>
              </a:rPr>
              <a:t>my_module.py is </a:t>
            </a:r>
            <a:r>
              <a:rPr kumimoji="1" lang="en-US" altLang="zh-CN" sz="1800" dirty="0">
                <a:latin typeface="Avenir Book" panose="02000503020000020003" pitchFamily="2" charset="0"/>
              </a:rPr>
              <a:t>executed as the main program                        </a:t>
            </a:r>
            <a:r>
              <a:rPr kumimoji="1" lang="en-US" altLang="zh-CN" dirty="0">
                <a:latin typeface="Avenir Book" panose="02000503020000020003" pitchFamily="2" charset="0"/>
              </a:rPr>
              <a:t>my_module.py is </a:t>
            </a:r>
            <a:r>
              <a:rPr kumimoji="1" lang="en-US" altLang="zh-CN" sz="1800" dirty="0">
                <a:latin typeface="Avenir Book" panose="02000503020000020003" pitchFamily="2" charset="0"/>
              </a:rPr>
              <a:t>executed as a module</a:t>
            </a:r>
            <a:endParaRPr lang="zh-CN" altLang="en-US" dirty="0"/>
          </a:p>
          <a:p>
            <a:r>
              <a:rPr kumimoji="1" lang="en-US" altLang="zh-CN" sz="1800" dirty="0">
                <a:latin typeface="Avenir Book" panose="02000503020000020003" pitchFamily="2" charset="0"/>
              </a:rPr>
              <a:t>                     </a:t>
            </a:r>
            <a:endParaRPr lang="zh-CN" altLang="en-US" dirty="0"/>
          </a:p>
        </p:txBody>
      </p:sp>
    </p:spTree>
    <p:extLst>
      <p:ext uri="{BB962C8B-B14F-4D97-AF65-F5344CB8AC3E}">
        <p14:creationId xmlns:p14="http://schemas.microsoft.com/office/powerpoint/2010/main" val="16405136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exercise</a:t>
            </a:r>
          </a:p>
        </p:txBody>
      </p:sp>
      <p:sp>
        <p:nvSpPr>
          <p:cNvPr id="3" name="内容占位符 2"/>
          <p:cNvSpPr>
            <a:spLocks noGrp="1"/>
          </p:cNvSpPr>
          <p:nvPr>
            <p:ph idx="1"/>
          </p:nvPr>
        </p:nvSpPr>
        <p:spPr/>
        <p:txBody>
          <a:bodyPr/>
          <a:lstStyle/>
          <a:p>
            <a:r>
              <a:rPr lang="zh-CN" altLang="en-US"/>
              <a:t>https://pynative.com/python-functions-quiz/</a:t>
            </a:r>
          </a:p>
          <a:p>
            <a:endParaRPr lang="zh-CN" altLang="en-US"/>
          </a:p>
          <a:p>
            <a:r>
              <a:rPr lang="zh-CN" altLang="en-US"/>
              <a:t>http://www.coolpython.net/python_primary/function/func_exercises.html</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3018C-5F34-FE14-D03F-5F721B94D824}"/>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F793ED39-3F4B-E227-93EC-AFAE6FD97C6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4328304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D9F4-CE28-1C3F-1E82-458E0959D482}"/>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CF623F2F-3CCB-F599-37DD-35933FAE276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83098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User-defined functions </a:t>
            </a:r>
            <a:endParaRPr kumimoji="1" lang="zh-CN" altLang="en-US" dirty="0"/>
          </a:p>
        </p:txBody>
      </p:sp>
      <p:sp>
        <p:nvSpPr>
          <p:cNvPr id="3" name="内容占位符 2"/>
          <p:cNvSpPr>
            <a:spLocks noGrp="1"/>
          </p:cNvSpPr>
          <p:nvPr>
            <p:ph idx="1"/>
          </p:nvPr>
        </p:nvSpPr>
        <p:spPr>
          <a:xfrm>
            <a:off x="315022" y="3458003"/>
            <a:ext cx="10515600" cy="4351338"/>
          </a:xfrm>
        </p:spPr>
        <p:txBody>
          <a:bodyPr>
            <a:normAutofit/>
          </a:bodyPr>
          <a:lstStyle/>
          <a:p>
            <a:pPr marL="0" indent="0">
              <a:buNone/>
            </a:pPr>
            <a:r>
              <a:rPr lang="en-US" altLang="zh-CN" dirty="0">
                <a:latin typeface="Avenir Book" panose="02000503020000020003" pitchFamily="2" charset="0"/>
                <a:ea typeface="Lato" panose="020F0502020204030203" pitchFamily="34" charset="0"/>
                <a:cs typeface="Lato" panose="020F0502020204030203" pitchFamily="34" charset="0"/>
              </a:rPr>
              <a:t>A function definition consists of the </a:t>
            </a:r>
            <a:r>
              <a:rPr lang="en-US" altLang="zh-CN" b="1" dirty="0">
                <a:solidFill>
                  <a:schemeClr val="accent2">
                    <a:lumMod val="75000"/>
                  </a:schemeClr>
                </a:solidFill>
                <a:latin typeface="Courier" pitchFamily="2" charset="0"/>
                <a:ea typeface="Lato" panose="020F0502020204030203" pitchFamily="34" charset="0"/>
                <a:cs typeface="Lato" panose="020F0502020204030203" pitchFamily="34" charset="0"/>
              </a:rPr>
              <a:t>def</a:t>
            </a:r>
            <a:r>
              <a:rPr lang="en-US" altLang="zh-CN" dirty="0">
                <a:latin typeface="Avenir Book" panose="02000503020000020003" pitchFamily="2" charset="0"/>
                <a:ea typeface="Lato" panose="020F0502020204030203" pitchFamily="34" charset="0"/>
                <a:cs typeface="Lato" panose="020F0502020204030203" pitchFamily="34" charset="0"/>
              </a:rPr>
              <a:t> keyword, followed by: </a:t>
            </a:r>
          </a:p>
          <a:p>
            <a:pPr marL="457200" lvl="1" indent="0">
              <a:buNone/>
            </a:pPr>
            <a:r>
              <a:rPr lang="en-US" altLang="zh-CN" sz="2800" dirty="0">
                <a:latin typeface="Avenir Book" panose="02000503020000020003" pitchFamily="2" charset="0"/>
                <a:ea typeface="Lato" panose="020F0502020204030203" pitchFamily="34" charset="0"/>
                <a:cs typeface="Lato" panose="020F0502020204030203" pitchFamily="34" charset="0"/>
              </a:rPr>
              <a:t>2. A list of </a:t>
            </a:r>
            <a:r>
              <a:rPr lang="en-US" altLang="zh-CN" sz="2800"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arguments/parameters</a:t>
            </a:r>
            <a:r>
              <a:rPr lang="zh-CN" altLang="en-US" sz="2800"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（参数）</a:t>
            </a:r>
            <a:r>
              <a:rPr lang="en-US" altLang="zh-CN" sz="2800"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 </a:t>
            </a:r>
            <a:r>
              <a:rPr lang="en-US" altLang="zh-CN" sz="2800" dirty="0">
                <a:latin typeface="Avenir Book" panose="02000503020000020003" pitchFamily="2" charset="0"/>
                <a:ea typeface="Lato" panose="020F0502020204030203" pitchFamily="34" charset="0"/>
                <a:cs typeface="Lato" panose="020F0502020204030203" pitchFamily="34" charset="0"/>
              </a:rPr>
              <a:t>enclosed in "</a:t>
            </a:r>
            <a:r>
              <a:rPr lang="en-US" altLang="zh-CN" sz="2800"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rPr>
              <a:t>()</a:t>
            </a:r>
            <a:r>
              <a:rPr lang="en-US" altLang="zh-CN" sz="2800" dirty="0">
                <a:latin typeface="Avenir Book" panose="02000503020000020003" pitchFamily="2" charset="0"/>
                <a:ea typeface="Lato" panose="020F0502020204030203" pitchFamily="34" charset="0"/>
                <a:cs typeface="Lato" panose="020F0502020204030203" pitchFamily="34" charset="0"/>
              </a:rPr>
              <a:t>" and separated by "</a:t>
            </a:r>
            <a:r>
              <a:rPr lang="en-US" altLang="zh-CN" sz="2800" dirty="0">
                <a:solidFill>
                  <a:schemeClr val="accent2">
                    <a:lumMod val="75000"/>
                  </a:schemeClr>
                </a:solidFill>
                <a:latin typeface="Avenir Book" panose="02000503020000020003" pitchFamily="2" charset="0"/>
                <a:ea typeface="Lato" panose="020F0502020204030203" pitchFamily="34" charset="0"/>
                <a:cs typeface="Courier New" panose="02070309020205020404" pitchFamily="49" charset="0"/>
              </a:rPr>
              <a:t>,</a:t>
            </a:r>
            <a:r>
              <a:rPr lang="en-US" altLang="zh-CN" sz="2800" dirty="0">
                <a:latin typeface="Avenir Book" panose="02000503020000020003" pitchFamily="2" charset="0"/>
                <a:ea typeface="Lato" panose="020F0502020204030203" pitchFamily="34" charset="0"/>
                <a:cs typeface="Lato" panose="020F0502020204030203" pitchFamily="34" charset="0"/>
              </a:rPr>
              <a:t>". Some functions may not have parameters</a:t>
            </a:r>
          </a:p>
          <a:p>
            <a:pPr marL="457200" lvl="1" indent="0">
              <a:buNone/>
            </a:pPr>
            <a:r>
              <a:rPr lang="en-US" altLang="zh-CN" sz="2800" dirty="0"/>
              <a:t>	You can send </a:t>
            </a:r>
            <a:r>
              <a:rPr lang="en-US" altLang="zh-CN" sz="2800" dirty="0">
                <a:solidFill>
                  <a:schemeClr val="accent2">
                    <a:lumMod val="75000"/>
                  </a:schemeClr>
                </a:solidFill>
              </a:rPr>
              <a:t>any data types </a:t>
            </a:r>
            <a:r>
              <a:rPr lang="en-US" altLang="zh-CN" sz="2800" dirty="0"/>
              <a:t>of argument to a function (string, number, list, dictionary etc.), and it will be treated as the same data type inside the function.</a:t>
            </a:r>
            <a:endParaRPr lang="en-US" altLang="zh-CN" sz="3200" dirty="0">
              <a:latin typeface="Avenir Book" panose="02000503020000020003" pitchFamily="2" charset="0"/>
              <a:ea typeface="Lato" panose="020F0502020204030203" pitchFamily="34" charset="0"/>
              <a:cs typeface="Lato" panose="020F0502020204030203" pitchFamily="34" charset="0"/>
            </a:endParaRPr>
          </a:p>
        </p:txBody>
      </p:sp>
      <p:pic>
        <p:nvPicPr>
          <p:cNvPr id="4" name="图片 3"/>
          <p:cNvPicPr>
            <a:picLocks noChangeAspect="1"/>
          </p:cNvPicPr>
          <p:nvPr/>
        </p:nvPicPr>
        <p:blipFill rotWithShape="1">
          <a:blip r:embed="rId2"/>
          <a:srcRect r="14817" b="17834"/>
          <a:stretch>
            <a:fillRect/>
          </a:stretch>
        </p:blipFill>
        <p:spPr>
          <a:xfrm>
            <a:off x="315022" y="1481118"/>
            <a:ext cx="10515600" cy="1757187"/>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Q4ODQwNThiYTg4YTBlNDhkZDRmNGNiNWM5NWE1Yz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3646</Words>
  <Application>Microsoft Office PowerPoint</Application>
  <PresentationFormat>宽屏</PresentationFormat>
  <Paragraphs>393</Paragraphs>
  <Slides>86</Slides>
  <Notes>30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86</vt:i4>
      </vt:variant>
    </vt:vector>
  </HeadingPairs>
  <TitlesOfParts>
    <vt:vector size="95" baseType="lpstr">
      <vt:lpstr>Avenir</vt:lpstr>
      <vt:lpstr>Avenir Book</vt:lpstr>
      <vt:lpstr>Courier</vt:lpstr>
      <vt:lpstr>等线</vt:lpstr>
      <vt:lpstr>等线 Light</vt:lpstr>
      <vt:lpstr>Arial</vt:lpstr>
      <vt:lpstr>Courier New</vt:lpstr>
      <vt:lpstr>Lato</vt:lpstr>
      <vt:lpstr>Office 主题​​</vt:lpstr>
      <vt:lpstr>CS112: Introduction to Python programming</vt:lpstr>
      <vt:lpstr>Code modularization （模块化） </vt:lpstr>
      <vt:lpstr>Functions (函数)</vt:lpstr>
      <vt:lpstr>Functions (函数)</vt:lpstr>
      <vt:lpstr>Built-in functions</vt:lpstr>
      <vt:lpstr>Built-in functions</vt:lpstr>
      <vt:lpstr>User-defined functions </vt:lpstr>
      <vt:lpstr>User-defined functions </vt:lpstr>
      <vt:lpstr>User-defined functions </vt:lpstr>
      <vt:lpstr>User-defined functions </vt:lpstr>
      <vt:lpstr>User-defined functions </vt:lpstr>
      <vt:lpstr>User-defined functions </vt:lpstr>
      <vt:lpstr>User-defined functions </vt:lpstr>
      <vt:lpstr>Calling function</vt:lpstr>
      <vt:lpstr>Write your first function</vt:lpstr>
      <vt:lpstr>Write your first function</vt:lpstr>
      <vt:lpstr>Write your first function</vt:lpstr>
      <vt:lpstr>Write your first function</vt:lpstr>
      <vt:lpstr>Write your first function</vt:lpstr>
      <vt:lpstr>Functions with multiple arguments and return values</vt:lpstr>
      <vt:lpstr>Positional and keyword arguments</vt:lpstr>
      <vt:lpstr>Positional arguments</vt:lpstr>
      <vt:lpstr>Positional and keyword arguments</vt:lpstr>
      <vt:lpstr>Keyword arguments</vt:lpstr>
      <vt:lpstr>Keyword arguments</vt:lpstr>
      <vt:lpstr>Positional and keyword arguments</vt:lpstr>
      <vt:lpstr>Positional and keyword arguments</vt:lpstr>
      <vt:lpstr>Functions with multiple arguments and return values</vt:lpstr>
      <vt:lpstr>Functions with multiple arguments and return values</vt:lpstr>
      <vt:lpstr>Passing mutable and immutable objects as arguments</vt:lpstr>
      <vt:lpstr>Passing mutable and immutable objects as arguments</vt:lpstr>
      <vt:lpstr>Passing mutable and immutable objects as arguments</vt:lpstr>
      <vt:lpstr>Passing mutable and immutable objects as arguments</vt:lpstr>
      <vt:lpstr>Passing mutable and immutable objects as arguments</vt:lpstr>
      <vt:lpstr>Passing mutable and immutable objects as arguments</vt:lpstr>
      <vt:lpstr>Arguments with default values</vt:lpstr>
      <vt:lpstr>Arguments with default values</vt:lpstr>
      <vt:lpstr>Arguments with default values</vt:lpstr>
      <vt:lpstr>Arguments with default values</vt:lpstr>
      <vt:lpstr>Arbitrary argument (可变参数):*args and **kwargs</vt:lpstr>
      <vt:lpstr>*args and **kwargs</vt:lpstr>
      <vt:lpstr>*args</vt:lpstr>
      <vt:lpstr>*args</vt:lpstr>
      <vt:lpstr>*args</vt:lpstr>
      <vt:lpstr>**kwargs</vt:lpstr>
      <vt:lpstr>**kwargs</vt:lpstr>
      <vt:lpstr>Scope and lifetime of variables</vt:lpstr>
      <vt:lpstr>Scope and lifetime of variables</vt:lpstr>
      <vt:lpstr>Scope and lifetime of variables</vt:lpstr>
      <vt:lpstr>Scope and lifetime of variables</vt:lpstr>
      <vt:lpstr>Scope and lifetime of variables</vt:lpstr>
      <vt:lpstr>Scope and lifetime of variables</vt:lpstr>
      <vt:lpstr>Scope and lifetime of variables</vt:lpstr>
      <vt:lpstr>Scope and lifetime of variables</vt:lpstr>
      <vt:lpstr>Scope and lifetime of variables</vt:lpstr>
      <vt:lpstr>Recursion（递归）</vt:lpstr>
      <vt:lpstr>Recursion（递归）</vt:lpstr>
      <vt:lpstr>Recursion（递归）</vt:lpstr>
      <vt:lpstr>Anonymous functions: lambda expressions</vt:lpstr>
      <vt:lpstr>Example</vt:lpstr>
      <vt:lpstr>Examples of using lambda() Function : with filter()</vt:lpstr>
      <vt:lpstr>Examples of using lambda() Function : with filter()</vt:lpstr>
      <vt:lpstr>Examples of using lambda() Function : with filter()</vt:lpstr>
      <vt:lpstr>Examples of using lambda() Function : with filter()</vt:lpstr>
      <vt:lpstr>Examples of using lambda() Function : with map()</vt:lpstr>
      <vt:lpstr>Modules and Packages</vt:lpstr>
      <vt:lpstr>Modules and Packages</vt:lpstr>
      <vt:lpstr>Using Modules</vt:lpstr>
      <vt:lpstr>Using Modules</vt:lpstr>
      <vt:lpstr>Using Modules</vt:lpstr>
      <vt:lpstr>Using Modules</vt:lpstr>
      <vt:lpstr>Using Modules</vt:lpstr>
      <vt:lpstr>Using Modules</vt:lpstr>
      <vt:lpstr>Using Modules</vt:lpstr>
      <vt:lpstr>Using Modules</vt:lpstr>
      <vt:lpstr>Packages</vt:lpstr>
      <vt:lpstr>Packages</vt:lpstr>
      <vt:lpstr>Packages</vt:lpstr>
      <vt:lpstr>Installing Third-Party Modules/Packages</vt:lpstr>
      <vt:lpstr>Installing Third-Party Modules/Packages</vt:lpstr>
      <vt:lpstr>The main() function</vt:lpstr>
      <vt:lpstr>The main() function</vt:lpstr>
      <vt:lpstr>The main() function</vt:lpstr>
      <vt:lpstr>exercise</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MED5018: Introduction to biomedical Python programming</dc:title>
  <dc:creator>tian ruilin</dc:creator>
  <cp:lastModifiedBy>hyids</cp:lastModifiedBy>
  <cp:revision>611</cp:revision>
  <dcterms:created xsi:type="dcterms:W3CDTF">2021-08-17T02:37:00Z</dcterms:created>
  <dcterms:modified xsi:type="dcterms:W3CDTF">2024-04-03T10:13:13Z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079E885221334D73BD0E3DB880C3E62C_12</vt:lpwstr>
  </property>
  <property fmtid="{D5CDD505-2E9C-101B-9397-08002B2CF9AE}" pid="3" name="KSOProductBuildVer">
    <vt:lpwstr>2052-12.1.0.16417</vt:lpwstr>
  </property>
</Properties>
</file>