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2" r:id="rId8"/>
    <p:sldId id="260" r:id="rId9"/>
    <p:sldId id="261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Lab 6 Solution hint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 wwy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73980" cy="1325880"/>
          </a:xfrm>
        </p:spPr>
        <p:txBody>
          <a:bodyPr/>
          <a:p>
            <a:r>
              <a:rPr lang="en-US" altLang="zh-CN"/>
              <a:t>Lab 6B 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75555" cy="4351655"/>
          </a:xfrm>
        </p:spPr>
        <p:txBody>
          <a:bodyPr>
            <a:normAutofit lnSpcReduction="10000"/>
          </a:bodyPr>
          <a:p>
            <a:pPr marL="0" lvl="0" indent="0">
              <a:buNone/>
            </a:pPr>
            <a:r>
              <a:rPr lang="en-US" altLang="zh-CN"/>
              <a:t>divide(u){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    calc(u)//calc dis through u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    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    for t in subtree of u as root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        v&lt;--</a:t>
            </a:r>
            <a:r>
              <a:rPr lang="en-US" altLang="zh-CN">
                <a:highlight>
                  <a:srgbClr val="C0C0C0"/>
                </a:highlight>
              </a:rPr>
              <a:t>get root of t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        divide(v)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261100" y="-33020"/>
            <a:ext cx="5639435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calc(u){</a:t>
            </a:r>
            <a:endParaRPr lang="en-US" altLang="zh-CN" sz="2800"/>
          </a:p>
          <a:p>
            <a:r>
              <a:rPr lang="en-US" altLang="zh-CN" sz="2800"/>
              <a:t>    for v in every edge(u,v) from u</a:t>
            </a:r>
            <a:endParaRPr lang="en-US" altLang="zh-CN" sz="2800"/>
          </a:p>
          <a:p>
            <a:r>
              <a:rPr lang="en-US" altLang="zh-CN" sz="2800"/>
              <a:t>        for n in nodes of subtree root v</a:t>
            </a:r>
            <a:endParaRPr lang="en-US" altLang="zh-CN" sz="2800"/>
          </a:p>
          <a:p>
            <a:r>
              <a:rPr lang="en-US" altLang="zh-CN" sz="2800"/>
              <a:t>            dis[]&lt;--</a:t>
            </a:r>
            <a:r>
              <a:rPr lang="en-US" altLang="zh-CN" sz="2800">
                <a:highlight>
                  <a:srgbClr val="C0C0C0"/>
                </a:highlight>
              </a:rPr>
              <a:t>get dis(n,u)</a:t>
            </a:r>
            <a:endParaRPr lang="en-US" altLang="zh-CN" sz="2800">
              <a:highlight>
                <a:srgbClr val="C0C0C0"/>
              </a:highlight>
            </a:endParaRPr>
          </a:p>
          <a:p>
            <a:endParaRPr lang="en-US" altLang="zh-CN" sz="2800"/>
          </a:p>
          <a:p>
            <a:r>
              <a:rPr lang="en-US" altLang="zh-CN" sz="2800"/>
              <a:t>        for j in dis[]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            check path k (flag(k-dis)==true)</a:t>
            </a:r>
            <a:endParaRPr lang="en-US" altLang="zh-CN" sz="2800"/>
          </a:p>
          <a:p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        for j in dis[]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            </a:t>
            </a:r>
            <a:r>
              <a:rPr lang="en-US" altLang="zh-CN" sz="2800"/>
              <a:t>set flag, flag(dis)=true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            put distance into seq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   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    //clear the flag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    for i in index of distance seq</a:t>
            </a:r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        flag(seq(i))=false</a:t>
            </a:r>
            <a:endParaRPr lang="en-US" altLang="zh-CN" sz="2800">
              <a:sym typeface="+mn-ea"/>
            </a:endParaRPr>
          </a:p>
          <a:p>
            <a:r>
              <a:rPr lang="en-US" altLang="zh-CN" sz="2800"/>
              <a:t>}</a:t>
            </a:r>
            <a:endParaRPr lang="en-US" altLang="zh-CN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THX :-)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6A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/>
              <a:t>At the Southern University of Science and Technology, students receive their grade report at the end of each semester, listing the scores for all their courses.</a:t>
            </a:r>
            <a:endParaRPr lang="en-US" altLang="zh-CN"/>
          </a:p>
          <a:p>
            <a:r>
              <a:rPr lang="en-US" altLang="zh-CN"/>
              <a:t>One day, while studying in the library, Xiaoming and Xiaohong were discussing an interesting and slightly frustrating idea: what if the order in which they planned their revision doesn't align with their actual performance?</a:t>
            </a:r>
            <a:endParaRPr lang="en-US" altLang="zh-CN"/>
          </a:p>
          <a:p>
            <a:r>
              <a:rPr lang="en-US" altLang="zh-CN"/>
              <a:t>They decided to measure this misalignment using a concept called an </a:t>
            </a:r>
            <a:r>
              <a:rPr lang="en-US" altLang="zh-CN" b="1"/>
              <a:t>"inversion pair"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For a list of scores, if there exists a pair of courses i&lt;j,  but the score for course i is </a:t>
            </a:r>
            <a:r>
              <a:rPr lang="en-US" altLang="zh-CN" b="1"/>
              <a:t>greater</a:t>
            </a:r>
            <a:r>
              <a:rPr lang="en-US" altLang="zh-CN"/>
              <a:t> than the score for course j, i.e., a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i</a:t>
            </a:r>
            <a:r>
              <a:rPr lang="en-US" altLang="zh-CN"/>
              <a:t>&gt;a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j</a:t>
            </a:r>
            <a:r>
              <a:rPr lang="en-US" altLang="zh-CN"/>
              <a:t>, then i, j is considered an inversion pair.</a:t>
            </a:r>
            <a:endParaRPr lang="en-US" altLang="zh-CN"/>
          </a:p>
          <a:p>
            <a:r>
              <a:rPr lang="en-US" altLang="zh-CN"/>
              <a:t> Xiaoming wants to count how many inversion pairs are present in his grade list, to evaluate how poorly his study plan matched his results.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 The first line contains an integer n, the number of courses.</a:t>
            </a:r>
            <a:endParaRPr lang="en-US" altLang="zh-CN"/>
          </a:p>
          <a:p>
            <a:r>
              <a:rPr lang="en-US" altLang="zh-CN"/>
              <a:t>- The second line contains n integers, representing the scores of each course in the</a:t>
            </a:r>
            <a:r>
              <a:rPr lang="en-US" altLang="zh-CN" b="1"/>
              <a:t> planned revision order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6A sample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521460" cy="4351655"/>
          </a:xfrm>
        </p:spPr>
        <p:txBody>
          <a:bodyPr/>
          <a:p>
            <a:r>
              <a:rPr lang="en-US" altLang="zh-CN"/>
              <a:t>Input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7 4 2 5 3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Output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8984933" y="569595"/>
            <a:ext cx="175577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7 4 2 5 3</a:t>
            </a:r>
            <a:endParaRPr lang="en-US" altLang="zh-C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84933" y="1727200"/>
            <a:ext cx="175577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7 4 2 5 3</a:t>
            </a:r>
            <a:endParaRPr lang="en-US" altLang="zh-C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84933" y="2884805"/>
            <a:ext cx="175577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7 4 2 5 3</a:t>
            </a:r>
            <a:endParaRPr lang="en-US" altLang="zh-C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84933" y="4042410"/>
            <a:ext cx="175577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7 4 2 5 3</a:t>
            </a:r>
            <a:endParaRPr lang="en-US" altLang="zh-C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84933" y="5200015"/>
            <a:ext cx="175577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7 4 2 5 3</a:t>
            </a:r>
            <a:endParaRPr lang="en-US" altLang="zh-C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985250" y="5299710"/>
            <a:ext cx="387350" cy="44323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0024745" y="4143375"/>
            <a:ext cx="387350" cy="44323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9341485" y="2987040"/>
            <a:ext cx="387350" cy="44323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0353675" y="1828165"/>
            <a:ext cx="387350" cy="44323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9669780" y="712470"/>
            <a:ext cx="387350" cy="44323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空心弧 16"/>
          <p:cNvSpPr/>
          <p:nvPr/>
        </p:nvSpPr>
        <p:spPr>
          <a:xfrm>
            <a:off x="9479915" y="431165"/>
            <a:ext cx="432435" cy="432435"/>
          </a:xfrm>
          <a:prstGeom prst="blockArc">
            <a:avLst>
              <a:gd name="adj1" fmla="val 10800000"/>
              <a:gd name="adj2" fmla="val 21416478"/>
              <a:gd name="adj3" fmla="val 184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空心弧 17"/>
          <p:cNvSpPr/>
          <p:nvPr/>
        </p:nvSpPr>
        <p:spPr>
          <a:xfrm>
            <a:off x="9203690" y="431165"/>
            <a:ext cx="708660" cy="432435"/>
          </a:xfrm>
          <a:prstGeom prst="blockArc">
            <a:avLst>
              <a:gd name="adj1" fmla="val 10800000"/>
              <a:gd name="adj2" fmla="val 21416478"/>
              <a:gd name="adj3" fmla="val 184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空心弧 18"/>
          <p:cNvSpPr/>
          <p:nvPr/>
        </p:nvSpPr>
        <p:spPr>
          <a:xfrm>
            <a:off x="10188575" y="1577340"/>
            <a:ext cx="432435" cy="432435"/>
          </a:xfrm>
          <a:prstGeom prst="blockArc">
            <a:avLst>
              <a:gd name="adj1" fmla="val 10800000"/>
              <a:gd name="adj2" fmla="val 21416478"/>
              <a:gd name="adj3" fmla="val 184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空心弧 19"/>
          <p:cNvSpPr/>
          <p:nvPr/>
        </p:nvSpPr>
        <p:spPr>
          <a:xfrm>
            <a:off x="9591040" y="1577340"/>
            <a:ext cx="1029970" cy="432435"/>
          </a:xfrm>
          <a:prstGeom prst="blockArc">
            <a:avLst>
              <a:gd name="adj1" fmla="val 10800000"/>
              <a:gd name="adj2" fmla="val 21416478"/>
              <a:gd name="adj3" fmla="val 184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空心弧 20"/>
          <p:cNvSpPr/>
          <p:nvPr/>
        </p:nvSpPr>
        <p:spPr>
          <a:xfrm>
            <a:off x="9203055" y="1576705"/>
            <a:ext cx="1426210" cy="430530"/>
          </a:xfrm>
          <a:prstGeom prst="blockArc">
            <a:avLst>
              <a:gd name="adj1" fmla="val 10800000"/>
              <a:gd name="adj2" fmla="val 21416478"/>
              <a:gd name="adj3" fmla="val 184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空心弧 21"/>
          <p:cNvSpPr/>
          <p:nvPr/>
        </p:nvSpPr>
        <p:spPr>
          <a:xfrm>
            <a:off x="9158605" y="2720340"/>
            <a:ext cx="432435" cy="432435"/>
          </a:xfrm>
          <a:prstGeom prst="blockArc">
            <a:avLst>
              <a:gd name="adj1" fmla="val 10800000"/>
              <a:gd name="adj2" fmla="val 21416478"/>
              <a:gd name="adj3" fmla="val 184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空心弧 22"/>
          <p:cNvSpPr/>
          <p:nvPr/>
        </p:nvSpPr>
        <p:spPr>
          <a:xfrm>
            <a:off x="9203055" y="3865880"/>
            <a:ext cx="1029970" cy="432435"/>
          </a:xfrm>
          <a:prstGeom prst="blockArc">
            <a:avLst>
              <a:gd name="adj1" fmla="val 10800000"/>
              <a:gd name="adj2" fmla="val 21416478"/>
              <a:gd name="adj3" fmla="val 184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239183" y="569595"/>
            <a:ext cx="41465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endParaRPr lang="en-US" altLang="zh-CN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239183" y="1727200"/>
            <a:ext cx="41465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endParaRPr lang="en-US" altLang="zh-CN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239183" y="2884805"/>
            <a:ext cx="41465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en-US" altLang="zh-CN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239183" y="4042410"/>
            <a:ext cx="41465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endParaRPr lang="en-US" altLang="zh-CN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239183" y="5200015"/>
            <a:ext cx="41465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0</a:t>
            </a:r>
            <a:endParaRPr lang="en-US" altLang="zh-CN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00525" cy="1325880"/>
          </a:xfrm>
        </p:spPr>
        <p:txBody>
          <a:bodyPr/>
          <a:p>
            <a:r>
              <a:rPr lang="en-US" altLang="zh-CN"/>
              <a:t>Lab 6A 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726690" cy="518795"/>
          </a:xfrm>
        </p:spPr>
        <p:txBody>
          <a:bodyPr/>
          <a:p>
            <a:r>
              <a:rPr lang="en-US" altLang="zh-CN"/>
              <a:t>merge-sort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837883" y="2479040"/>
            <a:ext cx="175577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7 4 2 5 3</a:t>
            </a:r>
            <a:endParaRPr lang="en-US" altLang="zh-C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87730" y="3112770"/>
            <a:ext cx="9201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951355" y="3124200"/>
            <a:ext cx="564515" cy="1143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887730" y="3240405"/>
            <a:ext cx="564515" cy="1143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897380" y="2653030"/>
            <a:ext cx="0" cy="343535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5449570" y="1021080"/>
            <a:ext cx="1755140" cy="1975485"/>
            <a:chOff x="1320" y="6316"/>
            <a:chExt cx="2764" cy="3111"/>
          </a:xfrm>
        </p:grpSpPr>
        <p:sp>
          <p:nvSpPr>
            <p:cNvPr id="8" name="矩形 7"/>
            <p:cNvSpPr/>
            <p:nvPr/>
          </p:nvSpPr>
          <p:spPr>
            <a:xfrm>
              <a:off x="1320" y="6469"/>
              <a:ext cx="2765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36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7 4 2 5 3</a:t>
              </a:r>
              <a:endPara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" name="空心弧 8"/>
            <p:cNvSpPr/>
            <p:nvPr/>
          </p:nvSpPr>
          <p:spPr>
            <a:xfrm>
              <a:off x="1644" y="6316"/>
              <a:ext cx="681" cy="681"/>
            </a:xfrm>
            <a:prstGeom prst="blockArc">
              <a:avLst>
                <a:gd name="adj1" fmla="val 10800000"/>
                <a:gd name="adj2" fmla="val 21416478"/>
                <a:gd name="adj3" fmla="val 184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flipV="1">
              <a:off x="1424" y="7451"/>
              <a:ext cx="462" cy="1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998" y="6732"/>
              <a:ext cx="0" cy="541"/>
            </a:xfrm>
            <a:prstGeom prst="line">
              <a:avLst/>
            </a:prstGeom>
            <a:ln>
              <a:solidFill>
                <a:schemeClr val="accent5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2447" y="6706"/>
              <a:ext cx="0" cy="541"/>
            </a:xfrm>
            <a:prstGeom prst="line">
              <a:avLst/>
            </a:prstGeom>
            <a:ln>
              <a:solidFill>
                <a:schemeClr val="accent5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896" y="6732"/>
              <a:ext cx="0" cy="541"/>
            </a:xfrm>
            <a:prstGeom prst="line">
              <a:avLst/>
            </a:prstGeom>
            <a:ln>
              <a:solidFill>
                <a:schemeClr val="accent5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1320" y="8411"/>
              <a:ext cx="2765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36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4 7 2 5 3</a:t>
              </a:r>
              <a:endPara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2998" y="8648"/>
              <a:ext cx="0" cy="541"/>
            </a:xfrm>
            <a:prstGeom prst="line">
              <a:avLst/>
            </a:prstGeom>
            <a:ln>
              <a:solidFill>
                <a:schemeClr val="accent5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2447" y="8687"/>
              <a:ext cx="0" cy="541"/>
            </a:xfrm>
            <a:prstGeom prst="line">
              <a:avLst/>
            </a:prstGeom>
            <a:ln>
              <a:solidFill>
                <a:schemeClr val="accent5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H="1">
              <a:off x="1606" y="7554"/>
              <a:ext cx="559" cy="855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1659" y="7571"/>
              <a:ext cx="453" cy="8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5449570" y="3785235"/>
            <a:ext cx="1755140" cy="1860550"/>
            <a:chOff x="8548" y="1007"/>
            <a:chExt cx="2764" cy="2930"/>
          </a:xfrm>
        </p:grpSpPr>
        <p:sp>
          <p:nvSpPr>
            <p:cNvPr id="13" name="矩形 12"/>
            <p:cNvSpPr/>
            <p:nvPr/>
          </p:nvSpPr>
          <p:spPr>
            <a:xfrm>
              <a:off x="8548" y="1111"/>
              <a:ext cx="2602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36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4 7 2 53</a:t>
              </a:r>
              <a:endPara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" name="空心弧 14"/>
            <p:cNvSpPr/>
            <p:nvPr/>
          </p:nvSpPr>
          <p:spPr>
            <a:xfrm>
              <a:off x="9251" y="1007"/>
              <a:ext cx="681" cy="681"/>
            </a:xfrm>
            <a:prstGeom prst="blockArc">
              <a:avLst>
                <a:gd name="adj1" fmla="val 10800000"/>
                <a:gd name="adj2" fmla="val 21416478"/>
                <a:gd name="adj3" fmla="val 184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空心弧 15"/>
            <p:cNvSpPr/>
            <p:nvPr/>
          </p:nvSpPr>
          <p:spPr>
            <a:xfrm>
              <a:off x="8570" y="1007"/>
              <a:ext cx="681" cy="681"/>
            </a:xfrm>
            <a:prstGeom prst="blockArc">
              <a:avLst>
                <a:gd name="adj1" fmla="val 10800000"/>
                <a:gd name="adj2" fmla="val 21416478"/>
                <a:gd name="adj3" fmla="val 184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8582" y="2109"/>
              <a:ext cx="889" cy="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0144" y="1348"/>
              <a:ext cx="0" cy="541"/>
            </a:xfrm>
            <a:prstGeom prst="line">
              <a:avLst/>
            </a:prstGeom>
            <a:ln>
              <a:solidFill>
                <a:schemeClr val="accent5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9593" y="1398"/>
              <a:ext cx="0" cy="541"/>
            </a:xfrm>
            <a:prstGeom prst="line">
              <a:avLst/>
            </a:prstGeom>
            <a:ln>
              <a:solidFill>
                <a:schemeClr val="accent5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8548" y="2921"/>
              <a:ext cx="2765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36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2 4 7 5 3</a:t>
              </a:r>
              <a:endPara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10226" y="3158"/>
              <a:ext cx="0" cy="541"/>
            </a:xfrm>
            <a:prstGeom prst="line">
              <a:avLst/>
            </a:prstGeom>
            <a:ln>
              <a:solidFill>
                <a:schemeClr val="accent5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13" idx="2"/>
            </p:cNvCxnSpPr>
            <p:nvPr/>
          </p:nvCxnSpPr>
          <p:spPr>
            <a:xfrm flipH="1">
              <a:off x="8952" y="2127"/>
              <a:ext cx="897" cy="891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>
              <a:off x="8952" y="2163"/>
              <a:ext cx="453" cy="7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endCxn id="54" idx="0"/>
            </p:cNvCxnSpPr>
            <p:nvPr/>
          </p:nvCxnSpPr>
          <p:spPr>
            <a:xfrm>
              <a:off x="9458" y="2198"/>
              <a:ext cx="473" cy="7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9251" y="3804"/>
              <a:ext cx="889" cy="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9529445" y="794385"/>
            <a:ext cx="1755140" cy="1858645"/>
            <a:chOff x="8582" y="5228"/>
            <a:chExt cx="2764" cy="2927"/>
          </a:xfrm>
        </p:grpSpPr>
        <p:sp>
          <p:nvSpPr>
            <p:cNvPr id="11" name="空心弧 10"/>
            <p:cNvSpPr/>
            <p:nvPr/>
          </p:nvSpPr>
          <p:spPr>
            <a:xfrm>
              <a:off x="10406" y="5228"/>
              <a:ext cx="681" cy="681"/>
            </a:xfrm>
            <a:prstGeom prst="blockArc">
              <a:avLst>
                <a:gd name="adj1" fmla="val 10800000"/>
                <a:gd name="adj2" fmla="val 21416478"/>
                <a:gd name="adj3" fmla="val 184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8582" y="5453"/>
              <a:ext cx="2765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36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2 4 7 5 3</a:t>
              </a:r>
              <a:endPara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V="1">
              <a:off x="10294" y="6342"/>
              <a:ext cx="462" cy="1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0260" y="5690"/>
              <a:ext cx="0" cy="541"/>
            </a:xfrm>
            <a:prstGeom prst="line">
              <a:avLst/>
            </a:prstGeom>
            <a:ln>
              <a:solidFill>
                <a:schemeClr val="accent5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756" y="5735"/>
              <a:ext cx="0" cy="541"/>
            </a:xfrm>
            <a:prstGeom prst="line">
              <a:avLst/>
            </a:prstGeom>
            <a:ln>
              <a:solidFill>
                <a:schemeClr val="accent5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8582" y="7139"/>
              <a:ext cx="2765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36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2 4 7 3 5</a:t>
              </a:r>
              <a:endPara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V="1">
              <a:off x="10294" y="8028"/>
              <a:ext cx="462" cy="1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0260" y="7376"/>
              <a:ext cx="0" cy="541"/>
            </a:xfrm>
            <a:prstGeom prst="line">
              <a:avLst/>
            </a:prstGeom>
            <a:ln>
              <a:solidFill>
                <a:schemeClr val="accent5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>
              <a:off x="10504" y="6525"/>
              <a:ext cx="419" cy="6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flipH="1">
              <a:off x="10487" y="6420"/>
              <a:ext cx="436" cy="733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9529445" y="3785235"/>
            <a:ext cx="1755140" cy="2047875"/>
            <a:chOff x="15007" y="949"/>
            <a:chExt cx="2764" cy="3225"/>
          </a:xfrm>
        </p:grpSpPr>
        <p:sp>
          <p:nvSpPr>
            <p:cNvPr id="10" name="空心弧 9"/>
            <p:cNvSpPr/>
            <p:nvPr/>
          </p:nvSpPr>
          <p:spPr>
            <a:xfrm>
              <a:off x="16340" y="949"/>
              <a:ext cx="1116" cy="681"/>
            </a:xfrm>
            <a:prstGeom prst="blockArc">
              <a:avLst>
                <a:gd name="adj1" fmla="val 10800000"/>
                <a:gd name="adj2" fmla="val 21416478"/>
                <a:gd name="adj3" fmla="val 1840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5007" y="1182"/>
              <a:ext cx="2765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36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2 4 7 3 5</a:t>
              </a:r>
              <a:endPara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15707" y="2180"/>
              <a:ext cx="889" cy="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5" name="空心弧 24"/>
            <p:cNvSpPr/>
            <p:nvPr/>
          </p:nvSpPr>
          <p:spPr>
            <a:xfrm>
              <a:off x="16340" y="1039"/>
              <a:ext cx="681" cy="681"/>
            </a:xfrm>
            <a:prstGeom prst="blockArc">
              <a:avLst>
                <a:gd name="adj1" fmla="val 10800000"/>
                <a:gd name="adj2" fmla="val 21416478"/>
                <a:gd name="adj3" fmla="val 184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空心弧 25"/>
            <p:cNvSpPr/>
            <p:nvPr/>
          </p:nvSpPr>
          <p:spPr>
            <a:xfrm>
              <a:off x="15659" y="1039"/>
              <a:ext cx="681" cy="681"/>
            </a:xfrm>
            <a:prstGeom prst="blockArc">
              <a:avLst>
                <a:gd name="adj1" fmla="val 10800000"/>
                <a:gd name="adj2" fmla="val 21416478"/>
                <a:gd name="adj3" fmla="val 184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5007" y="3158"/>
              <a:ext cx="2765" cy="10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36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2 3 4 5 7</a:t>
              </a:r>
              <a:endPara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 flipV="1">
              <a:off x="16134" y="2393"/>
              <a:ext cx="462" cy="1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6685" y="1480"/>
              <a:ext cx="0" cy="541"/>
            </a:xfrm>
            <a:prstGeom prst="line">
              <a:avLst/>
            </a:prstGeom>
            <a:ln>
              <a:solidFill>
                <a:schemeClr val="accent5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15356" y="2337"/>
              <a:ext cx="0" cy="8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H="1">
              <a:off x="15827" y="2267"/>
              <a:ext cx="1100" cy="90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endCxn id="27" idx="0"/>
            </p:cNvCxnSpPr>
            <p:nvPr/>
          </p:nvCxnSpPr>
          <p:spPr>
            <a:xfrm>
              <a:off x="15897" y="2337"/>
              <a:ext cx="493" cy="8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 flipH="1">
              <a:off x="16909" y="2285"/>
              <a:ext cx="506" cy="80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16386" y="2285"/>
              <a:ext cx="1099" cy="8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78" name="文本框 77"/>
          <p:cNvSpPr txBox="1"/>
          <p:nvPr/>
        </p:nvSpPr>
        <p:spPr>
          <a:xfrm>
            <a:off x="5585460" y="2957830"/>
            <a:ext cx="199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9" name="文本框 78"/>
          <p:cNvSpPr txBox="1"/>
          <p:nvPr/>
        </p:nvSpPr>
        <p:spPr>
          <a:xfrm>
            <a:off x="5563235" y="5638800"/>
            <a:ext cx="221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10637520" y="2680970"/>
            <a:ext cx="254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1" name="文本框 80"/>
          <p:cNvSpPr txBox="1"/>
          <p:nvPr/>
        </p:nvSpPr>
        <p:spPr>
          <a:xfrm>
            <a:off x="9972675" y="5760720"/>
            <a:ext cx="210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2" name="文本框 81"/>
          <p:cNvSpPr txBox="1"/>
          <p:nvPr/>
        </p:nvSpPr>
        <p:spPr>
          <a:xfrm>
            <a:off x="10626725" y="5762625"/>
            <a:ext cx="187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83" name="直接连接符 82"/>
          <p:cNvCxnSpPr/>
          <p:nvPr/>
        </p:nvCxnSpPr>
        <p:spPr>
          <a:xfrm flipV="1">
            <a:off x="10245090" y="5750560"/>
            <a:ext cx="293370" cy="101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V="1">
            <a:off x="10909935" y="5762625"/>
            <a:ext cx="293370" cy="101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10909935" y="5833110"/>
            <a:ext cx="293370" cy="101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00525" cy="1325880"/>
          </a:xfrm>
        </p:spPr>
        <p:txBody>
          <a:bodyPr/>
          <a:p>
            <a:r>
              <a:rPr lang="en-US" altLang="zh-CN"/>
              <a:t>Lab 6A 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726690" cy="518795"/>
          </a:xfrm>
        </p:spPr>
        <p:txBody>
          <a:bodyPr/>
          <a:p>
            <a:r>
              <a:rPr lang="en-US" altLang="zh-CN"/>
              <a:t>merge-sort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837883" y="2479040"/>
            <a:ext cx="175577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7 4 2 5 3</a:t>
            </a:r>
            <a:endParaRPr lang="en-US" altLang="zh-CN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887730" y="3112770"/>
            <a:ext cx="9201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951355" y="3124200"/>
            <a:ext cx="564515" cy="1143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887730" y="3240405"/>
            <a:ext cx="564515" cy="1143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642735" y="884555"/>
            <a:ext cx="453326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MERGE(A, left, mid, right):</a:t>
            </a:r>
            <a:endParaRPr lang="en-US" altLang="zh-CN"/>
          </a:p>
          <a:p>
            <a:r>
              <a:rPr lang="en-US" altLang="zh-CN"/>
              <a:t>    Let L[0..(mid - left)] </a:t>
            </a:r>
            <a:r>
              <a:rPr lang="zh-CN" altLang="en-US"/>
              <a:t>和</a:t>
            </a:r>
            <a:r>
              <a:rPr lang="en-US" altLang="zh-CN"/>
              <a:t> R[0..(right - mid - 1)] </a:t>
            </a:r>
            <a:endParaRPr lang="zh-CN" altLang="en-US"/>
          </a:p>
          <a:p>
            <a:r>
              <a:rPr lang="en-US" altLang="zh-CN"/>
              <a:t>        for i = 0 to (mid - left):</a:t>
            </a:r>
            <a:endParaRPr lang="en-US" altLang="zh-CN"/>
          </a:p>
          <a:p>
            <a:r>
              <a:rPr lang="en-US" altLang="zh-CN"/>
              <a:t>        L[i] = A[left + i]</a:t>
            </a:r>
            <a:endParaRPr lang="en-US" altLang="zh-CN"/>
          </a:p>
          <a:p>
            <a:r>
              <a:rPr lang="en-US" altLang="zh-CN"/>
              <a:t>    for j = 0 to (right - mid - 1):</a:t>
            </a:r>
            <a:endParaRPr lang="en-US" altLang="zh-CN"/>
          </a:p>
          <a:p>
            <a:r>
              <a:rPr lang="en-US" altLang="zh-CN"/>
              <a:t>        R[j] = A[mid + 1 + j]</a:t>
            </a:r>
            <a:endParaRPr lang="en-US" altLang="zh-CN"/>
          </a:p>
          <a:p>
            <a:r>
              <a:rPr lang="en-US" altLang="zh-CN"/>
              <a:t>    i = 0      //INDEX OF L</a:t>
            </a:r>
            <a:endParaRPr lang="zh-CN" altLang="en-US"/>
          </a:p>
          <a:p>
            <a:r>
              <a:rPr lang="en-US" altLang="zh-CN"/>
              <a:t>    j = 0      // INDEX OF R</a:t>
            </a:r>
            <a:endParaRPr lang="zh-CN" altLang="en-US"/>
          </a:p>
          <a:p>
            <a:r>
              <a:rPr lang="en-US" altLang="zh-CN"/>
              <a:t>    k = left   // START INDEX OF A</a:t>
            </a:r>
            <a:endParaRPr lang="zh-CN" altLang="en-US"/>
          </a:p>
          <a:p>
            <a:r>
              <a:rPr lang="en-US" altLang="zh-CN"/>
              <a:t>    </a:t>
            </a:r>
            <a:endParaRPr lang="en-US" altLang="zh-CN"/>
          </a:p>
          <a:p>
            <a:r>
              <a:rPr lang="en-US" altLang="zh-CN"/>
              <a:t>    while i &lt; length(L) and j &lt; length(R):</a:t>
            </a:r>
            <a:endParaRPr lang="en-US" altLang="zh-CN"/>
          </a:p>
          <a:p>
            <a:r>
              <a:rPr lang="en-US" altLang="zh-CN"/>
              <a:t>        if L[i] ≤ R[j]:{A[k] = L[i];i = i + 1}</a:t>
            </a:r>
            <a:endParaRPr lang="en-US" altLang="zh-CN"/>
          </a:p>
          <a:p>
            <a:r>
              <a:rPr lang="en-US" altLang="zh-CN"/>
              <a:t>        else:{A[k] = R[j];j = j + 1;k = k + 1}</a:t>
            </a:r>
            <a:endParaRPr lang="en-US" altLang="zh-CN"/>
          </a:p>
          <a:p>
            <a:r>
              <a:rPr lang="en-US" altLang="zh-CN"/>
              <a:t>    </a:t>
            </a:r>
            <a:endParaRPr lang="en-US" altLang="zh-CN"/>
          </a:p>
          <a:p>
            <a:r>
              <a:rPr lang="en-US" altLang="zh-CN"/>
              <a:t>    while i &lt; length(L):</a:t>
            </a:r>
            <a:endParaRPr lang="en-US" altLang="zh-CN"/>
          </a:p>
          <a:p>
            <a:r>
              <a:rPr lang="en-US" altLang="zh-CN"/>
              <a:t>        A[k] = L[i]; i = i + 1;k = k + 1</a:t>
            </a:r>
            <a:endParaRPr lang="en-US" altLang="zh-CN"/>
          </a:p>
          <a:p>
            <a:r>
              <a:rPr lang="en-US" altLang="zh-CN"/>
              <a:t>    </a:t>
            </a:r>
            <a:endParaRPr lang="en-US" altLang="zh-CN"/>
          </a:p>
          <a:p>
            <a:r>
              <a:rPr lang="en-US" altLang="zh-CN"/>
              <a:t>    while j &lt; length(R):</a:t>
            </a:r>
            <a:endParaRPr lang="en-US" altLang="zh-CN"/>
          </a:p>
          <a:p>
            <a:r>
              <a:rPr lang="en-US" altLang="zh-CN"/>
              <a:t>        A[k] = R[j]; j = j + 1;k = k + 1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838200" y="3957955"/>
            <a:ext cx="33559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MERGE-SORT(A, left, right):</a:t>
            </a:r>
            <a:endParaRPr lang="en-US" altLang="zh-CN"/>
          </a:p>
          <a:p>
            <a:r>
              <a:rPr lang="en-US" altLang="zh-CN">
                <a:sym typeface="+mn-ea"/>
              </a:rPr>
              <a:t>    if left &lt; right:</a:t>
            </a:r>
            <a:endParaRPr lang="en-US" altLang="zh-CN"/>
          </a:p>
          <a:p>
            <a:r>
              <a:rPr lang="en-US" altLang="zh-CN">
                <a:sym typeface="+mn-ea"/>
              </a:rPr>
              <a:t>        mid = floor((left + right) / 2) </a:t>
            </a:r>
            <a:endParaRPr lang="zh-CN" altLang="en-US"/>
          </a:p>
          <a:p>
            <a:r>
              <a:rPr lang="en-US" altLang="zh-CN">
                <a:sym typeface="+mn-ea"/>
              </a:rPr>
              <a:t>        MERGE-SORT(A, left, mid)    </a:t>
            </a:r>
            <a:endParaRPr lang="zh-CN" altLang="en-US"/>
          </a:p>
          <a:p>
            <a:r>
              <a:rPr lang="en-US" altLang="zh-CN">
                <a:sym typeface="+mn-ea"/>
              </a:rPr>
              <a:t>        MERGE-SORT(A, mid + 1, right)</a:t>
            </a:r>
            <a:endParaRPr lang="zh-CN" altLang="en-US"/>
          </a:p>
          <a:p>
            <a:r>
              <a:rPr lang="en-US" altLang="zh-CN">
                <a:sym typeface="+mn-ea"/>
              </a:rPr>
              <a:t>        MERGE(A, left, mid, right) </a:t>
            </a:r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1897380" y="2653030"/>
            <a:ext cx="0" cy="343535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7101205" y="4231640"/>
            <a:ext cx="3179445" cy="321310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0464165" y="4898390"/>
            <a:ext cx="1677670" cy="10763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count</a:t>
            </a:r>
            <a:endParaRPr lang="en-US" altLang="zh-CN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zh-CN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add here</a:t>
            </a:r>
            <a:endParaRPr lang="en-US" altLang="zh-CN" sz="32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4" name="左箭头 43"/>
          <p:cNvSpPr/>
          <p:nvPr/>
        </p:nvSpPr>
        <p:spPr>
          <a:xfrm rot="2400000">
            <a:off x="10201910" y="4850765"/>
            <a:ext cx="457200" cy="24384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6B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/>
              <a:t>Given a tree where each edge has a weight, and a target path sum </a:t>
            </a:r>
            <a:r>
              <a:rPr lang="en-US" altLang="zh-CN" b="1"/>
              <a:t>k</a:t>
            </a:r>
            <a:r>
              <a:rPr lang="en-US" altLang="zh-CN"/>
              <a:t>, your task is to find the number of </a:t>
            </a:r>
            <a:r>
              <a:rPr lang="en-US" altLang="zh-CN" b="1"/>
              <a:t>paths</a:t>
            </a:r>
            <a:r>
              <a:rPr lang="en-US" altLang="zh-CN"/>
              <a:t> in the tree whose total weight equals </a:t>
            </a:r>
            <a:r>
              <a:rPr lang="en-US" altLang="zh-CN" b="1"/>
              <a:t>k</a:t>
            </a:r>
            <a:r>
              <a:rPr lang="en-US" altLang="zh-CN"/>
              <a:t>. A path is defined as a sequence of nodes connected through edges, and the path sum is the sum of the weights of the edges along that path.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Input Format:</a:t>
            </a:r>
            <a:endParaRPr lang="en-US" altLang="zh-CN"/>
          </a:p>
          <a:p>
            <a:r>
              <a:rPr lang="en-US" altLang="zh-CN"/>
              <a:t>- The first line contains two integers </a:t>
            </a:r>
            <a:r>
              <a:rPr lang="en-US" altLang="zh-CN" b="1"/>
              <a:t>n</a:t>
            </a:r>
            <a:r>
              <a:rPr lang="en-US" altLang="zh-CN"/>
              <a:t> and </a:t>
            </a:r>
            <a:r>
              <a:rPr lang="en-US" altLang="zh-CN" b="1"/>
              <a:t>k</a:t>
            </a:r>
            <a:r>
              <a:rPr lang="en-US" altLang="zh-CN"/>
              <a:t>, representing the number of nodes and the target path sum.</a:t>
            </a:r>
            <a:endParaRPr lang="en-US" altLang="zh-CN"/>
          </a:p>
          <a:p>
            <a:r>
              <a:rPr lang="en-US" altLang="zh-CN"/>
              <a:t>- The next</a:t>
            </a:r>
            <a:r>
              <a:rPr lang="en-US" altLang="zh-CN" b="1"/>
              <a:t> n−1</a:t>
            </a:r>
            <a:r>
              <a:rPr lang="en-US" altLang="zh-CN"/>
              <a:t> lines each contain three integers </a:t>
            </a:r>
            <a:r>
              <a:rPr lang="en-US" altLang="zh-CN" b="1"/>
              <a:t>u, v,</a:t>
            </a:r>
            <a:r>
              <a:rPr lang="en-US" altLang="zh-CN"/>
              <a:t>  and </a:t>
            </a:r>
            <a:r>
              <a:rPr lang="en-US" altLang="zh-CN" b="1"/>
              <a:t>w</a:t>
            </a:r>
            <a:r>
              <a:rPr lang="en-US" altLang="zh-CN"/>
              <a:t>, indicating that there is an edge between node </a:t>
            </a:r>
            <a:r>
              <a:rPr lang="en-US" altLang="zh-CN" b="1"/>
              <a:t>u</a:t>
            </a:r>
            <a:r>
              <a:rPr lang="en-US" altLang="zh-CN"/>
              <a:t> and node </a:t>
            </a:r>
            <a:r>
              <a:rPr lang="en-US" altLang="zh-CN" b="1"/>
              <a:t>v</a:t>
            </a:r>
            <a:r>
              <a:rPr lang="en-US" altLang="zh-CN"/>
              <a:t> with weight </a:t>
            </a:r>
            <a:r>
              <a:rPr lang="en-US" altLang="zh-CN" b="1"/>
              <a:t>w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  Where:</a:t>
            </a:r>
            <a:endParaRPr lang="en-US" altLang="zh-CN"/>
          </a:p>
          <a:p>
            <a:r>
              <a:rPr lang="en-US" altLang="zh-CN"/>
              <a:t>  - 1 ≤ n </a:t>
            </a:r>
            <a:r>
              <a:rPr lang="en-US" altLang="zh-CN">
                <a:sym typeface="+mn-ea"/>
              </a:rPr>
              <a:t>≤</a:t>
            </a:r>
            <a:r>
              <a:rPr lang="en-US" altLang="zh-CN"/>
              <a:t> 10000: the number of nodes in the tree.</a:t>
            </a:r>
            <a:endParaRPr lang="en-US" altLang="zh-CN"/>
          </a:p>
          <a:p>
            <a:r>
              <a:rPr lang="en-US" altLang="zh-CN"/>
              <a:t>  - 0 </a:t>
            </a:r>
            <a:r>
              <a:rPr lang="en-US" altLang="zh-CN">
                <a:sym typeface="+mn-ea"/>
              </a:rPr>
              <a:t>≤</a:t>
            </a:r>
            <a:r>
              <a:rPr lang="en-US" altLang="zh-CN"/>
              <a:t> k </a:t>
            </a:r>
            <a:r>
              <a:rPr lang="en-US" altLang="zh-CN">
                <a:sym typeface="+mn-ea"/>
              </a:rPr>
              <a:t>≤</a:t>
            </a:r>
            <a:r>
              <a:rPr lang="en-US" altLang="zh-CN"/>
              <a:t> 1000000: the target path sum.</a:t>
            </a:r>
            <a:endParaRPr lang="en-US" altLang="zh-CN"/>
          </a:p>
          <a:p>
            <a:r>
              <a:rPr lang="en-US" altLang="zh-CN"/>
              <a:t>  - 1 </a:t>
            </a:r>
            <a:r>
              <a:rPr lang="en-US" altLang="zh-CN">
                <a:sym typeface="+mn-ea"/>
              </a:rPr>
              <a:t>≤</a:t>
            </a:r>
            <a:r>
              <a:rPr lang="en-US" altLang="zh-CN"/>
              <a:t> u, v </a:t>
            </a:r>
            <a:r>
              <a:rPr lang="en-US" altLang="zh-CN">
                <a:sym typeface="+mn-ea"/>
              </a:rPr>
              <a:t>≤</a:t>
            </a:r>
            <a:r>
              <a:rPr lang="en-US" altLang="zh-CN"/>
              <a:t> n: the node indices.</a:t>
            </a:r>
            <a:endParaRPr lang="en-US" altLang="zh-CN"/>
          </a:p>
          <a:p>
            <a:r>
              <a:rPr lang="en-US" altLang="zh-CN"/>
              <a:t>  - 1 </a:t>
            </a:r>
            <a:r>
              <a:rPr lang="en-US" altLang="zh-CN">
                <a:sym typeface="+mn-ea"/>
              </a:rPr>
              <a:t>≤</a:t>
            </a:r>
            <a:r>
              <a:rPr lang="en-US" altLang="zh-CN"/>
              <a:t> w </a:t>
            </a:r>
            <a:r>
              <a:rPr lang="en-US" altLang="zh-CN">
                <a:sym typeface="+mn-ea"/>
              </a:rPr>
              <a:t>≤</a:t>
            </a:r>
            <a:r>
              <a:rPr lang="en-US" altLang="zh-CN"/>
              <a:t> 10000: the weight of each edge.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12235" cy="1325880"/>
          </a:xfrm>
        </p:spPr>
        <p:txBody>
          <a:bodyPr/>
          <a:p>
            <a:r>
              <a:rPr lang="en-US" altLang="zh-CN"/>
              <a:t>Lab 6B sample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126740" cy="4351655"/>
          </a:xfrm>
        </p:spPr>
        <p:txBody>
          <a:bodyPr>
            <a:normAutofit lnSpcReduction="20000"/>
          </a:bodyPr>
          <a:p>
            <a:r>
              <a:rPr lang="en-US" altLang="zh-CN"/>
              <a:t>Sample Input: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5 7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1 2 2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1 3 1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2 4 3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2 5 4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Sample Output: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Yes</a:t>
            </a:r>
            <a:endParaRPr lang="en-US" altLang="zh-CN"/>
          </a:p>
        </p:txBody>
      </p:sp>
      <p:grpSp>
        <p:nvGrpSpPr>
          <p:cNvPr id="26" name="组合 25"/>
          <p:cNvGrpSpPr/>
          <p:nvPr/>
        </p:nvGrpSpPr>
        <p:grpSpPr>
          <a:xfrm>
            <a:off x="4253865" y="1638300"/>
            <a:ext cx="2248535" cy="2940685"/>
            <a:chOff x="13173" y="1116"/>
            <a:chExt cx="3541" cy="4631"/>
          </a:xfrm>
        </p:grpSpPr>
        <p:sp>
          <p:nvSpPr>
            <p:cNvPr id="5" name="椭圆 4"/>
            <p:cNvSpPr/>
            <p:nvPr/>
          </p:nvSpPr>
          <p:spPr>
            <a:xfrm>
              <a:off x="14885" y="1116"/>
              <a:ext cx="907" cy="907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15085" y="4841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14080" y="2979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15808" y="2979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13173" y="4841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0" name="直接连接符 9"/>
            <p:cNvCxnSpPr>
              <a:stCxn id="5" idx="4"/>
              <a:endCxn id="7" idx="0"/>
            </p:cNvCxnSpPr>
            <p:nvPr/>
          </p:nvCxnSpPr>
          <p:spPr>
            <a:xfrm flipH="1">
              <a:off x="14534" y="2023"/>
              <a:ext cx="805" cy="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5" idx="4"/>
              <a:endCxn id="8" idx="0"/>
            </p:cNvCxnSpPr>
            <p:nvPr/>
          </p:nvCxnSpPr>
          <p:spPr>
            <a:xfrm>
              <a:off x="15339" y="2023"/>
              <a:ext cx="923" cy="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7" idx="4"/>
              <a:endCxn id="9" idx="0"/>
            </p:cNvCxnSpPr>
            <p:nvPr/>
          </p:nvCxnSpPr>
          <p:spPr>
            <a:xfrm flipH="1">
              <a:off x="13627" y="3885"/>
              <a:ext cx="907" cy="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endCxn id="6" idx="0"/>
            </p:cNvCxnSpPr>
            <p:nvPr/>
          </p:nvCxnSpPr>
          <p:spPr>
            <a:xfrm>
              <a:off x="14519" y="3873"/>
              <a:ext cx="1020" cy="9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4275" y="2075"/>
              <a:ext cx="5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5984" y="2110"/>
              <a:ext cx="5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577" y="3995"/>
              <a:ext cx="5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5095" y="3960"/>
              <a:ext cx="50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801610" y="432435"/>
            <a:ext cx="4232275" cy="5760720"/>
            <a:chOff x="11402" y="205"/>
            <a:chExt cx="7549" cy="10275"/>
          </a:xfrm>
        </p:grpSpPr>
        <p:sp>
          <p:nvSpPr>
            <p:cNvPr id="18" name="椭圆 17"/>
            <p:cNvSpPr/>
            <p:nvPr/>
          </p:nvSpPr>
          <p:spPr>
            <a:xfrm>
              <a:off x="11611" y="205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9" name="椭圆 18"/>
            <p:cNvSpPr/>
            <p:nvPr/>
          </p:nvSpPr>
          <p:spPr>
            <a:xfrm>
              <a:off x="13376" y="205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0" name="椭圆 19"/>
            <p:cNvSpPr/>
            <p:nvPr/>
          </p:nvSpPr>
          <p:spPr>
            <a:xfrm>
              <a:off x="15141" y="205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1" name="椭圆 20"/>
            <p:cNvSpPr/>
            <p:nvPr/>
          </p:nvSpPr>
          <p:spPr>
            <a:xfrm>
              <a:off x="16906" y="205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2" name="椭圆 21"/>
            <p:cNvSpPr/>
            <p:nvPr/>
          </p:nvSpPr>
          <p:spPr>
            <a:xfrm>
              <a:off x="11611" y="1246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3" name="椭圆 22"/>
            <p:cNvSpPr/>
            <p:nvPr/>
          </p:nvSpPr>
          <p:spPr>
            <a:xfrm>
              <a:off x="13376" y="1246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4" name="椭圆 23"/>
            <p:cNvSpPr/>
            <p:nvPr/>
          </p:nvSpPr>
          <p:spPr>
            <a:xfrm>
              <a:off x="15141" y="1246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5" name="椭圆 24"/>
            <p:cNvSpPr/>
            <p:nvPr/>
          </p:nvSpPr>
          <p:spPr>
            <a:xfrm>
              <a:off x="16906" y="1246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7" name="椭圆 26"/>
            <p:cNvSpPr/>
            <p:nvPr/>
          </p:nvSpPr>
          <p:spPr>
            <a:xfrm>
              <a:off x="13376" y="2287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28" name="椭圆 27"/>
            <p:cNvSpPr/>
            <p:nvPr/>
          </p:nvSpPr>
          <p:spPr>
            <a:xfrm>
              <a:off x="15141" y="2287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29" name="椭圆 28"/>
            <p:cNvSpPr/>
            <p:nvPr/>
          </p:nvSpPr>
          <p:spPr>
            <a:xfrm>
              <a:off x="16906" y="2287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30" name="椭圆 29"/>
            <p:cNvSpPr/>
            <p:nvPr/>
          </p:nvSpPr>
          <p:spPr>
            <a:xfrm>
              <a:off x="11611" y="3328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1" name="椭圆 30"/>
            <p:cNvSpPr/>
            <p:nvPr/>
          </p:nvSpPr>
          <p:spPr>
            <a:xfrm>
              <a:off x="13376" y="3328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2" name="椭圆 31"/>
            <p:cNvSpPr/>
            <p:nvPr/>
          </p:nvSpPr>
          <p:spPr>
            <a:xfrm>
              <a:off x="15141" y="3328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611" y="4369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34" name="椭圆 33"/>
            <p:cNvSpPr/>
            <p:nvPr/>
          </p:nvSpPr>
          <p:spPr>
            <a:xfrm>
              <a:off x="13376" y="4369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5" name="椭圆 34"/>
            <p:cNvSpPr/>
            <p:nvPr/>
          </p:nvSpPr>
          <p:spPr>
            <a:xfrm>
              <a:off x="15141" y="4369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6" name="椭圆 35"/>
            <p:cNvSpPr/>
            <p:nvPr/>
          </p:nvSpPr>
          <p:spPr>
            <a:xfrm>
              <a:off x="11611" y="5410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37" name="椭圆 36"/>
            <p:cNvSpPr/>
            <p:nvPr/>
          </p:nvSpPr>
          <p:spPr>
            <a:xfrm>
              <a:off x="13376" y="5410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椭圆 37"/>
            <p:cNvSpPr/>
            <p:nvPr/>
          </p:nvSpPr>
          <p:spPr>
            <a:xfrm>
              <a:off x="15141" y="5410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39" name="椭圆 38"/>
            <p:cNvSpPr/>
            <p:nvPr/>
          </p:nvSpPr>
          <p:spPr>
            <a:xfrm>
              <a:off x="13376" y="6451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40" name="椭圆 39"/>
            <p:cNvSpPr/>
            <p:nvPr/>
          </p:nvSpPr>
          <p:spPr>
            <a:xfrm>
              <a:off x="15141" y="6451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1" name="椭圆 40"/>
            <p:cNvSpPr/>
            <p:nvPr/>
          </p:nvSpPr>
          <p:spPr>
            <a:xfrm>
              <a:off x="15141" y="7492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2" name="椭圆 41"/>
            <p:cNvSpPr/>
            <p:nvPr/>
          </p:nvSpPr>
          <p:spPr>
            <a:xfrm>
              <a:off x="16906" y="7492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43" name="椭圆 42"/>
            <p:cNvSpPr/>
            <p:nvPr/>
          </p:nvSpPr>
          <p:spPr>
            <a:xfrm>
              <a:off x="13376" y="8449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44" name="椭圆 43"/>
            <p:cNvSpPr/>
            <p:nvPr/>
          </p:nvSpPr>
          <p:spPr>
            <a:xfrm>
              <a:off x="15141" y="8533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45" name="椭圆 44"/>
            <p:cNvSpPr/>
            <p:nvPr/>
          </p:nvSpPr>
          <p:spPr>
            <a:xfrm>
              <a:off x="13376" y="9572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46" name="椭圆 45"/>
            <p:cNvSpPr/>
            <p:nvPr/>
          </p:nvSpPr>
          <p:spPr>
            <a:xfrm>
              <a:off x="15141" y="9574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12518" y="658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4283" y="658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16048" y="658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2518" y="1699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4283" y="1699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16048" y="1699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4283" y="2663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6048" y="2663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12518" y="3781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4283" y="3781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2518" y="4822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14283" y="4822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2518" y="5863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4283" y="5863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4283" y="6904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16048" y="7945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14283" y="8986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14283" y="10025"/>
              <a:ext cx="85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18235" y="414"/>
              <a:ext cx="716" cy="1002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900"/>
                <a:t>8</a:t>
              </a:r>
              <a:endParaRPr lang="en-US" altLang="zh-CN" sz="1900"/>
            </a:p>
            <a:p>
              <a:endParaRPr lang="en-US" altLang="zh-CN" sz="1900"/>
            </a:p>
            <a:p>
              <a:r>
                <a:rPr lang="en-US" altLang="zh-CN" sz="1900"/>
                <a:t>9</a:t>
              </a:r>
              <a:endParaRPr lang="en-US" altLang="zh-CN" sz="1900"/>
            </a:p>
            <a:p>
              <a:endParaRPr lang="en-US" altLang="zh-CN" sz="1900"/>
            </a:p>
            <a:p>
              <a:r>
                <a:rPr lang="en-US" altLang="zh-CN" sz="1900"/>
                <a:t>5</a:t>
              </a:r>
              <a:endParaRPr lang="en-US" altLang="zh-CN" sz="1900"/>
            </a:p>
            <a:p>
              <a:endParaRPr lang="en-US" altLang="zh-CN" sz="1900"/>
            </a:p>
            <a:p>
              <a:r>
                <a:rPr lang="en-US" altLang="zh-CN" sz="1900"/>
                <a:t>5</a:t>
              </a:r>
              <a:endParaRPr lang="en-US" altLang="zh-CN" sz="1900"/>
            </a:p>
            <a:p>
              <a:endParaRPr lang="en-US" altLang="zh-CN" sz="1900"/>
            </a:p>
            <a:p>
              <a:r>
                <a:rPr lang="en-US" altLang="zh-CN" sz="1900"/>
                <a:t>6</a:t>
              </a:r>
              <a:endParaRPr lang="en-US" altLang="zh-CN" sz="1900"/>
            </a:p>
            <a:p>
              <a:endParaRPr lang="en-US" altLang="zh-CN" sz="1900"/>
            </a:p>
            <a:p>
              <a:r>
                <a:rPr lang="en-US" altLang="zh-CN" sz="1900"/>
                <a:t>7</a:t>
              </a:r>
              <a:endParaRPr lang="en-US" altLang="zh-CN" sz="1900"/>
            </a:p>
            <a:p>
              <a:endParaRPr lang="en-US" altLang="zh-CN" sz="1900"/>
            </a:p>
            <a:p>
              <a:r>
                <a:rPr lang="en-US" altLang="zh-CN" sz="1900"/>
                <a:t>2</a:t>
              </a:r>
              <a:endParaRPr lang="en-US" altLang="zh-CN" sz="1900"/>
            </a:p>
            <a:p>
              <a:endParaRPr lang="en-US" altLang="zh-CN" sz="1900"/>
            </a:p>
            <a:p>
              <a:r>
                <a:rPr lang="en-US" altLang="zh-CN" sz="1900"/>
                <a:t>3</a:t>
              </a:r>
              <a:endParaRPr lang="en-US" altLang="zh-CN" sz="1900"/>
            </a:p>
            <a:p>
              <a:endParaRPr lang="en-US" altLang="zh-CN" sz="1900"/>
            </a:p>
            <a:p>
              <a:r>
                <a:rPr lang="en-US" altLang="zh-CN" sz="1900"/>
                <a:t>3</a:t>
              </a:r>
              <a:endParaRPr lang="en-US" altLang="zh-CN" sz="1900"/>
            </a:p>
            <a:p>
              <a:endParaRPr lang="en-US" altLang="zh-CN" sz="1900"/>
            </a:p>
            <a:p>
              <a:r>
                <a:rPr lang="en-US" altLang="zh-CN" sz="1900"/>
                <a:t>4</a:t>
              </a:r>
              <a:endParaRPr lang="en-US" altLang="zh-CN" sz="1900"/>
            </a:p>
            <a:p>
              <a:endParaRPr lang="en-US" altLang="zh-CN" sz="1900"/>
            </a:p>
            <a:p>
              <a:endParaRPr lang="en-US" altLang="zh-CN" sz="1900"/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11402" y="5354"/>
              <a:ext cx="7398" cy="101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6B Solution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p>
                <a:r>
                  <a:rPr lang="en-US" altLang="zh-CN"/>
                  <a:t>There are two kinds of path</a:t>
                </a:r>
                <a:endParaRPr lang="en-US" altLang="zh-CN"/>
              </a:p>
              <a:p>
                <a:pPr lvl="1"/>
                <a:r>
                  <a:rPr lang="zh-CN" altLang="en-US" b="1">
                    <a:solidFill>
                      <a:schemeClr val="accent2"/>
                    </a:solidFill>
                  </a:rPr>
                  <a:t>①</a:t>
                </a:r>
                <a:r>
                  <a:rPr lang="en-US" altLang="zh-CN"/>
                  <a:t>through the root</a:t>
                </a:r>
                <a:endParaRPr lang="en-US" altLang="zh-CN"/>
              </a:p>
              <a:p>
                <a:pPr lvl="1"/>
                <a:r>
                  <a:rPr lang="zh-CN" altLang="en-US" b="1">
                    <a:solidFill>
                      <a:schemeClr val="accent5"/>
                    </a:solidFill>
                  </a:rPr>
                  <a:t>②</a:t>
                </a:r>
                <a:r>
                  <a:rPr lang="en-US" altLang="zh-CN"/>
                  <a:t>do not through the tree</a:t>
                </a:r>
                <a:endParaRPr lang="en-US" altLang="zh-CN"/>
              </a:p>
              <a:p>
                <a:pPr lvl="0"/>
                <a:endParaRPr lang="en-US" altLang="zh-CN"/>
              </a:p>
              <a:p>
                <a:pPr lvl="0"/>
                <a:r>
                  <a:rPr lang="en-US" altLang="zh-CN"/>
                  <a:t>For </a:t>
                </a:r>
                <a:r>
                  <a:rPr lang="zh-CN" altLang="en-US"/>
                  <a:t>①</a:t>
                </a:r>
                <a:r>
                  <a:rPr lang="en-US" altLang="zh-CN"/>
                  <a:t>, we can pre-calculate the distance from every node to root, then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𝑑𝑖𝑠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 =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𝑑𝑖𝑠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𝑟𝑜𝑜𝑡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𝑑𝑖𝑠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𝑟𝑜𝑜𝑡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altLang="zh-CN"/>
                  <a:t>Specially, how to avoid the case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</m:oMath>
                </a14:m>
                <a:r>
                  <a:rPr lang="en-US" altLang="zh-CN"/>
                  <a:t> and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en-US" altLang="zh-CN"/>
                  <a:t> are in the same subtree</a:t>
                </a:r>
                <a:endParaRPr lang="en-US" altLang="zh-CN"/>
              </a:p>
              <a:p>
                <a:pPr lvl="1"/>
                <a:r>
                  <a:rPr lang="en-US" altLang="zh-CN"/>
                  <a:t>Calculate each subtree in sequence</a:t>
                </a:r>
                <a:endParaRPr lang="en-US" altLang="zh-CN"/>
              </a:p>
              <a:p>
                <a:pPr lvl="1"/>
                <a:r>
                  <a:rPr lang="en-US" altLang="zh-CN"/>
                  <a:t>Define a sequence to member the distance,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𝑑𝑖𝑠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𝑟𝑜𝑜𝑡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/>
              </a:p>
              <a:p>
                <a:pPr lvl="1"/>
                <a:r>
                  <a:rPr lang="en-US" altLang="zh-CN">
                    <a:sym typeface="+mn-ea"/>
                  </a:rPr>
                  <a:t>Define </a:t>
                </a:r>
                <a:r>
                  <a:rPr lang="en-US" altLang="zh-CN">
                    <a:sym typeface="+mn-ea"/>
                  </a:rPr>
                  <a:t>a bool array to mark the exist distance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𝑓𝑙𝑎𝑔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𝑡𝑟𝑢𝑒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lvl="1"/>
                <a:r>
                  <a:rPr lang="en-US" altLang="zh-CN"/>
                  <a:t>The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/>
                  <a:t>th</a:t>
                </a:r>
                <a:r>
                  <a:rPr lang="en-US" altLang="zh-CN"/>
                  <a:t> node in another subtree, query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𝑓𝑙𝑎𝑔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𝑑𝑖𝑠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])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23" b="-1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/>
          <p:cNvGrpSpPr/>
          <p:nvPr/>
        </p:nvGrpSpPr>
        <p:grpSpPr>
          <a:xfrm>
            <a:off x="5927090" y="455930"/>
            <a:ext cx="2249170" cy="2940685"/>
            <a:chOff x="13173" y="1116"/>
            <a:chExt cx="3542" cy="4631"/>
          </a:xfrm>
        </p:grpSpPr>
        <p:sp>
          <p:nvSpPr>
            <p:cNvPr id="5" name="椭圆 4"/>
            <p:cNvSpPr/>
            <p:nvPr/>
          </p:nvSpPr>
          <p:spPr>
            <a:xfrm>
              <a:off x="14885" y="1116"/>
              <a:ext cx="907" cy="907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6" name="椭圆 5"/>
            <p:cNvSpPr/>
            <p:nvPr/>
          </p:nvSpPr>
          <p:spPr>
            <a:xfrm>
              <a:off x="15085" y="4841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7" name="椭圆 6"/>
            <p:cNvSpPr/>
            <p:nvPr/>
          </p:nvSpPr>
          <p:spPr>
            <a:xfrm>
              <a:off x="14080" y="2979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8" name="椭圆 7"/>
            <p:cNvSpPr/>
            <p:nvPr/>
          </p:nvSpPr>
          <p:spPr>
            <a:xfrm>
              <a:off x="15808" y="2979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9" name="椭圆 8"/>
            <p:cNvSpPr/>
            <p:nvPr/>
          </p:nvSpPr>
          <p:spPr>
            <a:xfrm>
              <a:off x="13173" y="4841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10" name="直接连接符 9"/>
            <p:cNvCxnSpPr>
              <a:stCxn id="5" idx="4"/>
              <a:endCxn id="7" idx="0"/>
            </p:cNvCxnSpPr>
            <p:nvPr/>
          </p:nvCxnSpPr>
          <p:spPr>
            <a:xfrm flipH="1">
              <a:off x="14534" y="2023"/>
              <a:ext cx="805" cy="9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5" idx="4"/>
              <a:endCxn id="8" idx="0"/>
            </p:cNvCxnSpPr>
            <p:nvPr/>
          </p:nvCxnSpPr>
          <p:spPr>
            <a:xfrm>
              <a:off x="15339" y="2023"/>
              <a:ext cx="923" cy="95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7" idx="4"/>
              <a:endCxn id="9" idx="0"/>
            </p:cNvCxnSpPr>
            <p:nvPr/>
          </p:nvCxnSpPr>
          <p:spPr>
            <a:xfrm flipH="1">
              <a:off x="13627" y="3885"/>
              <a:ext cx="907" cy="956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endCxn id="6" idx="0"/>
            </p:cNvCxnSpPr>
            <p:nvPr/>
          </p:nvCxnSpPr>
          <p:spPr>
            <a:xfrm>
              <a:off x="14519" y="3873"/>
              <a:ext cx="1020" cy="968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4207" y="2075"/>
              <a:ext cx="5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5984" y="2110"/>
              <a:ext cx="5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577" y="3995"/>
              <a:ext cx="5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5095" y="3960"/>
              <a:ext cx="50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4" name="任意多边形 3"/>
          <p:cNvSpPr/>
          <p:nvPr/>
        </p:nvSpPr>
        <p:spPr>
          <a:xfrm>
            <a:off x="5862320" y="1367155"/>
            <a:ext cx="2042795" cy="2211705"/>
          </a:xfrm>
          <a:custGeom>
            <a:avLst/>
            <a:gdLst>
              <a:gd name="connisteX0" fmla="*/ 1363556 w 2042530"/>
              <a:gd name="connsiteY0" fmla="*/ 193173 h 2211838"/>
              <a:gd name="connisteX1" fmla="*/ 1274656 w 2042530"/>
              <a:gd name="connsiteY1" fmla="*/ 60458 h 2211838"/>
              <a:gd name="connisteX2" fmla="*/ 1208616 w 2042530"/>
              <a:gd name="connsiteY2" fmla="*/ 38233 h 2211838"/>
              <a:gd name="connisteX3" fmla="*/ 1141941 w 2042530"/>
              <a:gd name="connsiteY3" fmla="*/ 38233 h 2211838"/>
              <a:gd name="connisteX4" fmla="*/ 1064471 w 2042530"/>
              <a:gd name="connsiteY4" fmla="*/ 26803 h 2211838"/>
              <a:gd name="connisteX5" fmla="*/ 997796 w 2042530"/>
              <a:gd name="connsiteY5" fmla="*/ 26803 h 2211838"/>
              <a:gd name="connisteX6" fmla="*/ 931121 w 2042530"/>
              <a:gd name="connsiteY6" fmla="*/ 16008 h 2211838"/>
              <a:gd name="connisteX7" fmla="*/ 865081 w 2042530"/>
              <a:gd name="connsiteY7" fmla="*/ 4578 h 2211838"/>
              <a:gd name="connisteX8" fmla="*/ 798406 w 2042530"/>
              <a:gd name="connsiteY8" fmla="*/ 4578 h 2211838"/>
              <a:gd name="connisteX9" fmla="*/ 731731 w 2042530"/>
              <a:gd name="connsiteY9" fmla="*/ 49028 h 2211838"/>
              <a:gd name="connisteX10" fmla="*/ 665691 w 2042530"/>
              <a:gd name="connsiteY10" fmla="*/ 104908 h 2211838"/>
              <a:gd name="connisteX11" fmla="*/ 587586 w 2042530"/>
              <a:gd name="connsiteY11" fmla="*/ 170948 h 2211838"/>
              <a:gd name="connisteX12" fmla="*/ 510116 w 2042530"/>
              <a:gd name="connsiteY12" fmla="*/ 226193 h 2211838"/>
              <a:gd name="connisteX13" fmla="*/ 454871 w 2042530"/>
              <a:gd name="connsiteY13" fmla="*/ 292868 h 2211838"/>
              <a:gd name="connisteX14" fmla="*/ 399626 w 2042530"/>
              <a:gd name="connsiteY14" fmla="*/ 370338 h 2211838"/>
              <a:gd name="connisteX15" fmla="*/ 344381 w 2042530"/>
              <a:gd name="connsiteY15" fmla="*/ 447808 h 2211838"/>
              <a:gd name="connisteX16" fmla="*/ 299931 w 2042530"/>
              <a:gd name="connsiteY16" fmla="*/ 514483 h 2211838"/>
              <a:gd name="connisteX17" fmla="*/ 255481 w 2042530"/>
              <a:gd name="connsiteY17" fmla="*/ 581158 h 2211838"/>
              <a:gd name="connisteX18" fmla="*/ 211031 w 2042530"/>
              <a:gd name="connsiteY18" fmla="*/ 647198 h 2211838"/>
              <a:gd name="connisteX19" fmla="*/ 178011 w 2042530"/>
              <a:gd name="connsiteY19" fmla="*/ 725303 h 2211838"/>
              <a:gd name="connisteX20" fmla="*/ 155786 w 2042530"/>
              <a:gd name="connsiteY20" fmla="*/ 791343 h 2211838"/>
              <a:gd name="connisteX21" fmla="*/ 122766 w 2042530"/>
              <a:gd name="connsiteY21" fmla="*/ 868813 h 2211838"/>
              <a:gd name="connisteX22" fmla="*/ 100541 w 2042530"/>
              <a:gd name="connsiteY22" fmla="*/ 935488 h 2211838"/>
              <a:gd name="connisteX23" fmla="*/ 66886 w 2042530"/>
              <a:gd name="connsiteY23" fmla="*/ 1024388 h 2211838"/>
              <a:gd name="connisteX24" fmla="*/ 56091 w 2042530"/>
              <a:gd name="connsiteY24" fmla="*/ 1101858 h 2211838"/>
              <a:gd name="connisteX25" fmla="*/ 33866 w 2042530"/>
              <a:gd name="connsiteY25" fmla="*/ 1167898 h 2211838"/>
              <a:gd name="connisteX26" fmla="*/ 33866 w 2042530"/>
              <a:gd name="connsiteY26" fmla="*/ 1234573 h 2211838"/>
              <a:gd name="connisteX27" fmla="*/ 23071 w 2042530"/>
              <a:gd name="connsiteY27" fmla="*/ 1312043 h 2211838"/>
              <a:gd name="connisteX28" fmla="*/ 23071 w 2042530"/>
              <a:gd name="connsiteY28" fmla="*/ 1389513 h 2211838"/>
              <a:gd name="connisteX29" fmla="*/ 11641 w 2042530"/>
              <a:gd name="connsiteY29" fmla="*/ 1456188 h 2211838"/>
              <a:gd name="connisteX30" fmla="*/ 11641 w 2042530"/>
              <a:gd name="connsiteY30" fmla="*/ 1533658 h 2211838"/>
              <a:gd name="connisteX31" fmla="*/ 846 w 2042530"/>
              <a:gd name="connsiteY31" fmla="*/ 1611128 h 2211838"/>
              <a:gd name="connisteX32" fmla="*/ 846 w 2042530"/>
              <a:gd name="connsiteY32" fmla="*/ 1677803 h 2211838"/>
              <a:gd name="connisteX33" fmla="*/ 846 w 2042530"/>
              <a:gd name="connsiteY33" fmla="*/ 1755273 h 2211838"/>
              <a:gd name="connisteX34" fmla="*/ 846 w 2042530"/>
              <a:gd name="connsiteY34" fmla="*/ 1821948 h 2211838"/>
              <a:gd name="connisteX35" fmla="*/ 11641 w 2042530"/>
              <a:gd name="connsiteY35" fmla="*/ 1888623 h 2211838"/>
              <a:gd name="connisteX36" fmla="*/ 45296 w 2042530"/>
              <a:gd name="connsiteY36" fmla="*/ 1954663 h 2211838"/>
              <a:gd name="connisteX37" fmla="*/ 111336 w 2042530"/>
              <a:gd name="connsiteY37" fmla="*/ 2009908 h 2211838"/>
              <a:gd name="connisteX38" fmla="*/ 178011 w 2042530"/>
              <a:gd name="connsiteY38" fmla="*/ 2054358 h 2211838"/>
              <a:gd name="connisteX39" fmla="*/ 244686 w 2042530"/>
              <a:gd name="connsiteY39" fmla="*/ 2065788 h 2211838"/>
              <a:gd name="connisteX40" fmla="*/ 310726 w 2042530"/>
              <a:gd name="connsiteY40" fmla="*/ 2088013 h 2211838"/>
              <a:gd name="connisteX41" fmla="*/ 377401 w 2042530"/>
              <a:gd name="connsiteY41" fmla="*/ 2098808 h 2211838"/>
              <a:gd name="connisteX42" fmla="*/ 444076 w 2042530"/>
              <a:gd name="connsiteY42" fmla="*/ 2121033 h 2211838"/>
              <a:gd name="connisteX43" fmla="*/ 510116 w 2042530"/>
              <a:gd name="connsiteY43" fmla="*/ 2143258 h 2211838"/>
              <a:gd name="connisteX44" fmla="*/ 576791 w 2042530"/>
              <a:gd name="connsiteY44" fmla="*/ 2165483 h 2211838"/>
              <a:gd name="connisteX45" fmla="*/ 643466 w 2042530"/>
              <a:gd name="connsiteY45" fmla="*/ 2187708 h 2211838"/>
              <a:gd name="connisteX46" fmla="*/ 720936 w 2042530"/>
              <a:gd name="connsiteY46" fmla="*/ 2187708 h 2211838"/>
              <a:gd name="connisteX47" fmla="*/ 798406 w 2042530"/>
              <a:gd name="connsiteY47" fmla="*/ 2198503 h 2211838"/>
              <a:gd name="connisteX48" fmla="*/ 865081 w 2042530"/>
              <a:gd name="connsiteY48" fmla="*/ 2209933 h 2211838"/>
              <a:gd name="connisteX49" fmla="*/ 942551 w 2042530"/>
              <a:gd name="connsiteY49" fmla="*/ 2209933 h 2211838"/>
              <a:gd name="connisteX50" fmla="*/ 1020021 w 2042530"/>
              <a:gd name="connsiteY50" fmla="*/ 2198503 h 2211838"/>
              <a:gd name="connisteX51" fmla="*/ 1097491 w 2042530"/>
              <a:gd name="connsiteY51" fmla="*/ 2187708 h 2211838"/>
              <a:gd name="connisteX52" fmla="*/ 1164166 w 2042530"/>
              <a:gd name="connsiteY52" fmla="*/ 2176278 h 2211838"/>
              <a:gd name="connisteX53" fmla="*/ 1241636 w 2042530"/>
              <a:gd name="connsiteY53" fmla="*/ 2165483 h 2211838"/>
              <a:gd name="connisteX54" fmla="*/ 1308311 w 2042530"/>
              <a:gd name="connsiteY54" fmla="*/ 2165483 h 2211838"/>
              <a:gd name="connisteX55" fmla="*/ 1374351 w 2042530"/>
              <a:gd name="connsiteY55" fmla="*/ 2154053 h 2211838"/>
              <a:gd name="connisteX56" fmla="*/ 1441026 w 2042530"/>
              <a:gd name="connsiteY56" fmla="*/ 2143258 h 2211838"/>
              <a:gd name="connisteX57" fmla="*/ 1518496 w 2042530"/>
              <a:gd name="connsiteY57" fmla="*/ 2131828 h 2211838"/>
              <a:gd name="connisteX58" fmla="*/ 1595966 w 2042530"/>
              <a:gd name="connsiteY58" fmla="*/ 2121033 h 2211838"/>
              <a:gd name="connisteX59" fmla="*/ 1662641 w 2042530"/>
              <a:gd name="connsiteY59" fmla="*/ 2110238 h 2211838"/>
              <a:gd name="connisteX60" fmla="*/ 1729316 w 2042530"/>
              <a:gd name="connsiteY60" fmla="*/ 2088013 h 2211838"/>
              <a:gd name="connisteX61" fmla="*/ 1806786 w 2042530"/>
              <a:gd name="connsiteY61" fmla="*/ 2076583 h 2211838"/>
              <a:gd name="connisteX62" fmla="*/ 1884256 w 2042530"/>
              <a:gd name="connsiteY62" fmla="*/ 2054358 h 2211838"/>
              <a:gd name="connisteX63" fmla="*/ 1961726 w 2042530"/>
              <a:gd name="connsiteY63" fmla="*/ 2032133 h 2211838"/>
              <a:gd name="connisteX64" fmla="*/ 2016971 w 2042530"/>
              <a:gd name="connsiteY64" fmla="*/ 1966093 h 2211838"/>
              <a:gd name="connisteX65" fmla="*/ 2039196 w 2042530"/>
              <a:gd name="connsiteY65" fmla="*/ 1899418 h 2211838"/>
              <a:gd name="connisteX66" fmla="*/ 2039196 w 2042530"/>
              <a:gd name="connsiteY66" fmla="*/ 1832743 h 2211838"/>
              <a:gd name="connisteX67" fmla="*/ 2016971 w 2042530"/>
              <a:gd name="connsiteY67" fmla="*/ 1755273 h 2211838"/>
              <a:gd name="connisteX68" fmla="*/ 1972521 w 2042530"/>
              <a:gd name="connsiteY68" fmla="*/ 1689233 h 2211838"/>
              <a:gd name="connisteX69" fmla="*/ 1906481 w 2042530"/>
              <a:gd name="connsiteY69" fmla="*/ 1622558 h 2211838"/>
              <a:gd name="connisteX70" fmla="*/ 1839806 w 2042530"/>
              <a:gd name="connsiteY70" fmla="*/ 1567313 h 2211838"/>
              <a:gd name="connisteX71" fmla="*/ 1806786 w 2042530"/>
              <a:gd name="connsiteY71" fmla="*/ 1489208 h 2211838"/>
              <a:gd name="connisteX72" fmla="*/ 1773131 w 2042530"/>
              <a:gd name="connsiteY72" fmla="*/ 1423168 h 2211838"/>
              <a:gd name="connisteX73" fmla="*/ 1740111 w 2042530"/>
              <a:gd name="connsiteY73" fmla="*/ 1356493 h 2211838"/>
              <a:gd name="connisteX74" fmla="*/ 1695661 w 2042530"/>
              <a:gd name="connsiteY74" fmla="*/ 1289818 h 2211838"/>
              <a:gd name="connisteX75" fmla="*/ 1673436 w 2042530"/>
              <a:gd name="connsiteY75" fmla="*/ 1223778 h 2211838"/>
              <a:gd name="connisteX76" fmla="*/ 1662641 w 2042530"/>
              <a:gd name="connsiteY76" fmla="*/ 1146308 h 2211838"/>
              <a:gd name="connisteX77" fmla="*/ 1640416 w 2042530"/>
              <a:gd name="connsiteY77" fmla="*/ 1068203 h 2211838"/>
              <a:gd name="connisteX78" fmla="*/ 1618191 w 2042530"/>
              <a:gd name="connsiteY78" fmla="*/ 1002163 h 2211838"/>
              <a:gd name="connisteX79" fmla="*/ 1607396 w 2042530"/>
              <a:gd name="connsiteY79" fmla="*/ 935488 h 2211838"/>
              <a:gd name="connisteX80" fmla="*/ 1585171 w 2042530"/>
              <a:gd name="connsiteY80" fmla="*/ 858018 h 2211838"/>
              <a:gd name="connisteX81" fmla="*/ 1562946 w 2042530"/>
              <a:gd name="connsiteY81" fmla="*/ 791343 h 2211838"/>
              <a:gd name="connisteX82" fmla="*/ 1540721 w 2042530"/>
              <a:gd name="connsiteY82" fmla="*/ 725303 h 2211838"/>
              <a:gd name="connisteX83" fmla="*/ 1529926 w 2042530"/>
              <a:gd name="connsiteY83" fmla="*/ 658628 h 2211838"/>
              <a:gd name="connisteX84" fmla="*/ 1485476 w 2042530"/>
              <a:gd name="connsiteY84" fmla="*/ 591953 h 2211838"/>
              <a:gd name="connisteX85" fmla="*/ 1474046 w 2042530"/>
              <a:gd name="connsiteY85" fmla="*/ 525913 h 2211838"/>
              <a:gd name="connisteX86" fmla="*/ 1441026 w 2042530"/>
              <a:gd name="connsiteY86" fmla="*/ 459238 h 2211838"/>
              <a:gd name="connisteX87" fmla="*/ 1418801 w 2042530"/>
              <a:gd name="connsiteY87" fmla="*/ 392563 h 2211838"/>
              <a:gd name="connisteX88" fmla="*/ 1396576 w 2042530"/>
              <a:gd name="connsiteY88" fmla="*/ 325888 h 2211838"/>
              <a:gd name="connisteX89" fmla="*/ 1385781 w 2042530"/>
              <a:gd name="connsiteY89" fmla="*/ 259848 h 2211838"/>
              <a:gd name="connisteX90" fmla="*/ 1385781 w 2042530"/>
              <a:gd name="connsiteY90" fmla="*/ 193173 h 2211838"/>
              <a:gd name="connisteX91" fmla="*/ 1363556 w 2042530"/>
              <a:gd name="connsiteY91" fmla="*/ 193173 h 221183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</a:cxnLst>
            <a:rect l="l" t="t" r="r" b="b"/>
            <a:pathLst>
              <a:path w="2042530" h="2211838">
                <a:moveTo>
                  <a:pt x="1363557" y="193173"/>
                </a:moveTo>
                <a:cubicBezTo>
                  <a:pt x="1341332" y="166503"/>
                  <a:pt x="1305772" y="91573"/>
                  <a:pt x="1274657" y="60458"/>
                </a:cubicBezTo>
                <a:cubicBezTo>
                  <a:pt x="1243542" y="29343"/>
                  <a:pt x="1235287" y="42678"/>
                  <a:pt x="1208617" y="38233"/>
                </a:cubicBezTo>
                <a:cubicBezTo>
                  <a:pt x="1181947" y="33788"/>
                  <a:pt x="1170517" y="40773"/>
                  <a:pt x="1141942" y="38233"/>
                </a:cubicBezTo>
                <a:cubicBezTo>
                  <a:pt x="1113367" y="35693"/>
                  <a:pt x="1093047" y="29343"/>
                  <a:pt x="1064472" y="26803"/>
                </a:cubicBezTo>
                <a:cubicBezTo>
                  <a:pt x="1035897" y="24263"/>
                  <a:pt x="1024467" y="28708"/>
                  <a:pt x="997797" y="26803"/>
                </a:cubicBezTo>
                <a:cubicBezTo>
                  <a:pt x="971127" y="24898"/>
                  <a:pt x="957792" y="20453"/>
                  <a:pt x="931122" y="16008"/>
                </a:cubicBezTo>
                <a:cubicBezTo>
                  <a:pt x="904452" y="11563"/>
                  <a:pt x="891752" y="7118"/>
                  <a:pt x="865082" y="4578"/>
                </a:cubicBezTo>
                <a:cubicBezTo>
                  <a:pt x="838412" y="2038"/>
                  <a:pt x="825077" y="-4312"/>
                  <a:pt x="798407" y="4578"/>
                </a:cubicBezTo>
                <a:cubicBezTo>
                  <a:pt x="771737" y="13468"/>
                  <a:pt x="758402" y="28708"/>
                  <a:pt x="731732" y="49028"/>
                </a:cubicBezTo>
                <a:cubicBezTo>
                  <a:pt x="705062" y="69348"/>
                  <a:pt x="694267" y="80778"/>
                  <a:pt x="665692" y="104908"/>
                </a:cubicBezTo>
                <a:cubicBezTo>
                  <a:pt x="637117" y="129038"/>
                  <a:pt x="618702" y="146818"/>
                  <a:pt x="587587" y="170948"/>
                </a:cubicBezTo>
                <a:cubicBezTo>
                  <a:pt x="556472" y="195078"/>
                  <a:pt x="536787" y="202063"/>
                  <a:pt x="510117" y="226193"/>
                </a:cubicBezTo>
                <a:cubicBezTo>
                  <a:pt x="483447" y="250323"/>
                  <a:pt x="477097" y="264293"/>
                  <a:pt x="454872" y="292868"/>
                </a:cubicBezTo>
                <a:cubicBezTo>
                  <a:pt x="432647" y="321443"/>
                  <a:pt x="421852" y="339223"/>
                  <a:pt x="399627" y="370338"/>
                </a:cubicBezTo>
                <a:cubicBezTo>
                  <a:pt x="377402" y="401453"/>
                  <a:pt x="364067" y="419233"/>
                  <a:pt x="344382" y="447808"/>
                </a:cubicBezTo>
                <a:cubicBezTo>
                  <a:pt x="324697" y="476383"/>
                  <a:pt x="317712" y="487813"/>
                  <a:pt x="299932" y="514483"/>
                </a:cubicBezTo>
                <a:cubicBezTo>
                  <a:pt x="282152" y="541153"/>
                  <a:pt x="273262" y="554488"/>
                  <a:pt x="255482" y="581158"/>
                </a:cubicBezTo>
                <a:cubicBezTo>
                  <a:pt x="237702" y="607828"/>
                  <a:pt x="226272" y="618623"/>
                  <a:pt x="211032" y="647198"/>
                </a:cubicBezTo>
                <a:cubicBezTo>
                  <a:pt x="195792" y="675773"/>
                  <a:pt x="188807" y="696728"/>
                  <a:pt x="178012" y="725303"/>
                </a:cubicBezTo>
                <a:cubicBezTo>
                  <a:pt x="167217" y="753878"/>
                  <a:pt x="166582" y="762768"/>
                  <a:pt x="155787" y="791343"/>
                </a:cubicBezTo>
                <a:cubicBezTo>
                  <a:pt x="144992" y="819918"/>
                  <a:pt x="133562" y="840238"/>
                  <a:pt x="122767" y="868813"/>
                </a:cubicBezTo>
                <a:cubicBezTo>
                  <a:pt x="111972" y="897388"/>
                  <a:pt x="111972" y="904373"/>
                  <a:pt x="100542" y="935488"/>
                </a:cubicBezTo>
                <a:cubicBezTo>
                  <a:pt x="89112" y="966603"/>
                  <a:pt x="75777" y="991368"/>
                  <a:pt x="66887" y="1024388"/>
                </a:cubicBezTo>
                <a:cubicBezTo>
                  <a:pt x="57997" y="1057408"/>
                  <a:pt x="62442" y="1073283"/>
                  <a:pt x="56092" y="1101858"/>
                </a:cubicBezTo>
                <a:cubicBezTo>
                  <a:pt x="49742" y="1130433"/>
                  <a:pt x="38312" y="1141228"/>
                  <a:pt x="33867" y="1167898"/>
                </a:cubicBezTo>
                <a:cubicBezTo>
                  <a:pt x="29422" y="1194568"/>
                  <a:pt x="35772" y="1205998"/>
                  <a:pt x="33867" y="1234573"/>
                </a:cubicBezTo>
                <a:cubicBezTo>
                  <a:pt x="31962" y="1263148"/>
                  <a:pt x="24977" y="1280928"/>
                  <a:pt x="23072" y="1312043"/>
                </a:cubicBezTo>
                <a:cubicBezTo>
                  <a:pt x="21167" y="1343158"/>
                  <a:pt x="25612" y="1360938"/>
                  <a:pt x="23072" y="1389513"/>
                </a:cubicBezTo>
                <a:cubicBezTo>
                  <a:pt x="20532" y="1418088"/>
                  <a:pt x="14182" y="1427613"/>
                  <a:pt x="11642" y="1456188"/>
                </a:cubicBezTo>
                <a:cubicBezTo>
                  <a:pt x="9102" y="1484763"/>
                  <a:pt x="13547" y="1502543"/>
                  <a:pt x="11642" y="1533658"/>
                </a:cubicBezTo>
                <a:cubicBezTo>
                  <a:pt x="9737" y="1564773"/>
                  <a:pt x="2752" y="1582553"/>
                  <a:pt x="847" y="1611128"/>
                </a:cubicBezTo>
                <a:cubicBezTo>
                  <a:pt x="-1058" y="1639703"/>
                  <a:pt x="847" y="1649228"/>
                  <a:pt x="847" y="1677803"/>
                </a:cubicBezTo>
                <a:cubicBezTo>
                  <a:pt x="847" y="1706378"/>
                  <a:pt x="847" y="1726698"/>
                  <a:pt x="847" y="1755273"/>
                </a:cubicBezTo>
                <a:cubicBezTo>
                  <a:pt x="847" y="1783848"/>
                  <a:pt x="-1058" y="1795278"/>
                  <a:pt x="847" y="1821948"/>
                </a:cubicBezTo>
                <a:cubicBezTo>
                  <a:pt x="2752" y="1848618"/>
                  <a:pt x="2752" y="1861953"/>
                  <a:pt x="11642" y="1888623"/>
                </a:cubicBezTo>
                <a:cubicBezTo>
                  <a:pt x="20532" y="1915293"/>
                  <a:pt x="25612" y="1930533"/>
                  <a:pt x="45297" y="1954663"/>
                </a:cubicBezTo>
                <a:cubicBezTo>
                  <a:pt x="64982" y="1978793"/>
                  <a:pt x="84667" y="1990223"/>
                  <a:pt x="111337" y="2009908"/>
                </a:cubicBezTo>
                <a:cubicBezTo>
                  <a:pt x="138007" y="2029593"/>
                  <a:pt x="151342" y="2042928"/>
                  <a:pt x="178012" y="2054358"/>
                </a:cubicBezTo>
                <a:cubicBezTo>
                  <a:pt x="204682" y="2065788"/>
                  <a:pt x="218017" y="2058803"/>
                  <a:pt x="244687" y="2065788"/>
                </a:cubicBezTo>
                <a:cubicBezTo>
                  <a:pt x="271357" y="2072773"/>
                  <a:pt x="284057" y="2081663"/>
                  <a:pt x="310727" y="2088013"/>
                </a:cubicBezTo>
                <a:cubicBezTo>
                  <a:pt x="337397" y="2094363"/>
                  <a:pt x="350732" y="2092458"/>
                  <a:pt x="377402" y="2098808"/>
                </a:cubicBezTo>
                <a:cubicBezTo>
                  <a:pt x="404072" y="2105158"/>
                  <a:pt x="417407" y="2112143"/>
                  <a:pt x="444077" y="2121033"/>
                </a:cubicBezTo>
                <a:cubicBezTo>
                  <a:pt x="470747" y="2129923"/>
                  <a:pt x="483447" y="2134368"/>
                  <a:pt x="510117" y="2143258"/>
                </a:cubicBezTo>
                <a:cubicBezTo>
                  <a:pt x="536787" y="2152148"/>
                  <a:pt x="550122" y="2156593"/>
                  <a:pt x="576792" y="2165483"/>
                </a:cubicBezTo>
                <a:cubicBezTo>
                  <a:pt x="603462" y="2174373"/>
                  <a:pt x="614892" y="2183263"/>
                  <a:pt x="643467" y="2187708"/>
                </a:cubicBezTo>
                <a:cubicBezTo>
                  <a:pt x="672042" y="2192153"/>
                  <a:pt x="689822" y="2185803"/>
                  <a:pt x="720937" y="2187708"/>
                </a:cubicBezTo>
                <a:cubicBezTo>
                  <a:pt x="752052" y="2189613"/>
                  <a:pt x="769832" y="2194058"/>
                  <a:pt x="798407" y="2198503"/>
                </a:cubicBezTo>
                <a:cubicBezTo>
                  <a:pt x="826982" y="2202948"/>
                  <a:pt x="836507" y="2207393"/>
                  <a:pt x="865082" y="2209933"/>
                </a:cubicBezTo>
                <a:cubicBezTo>
                  <a:pt x="893657" y="2212473"/>
                  <a:pt x="911437" y="2212473"/>
                  <a:pt x="942552" y="2209933"/>
                </a:cubicBezTo>
                <a:cubicBezTo>
                  <a:pt x="973667" y="2207393"/>
                  <a:pt x="988907" y="2202948"/>
                  <a:pt x="1020022" y="2198503"/>
                </a:cubicBezTo>
                <a:cubicBezTo>
                  <a:pt x="1051137" y="2194058"/>
                  <a:pt x="1068917" y="2192153"/>
                  <a:pt x="1097492" y="2187708"/>
                </a:cubicBezTo>
                <a:cubicBezTo>
                  <a:pt x="1126067" y="2183263"/>
                  <a:pt x="1135592" y="2180723"/>
                  <a:pt x="1164167" y="2176278"/>
                </a:cubicBezTo>
                <a:cubicBezTo>
                  <a:pt x="1192742" y="2171833"/>
                  <a:pt x="1213062" y="2167388"/>
                  <a:pt x="1241637" y="2165483"/>
                </a:cubicBezTo>
                <a:cubicBezTo>
                  <a:pt x="1270212" y="2163578"/>
                  <a:pt x="1281642" y="2168023"/>
                  <a:pt x="1308312" y="2165483"/>
                </a:cubicBezTo>
                <a:cubicBezTo>
                  <a:pt x="1334982" y="2162943"/>
                  <a:pt x="1347682" y="2158498"/>
                  <a:pt x="1374352" y="2154053"/>
                </a:cubicBezTo>
                <a:cubicBezTo>
                  <a:pt x="1401022" y="2149608"/>
                  <a:pt x="1412452" y="2147703"/>
                  <a:pt x="1441027" y="2143258"/>
                </a:cubicBezTo>
                <a:cubicBezTo>
                  <a:pt x="1469602" y="2138813"/>
                  <a:pt x="1487382" y="2136273"/>
                  <a:pt x="1518497" y="2131828"/>
                </a:cubicBezTo>
                <a:cubicBezTo>
                  <a:pt x="1549612" y="2127383"/>
                  <a:pt x="1567392" y="2125478"/>
                  <a:pt x="1595967" y="2121033"/>
                </a:cubicBezTo>
                <a:cubicBezTo>
                  <a:pt x="1624542" y="2116588"/>
                  <a:pt x="1635972" y="2116588"/>
                  <a:pt x="1662642" y="2110238"/>
                </a:cubicBezTo>
                <a:cubicBezTo>
                  <a:pt x="1689312" y="2103888"/>
                  <a:pt x="1700742" y="2094998"/>
                  <a:pt x="1729317" y="2088013"/>
                </a:cubicBezTo>
                <a:cubicBezTo>
                  <a:pt x="1757892" y="2081028"/>
                  <a:pt x="1775672" y="2083568"/>
                  <a:pt x="1806787" y="2076583"/>
                </a:cubicBezTo>
                <a:cubicBezTo>
                  <a:pt x="1837902" y="2069598"/>
                  <a:pt x="1853142" y="2063248"/>
                  <a:pt x="1884257" y="2054358"/>
                </a:cubicBezTo>
                <a:cubicBezTo>
                  <a:pt x="1915372" y="2045468"/>
                  <a:pt x="1935057" y="2049913"/>
                  <a:pt x="1961727" y="2032133"/>
                </a:cubicBezTo>
                <a:cubicBezTo>
                  <a:pt x="1988397" y="2014353"/>
                  <a:pt x="2001732" y="1992763"/>
                  <a:pt x="2016972" y="1966093"/>
                </a:cubicBezTo>
                <a:cubicBezTo>
                  <a:pt x="2032212" y="1939423"/>
                  <a:pt x="2034752" y="1926088"/>
                  <a:pt x="2039197" y="1899418"/>
                </a:cubicBezTo>
                <a:cubicBezTo>
                  <a:pt x="2043642" y="1872748"/>
                  <a:pt x="2043642" y="1861318"/>
                  <a:pt x="2039197" y="1832743"/>
                </a:cubicBezTo>
                <a:cubicBezTo>
                  <a:pt x="2034752" y="1804168"/>
                  <a:pt x="2030307" y="1783848"/>
                  <a:pt x="2016972" y="1755273"/>
                </a:cubicBezTo>
                <a:cubicBezTo>
                  <a:pt x="2003637" y="1726698"/>
                  <a:pt x="1994747" y="1715903"/>
                  <a:pt x="1972522" y="1689233"/>
                </a:cubicBezTo>
                <a:cubicBezTo>
                  <a:pt x="1950297" y="1662563"/>
                  <a:pt x="1933152" y="1646688"/>
                  <a:pt x="1906482" y="1622558"/>
                </a:cubicBezTo>
                <a:cubicBezTo>
                  <a:pt x="1879812" y="1598428"/>
                  <a:pt x="1859492" y="1593983"/>
                  <a:pt x="1839807" y="1567313"/>
                </a:cubicBezTo>
                <a:cubicBezTo>
                  <a:pt x="1820122" y="1540643"/>
                  <a:pt x="1820122" y="1517783"/>
                  <a:pt x="1806787" y="1489208"/>
                </a:cubicBezTo>
                <a:cubicBezTo>
                  <a:pt x="1793452" y="1460633"/>
                  <a:pt x="1786467" y="1449838"/>
                  <a:pt x="1773132" y="1423168"/>
                </a:cubicBezTo>
                <a:cubicBezTo>
                  <a:pt x="1759797" y="1396498"/>
                  <a:pt x="1755352" y="1383163"/>
                  <a:pt x="1740112" y="1356493"/>
                </a:cubicBezTo>
                <a:cubicBezTo>
                  <a:pt x="1724872" y="1329823"/>
                  <a:pt x="1708997" y="1316488"/>
                  <a:pt x="1695662" y="1289818"/>
                </a:cubicBezTo>
                <a:cubicBezTo>
                  <a:pt x="1682327" y="1263148"/>
                  <a:pt x="1679787" y="1252353"/>
                  <a:pt x="1673437" y="1223778"/>
                </a:cubicBezTo>
                <a:cubicBezTo>
                  <a:pt x="1667087" y="1195203"/>
                  <a:pt x="1668992" y="1177423"/>
                  <a:pt x="1662642" y="1146308"/>
                </a:cubicBezTo>
                <a:cubicBezTo>
                  <a:pt x="1656292" y="1115193"/>
                  <a:pt x="1649307" y="1096778"/>
                  <a:pt x="1640417" y="1068203"/>
                </a:cubicBezTo>
                <a:cubicBezTo>
                  <a:pt x="1631527" y="1039628"/>
                  <a:pt x="1624542" y="1028833"/>
                  <a:pt x="1618192" y="1002163"/>
                </a:cubicBezTo>
                <a:cubicBezTo>
                  <a:pt x="1611842" y="975493"/>
                  <a:pt x="1613747" y="964063"/>
                  <a:pt x="1607397" y="935488"/>
                </a:cubicBezTo>
                <a:cubicBezTo>
                  <a:pt x="1601047" y="906913"/>
                  <a:pt x="1594062" y="886593"/>
                  <a:pt x="1585172" y="858018"/>
                </a:cubicBezTo>
                <a:cubicBezTo>
                  <a:pt x="1576282" y="829443"/>
                  <a:pt x="1571837" y="818013"/>
                  <a:pt x="1562947" y="791343"/>
                </a:cubicBezTo>
                <a:cubicBezTo>
                  <a:pt x="1554057" y="764673"/>
                  <a:pt x="1547072" y="751973"/>
                  <a:pt x="1540722" y="725303"/>
                </a:cubicBezTo>
                <a:cubicBezTo>
                  <a:pt x="1534372" y="698633"/>
                  <a:pt x="1540722" y="685298"/>
                  <a:pt x="1529927" y="658628"/>
                </a:cubicBezTo>
                <a:cubicBezTo>
                  <a:pt x="1519132" y="631958"/>
                  <a:pt x="1496907" y="618623"/>
                  <a:pt x="1485477" y="591953"/>
                </a:cubicBezTo>
                <a:cubicBezTo>
                  <a:pt x="1474047" y="565283"/>
                  <a:pt x="1482937" y="552583"/>
                  <a:pt x="1474047" y="525913"/>
                </a:cubicBezTo>
                <a:cubicBezTo>
                  <a:pt x="1465157" y="499243"/>
                  <a:pt x="1451822" y="485908"/>
                  <a:pt x="1441027" y="459238"/>
                </a:cubicBezTo>
                <a:cubicBezTo>
                  <a:pt x="1430232" y="432568"/>
                  <a:pt x="1427692" y="419233"/>
                  <a:pt x="1418802" y="392563"/>
                </a:cubicBezTo>
                <a:cubicBezTo>
                  <a:pt x="1409912" y="365893"/>
                  <a:pt x="1402927" y="352558"/>
                  <a:pt x="1396577" y="325888"/>
                </a:cubicBezTo>
                <a:cubicBezTo>
                  <a:pt x="1390227" y="299218"/>
                  <a:pt x="1387687" y="286518"/>
                  <a:pt x="1385782" y="259848"/>
                </a:cubicBezTo>
                <a:cubicBezTo>
                  <a:pt x="1383877" y="233178"/>
                  <a:pt x="1390227" y="206508"/>
                  <a:pt x="1385782" y="193173"/>
                </a:cubicBezTo>
                <a:cubicBezTo>
                  <a:pt x="1381337" y="179838"/>
                  <a:pt x="1385782" y="219843"/>
                  <a:pt x="1363557" y="19317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8780780" y="553720"/>
            <a:ext cx="2855595" cy="521970"/>
            <a:chOff x="13828" y="872"/>
            <a:chExt cx="4497" cy="822"/>
          </a:xfrm>
        </p:grpSpPr>
        <p:sp>
          <p:nvSpPr>
            <p:cNvPr id="18" name="矩形 17"/>
            <p:cNvSpPr/>
            <p:nvPr/>
          </p:nvSpPr>
          <p:spPr>
            <a:xfrm>
              <a:off x="13828" y="872"/>
              <a:ext cx="803" cy="80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9" name="矩形 18"/>
            <p:cNvSpPr/>
            <p:nvPr/>
          </p:nvSpPr>
          <p:spPr>
            <a:xfrm>
              <a:off x="14631" y="872"/>
              <a:ext cx="803" cy="80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1" name="矩形 20"/>
            <p:cNvSpPr/>
            <p:nvPr/>
          </p:nvSpPr>
          <p:spPr>
            <a:xfrm>
              <a:off x="15434" y="872"/>
              <a:ext cx="803" cy="80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6</a:t>
              </a:r>
              <a:endParaRPr lang="en-US" altLang="zh-CN"/>
            </a:p>
          </p:txBody>
        </p:sp>
        <p:sp>
          <p:nvSpPr>
            <p:cNvPr id="22" name="矩形 21"/>
            <p:cNvSpPr/>
            <p:nvPr/>
          </p:nvSpPr>
          <p:spPr>
            <a:xfrm>
              <a:off x="17231" y="872"/>
              <a:ext cx="1094" cy="8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8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seq</a:t>
              </a:r>
              <a:endPara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483600" y="1433195"/>
            <a:ext cx="3755390" cy="1487805"/>
            <a:chOff x="13360" y="2257"/>
            <a:chExt cx="5914" cy="2343"/>
          </a:xfrm>
        </p:grpSpPr>
        <p:sp>
          <p:nvSpPr>
            <p:cNvPr id="24" name="矩形 23"/>
            <p:cNvSpPr/>
            <p:nvPr/>
          </p:nvSpPr>
          <p:spPr>
            <a:xfrm>
              <a:off x="13828" y="3148"/>
              <a:ext cx="803" cy="80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5" name="矩形 24"/>
            <p:cNvSpPr/>
            <p:nvPr/>
          </p:nvSpPr>
          <p:spPr>
            <a:xfrm>
              <a:off x="14631" y="3148"/>
              <a:ext cx="803" cy="80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27" name="矩形 26"/>
            <p:cNvSpPr/>
            <p:nvPr/>
          </p:nvSpPr>
          <p:spPr>
            <a:xfrm>
              <a:off x="15434" y="3148"/>
              <a:ext cx="803" cy="80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8" name="矩形 27"/>
            <p:cNvSpPr/>
            <p:nvPr/>
          </p:nvSpPr>
          <p:spPr>
            <a:xfrm>
              <a:off x="16166" y="3148"/>
              <a:ext cx="803" cy="80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9" name="矩形 28"/>
            <p:cNvSpPr/>
            <p:nvPr/>
          </p:nvSpPr>
          <p:spPr>
            <a:xfrm>
              <a:off x="16969" y="3148"/>
              <a:ext cx="803" cy="80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0" name="矩形 29"/>
            <p:cNvSpPr/>
            <p:nvPr/>
          </p:nvSpPr>
          <p:spPr>
            <a:xfrm>
              <a:off x="17772" y="3148"/>
              <a:ext cx="803" cy="80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1" name="矩形 30"/>
            <p:cNvSpPr/>
            <p:nvPr/>
          </p:nvSpPr>
          <p:spPr>
            <a:xfrm>
              <a:off x="17456" y="2257"/>
              <a:ext cx="1145" cy="8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800" b="1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flag</a:t>
              </a:r>
              <a:endPara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3360" y="4020"/>
              <a:ext cx="591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...   1        2        3      4         5        6      ...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6B 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/>
            <a:r>
              <a:rPr lang="en-US" altLang="zh-CN"/>
              <a:t>For </a:t>
            </a:r>
            <a:r>
              <a:rPr lang="zh-CN" altLang="en-US"/>
              <a:t>②</a:t>
            </a:r>
            <a:r>
              <a:rPr lang="en-US" altLang="zh-CN"/>
              <a:t>, we can divide the tree until the case become </a:t>
            </a:r>
            <a:r>
              <a:rPr lang="zh-CN" altLang="en-US"/>
              <a:t>①</a:t>
            </a:r>
            <a:endParaRPr lang="zh-CN" altLang="en-US"/>
          </a:p>
          <a:p>
            <a:pPr lvl="1"/>
            <a:r>
              <a:rPr lang="en-US" altLang="zh-CN"/>
              <a:t>The path 4-2-5 do not through root 1, but through subtree’s root 2</a:t>
            </a:r>
            <a:endParaRPr lang="en-US" altLang="zh-CN"/>
          </a:p>
          <a:p>
            <a:pPr lvl="1"/>
            <a:r>
              <a:rPr lang="en-US" altLang="zh-CN"/>
              <a:t>In order to calculate more balance, we need to find the centroid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>
                <a:sym typeface="+mn-ea"/>
              </a:rPr>
              <a:t>There whole steps will be</a:t>
            </a:r>
            <a:endParaRPr lang="en-US" altLang="zh-CN"/>
          </a:p>
          <a:p>
            <a:pPr lvl="1"/>
            <a:r>
              <a:rPr lang="en-US" altLang="zh-CN"/>
              <a:t>Find the centroid of the tree (get root)</a:t>
            </a:r>
            <a:endParaRPr lang="en-US" altLang="zh-CN"/>
          </a:p>
          <a:p>
            <a:pPr lvl="1"/>
            <a:r>
              <a:rPr lang="en-US" altLang="zh-CN"/>
              <a:t>Calculate the distance from every node to root in subtree</a:t>
            </a:r>
            <a:endParaRPr lang="en-US" altLang="zh-CN"/>
          </a:p>
          <a:p>
            <a:pPr lvl="1"/>
            <a:r>
              <a:rPr lang="en-US" altLang="zh-CN"/>
              <a:t>Count the path answers of the current tree</a:t>
            </a:r>
            <a:endParaRPr lang="en-US" altLang="zh-CN"/>
          </a:p>
          <a:p>
            <a:pPr lvl="1"/>
            <a:r>
              <a:rPr lang="en-US" altLang="zh-CN"/>
              <a:t>Divide every subtree, and do iteration</a:t>
            </a:r>
            <a:endParaRPr lang="en-US" altLang="zh-CN"/>
          </a:p>
        </p:txBody>
      </p:sp>
      <p:grpSp>
        <p:nvGrpSpPr>
          <p:cNvPr id="23" name="组合 22"/>
          <p:cNvGrpSpPr/>
          <p:nvPr/>
        </p:nvGrpSpPr>
        <p:grpSpPr>
          <a:xfrm>
            <a:off x="8597265" y="3045460"/>
            <a:ext cx="2248535" cy="2940685"/>
            <a:chOff x="13173" y="1116"/>
            <a:chExt cx="3541" cy="4631"/>
          </a:xfrm>
        </p:grpSpPr>
        <p:sp>
          <p:nvSpPr>
            <p:cNvPr id="35" name="椭圆 34"/>
            <p:cNvSpPr/>
            <p:nvPr/>
          </p:nvSpPr>
          <p:spPr>
            <a:xfrm>
              <a:off x="14885" y="1116"/>
              <a:ext cx="907" cy="907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36" name="椭圆 35"/>
            <p:cNvSpPr/>
            <p:nvPr/>
          </p:nvSpPr>
          <p:spPr>
            <a:xfrm>
              <a:off x="15085" y="4841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37" name="椭圆 36"/>
            <p:cNvSpPr/>
            <p:nvPr/>
          </p:nvSpPr>
          <p:spPr>
            <a:xfrm>
              <a:off x="14080" y="2979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38" name="椭圆 37"/>
            <p:cNvSpPr/>
            <p:nvPr/>
          </p:nvSpPr>
          <p:spPr>
            <a:xfrm>
              <a:off x="15808" y="2979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39" name="椭圆 38"/>
            <p:cNvSpPr/>
            <p:nvPr/>
          </p:nvSpPr>
          <p:spPr>
            <a:xfrm>
              <a:off x="13173" y="4841"/>
              <a:ext cx="907" cy="906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cxnSp>
          <p:nvCxnSpPr>
            <p:cNvPr id="40" name="直接连接符 39"/>
            <p:cNvCxnSpPr>
              <a:stCxn id="35" idx="4"/>
              <a:endCxn id="37" idx="0"/>
            </p:cNvCxnSpPr>
            <p:nvPr/>
          </p:nvCxnSpPr>
          <p:spPr>
            <a:xfrm flipH="1">
              <a:off x="14534" y="2023"/>
              <a:ext cx="805" cy="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5" idx="4"/>
              <a:endCxn id="38" idx="0"/>
            </p:cNvCxnSpPr>
            <p:nvPr/>
          </p:nvCxnSpPr>
          <p:spPr>
            <a:xfrm>
              <a:off x="15339" y="2023"/>
              <a:ext cx="923" cy="9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7" idx="4"/>
              <a:endCxn id="39" idx="0"/>
            </p:cNvCxnSpPr>
            <p:nvPr/>
          </p:nvCxnSpPr>
          <p:spPr>
            <a:xfrm flipH="1">
              <a:off x="13627" y="3885"/>
              <a:ext cx="907" cy="95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endCxn id="36" idx="0"/>
            </p:cNvCxnSpPr>
            <p:nvPr/>
          </p:nvCxnSpPr>
          <p:spPr>
            <a:xfrm>
              <a:off x="14519" y="3873"/>
              <a:ext cx="1020" cy="96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14275" y="2075"/>
              <a:ext cx="5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5984" y="2110"/>
              <a:ext cx="5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3577" y="3995"/>
              <a:ext cx="5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5095" y="3960"/>
              <a:ext cx="50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48" name="任意多边形 47"/>
          <p:cNvSpPr/>
          <p:nvPr/>
        </p:nvSpPr>
        <p:spPr>
          <a:xfrm>
            <a:off x="8543290" y="3965575"/>
            <a:ext cx="2042795" cy="2211705"/>
          </a:xfrm>
          <a:custGeom>
            <a:avLst/>
            <a:gdLst>
              <a:gd name="connisteX0" fmla="*/ 1363556 w 2042530"/>
              <a:gd name="connsiteY0" fmla="*/ 193173 h 2211838"/>
              <a:gd name="connisteX1" fmla="*/ 1274656 w 2042530"/>
              <a:gd name="connsiteY1" fmla="*/ 60458 h 2211838"/>
              <a:gd name="connisteX2" fmla="*/ 1208616 w 2042530"/>
              <a:gd name="connsiteY2" fmla="*/ 38233 h 2211838"/>
              <a:gd name="connisteX3" fmla="*/ 1141941 w 2042530"/>
              <a:gd name="connsiteY3" fmla="*/ 38233 h 2211838"/>
              <a:gd name="connisteX4" fmla="*/ 1064471 w 2042530"/>
              <a:gd name="connsiteY4" fmla="*/ 26803 h 2211838"/>
              <a:gd name="connisteX5" fmla="*/ 997796 w 2042530"/>
              <a:gd name="connsiteY5" fmla="*/ 26803 h 2211838"/>
              <a:gd name="connisteX6" fmla="*/ 931121 w 2042530"/>
              <a:gd name="connsiteY6" fmla="*/ 16008 h 2211838"/>
              <a:gd name="connisteX7" fmla="*/ 865081 w 2042530"/>
              <a:gd name="connsiteY7" fmla="*/ 4578 h 2211838"/>
              <a:gd name="connisteX8" fmla="*/ 798406 w 2042530"/>
              <a:gd name="connsiteY8" fmla="*/ 4578 h 2211838"/>
              <a:gd name="connisteX9" fmla="*/ 731731 w 2042530"/>
              <a:gd name="connsiteY9" fmla="*/ 49028 h 2211838"/>
              <a:gd name="connisteX10" fmla="*/ 665691 w 2042530"/>
              <a:gd name="connsiteY10" fmla="*/ 104908 h 2211838"/>
              <a:gd name="connisteX11" fmla="*/ 587586 w 2042530"/>
              <a:gd name="connsiteY11" fmla="*/ 170948 h 2211838"/>
              <a:gd name="connisteX12" fmla="*/ 510116 w 2042530"/>
              <a:gd name="connsiteY12" fmla="*/ 226193 h 2211838"/>
              <a:gd name="connisteX13" fmla="*/ 454871 w 2042530"/>
              <a:gd name="connsiteY13" fmla="*/ 292868 h 2211838"/>
              <a:gd name="connisteX14" fmla="*/ 399626 w 2042530"/>
              <a:gd name="connsiteY14" fmla="*/ 370338 h 2211838"/>
              <a:gd name="connisteX15" fmla="*/ 344381 w 2042530"/>
              <a:gd name="connsiteY15" fmla="*/ 447808 h 2211838"/>
              <a:gd name="connisteX16" fmla="*/ 299931 w 2042530"/>
              <a:gd name="connsiteY16" fmla="*/ 514483 h 2211838"/>
              <a:gd name="connisteX17" fmla="*/ 255481 w 2042530"/>
              <a:gd name="connsiteY17" fmla="*/ 581158 h 2211838"/>
              <a:gd name="connisteX18" fmla="*/ 211031 w 2042530"/>
              <a:gd name="connsiteY18" fmla="*/ 647198 h 2211838"/>
              <a:gd name="connisteX19" fmla="*/ 178011 w 2042530"/>
              <a:gd name="connsiteY19" fmla="*/ 725303 h 2211838"/>
              <a:gd name="connisteX20" fmla="*/ 155786 w 2042530"/>
              <a:gd name="connsiteY20" fmla="*/ 791343 h 2211838"/>
              <a:gd name="connisteX21" fmla="*/ 122766 w 2042530"/>
              <a:gd name="connsiteY21" fmla="*/ 868813 h 2211838"/>
              <a:gd name="connisteX22" fmla="*/ 100541 w 2042530"/>
              <a:gd name="connsiteY22" fmla="*/ 935488 h 2211838"/>
              <a:gd name="connisteX23" fmla="*/ 66886 w 2042530"/>
              <a:gd name="connsiteY23" fmla="*/ 1024388 h 2211838"/>
              <a:gd name="connisteX24" fmla="*/ 56091 w 2042530"/>
              <a:gd name="connsiteY24" fmla="*/ 1101858 h 2211838"/>
              <a:gd name="connisteX25" fmla="*/ 33866 w 2042530"/>
              <a:gd name="connsiteY25" fmla="*/ 1167898 h 2211838"/>
              <a:gd name="connisteX26" fmla="*/ 33866 w 2042530"/>
              <a:gd name="connsiteY26" fmla="*/ 1234573 h 2211838"/>
              <a:gd name="connisteX27" fmla="*/ 23071 w 2042530"/>
              <a:gd name="connsiteY27" fmla="*/ 1312043 h 2211838"/>
              <a:gd name="connisteX28" fmla="*/ 23071 w 2042530"/>
              <a:gd name="connsiteY28" fmla="*/ 1389513 h 2211838"/>
              <a:gd name="connisteX29" fmla="*/ 11641 w 2042530"/>
              <a:gd name="connsiteY29" fmla="*/ 1456188 h 2211838"/>
              <a:gd name="connisteX30" fmla="*/ 11641 w 2042530"/>
              <a:gd name="connsiteY30" fmla="*/ 1533658 h 2211838"/>
              <a:gd name="connisteX31" fmla="*/ 846 w 2042530"/>
              <a:gd name="connsiteY31" fmla="*/ 1611128 h 2211838"/>
              <a:gd name="connisteX32" fmla="*/ 846 w 2042530"/>
              <a:gd name="connsiteY32" fmla="*/ 1677803 h 2211838"/>
              <a:gd name="connisteX33" fmla="*/ 846 w 2042530"/>
              <a:gd name="connsiteY33" fmla="*/ 1755273 h 2211838"/>
              <a:gd name="connisteX34" fmla="*/ 846 w 2042530"/>
              <a:gd name="connsiteY34" fmla="*/ 1821948 h 2211838"/>
              <a:gd name="connisteX35" fmla="*/ 11641 w 2042530"/>
              <a:gd name="connsiteY35" fmla="*/ 1888623 h 2211838"/>
              <a:gd name="connisteX36" fmla="*/ 45296 w 2042530"/>
              <a:gd name="connsiteY36" fmla="*/ 1954663 h 2211838"/>
              <a:gd name="connisteX37" fmla="*/ 111336 w 2042530"/>
              <a:gd name="connsiteY37" fmla="*/ 2009908 h 2211838"/>
              <a:gd name="connisteX38" fmla="*/ 178011 w 2042530"/>
              <a:gd name="connsiteY38" fmla="*/ 2054358 h 2211838"/>
              <a:gd name="connisteX39" fmla="*/ 244686 w 2042530"/>
              <a:gd name="connsiteY39" fmla="*/ 2065788 h 2211838"/>
              <a:gd name="connisteX40" fmla="*/ 310726 w 2042530"/>
              <a:gd name="connsiteY40" fmla="*/ 2088013 h 2211838"/>
              <a:gd name="connisteX41" fmla="*/ 377401 w 2042530"/>
              <a:gd name="connsiteY41" fmla="*/ 2098808 h 2211838"/>
              <a:gd name="connisteX42" fmla="*/ 444076 w 2042530"/>
              <a:gd name="connsiteY42" fmla="*/ 2121033 h 2211838"/>
              <a:gd name="connisteX43" fmla="*/ 510116 w 2042530"/>
              <a:gd name="connsiteY43" fmla="*/ 2143258 h 2211838"/>
              <a:gd name="connisteX44" fmla="*/ 576791 w 2042530"/>
              <a:gd name="connsiteY44" fmla="*/ 2165483 h 2211838"/>
              <a:gd name="connisteX45" fmla="*/ 643466 w 2042530"/>
              <a:gd name="connsiteY45" fmla="*/ 2187708 h 2211838"/>
              <a:gd name="connisteX46" fmla="*/ 720936 w 2042530"/>
              <a:gd name="connsiteY46" fmla="*/ 2187708 h 2211838"/>
              <a:gd name="connisteX47" fmla="*/ 798406 w 2042530"/>
              <a:gd name="connsiteY47" fmla="*/ 2198503 h 2211838"/>
              <a:gd name="connisteX48" fmla="*/ 865081 w 2042530"/>
              <a:gd name="connsiteY48" fmla="*/ 2209933 h 2211838"/>
              <a:gd name="connisteX49" fmla="*/ 942551 w 2042530"/>
              <a:gd name="connsiteY49" fmla="*/ 2209933 h 2211838"/>
              <a:gd name="connisteX50" fmla="*/ 1020021 w 2042530"/>
              <a:gd name="connsiteY50" fmla="*/ 2198503 h 2211838"/>
              <a:gd name="connisteX51" fmla="*/ 1097491 w 2042530"/>
              <a:gd name="connsiteY51" fmla="*/ 2187708 h 2211838"/>
              <a:gd name="connisteX52" fmla="*/ 1164166 w 2042530"/>
              <a:gd name="connsiteY52" fmla="*/ 2176278 h 2211838"/>
              <a:gd name="connisteX53" fmla="*/ 1241636 w 2042530"/>
              <a:gd name="connsiteY53" fmla="*/ 2165483 h 2211838"/>
              <a:gd name="connisteX54" fmla="*/ 1308311 w 2042530"/>
              <a:gd name="connsiteY54" fmla="*/ 2165483 h 2211838"/>
              <a:gd name="connisteX55" fmla="*/ 1374351 w 2042530"/>
              <a:gd name="connsiteY55" fmla="*/ 2154053 h 2211838"/>
              <a:gd name="connisteX56" fmla="*/ 1441026 w 2042530"/>
              <a:gd name="connsiteY56" fmla="*/ 2143258 h 2211838"/>
              <a:gd name="connisteX57" fmla="*/ 1518496 w 2042530"/>
              <a:gd name="connsiteY57" fmla="*/ 2131828 h 2211838"/>
              <a:gd name="connisteX58" fmla="*/ 1595966 w 2042530"/>
              <a:gd name="connsiteY58" fmla="*/ 2121033 h 2211838"/>
              <a:gd name="connisteX59" fmla="*/ 1662641 w 2042530"/>
              <a:gd name="connsiteY59" fmla="*/ 2110238 h 2211838"/>
              <a:gd name="connisteX60" fmla="*/ 1729316 w 2042530"/>
              <a:gd name="connsiteY60" fmla="*/ 2088013 h 2211838"/>
              <a:gd name="connisteX61" fmla="*/ 1806786 w 2042530"/>
              <a:gd name="connsiteY61" fmla="*/ 2076583 h 2211838"/>
              <a:gd name="connisteX62" fmla="*/ 1884256 w 2042530"/>
              <a:gd name="connsiteY62" fmla="*/ 2054358 h 2211838"/>
              <a:gd name="connisteX63" fmla="*/ 1961726 w 2042530"/>
              <a:gd name="connsiteY63" fmla="*/ 2032133 h 2211838"/>
              <a:gd name="connisteX64" fmla="*/ 2016971 w 2042530"/>
              <a:gd name="connsiteY64" fmla="*/ 1966093 h 2211838"/>
              <a:gd name="connisteX65" fmla="*/ 2039196 w 2042530"/>
              <a:gd name="connsiteY65" fmla="*/ 1899418 h 2211838"/>
              <a:gd name="connisteX66" fmla="*/ 2039196 w 2042530"/>
              <a:gd name="connsiteY66" fmla="*/ 1832743 h 2211838"/>
              <a:gd name="connisteX67" fmla="*/ 2016971 w 2042530"/>
              <a:gd name="connsiteY67" fmla="*/ 1755273 h 2211838"/>
              <a:gd name="connisteX68" fmla="*/ 1972521 w 2042530"/>
              <a:gd name="connsiteY68" fmla="*/ 1689233 h 2211838"/>
              <a:gd name="connisteX69" fmla="*/ 1906481 w 2042530"/>
              <a:gd name="connsiteY69" fmla="*/ 1622558 h 2211838"/>
              <a:gd name="connisteX70" fmla="*/ 1839806 w 2042530"/>
              <a:gd name="connsiteY70" fmla="*/ 1567313 h 2211838"/>
              <a:gd name="connisteX71" fmla="*/ 1806786 w 2042530"/>
              <a:gd name="connsiteY71" fmla="*/ 1489208 h 2211838"/>
              <a:gd name="connisteX72" fmla="*/ 1773131 w 2042530"/>
              <a:gd name="connsiteY72" fmla="*/ 1423168 h 2211838"/>
              <a:gd name="connisteX73" fmla="*/ 1740111 w 2042530"/>
              <a:gd name="connsiteY73" fmla="*/ 1356493 h 2211838"/>
              <a:gd name="connisteX74" fmla="*/ 1695661 w 2042530"/>
              <a:gd name="connsiteY74" fmla="*/ 1289818 h 2211838"/>
              <a:gd name="connisteX75" fmla="*/ 1673436 w 2042530"/>
              <a:gd name="connsiteY75" fmla="*/ 1223778 h 2211838"/>
              <a:gd name="connisteX76" fmla="*/ 1662641 w 2042530"/>
              <a:gd name="connsiteY76" fmla="*/ 1146308 h 2211838"/>
              <a:gd name="connisteX77" fmla="*/ 1640416 w 2042530"/>
              <a:gd name="connsiteY77" fmla="*/ 1068203 h 2211838"/>
              <a:gd name="connisteX78" fmla="*/ 1618191 w 2042530"/>
              <a:gd name="connsiteY78" fmla="*/ 1002163 h 2211838"/>
              <a:gd name="connisteX79" fmla="*/ 1607396 w 2042530"/>
              <a:gd name="connsiteY79" fmla="*/ 935488 h 2211838"/>
              <a:gd name="connisteX80" fmla="*/ 1585171 w 2042530"/>
              <a:gd name="connsiteY80" fmla="*/ 858018 h 2211838"/>
              <a:gd name="connisteX81" fmla="*/ 1562946 w 2042530"/>
              <a:gd name="connsiteY81" fmla="*/ 791343 h 2211838"/>
              <a:gd name="connisteX82" fmla="*/ 1540721 w 2042530"/>
              <a:gd name="connsiteY82" fmla="*/ 725303 h 2211838"/>
              <a:gd name="connisteX83" fmla="*/ 1529926 w 2042530"/>
              <a:gd name="connsiteY83" fmla="*/ 658628 h 2211838"/>
              <a:gd name="connisteX84" fmla="*/ 1485476 w 2042530"/>
              <a:gd name="connsiteY84" fmla="*/ 591953 h 2211838"/>
              <a:gd name="connisteX85" fmla="*/ 1474046 w 2042530"/>
              <a:gd name="connsiteY85" fmla="*/ 525913 h 2211838"/>
              <a:gd name="connisteX86" fmla="*/ 1441026 w 2042530"/>
              <a:gd name="connsiteY86" fmla="*/ 459238 h 2211838"/>
              <a:gd name="connisteX87" fmla="*/ 1418801 w 2042530"/>
              <a:gd name="connsiteY87" fmla="*/ 392563 h 2211838"/>
              <a:gd name="connisteX88" fmla="*/ 1396576 w 2042530"/>
              <a:gd name="connsiteY88" fmla="*/ 325888 h 2211838"/>
              <a:gd name="connisteX89" fmla="*/ 1385781 w 2042530"/>
              <a:gd name="connsiteY89" fmla="*/ 259848 h 2211838"/>
              <a:gd name="connisteX90" fmla="*/ 1385781 w 2042530"/>
              <a:gd name="connsiteY90" fmla="*/ 193173 h 2211838"/>
              <a:gd name="connisteX91" fmla="*/ 1363556 w 2042530"/>
              <a:gd name="connsiteY91" fmla="*/ 193173 h 221183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</a:cxnLst>
            <a:rect l="l" t="t" r="r" b="b"/>
            <a:pathLst>
              <a:path w="2042530" h="2211838">
                <a:moveTo>
                  <a:pt x="1363557" y="193173"/>
                </a:moveTo>
                <a:cubicBezTo>
                  <a:pt x="1341332" y="166503"/>
                  <a:pt x="1305772" y="91573"/>
                  <a:pt x="1274657" y="60458"/>
                </a:cubicBezTo>
                <a:cubicBezTo>
                  <a:pt x="1243542" y="29343"/>
                  <a:pt x="1235287" y="42678"/>
                  <a:pt x="1208617" y="38233"/>
                </a:cubicBezTo>
                <a:cubicBezTo>
                  <a:pt x="1181947" y="33788"/>
                  <a:pt x="1170517" y="40773"/>
                  <a:pt x="1141942" y="38233"/>
                </a:cubicBezTo>
                <a:cubicBezTo>
                  <a:pt x="1113367" y="35693"/>
                  <a:pt x="1093047" y="29343"/>
                  <a:pt x="1064472" y="26803"/>
                </a:cubicBezTo>
                <a:cubicBezTo>
                  <a:pt x="1035897" y="24263"/>
                  <a:pt x="1024467" y="28708"/>
                  <a:pt x="997797" y="26803"/>
                </a:cubicBezTo>
                <a:cubicBezTo>
                  <a:pt x="971127" y="24898"/>
                  <a:pt x="957792" y="20453"/>
                  <a:pt x="931122" y="16008"/>
                </a:cubicBezTo>
                <a:cubicBezTo>
                  <a:pt x="904452" y="11563"/>
                  <a:pt x="891752" y="7118"/>
                  <a:pt x="865082" y="4578"/>
                </a:cubicBezTo>
                <a:cubicBezTo>
                  <a:pt x="838412" y="2038"/>
                  <a:pt x="825077" y="-4312"/>
                  <a:pt x="798407" y="4578"/>
                </a:cubicBezTo>
                <a:cubicBezTo>
                  <a:pt x="771737" y="13468"/>
                  <a:pt x="758402" y="28708"/>
                  <a:pt x="731732" y="49028"/>
                </a:cubicBezTo>
                <a:cubicBezTo>
                  <a:pt x="705062" y="69348"/>
                  <a:pt x="694267" y="80778"/>
                  <a:pt x="665692" y="104908"/>
                </a:cubicBezTo>
                <a:cubicBezTo>
                  <a:pt x="637117" y="129038"/>
                  <a:pt x="618702" y="146818"/>
                  <a:pt x="587587" y="170948"/>
                </a:cubicBezTo>
                <a:cubicBezTo>
                  <a:pt x="556472" y="195078"/>
                  <a:pt x="536787" y="202063"/>
                  <a:pt x="510117" y="226193"/>
                </a:cubicBezTo>
                <a:cubicBezTo>
                  <a:pt x="483447" y="250323"/>
                  <a:pt x="477097" y="264293"/>
                  <a:pt x="454872" y="292868"/>
                </a:cubicBezTo>
                <a:cubicBezTo>
                  <a:pt x="432647" y="321443"/>
                  <a:pt x="421852" y="339223"/>
                  <a:pt x="399627" y="370338"/>
                </a:cubicBezTo>
                <a:cubicBezTo>
                  <a:pt x="377402" y="401453"/>
                  <a:pt x="364067" y="419233"/>
                  <a:pt x="344382" y="447808"/>
                </a:cubicBezTo>
                <a:cubicBezTo>
                  <a:pt x="324697" y="476383"/>
                  <a:pt x="317712" y="487813"/>
                  <a:pt x="299932" y="514483"/>
                </a:cubicBezTo>
                <a:cubicBezTo>
                  <a:pt x="282152" y="541153"/>
                  <a:pt x="273262" y="554488"/>
                  <a:pt x="255482" y="581158"/>
                </a:cubicBezTo>
                <a:cubicBezTo>
                  <a:pt x="237702" y="607828"/>
                  <a:pt x="226272" y="618623"/>
                  <a:pt x="211032" y="647198"/>
                </a:cubicBezTo>
                <a:cubicBezTo>
                  <a:pt x="195792" y="675773"/>
                  <a:pt x="188807" y="696728"/>
                  <a:pt x="178012" y="725303"/>
                </a:cubicBezTo>
                <a:cubicBezTo>
                  <a:pt x="167217" y="753878"/>
                  <a:pt x="166582" y="762768"/>
                  <a:pt x="155787" y="791343"/>
                </a:cubicBezTo>
                <a:cubicBezTo>
                  <a:pt x="144992" y="819918"/>
                  <a:pt x="133562" y="840238"/>
                  <a:pt x="122767" y="868813"/>
                </a:cubicBezTo>
                <a:cubicBezTo>
                  <a:pt x="111972" y="897388"/>
                  <a:pt x="111972" y="904373"/>
                  <a:pt x="100542" y="935488"/>
                </a:cubicBezTo>
                <a:cubicBezTo>
                  <a:pt x="89112" y="966603"/>
                  <a:pt x="75777" y="991368"/>
                  <a:pt x="66887" y="1024388"/>
                </a:cubicBezTo>
                <a:cubicBezTo>
                  <a:pt x="57997" y="1057408"/>
                  <a:pt x="62442" y="1073283"/>
                  <a:pt x="56092" y="1101858"/>
                </a:cubicBezTo>
                <a:cubicBezTo>
                  <a:pt x="49742" y="1130433"/>
                  <a:pt x="38312" y="1141228"/>
                  <a:pt x="33867" y="1167898"/>
                </a:cubicBezTo>
                <a:cubicBezTo>
                  <a:pt x="29422" y="1194568"/>
                  <a:pt x="35772" y="1205998"/>
                  <a:pt x="33867" y="1234573"/>
                </a:cubicBezTo>
                <a:cubicBezTo>
                  <a:pt x="31962" y="1263148"/>
                  <a:pt x="24977" y="1280928"/>
                  <a:pt x="23072" y="1312043"/>
                </a:cubicBezTo>
                <a:cubicBezTo>
                  <a:pt x="21167" y="1343158"/>
                  <a:pt x="25612" y="1360938"/>
                  <a:pt x="23072" y="1389513"/>
                </a:cubicBezTo>
                <a:cubicBezTo>
                  <a:pt x="20532" y="1418088"/>
                  <a:pt x="14182" y="1427613"/>
                  <a:pt x="11642" y="1456188"/>
                </a:cubicBezTo>
                <a:cubicBezTo>
                  <a:pt x="9102" y="1484763"/>
                  <a:pt x="13547" y="1502543"/>
                  <a:pt x="11642" y="1533658"/>
                </a:cubicBezTo>
                <a:cubicBezTo>
                  <a:pt x="9737" y="1564773"/>
                  <a:pt x="2752" y="1582553"/>
                  <a:pt x="847" y="1611128"/>
                </a:cubicBezTo>
                <a:cubicBezTo>
                  <a:pt x="-1058" y="1639703"/>
                  <a:pt x="847" y="1649228"/>
                  <a:pt x="847" y="1677803"/>
                </a:cubicBezTo>
                <a:cubicBezTo>
                  <a:pt x="847" y="1706378"/>
                  <a:pt x="847" y="1726698"/>
                  <a:pt x="847" y="1755273"/>
                </a:cubicBezTo>
                <a:cubicBezTo>
                  <a:pt x="847" y="1783848"/>
                  <a:pt x="-1058" y="1795278"/>
                  <a:pt x="847" y="1821948"/>
                </a:cubicBezTo>
                <a:cubicBezTo>
                  <a:pt x="2752" y="1848618"/>
                  <a:pt x="2752" y="1861953"/>
                  <a:pt x="11642" y="1888623"/>
                </a:cubicBezTo>
                <a:cubicBezTo>
                  <a:pt x="20532" y="1915293"/>
                  <a:pt x="25612" y="1930533"/>
                  <a:pt x="45297" y="1954663"/>
                </a:cubicBezTo>
                <a:cubicBezTo>
                  <a:pt x="64982" y="1978793"/>
                  <a:pt x="84667" y="1990223"/>
                  <a:pt x="111337" y="2009908"/>
                </a:cubicBezTo>
                <a:cubicBezTo>
                  <a:pt x="138007" y="2029593"/>
                  <a:pt x="151342" y="2042928"/>
                  <a:pt x="178012" y="2054358"/>
                </a:cubicBezTo>
                <a:cubicBezTo>
                  <a:pt x="204682" y="2065788"/>
                  <a:pt x="218017" y="2058803"/>
                  <a:pt x="244687" y="2065788"/>
                </a:cubicBezTo>
                <a:cubicBezTo>
                  <a:pt x="271357" y="2072773"/>
                  <a:pt x="284057" y="2081663"/>
                  <a:pt x="310727" y="2088013"/>
                </a:cubicBezTo>
                <a:cubicBezTo>
                  <a:pt x="337397" y="2094363"/>
                  <a:pt x="350732" y="2092458"/>
                  <a:pt x="377402" y="2098808"/>
                </a:cubicBezTo>
                <a:cubicBezTo>
                  <a:pt x="404072" y="2105158"/>
                  <a:pt x="417407" y="2112143"/>
                  <a:pt x="444077" y="2121033"/>
                </a:cubicBezTo>
                <a:cubicBezTo>
                  <a:pt x="470747" y="2129923"/>
                  <a:pt x="483447" y="2134368"/>
                  <a:pt x="510117" y="2143258"/>
                </a:cubicBezTo>
                <a:cubicBezTo>
                  <a:pt x="536787" y="2152148"/>
                  <a:pt x="550122" y="2156593"/>
                  <a:pt x="576792" y="2165483"/>
                </a:cubicBezTo>
                <a:cubicBezTo>
                  <a:pt x="603462" y="2174373"/>
                  <a:pt x="614892" y="2183263"/>
                  <a:pt x="643467" y="2187708"/>
                </a:cubicBezTo>
                <a:cubicBezTo>
                  <a:pt x="672042" y="2192153"/>
                  <a:pt x="689822" y="2185803"/>
                  <a:pt x="720937" y="2187708"/>
                </a:cubicBezTo>
                <a:cubicBezTo>
                  <a:pt x="752052" y="2189613"/>
                  <a:pt x="769832" y="2194058"/>
                  <a:pt x="798407" y="2198503"/>
                </a:cubicBezTo>
                <a:cubicBezTo>
                  <a:pt x="826982" y="2202948"/>
                  <a:pt x="836507" y="2207393"/>
                  <a:pt x="865082" y="2209933"/>
                </a:cubicBezTo>
                <a:cubicBezTo>
                  <a:pt x="893657" y="2212473"/>
                  <a:pt x="911437" y="2212473"/>
                  <a:pt x="942552" y="2209933"/>
                </a:cubicBezTo>
                <a:cubicBezTo>
                  <a:pt x="973667" y="2207393"/>
                  <a:pt x="988907" y="2202948"/>
                  <a:pt x="1020022" y="2198503"/>
                </a:cubicBezTo>
                <a:cubicBezTo>
                  <a:pt x="1051137" y="2194058"/>
                  <a:pt x="1068917" y="2192153"/>
                  <a:pt x="1097492" y="2187708"/>
                </a:cubicBezTo>
                <a:cubicBezTo>
                  <a:pt x="1126067" y="2183263"/>
                  <a:pt x="1135592" y="2180723"/>
                  <a:pt x="1164167" y="2176278"/>
                </a:cubicBezTo>
                <a:cubicBezTo>
                  <a:pt x="1192742" y="2171833"/>
                  <a:pt x="1213062" y="2167388"/>
                  <a:pt x="1241637" y="2165483"/>
                </a:cubicBezTo>
                <a:cubicBezTo>
                  <a:pt x="1270212" y="2163578"/>
                  <a:pt x="1281642" y="2168023"/>
                  <a:pt x="1308312" y="2165483"/>
                </a:cubicBezTo>
                <a:cubicBezTo>
                  <a:pt x="1334982" y="2162943"/>
                  <a:pt x="1347682" y="2158498"/>
                  <a:pt x="1374352" y="2154053"/>
                </a:cubicBezTo>
                <a:cubicBezTo>
                  <a:pt x="1401022" y="2149608"/>
                  <a:pt x="1412452" y="2147703"/>
                  <a:pt x="1441027" y="2143258"/>
                </a:cubicBezTo>
                <a:cubicBezTo>
                  <a:pt x="1469602" y="2138813"/>
                  <a:pt x="1487382" y="2136273"/>
                  <a:pt x="1518497" y="2131828"/>
                </a:cubicBezTo>
                <a:cubicBezTo>
                  <a:pt x="1549612" y="2127383"/>
                  <a:pt x="1567392" y="2125478"/>
                  <a:pt x="1595967" y="2121033"/>
                </a:cubicBezTo>
                <a:cubicBezTo>
                  <a:pt x="1624542" y="2116588"/>
                  <a:pt x="1635972" y="2116588"/>
                  <a:pt x="1662642" y="2110238"/>
                </a:cubicBezTo>
                <a:cubicBezTo>
                  <a:pt x="1689312" y="2103888"/>
                  <a:pt x="1700742" y="2094998"/>
                  <a:pt x="1729317" y="2088013"/>
                </a:cubicBezTo>
                <a:cubicBezTo>
                  <a:pt x="1757892" y="2081028"/>
                  <a:pt x="1775672" y="2083568"/>
                  <a:pt x="1806787" y="2076583"/>
                </a:cubicBezTo>
                <a:cubicBezTo>
                  <a:pt x="1837902" y="2069598"/>
                  <a:pt x="1853142" y="2063248"/>
                  <a:pt x="1884257" y="2054358"/>
                </a:cubicBezTo>
                <a:cubicBezTo>
                  <a:pt x="1915372" y="2045468"/>
                  <a:pt x="1935057" y="2049913"/>
                  <a:pt x="1961727" y="2032133"/>
                </a:cubicBezTo>
                <a:cubicBezTo>
                  <a:pt x="1988397" y="2014353"/>
                  <a:pt x="2001732" y="1992763"/>
                  <a:pt x="2016972" y="1966093"/>
                </a:cubicBezTo>
                <a:cubicBezTo>
                  <a:pt x="2032212" y="1939423"/>
                  <a:pt x="2034752" y="1926088"/>
                  <a:pt x="2039197" y="1899418"/>
                </a:cubicBezTo>
                <a:cubicBezTo>
                  <a:pt x="2043642" y="1872748"/>
                  <a:pt x="2043642" y="1861318"/>
                  <a:pt x="2039197" y="1832743"/>
                </a:cubicBezTo>
                <a:cubicBezTo>
                  <a:pt x="2034752" y="1804168"/>
                  <a:pt x="2030307" y="1783848"/>
                  <a:pt x="2016972" y="1755273"/>
                </a:cubicBezTo>
                <a:cubicBezTo>
                  <a:pt x="2003637" y="1726698"/>
                  <a:pt x="1994747" y="1715903"/>
                  <a:pt x="1972522" y="1689233"/>
                </a:cubicBezTo>
                <a:cubicBezTo>
                  <a:pt x="1950297" y="1662563"/>
                  <a:pt x="1933152" y="1646688"/>
                  <a:pt x="1906482" y="1622558"/>
                </a:cubicBezTo>
                <a:cubicBezTo>
                  <a:pt x="1879812" y="1598428"/>
                  <a:pt x="1859492" y="1593983"/>
                  <a:pt x="1839807" y="1567313"/>
                </a:cubicBezTo>
                <a:cubicBezTo>
                  <a:pt x="1820122" y="1540643"/>
                  <a:pt x="1820122" y="1517783"/>
                  <a:pt x="1806787" y="1489208"/>
                </a:cubicBezTo>
                <a:cubicBezTo>
                  <a:pt x="1793452" y="1460633"/>
                  <a:pt x="1786467" y="1449838"/>
                  <a:pt x="1773132" y="1423168"/>
                </a:cubicBezTo>
                <a:cubicBezTo>
                  <a:pt x="1759797" y="1396498"/>
                  <a:pt x="1755352" y="1383163"/>
                  <a:pt x="1740112" y="1356493"/>
                </a:cubicBezTo>
                <a:cubicBezTo>
                  <a:pt x="1724872" y="1329823"/>
                  <a:pt x="1708997" y="1316488"/>
                  <a:pt x="1695662" y="1289818"/>
                </a:cubicBezTo>
                <a:cubicBezTo>
                  <a:pt x="1682327" y="1263148"/>
                  <a:pt x="1679787" y="1252353"/>
                  <a:pt x="1673437" y="1223778"/>
                </a:cubicBezTo>
                <a:cubicBezTo>
                  <a:pt x="1667087" y="1195203"/>
                  <a:pt x="1668992" y="1177423"/>
                  <a:pt x="1662642" y="1146308"/>
                </a:cubicBezTo>
                <a:cubicBezTo>
                  <a:pt x="1656292" y="1115193"/>
                  <a:pt x="1649307" y="1096778"/>
                  <a:pt x="1640417" y="1068203"/>
                </a:cubicBezTo>
                <a:cubicBezTo>
                  <a:pt x="1631527" y="1039628"/>
                  <a:pt x="1624542" y="1028833"/>
                  <a:pt x="1618192" y="1002163"/>
                </a:cubicBezTo>
                <a:cubicBezTo>
                  <a:pt x="1611842" y="975493"/>
                  <a:pt x="1613747" y="964063"/>
                  <a:pt x="1607397" y="935488"/>
                </a:cubicBezTo>
                <a:cubicBezTo>
                  <a:pt x="1601047" y="906913"/>
                  <a:pt x="1594062" y="886593"/>
                  <a:pt x="1585172" y="858018"/>
                </a:cubicBezTo>
                <a:cubicBezTo>
                  <a:pt x="1576282" y="829443"/>
                  <a:pt x="1571837" y="818013"/>
                  <a:pt x="1562947" y="791343"/>
                </a:cubicBezTo>
                <a:cubicBezTo>
                  <a:pt x="1554057" y="764673"/>
                  <a:pt x="1547072" y="751973"/>
                  <a:pt x="1540722" y="725303"/>
                </a:cubicBezTo>
                <a:cubicBezTo>
                  <a:pt x="1534372" y="698633"/>
                  <a:pt x="1540722" y="685298"/>
                  <a:pt x="1529927" y="658628"/>
                </a:cubicBezTo>
                <a:cubicBezTo>
                  <a:pt x="1519132" y="631958"/>
                  <a:pt x="1496907" y="618623"/>
                  <a:pt x="1485477" y="591953"/>
                </a:cubicBezTo>
                <a:cubicBezTo>
                  <a:pt x="1474047" y="565283"/>
                  <a:pt x="1482937" y="552583"/>
                  <a:pt x="1474047" y="525913"/>
                </a:cubicBezTo>
                <a:cubicBezTo>
                  <a:pt x="1465157" y="499243"/>
                  <a:pt x="1451822" y="485908"/>
                  <a:pt x="1441027" y="459238"/>
                </a:cubicBezTo>
                <a:cubicBezTo>
                  <a:pt x="1430232" y="432568"/>
                  <a:pt x="1427692" y="419233"/>
                  <a:pt x="1418802" y="392563"/>
                </a:cubicBezTo>
                <a:cubicBezTo>
                  <a:pt x="1409912" y="365893"/>
                  <a:pt x="1402927" y="352558"/>
                  <a:pt x="1396577" y="325888"/>
                </a:cubicBezTo>
                <a:cubicBezTo>
                  <a:pt x="1390227" y="299218"/>
                  <a:pt x="1387687" y="286518"/>
                  <a:pt x="1385782" y="259848"/>
                </a:cubicBezTo>
                <a:cubicBezTo>
                  <a:pt x="1383877" y="233178"/>
                  <a:pt x="1390227" y="206508"/>
                  <a:pt x="1385782" y="193173"/>
                </a:cubicBezTo>
                <a:cubicBezTo>
                  <a:pt x="1381337" y="179838"/>
                  <a:pt x="1385782" y="219843"/>
                  <a:pt x="1363557" y="19317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4343</Words>
  <Application>WPS 表格</Application>
  <PresentationFormat>宽屏</PresentationFormat>
  <Paragraphs>342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Cambria Math</vt:lpstr>
      <vt:lpstr>Kingsoft Math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微软雅黑</vt:lpstr>
      <vt:lpstr>WPS</vt:lpstr>
      <vt:lpstr>Lab 6 Solution hint</vt:lpstr>
      <vt:lpstr>Lab 6A</vt:lpstr>
      <vt:lpstr>Lab 6A sample</vt:lpstr>
      <vt:lpstr>Lab 6A solution</vt:lpstr>
      <vt:lpstr>Lab 6A solution</vt:lpstr>
      <vt:lpstr>Lab 6B</vt:lpstr>
      <vt:lpstr>Lab 6B sample</vt:lpstr>
      <vt:lpstr>Lab 6B Solution</vt:lpstr>
      <vt:lpstr>Lab 6B Solution</vt:lpstr>
      <vt:lpstr>Lab 6B Solution</vt:lpstr>
      <vt:lpstr>THX :-)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wwy</dc:creator>
  <cp:lastModifiedBy>WPS_1687660678</cp:lastModifiedBy>
  <cp:revision>10</cp:revision>
  <dcterms:created xsi:type="dcterms:W3CDTF">2025-04-22T14:55:38Z</dcterms:created>
  <dcterms:modified xsi:type="dcterms:W3CDTF">2025-04-22T14:55:38Z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2052-7.3.1.8967</vt:lpwstr>
  </property>
</Properties>
</file>