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Lab 7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wwy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7A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/>
              </a:bodyPr>
              <a:p>
                <a:r>
                  <a:rPr lang="en-US" altLang="zh-CN"/>
                  <a:t>At the SUSTech library, a student recorded a sequence of reading notes. The notes consist of a string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/>
                  <a:t> where each character represents the first letter of a keyword from their reading.</a:t>
                </a:r>
                <a:endParaRPr lang="en-US" altLang="zh-CN"/>
              </a:p>
              <a:p>
                <a:r>
                  <a:rPr lang="en-US" altLang="zh-CN"/>
                  <a:t>Now, the student wants to extract a continuous segment of this s to present to their advisor, with the following requirement:</a:t>
                </a:r>
                <a:endParaRPr lang="en-US" altLang="zh-CN"/>
              </a:p>
              <a:p>
                <a:r>
                  <a:rPr lang="en-US" altLang="zh-CN"/>
                  <a:t>In the chosen substring, </a:t>
                </a:r>
                <a:r>
                  <a:rPr lang="en-US" altLang="zh-CN" b="1"/>
                  <a:t>each character must appear at least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𝒌</m:t>
                    </m:r>
                  </m:oMath>
                </a14:m>
                <a:r>
                  <a:rPr lang="en-US" altLang="zh-CN" b="1"/>
                  <a:t> times</a:t>
                </a:r>
                <a:r>
                  <a:rPr lang="en-US" altLang="zh-CN"/>
                  <a:t>.</a:t>
                </a:r>
                <a:endParaRPr lang="en-US" altLang="zh-CN"/>
              </a:p>
              <a:p>
                <a:r>
                  <a:rPr lang="en-US" altLang="zh-CN"/>
                  <a:t>Your task is to determine the </a:t>
                </a:r>
                <a:r>
                  <a:rPr lang="en-US" altLang="zh-CN" b="1"/>
                  <a:t>length of the longest valid substring</a:t>
                </a:r>
                <a:r>
                  <a:rPr lang="en-US" altLang="zh-CN"/>
                  <a:t> that satisfies this condition. If no such substring exists, return 0.</a:t>
                </a:r>
                <a:endParaRPr lang="en-US" altLang="zh-CN"/>
              </a:p>
              <a:p>
                <a:r>
                  <a:rPr lang="en-US" altLang="zh-CN" b="1"/>
                  <a:t>Input Format</a:t>
                </a:r>
                <a:endParaRPr lang="en-US" altLang="zh-CN"/>
              </a:p>
              <a:p>
                <a:pPr lvl="1"/>
                <a:r>
                  <a:rPr lang="en-US" altLang="zh-CN"/>
                  <a:t>A string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</m:oMath>
                </a14:m>
                <a:r>
                  <a:rPr lang="en-US" altLang="zh-CN"/>
                  <a:t>, consisting only of lowercase English letters.</a:t>
                </a:r>
                <a:endParaRPr lang="en-US" altLang="zh-CN"/>
              </a:p>
              <a:p>
                <a:pPr lvl="1"/>
                <a:r>
                  <a:rPr lang="en-US" altLang="zh-CN"/>
                  <a:t>An integer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k</m:t>
                    </m:r>
                  </m:oMath>
                </a14:m>
                <a:r>
                  <a:rPr lang="en-US" altLang="zh-CN"/>
                  <a:t>, the minimum number of occurrences required for each character in the selected segment.</a:t>
                </a:r>
                <a:endParaRPr lang="en-US" altLang="zh-CN"/>
              </a:p>
              <a:p>
                <a:pPr lvl="0"/>
                <a:r>
                  <a:rPr lang="en-US" altLang="zh-CN" b="1"/>
                  <a:t>Out Format</a:t>
                </a:r>
                <a:endParaRPr lang="en-US" altLang="zh-CN" b="1"/>
              </a:p>
              <a:p>
                <a:pPr lvl="1"/>
                <a:r>
                  <a:rPr lang="en-US" altLang="zh-CN"/>
                  <a:t>An integer representing the length of the longest valid substring.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7A sample1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Input: ddbbb 3</a:t>
            </a:r>
            <a:endParaRPr lang="en-US" altLang="zh-CN"/>
          </a:p>
          <a:p>
            <a:r>
              <a:rPr lang="en-US" altLang="zh-CN"/>
              <a:t>Output: 3</a:t>
            </a:r>
            <a:endParaRPr lang="en-US" altLang="zh-CN"/>
          </a:p>
          <a:p>
            <a:r>
              <a:rPr lang="en-US" altLang="zh-CN"/>
              <a:t>Explanation: The substring "bbb" is valid since 'b' appears 3 times.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7A sample2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Input: acabbab 2</a:t>
            </a:r>
            <a:endParaRPr lang="en-US" altLang="zh-CN"/>
          </a:p>
          <a:p>
            <a:r>
              <a:rPr lang="en-US" altLang="zh-CN"/>
              <a:t>Output: 5</a:t>
            </a:r>
            <a:endParaRPr lang="en-US" altLang="zh-CN"/>
          </a:p>
          <a:p>
            <a:r>
              <a:rPr lang="en-US" altLang="zh-CN"/>
              <a:t>Explanation: The substring "abbab" is valid since 'a' appears 2 times and 'b' appears 3 times.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7B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/>
              <a:t>You are given a list of rectangles on a 2D plane. Each rectangle is represented by a triplet </a:t>
            </a:r>
            <a:r>
              <a:rPr lang="en-US" altLang="zh-CN" b="1"/>
              <a:t>[left_i, right_i, height_i]</a:t>
            </a:r>
            <a:r>
              <a:rPr lang="en-US" altLang="zh-CN"/>
              <a:t>, where:</a:t>
            </a:r>
            <a:endParaRPr lang="en-US" altLang="zh-CN"/>
          </a:p>
          <a:p>
            <a:pPr lvl="1"/>
            <a:r>
              <a:rPr lang="en-US" altLang="zh-CN" b="1"/>
              <a:t>left_i</a:t>
            </a:r>
            <a:r>
              <a:rPr lang="en-US" altLang="zh-CN"/>
              <a:t> is the x-coordinate of the left edge of the rectangle,</a:t>
            </a:r>
            <a:endParaRPr lang="en-US" altLang="zh-CN"/>
          </a:p>
          <a:p>
            <a:pPr lvl="1"/>
            <a:r>
              <a:rPr lang="en-US" altLang="zh-CN" b="1"/>
              <a:t>right_i</a:t>
            </a:r>
            <a:r>
              <a:rPr lang="en-US" altLang="zh-CN"/>
              <a:t> is the x-coordinate of the right edge (exclusive),</a:t>
            </a:r>
            <a:endParaRPr lang="en-US" altLang="zh-CN"/>
          </a:p>
          <a:p>
            <a:pPr lvl="1"/>
            <a:r>
              <a:rPr lang="en-US" altLang="zh-CN" b="1"/>
              <a:t>height_i</a:t>
            </a:r>
            <a:r>
              <a:rPr lang="en-US" altLang="zh-CN"/>
              <a:t> is the height of the rectangle.</a:t>
            </a:r>
            <a:endParaRPr lang="en-US" altLang="zh-CN"/>
          </a:p>
          <a:p>
            <a:r>
              <a:rPr lang="en-US" altLang="zh-CN"/>
              <a:t>Each rectangle extends vertically from height 0 up to </a:t>
            </a:r>
            <a:r>
              <a:rPr lang="en-US" altLang="zh-CN" b="1"/>
              <a:t>height_i</a:t>
            </a:r>
            <a:r>
              <a:rPr lang="en-US" altLang="zh-CN"/>
              <a:t>, and spans horizontally from </a:t>
            </a:r>
            <a:r>
              <a:rPr lang="en-US" altLang="zh-CN" b="1"/>
              <a:t>left_i</a:t>
            </a:r>
            <a:r>
              <a:rPr lang="en-US" altLang="zh-CN"/>
              <a:t> to </a:t>
            </a:r>
            <a:r>
              <a:rPr lang="en-US" altLang="zh-CN" b="1"/>
              <a:t>right_i</a:t>
            </a:r>
            <a:r>
              <a:rPr lang="en-US" altLang="zh-CN"/>
              <a:t>.  </a:t>
            </a:r>
            <a:endParaRPr lang="en-US" altLang="zh-CN"/>
          </a:p>
          <a:p>
            <a:r>
              <a:rPr lang="en-US" altLang="zh-CN"/>
              <a:t>All rectangles have a width along the x-axis and are aligned with the axes.</a:t>
            </a:r>
            <a:endParaRPr lang="en-US" altLang="zh-CN"/>
          </a:p>
          <a:p>
            <a:r>
              <a:rPr lang="en-US" altLang="zh-CN"/>
              <a:t>Your task is to compute the </a:t>
            </a:r>
            <a:r>
              <a:rPr lang="en-US" altLang="zh-CN" b="1"/>
              <a:t>outline of the combined shape</a:t>
            </a:r>
            <a:r>
              <a:rPr lang="en-US" altLang="zh-CN"/>
              <a:t> formed by these rectangles, as seen from the front (along the y-axis).  </a:t>
            </a:r>
            <a:endParaRPr lang="en-US" altLang="zh-CN"/>
          </a:p>
          <a:p>
            <a:r>
              <a:rPr lang="en-US" altLang="zh-CN"/>
              <a:t>This outline can be represented by a list of </a:t>
            </a:r>
            <a:r>
              <a:rPr lang="en-US" altLang="zh-CN" b="1"/>
              <a:t>key points</a:t>
            </a:r>
            <a:r>
              <a:rPr lang="en-US" altLang="zh-CN"/>
              <a:t> which indicate where the height of the shape changes.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7B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Input Format</a:t>
            </a:r>
            <a:endParaRPr lang="en-US" altLang="zh-CN"/>
          </a:p>
          <a:p>
            <a:pPr lvl="1"/>
            <a:r>
              <a:rPr lang="en-US" altLang="zh-CN"/>
              <a:t>An array </a:t>
            </a:r>
            <a:r>
              <a:rPr lang="en-US" altLang="zh-CN" b="1"/>
              <a:t>rectangles</a:t>
            </a:r>
            <a:r>
              <a:rPr lang="en-US" altLang="zh-CN"/>
              <a:t> of shape </a:t>
            </a:r>
            <a:r>
              <a:rPr lang="en-US" altLang="zh-CN" b="1"/>
              <a:t>n x 3</a:t>
            </a:r>
            <a:r>
              <a:rPr lang="en-US" altLang="zh-CN"/>
              <a:t>, including </a:t>
            </a:r>
            <a:r>
              <a:rPr lang="en-US" altLang="zh-CN" b="1"/>
              <a:t>left_i, right_i, height_i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 Output Format</a:t>
            </a:r>
            <a:endParaRPr lang="en-US" altLang="zh-CN"/>
          </a:p>
          <a:p>
            <a:pPr lvl="1"/>
            <a:r>
              <a:rPr lang="en-US" altLang="zh-CN"/>
              <a:t>A list of key points </a:t>
            </a:r>
            <a:r>
              <a:rPr lang="en-US" altLang="zh-CN" b="1"/>
              <a:t>x1 y1, x2 y2, ...</a:t>
            </a:r>
            <a:r>
              <a:rPr lang="en-US" altLang="zh-CN"/>
              <a:t>, sorted in increasing order of </a:t>
            </a:r>
            <a:r>
              <a:rPr lang="en-US" altLang="zh-CN" b="1"/>
              <a:t>x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/>
              <a:t>Each key point represents a horizontal position </a:t>
            </a:r>
            <a:r>
              <a:rPr lang="en-US" altLang="zh-CN" b="1"/>
              <a:t>x</a:t>
            </a:r>
            <a:r>
              <a:rPr lang="en-US" altLang="zh-CN"/>
              <a:t> where the height changes to </a:t>
            </a:r>
            <a:r>
              <a:rPr lang="en-US" altLang="zh-CN" b="1"/>
              <a:t>y</a:t>
            </a:r>
            <a:r>
              <a:rPr lang="en-US" altLang="zh-CN"/>
              <a:t>.  </a:t>
            </a:r>
            <a:endParaRPr lang="en-US" altLang="zh-CN"/>
          </a:p>
          <a:p>
            <a:pPr lvl="1"/>
            <a:r>
              <a:rPr lang="en-US" altLang="zh-CN"/>
              <a:t>Consecutive key points must not have the same height value.</a:t>
            </a:r>
            <a:endParaRPr lang="en-US" altLang="zh-CN"/>
          </a:p>
          <a:p>
            <a:pPr lvl="1"/>
            <a:r>
              <a:rPr lang="en-US" altLang="zh-CN"/>
              <a:t>The final point should represent the drop to ground level (`height = 0`) at the end of the last rectangle.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7B sample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508760" cy="4351655"/>
          </a:xfrm>
        </p:spPr>
        <p:txBody>
          <a:bodyPr/>
          <a:p>
            <a:r>
              <a:rPr lang="en-US" altLang="zh-CN"/>
              <a:t>Input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Output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346960" y="1373505"/>
            <a:ext cx="1239520" cy="22618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r>
              <a:rPr lang="en-US" altLang="zh-CN" sz="2400"/>
              <a:t>2 9 10</a:t>
            </a:r>
            <a:endParaRPr lang="en-US" altLang="zh-CN" sz="2400"/>
          </a:p>
          <a:p>
            <a:r>
              <a:rPr lang="en-US" altLang="zh-CN" sz="2400"/>
              <a:t>3 7 15</a:t>
            </a:r>
            <a:endParaRPr lang="en-US" altLang="zh-CN" sz="2400"/>
          </a:p>
          <a:p>
            <a:r>
              <a:rPr lang="en-US" altLang="zh-CN" sz="2400"/>
              <a:t>5 12 12</a:t>
            </a:r>
            <a:endParaRPr lang="en-US" altLang="zh-CN" sz="2400"/>
          </a:p>
          <a:p>
            <a:r>
              <a:rPr lang="en-US" altLang="zh-CN" sz="2400"/>
              <a:t>15 20 10</a:t>
            </a:r>
            <a:endParaRPr lang="en-US" altLang="zh-CN" sz="2400"/>
          </a:p>
          <a:p>
            <a:r>
              <a:rPr lang="en-US" altLang="zh-CN" sz="2400"/>
              <a:t>19 24 8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2346960" y="4021455"/>
            <a:ext cx="964565" cy="2676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2400"/>
              <a:t>2 10</a:t>
            </a:r>
            <a:endParaRPr lang="en-US" altLang="zh-CN" sz="2400"/>
          </a:p>
          <a:p>
            <a:r>
              <a:rPr lang="en-US" altLang="zh-CN" sz="2400"/>
              <a:t>3 15</a:t>
            </a:r>
            <a:endParaRPr lang="en-US" altLang="zh-CN" sz="2400"/>
          </a:p>
          <a:p>
            <a:r>
              <a:rPr lang="en-US" altLang="zh-CN" sz="2400"/>
              <a:t>7 12</a:t>
            </a:r>
            <a:endParaRPr lang="en-US" altLang="zh-CN" sz="2400"/>
          </a:p>
          <a:p>
            <a:r>
              <a:rPr lang="en-US" altLang="zh-CN" sz="2400"/>
              <a:t>12 0</a:t>
            </a:r>
            <a:endParaRPr lang="en-US" altLang="zh-CN" sz="2400"/>
          </a:p>
          <a:p>
            <a:r>
              <a:rPr lang="en-US" altLang="zh-CN" sz="2400"/>
              <a:t>15 10</a:t>
            </a:r>
            <a:endParaRPr lang="en-US" altLang="zh-CN" sz="2400"/>
          </a:p>
          <a:p>
            <a:r>
              <a:rPr lang="en-US" altLang="zh-CN" sz="2400"/>
              <a:t>20 8</a:t>
            </a:r>
            <a:endParaRPr lang="en-US" altLang="zh-CN" sz="2400"/>
          </a:p>
          <a:p>
            <a:r>
              <a:rPr lang="en-US" altLang="zh-CN" sz="2400"/>
              <a:t>24 0</a:t>
            </a:r>
            <a:endParaRPr lang="en-US" altLang="zh-CN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915" y="938530"/>
            <a:ext cx="6572885" cy="5414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THX:-)</a:t>
            </a:r>
            <a:endParaRPr lang="en-US" altLang="zh-CN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2253</Words>
  <Application>WPS 演示</Application>
  <PresentationFormat>宽屏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Cambria Math</vt:lpstr>
      <vt:lpstr>Calibri</vt:lpstr>
      <vt:lpstr>微软雅黑</vt:lpstr>
      <vt:lpstr>Arial Unicode MS</vt:lpstr>
      <vt:lpstr>WPS</vt:lpstr>
      <vt:lpstr>Lab 7</vt:lpstr>
      <vt:lpstr>Lab 7A</vt:lpstr>
      <vt:lpstr>Lab 7A sample1</vt:lpstr>
      <vt:lpstr>Lab 7A sample2</vt:lpstr>
      <vt:lpstr>Lab 7B</vt:lpstr>
      <vt:lpstr>Lab 7B</vt:lpstr>
      <vt:lpstr>Lab 7B sample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wwy</dc:creator>
  <cp:lastModifiedBy>维语_豆</cp:lastModifiedBy>
  <cp:revision>7</cp:revision>
  <dcterms:created xsi:type="dcterms:W3CDTF">2023-08-09T12:44:00Z</dcterms:created>
  <dcterms:modified xsi:type="dcterms:W3CDTF">2025-04-22T08:55:58Z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