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9" r:id="rId4"/>
    <p:sldId id="260" r:id="rId5"/>
    <p:sldId id="257" r:id="rId6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71" r:id="rId16"/>
    <p:sldId id="269" r:id="rId17"/>
    <p:sldId id="27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c++ code</a:t>
            </a:r>
            <a:r>
              <a:rPr lang="zh-CN" altLang="en-US"/>
              <a:t>，仅供参考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#include &lt;ctime&gt;</a:t>
            </a:r>
            <a:endParaRPr lang="zh-CN" altLang="en-US"/>
          </a:p>
          <a:p>
            <a:r>
              <a:rPr lang="zh-CN" altLang="en-US"/>
              <a:t>#include &lt;cmath&gt;</a:t>
            </a:r>
            <a:endParaRPr lang="zh-CN" altLang="en-US"/>
          </a:p>
          <a:p>
            <a:r>
              <a:rPr lang="zh-CN" altLang="en-US"/>
              <a:t>#include &lt;iostream&gt;  </a:t>
            </a:r>
            <a:endParaRPr lang="zh-CN" altLang="en-US"/>
          </a:p>
          <a:p>
            <a:r>
              <a:rPr lang="zh-CN" altLang="en-US"/>
              <a:t>#include &lt;algorithm&gt;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#define INFINITE_DISTANCE 65535    // 无限大距离</a:t>
            </a:r>
            <a:endParaRPr lang="zh-CN" altLang="en-US"/>
          </a:p>
          <a:p>
            <a:r>
              <a:rPr lang="zh-CN" altLang="en-US"/>
              <a:t>#define COORDINATE_RANGE 100.0    // 横纵坐标范围为[-100,100]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#ifndef Closest_pair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typedef struct Point</a:t>
            </a:r>
            <a:endParaRPr lang="zh-CN" altLang="en-US"/>
          </a:p>
          <a:p>
            <a:r>
              <a:rPr lang="zh-CN" altLang="en-US"/>
              <a:t>{// 二维坐标上的点Point</a:t>
            </a:r>
            <a:endParaRPr lang="zh-CN" altLang="en-US"/>
          </a:p>
          <a:p>
            <a:r>
              <a:rPr lang="zh-CN" altLang="en-US"/>
              <a:t>    double x;</a:t>
            </a:r>
            <a:endParaRPr lang="zh-CN" altLang="en-US"/>
          </a:p>
          <a:p>
            <a:r>
              <a:rPr lang="zh-CN" altLang="en-US"/>
              <a:t>    double y;</a:t>
            </a:r>
            <a:endParaRPr lang="zh-CN" altLang="en-US"/>
          </a:p>
          <a:p>
            <a:r>
              <a:rPr lang="zh-CN" altLang="en-US"/>
              <a:t>}Point;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double Distance(Point a, Point b)</a:t>
            </a:r>
            <a:endParaRPr lang="zh-CN" altLang="en-US"/>
          </a:p>
          <a:p>
            <a:r>
              <a:rPr lang="zh-CN" altLang="en-US"/>
              <a:t>{//平面上任意两点对之间的距离公式计算</a:t>
            </a:r>
            <a:endParaRPr lang="zh-CN" altLang="en-US"/>
          </a:p>
          <a:p>
            <a:r>
              <a:rPr lang="zh-CN" altLang="en-US"/>
              <a:t>    return sqrt((a.x - b.x)*(a.x - b.x) + (a.y - b.y)*(a.y - b.y));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bool compareX(Point a, Point b)</a:t>
            </a:r>
            <a:endParaRPr lang="zh-CN" altLang="en-US"/>
          </a:p>
          <a:p>
            <a:r>
              <a:rPr lang="zh-CN" altLang="en-US"/>
              <a:t>{//自定义排序规则：依照结构体中的x成员变量升序排序</a:t>
            </a:r>
            <a:endParaRPr lang="zh-CN" altLang="en-US"/>
          </a:p>
          <a:p>
            <a:r>
              <a:rPr lang="zh-CN" altLang="en-US"/>
              <a:t>    return a.x &lt; b.x;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bool compareY(Point a, Point b)</a:t>
            </a:r>
            <a:endParaRPr lang="zh-CN" altLang="en-US"/>
          </a:p>
          <a:p>
            <a:r>
              <a:rPr lang="zh-CN" altLang="en-US"/>
              <a:t>{//自定义排序规则：依照结构体中的x成员变量升序排序</a:t>
            </a:r>
            <a:endParaRPr lang="zh-CN" altLang="en-US"/>
          </a:p>
          <a:p>
            <a:r>
              <a:rPr lang="zh-CN" altLang="en-US"/>
              <a:t>    return a.y &lt; b.y;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float ClosestPair(Point points[], int length, Point &amp;a, Point &amp;b)</a:t>
            </a:r>
            <a:endParaRPr lang="zh-CN" altLang="en-US"/>
          </a:p>
          <a:p>
            <a:r>
              <a:rPr lang="zh-CN" altLang="en-US"/>
              <a:t>{// 求出最近点对记录，并将两点记录再a、b中</a:t>
            </a:r>
            <a:endParaRPr lang="zh-CN" altLang="en-US"/>
          </a:p>
          <a:p>
            <a:r>
              <a:rPr lang="zh-CN" altLang="en-US"/>
              <a:t>    double distance;                   //记录集合points中最近两点距离 </a:t>
            </a:r>
            <a:endParaRPr lang="zh-CN" altLang="en-US"/>
          </a:p>
          <a:p>
            <a:r>
              <a:rPr lang="zh-CN" altLang="en-US"/>
              <a:t>    double d1, d2;                     //记录分割后两个子集中各自最小点对距离</a:t>
            </a:r>
            <a:endParaRPr lang="zh-CN" altLang="en-US"/>
          </a:p>
          <a:p>
            <a:r>
              <a:rPr lang="zh-CN" altLang="en-US"/>
              <a:t>    int i = 0, j = 0, k = 0, x = 0;    //用于控制for循环的循环变量</a:t>
            </a:r>
            <a:endParaRPr lang="zh-CN" altLang="en-US"/>
          </a:p>
          <a:p>
            <a:r>
              <a:rPr lang="zh-CN" altLang="en-US"/>
              <a:t>    Point a1, b1, a2, b2;              //保存分割后两个子集中最小点对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if (length &lt; 2)</a:t>
            </a:r>
            <a:endParaRPr lang="zh-CN" altLang="en-US"/>
          </a:p>
          <a:p>
            <a:r>
              <a:rPr lang="zh-CN" altLang="en-US"/>
              <a:t>        return INFINITE_DISTANCE;    //若子集长度小于2，定义为最大距离，表示不可达</a:t>
            </a:r>
            <a:endParaRPr lang="zh-CN" altLang="en-US"/>
          </a:p>
          <a:p>
            <a:r>
              <a:rPr lang="zh-CN" altLang="en-US"/>
              <a:t>    else if (length == 2)</a:t>
            </a:r>
            <a:endParaRPr lang="zh-CN" altLang="en-US"/>
          </a:p>
          <a:p>
            <a:r>
              <a:rPr lang="zh-CN" altLang="en-US"/>
              <a:t>    {//若子集长度等于2，直接返回该两点的距离</a:t>
            </a:r>
            <a:endParaRPr lang="zh-CN" altLang="en-US"/>
          </a:p>
          <a:p>
            <a:r>
              <a:rPr lang="zh-CN" altLang="en-US"/>
              <a:t>        a = points[0];</a:t>
            </a:r>
            <a:endParaRPr lang="zh-CN" altLang="en-US"/>
          </a:p>
          <a:p>
            <a:r>
              <a:rPr lang="zh-CN" altLang="en-US"/>
              <a:t>        b = points[1];</a:t>
            </a:r>
            <a:endParaRPr lang="zh-CN" altLang="en-US"/>
          </a:p>
          <a:p>
            <a:r>
              <a:rPr lang="zh-CN" altLang="en-US"/>
              <a:t>        distance = Distance(points[0], points[1]);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{//子集长度大于3，进行分治求解</a:t>
            </a:r>
            <a:endParaRPr lang="zh-CN" altLang="en-US"/>
          </a:p>
          <a:p>
            <a:r>
              <a:rPr lang="zh-CN" altLang="en-US"/>
              <a:t>        Point *pts1 = new Point[length];     //开辟两个子集</a:t>
            </a:r>
            <a:endParaRPr lang="zh-CN" altLang="en-US"/>
          </a:p>
          <a:p>
            <a:r>
              <a:rPr lang="zh-CN" altLang="en-US"/>
              <a:t>        Point *pts2 = new Point[length];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sort(points, points + length, compareX);    //调用algorithm库中的sort函数对points进行排序，compareX为自定义的排序规则</a:t>
            </a:r>
            <a:endParaRPr lang="zh-CN" altLang="en-US"/>
          </a:p>
          <a:p>
            <a:r>
              <a:rPr lang="zh-CN" altLang="en-US"/>
              <a:t>        double mid = points[(length - 1) / 2].x;    //排完序后的中间下标值，即中位数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for (i = 0; i &lt; length / 2; i++)</a:t>
            </a:r>
            <a:endParaRPr lang="zh-CN" altLang="en-US"/>
          </a:p>
          <a:p>
            <a:r>
              <a:rPr lang="zh-CN" altLang="en-US"/>
              <a:t>            pts1[i] = points[i];</a:t>
            </a:r>
            <a:endParaRPr lang="zh-CN" altLang="en-US"/>
          </a:p>
          <a:p>
            <a:r>
              <a:rPr lang="zh-CN" altLang="en-US"/>
              <a:t>        for (int j = 0, i = length / 2; i &lt; length; i++)</a:t>
            </a:r>
            <a:endParaRPr lang="zh-CN" altLang="en-US"/>
          </a:p>
          <a:p>
            <a:r>
              <a:rPr lang="zh-CN" altLang="en-US"/>
              <a:t>            pts2[j++] = points[i];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d1 = ClosestPair(pts1, length / 2, a1, b1);             //分治求解左半部分子集的最近点  </a:t>
            </a:r>
            <a:endParaRPr lang="zh-CN" altLang="en-US"/>
          </a:p>
          <a:p>
            <a:r>
              <a:rPr lang="zh-CN" altLang="en-US"/>
              <a:t>        d2 = ClosestPair(pts2, length - length / 2, a2, b2);    //分治求解右半部分子集的最近点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if (d1 &lt; d2) { distance = d1; a = a1; b = b1; }            //记录最近点，最近距离</a:t>
            </a:r>
            <a:endParaRPr lang="zh-CN" altLang="en-US"/>
          </a:p>
          <a:p>
            <a:r>
              <a:rPr lang="zh-CN" altLang="en-US"/>
              <a:t>        else { distance = d2; a = a2; b = b2;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//merge - 进行子集合解合并</a:t>
            </a:r>
            <a:endParaRPr lang="zh-CN" altLang="en-US"/>
          </a:p>
          <a:p>
            <a:r>
              <a:rPr lang="zh-CN" altLang="en-US"/>
              <a:t>        //求解跨分割线并在δ×2δ区间内的最近点对</a:t>
            </a:r>
            <a:endParaRPr lang="zh-CN" altLang="en-US"/>
          </a:p>
          <a:p>
            <a:r>
              <a:rPr lang="zh-CN" altLang="en-US"/>
              <a:t>        Point *pts3 = new Point[length];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for (i = 0, k = 0; i &lt; length; i++)                        //取得中线2δ宽度的所有点对共k个    </a:t>
            </a:r>
            <a:endParaRPr lang="zh-CN" altLang="en-US"/>
          </a:p>
          <a:p>
            <a:r>
              <a:rPr lang="zh-CN" altLang="en-US"/>
              <a:t>            if (abs(points[i].x - mid) &lt;= distance)</a:t>
            </a:r>
            <a:endParaRPr lang="zh-CN" altLang="en-US"/>
          </a:p>
          <a:p>
            <a:r>
              <a:rPr lang="zh-CN" altLang="en-US"/>
              <a:t>                pts3[k++] = points[i];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sort(pts3, pts3 + k, compareY);                                       // 以y排序矩形阵内的点集合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for (i = 0; i &lt; k; i++)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if (pts3[j].x - mid &gt;= 0)                                             // 只判断左侧部分的点</a:t>
            </a:r>
            <a:endParaRPr lang="zh-CN" altLang="en-US"/>
          </a:p>
          <a:p>
            <a:r>
              <a:rPr lang="zh-CN" altLang="en-US"/>
              <a:t>                continue;</a:t>
            </a:r>
            <a:endParaRPr lang="zh-CN" altLang="en-US"/>
          </a:p>
          <a:p>
            <a:r>
              <a:rPr lang="zh-CN" altLang="en-US"/>
              <a:t>            x = 0;</a:t>
            </a:r>
            <a:endParaRPr lang="zh-CN" altLang="en-US"/>
          </a:p>
          <a:p>
            <a:r>
              <a:rPr lang="zh-CN" altLang="en-US"/>
              <a:t>            for (j = i + 1; j &lt;= i + 6 + x &amp;&amp; j &lt; k; j++)            //只需与有序的领接的的6个点进行比较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if (pts3[j].x - mid &lt; 0)</a:t>
            </a:r>
            <a:endParaRPr lang="zh-CN" altLang="en-US"/>
          </a:p>
          <a:p>
            <a:r>
              <a:rPr lang="zh-CN" altLang="en-US"/>
              <a:t>                {//  假如i点是位于mid左边则只需判断在mid右边的j点即可</a:t>
            </a:r>
            <a:endParaRPr lang="zh-CN" altLang="en-US"/>
          </a:p>
          <a:p>
            <a:r>
              <a:rPr lang="zh-CN" altLang="en-US"/>
              <a:t>                    x++;</a:t>
            </a:r>
            <a:endParaRPr lang="zh-CN" altLang="en-US"/>
          </a:p>
          <a:p>
            <a:r>
              <a:rPr lang="zh-CN" altLang="en-US"/>
              <a:t>                    continue;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    if (Distance(pts3[i], pts3[j]) &lt; distance)</a:t>
            </a:r>
            <a:endParaRPr lang="zh-CN" altLang="en-US"/>
          </a:p>
          <a:p>
            <a:r>
              <a:rPr lang="zh-CN" altLang="en-US"/>
              <a:t>                {//如果跨分割线的两点距离小于已知最小距离，则记录该距离和两点</a:t>
            </a:r>
            <a:endParaRPr lang="zh-CN" altLang="en-US"/>
          </a:p>
          <a:p>
            <a:r>
              <a:rPr lang="zh-CN" altLang="en-US"/>
              <a:t>                    distance = Distance(pts3[i], pts3[j]);</a:t>
            </a:r>
            <a:endParaRPr lang="zh-CN" altLang="en-US"/>
          </a:p>
          <a:p>
            <a:r>
              <a:rPr lang="zh-CN" altLang="en-US"/>
              <a:t>                    a = pts3[i];</a:t>
            </a:r>
            <a:endParaRPr lang="zh-CN" altLang="en-US"/>
          </a:p>
          <a:p>
            <a:r>
              <a:rPr lang="zh-CN" altLang="en-US"/>
              <a:t>                    b = pts3[j];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distance;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void SetPoints(Point *points, int length)</a:t>
            </a:r>
            <a:endParaRPr lang="zh-CN" altLang="en-US"/>
          </a:p>
          <a:p>
            <a:r>
              <a:rPr lang="zh-CN" altLang="en-US"/>
              <a:t>{//随机函数对点数组points中的二维点进行初始化</a:t>
            </a:r>
            <a:endParaRPr lang="zh-CN" altLang="en-US"/>
          </a:p>
          <a:p>
            <a:r>
              <a:rPr lang="zh-CN" altLang="en-US"/>
              <a:t>    srand(unsigned(time(NULL)));</a:t>
            </a:r>
            <a:endParaRPr lang="zh-CN" altLang="en-US"/>
          </a:p>
          <a:p>
            <a:r>
              <a:rPr lang="zh-CN" altLang="en-US"/>
              <a:t>    for (int i = 0; i &lt; length; i++)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points[i].x = (rand() % int(COORDINATE_RANGE * 200)) / COORDINATE_RANGE - COORDINATE_RANGE;</a:t>
            </a:r>
            <a:endParaRPr lang="zh-CN" altLang="en-US"/>
          </a:p>
          <a:p>
            <a:r>
              <a:rPr lang="zh-CN" altLang="en-US"/>
              <a:t>        points[i].y = (rand() % int(COORDINATE_RANGE * 200)) / COORDINATE_RANGE - COORDINATE_RANGE;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num;            //随机生成的点对个数</a:t>
            </a:r>
            <a:endParaRPr lang="zh-CN" altLang="en-US"/>
          </a:p>
          <a:p>
            <a:r>
              <a:rPr lang="zh-CN" altLang="en-US"/>
              <a:t>    Point a, b;            //最近点对</a:t>
            </a:r>
            <a:endParaRPr lang="zh-CN" altLang="en-US"/>
          </a:p>
          <a:p>
            <a:r>
              <a:rPr lang="zh-CN" altLang="en-US"/>
              <a:t>    double diatance;    //点对距离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cout &lt;&lt; "请输入二维点对个数:";</a:t>
            </a:r>
            <a:endParaRPr lang="zh-CN" altLang="en-US"/>
          </a:p>
          <a:p>
            <a:r>
              <a:rPr lang="zh-CN" altLang="en-US"/>
              <a:t>    cin &gt;&gt; num;</a:t>
            </a:r>
            <a:endParaRPr lang="zh-CN" altLang="en-US"/>
          </a:p>
          <a:p>
            <a:r>
              <a:rPr lang="zh-CN" altLang="en-US"/>
              <a:t>    if (num &lt; 2)</a:t>
            </a:r>
            <a:endParaRPr lang="zh-CN" altLang="en-US"/>
          </a:p>
          <a:p>
            <a:r>
              <a:rPr lang="zh-CN" altLang="en-US"/>
              <a:t>        cout &lt;&lt; "请输入大于等于2的点个数！！" &lt;&lt; endl;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cout &lt;&lt; endl &lt;&lt; "随机生成的" &lt;&lt; num &lt;&lt; "个二维点对如下：" &lt;&lt; endl;</a:t>
            </a:r>
            <a:endParaRPr lang="zh-CN" altLang="en-US"/>
          </a:p>
          <a:p>
            <a:r>
              <a:rPr lang="zh-CN" altLang="en-US"/>
              <a:t>        Point *points = new Point[num];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SetPoints(points, num);</a:t>
            </a:r>
            <a:endParaRPr lang="zh-CN" altLang="en-US"/>
          </a:p>
          <a:p>
            <a:r>
              <a:rPr lang="zh-CN" altLang="en-US"/>
              <a:t>        for (int i = 0; i &lt; num; i++)</a:t>
            </a:r>
            <a:endParaRPr lang="zh-CN" altLang="en-US"/>
          </a:p>
          <a:p>
            <a:r>
              <a:rPr lang="zh-CN" altLang="en-US"/>
              <a:t>            cout &lt;&lt; "(" &lt;&lt; points[i].x &lt;&lt; "," &lt;&lt; points[i].y &lt;&lt; ")" &lt;&lt; endl;</a:t>
            </a:r>
            <a:endParaRPr lang="zh-CN" altLang="en-US"/>
          </a:p>
          <a:p>
            <a:r>
              <a:rPr lang="zh-CN" altLang="en-US"/>
              <a:t>        diatance = ClosestPair(points, num, a, b);</a:t>
            </a:r>
            <a:endParaRPr lang="zh-CN" altLang="en-US"/>
          </a:p>
          <a:p>
            <a:r>
              <a:rPr lang="zh-CN" altLang="en-US"/>
              <a:t>        cout &lt;&lt; endl &lt;&lt; endl &lt;&lt; "按横坐标排序后的点对:" &lt;&lt; endl;</a:t>
            </a:r>
            <a:endParaRPr lang="zh-CN" altLang="en-US"/>
          </a:p>
          <a:p>
            <a:r>
              <a:rPr lang="zh-CN" altLang="en-US"/>
              <a:t>        for (int i = 0; i &lt; num; i++)</a:t>
            </a:r>
            <a:endParaRPr lang="zh-CN" altLang="en-US"/>
          </a:p>
          <a:p>
            <a:r>
              <a:rPr lang="zh-CN" altLang="en-US"/>
              <a:t>            cout &lt;&lt; "(" &lt;&lt; points[i].x &lt;&lt; "," &lt;&lt; points[i].y &lt;&lt; ")" &lt;&lt; 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cout &lt;&lt; endl &lt;&lt; "最近点对为：" &lt;&lt; "(" &lt;&lt; a.x &lt;&lt; "," &lt;&lt; a.y &lt;&lt; ")和" &lt;&lt; "(" &lt;&lt; b.x &lt;&lt; "," &lt;&lt; b.y &lt;&lt; ")" &lt;&lt; endl &lt;&lt; "最近点对距离为：" &lt;&lt; diatance &lt;&lt; endl;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system("pause");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#endif // !Closest_pair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// c++ code, </a:t>
            </a:r>
            <a:r>
              <a:rPr lang="zh-CN" altLang="en-US"/>
              <a:t>仅供参考</a:t>
            </a:r>
            <a:endParaRPr lang="zh-CN" altLang="en-US"/>
          </a:p>
          <a:p>
            <a:r>
              <a:rPr lang="zh-CN" altLang="en-US"/>
              <a:t>#include &lt;iostream&gt;</a:t>
            </a:r>
            <a:endParaRPr lang="zh-CN" altLang="en-US"/>
          </a:p>
          <a:p>
            <a:r>
              <a:rPr lang="zh-CN" altLang="en-US"/>
              <a:t>#include &lt;vector&gt;</a:t>
            </a:r>
            <a:endParaRPr lang="zh-CN" altLang="en-US"/>
          </a:p>
          <a:p>
            <a:r>
              <a:rPr lang="zh-CN" altLang="en-US"/>
              <a:t>#include &lt;algorithm&gt;</a:t>
            </a:r>
            <a:endParaRPr lang="zh-CN" altLang="en-US"/>
          </a:p>
          <a:p>
            <a:r>
              <a:rPr lang="zh-CN" altLang="en-US"/>
              <a:t>#include &lt;string&gt;</a:t>
            </a:r>
            <a:endParaRPr lang="zh-CN" altLang="en-US"/>
          </a:p>
          <a:p>
            <a:r>
              <a:rPr lang="zh-CN" altLang="en-US"/>
              <a:t>#include &lt;cmath&gt;</a:t>
            </a:r>
            <a:endParaRPr lang="zh-CN" altLang="en-US"/>
          </a:p>
          <a:p>
            <a:r>
              <a:rPr lang="zh-CN" altLang="en-US"/>
              <a:t>using namespace std;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const int data[6][2] = { {2,3},{5,4},{9,6},{4,7},{8,1},{7,2} };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struct KdTree {</a:t>
            </a:r>
            <a:endParaRPr lang="zh-CN" altLang="en-US"/>
          </a:p>
          <a:p>
            <a:r>
              <a:rPr lang="zh-CN" altLang="en-US"/>
              <a:t>    vector&lt;double&gt; root;</a:t>
            </a:r>
            <a:endParaRPr lang="zh-CN" altLang="en-US"/>
          </a:p>
          <a:p>
            <a:r>
              <a:rPr lang="zh-CN" altLang="en-US"/>
              <a:t>    KdTree* parent;</a:t>
            </a:r>
            <a:endParaRPr lang="zh-CN" altLang="en-US"/>
          </a:p>
          <a:p>
            <a:r>
              <a:rPr lang="zh-CN" altLang="en-US"/>
              <a:t>    KdTree* leftChild;</a:t>
            </a:r>
            <a:endParaRPr lang="zh-CN" altLang="en-US"/>
          </a:p>
          <a:p>
            <a:r>
              <a:rPr lang="zh-CN" altLang="en-US"/>
              <a:t>    KdTree* rightChild;</a:t>
            </a:r>
            <a:endParaRPr lang="zh-CN" altLang="en-US"/>
          </a:p>
          <a:p>
            <a:r>
              <a:rPr lang="zh-CN" altLang="en-US"/>
              <a:t>    //默认构造函数</a:t>
            </a:r>
            <a:endParaRPr lang="zh-CN" altLang="en-US"/>
          </a:p>
          <a:p>
            <a:r>
              <a:rPr lang="zh-CN" altLang="en-US"/>
              <a:t>    KdTree() { parent = leftChild = rightChild = NULL; }</a:t>
            </a:r>
            <a:endParaRPr lang="zh-CN" altLang="en-US"/>
          </a:p>
          <a:p>
            <a:r>
              <a:rPr lang="zh-CN" altLang="en-US"/>
              <a:t>    //判断kd树是否为空</a:t>
            </a:r>
            <a:endParaRPr lang="zh-CN" altLang="en-US"/>
          </a:p>
          <a:p>
            <a:r>
              <a:rPr lang="zh-CN" altLang="en-US"/>
              <a:t>    bool isEmpty()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return root.empty();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//判断kd树是否只是一个叶子结点</a:t>
            </a:r>
            <a:endParaRPr lang="zh-CN" altLang="en-US"/>
          </a:p>
          <a:p>
            <a:r>
              <a:rPr lang="zh-CN" altLang="en-US"/>
              <a:t>    bool isLeaf()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return (!root.empty()) &amp;&amp;</a:t>
            </a:r>
            <a:endParaRPr lang="zh-CN" altLang="en-US"/>
          </a:p>
          <a:p>
            <a:r>
              <a:rPr lang="zh-CN" altLang="en-US"/>
              <a:t>            rightChild == NULL &amp;&amp; leftChild == NULL;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//判断是否是树的根结点</a:t>
            </a:r>
            <a:endParaRPr lang="zh-CN" altLang="en-US"/>
          </a:p>
          <a:p>
            <a:r>
              <a:rPr lang="zh-CN" altLang="en-US"/>
              <a:t>    bool isRoot()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return (!isEmpty()) &amp;&amp; parent == NULL;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//判断该子kd树的根结点是否是其父kd树的左结点</a:t>
            </a:r>
            <a:endParaRPr lang="zh-CN" altLang="en-US"/>
          </a:p>
          <a:p>
            <a:r>
              <a:rPr lang="zh-CN" altLang="en-US"/>
              <a:t>    bool isLeft()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return parent-&gt;leftChild-&gt;root == root;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//判断该子kd树的根结点是否是其父kd树的右结点</a:t>
            </a:r>
            <a:endParaRPr lang="zh-CN" altLang="en-US"/>
          </a:p>
          <a:p>
            <a:r>
              <a:rPr lang="zh-CN" altLang="en-US"/>
              <a:t>    bool isRight()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return parent-&gt;rightChild-&gt;root == root;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template&lt;typename T&gt;</a:t>
            </a:r>
            <a:endParaRPr lang="zh-CN" altLang="en-US"/>
          </a:p>
          <a:p>
            <a:r>
              <a:rPr lang="zh-CN" altLang="en-US"/>
              <a:t>vector&lt;vector&lt;T&gt; &gt; Transpose(vector&lt;vector&lt;T&gt; &gt; Matrix)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unsigned row = Matrix.size();</a:t>
            </a:r>
            <a:endParaRPr lang="zh-CN" altLang="en-US"/>
          </a:p>
          <a:p>
            <a:r>
              <a:rPr lang="zh-CN" altLang="en-US"/>
              <a:t>    unsigned col = Matrix[0].size();</a:t>
            </a:r>
            <a:endParaRPr lang="zh-CN" altLang="en-US"/>
          </a:p>
          <a:p>
            <a:r>
              <a:rPr lang="zh-CN" altLang="en-US"/>
              <a:t>    vector&lt;vector&lt;T&gt; &gt; Trans(col, vector&lt;T&gt;(row, 0));</a:t>
            </a:r>
            <a:endParaRPr lang="zh-CN" altLang="en-US"/>
          </a:p>
          <a:p>
            <a:r>
              <a:rPr lang="zh-CN" altLang="en-US"/>
              <a:t>    for (unsigned i = 0; i &lt; col; ++i)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for (unsigned j = 0; j &lt; row; ++j)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Trans[i][j] = Matrix[j][i];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return Trans;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template &lt;typename T&gt;</a:t>
            </a:r>
            <a:endParaRPr lang="zh-CN" altLang="en-US"/>
          </a:p>
          <a:p>
            <a:r>
              <a:rPr lang="zh-CN" altLang="en-US"/>
              <a:t>T findMiddleValue(vector&lt;T&gt; vec)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sort(vec.begin(), vec.end());</a:t>
            </a:r>
            <a:endParaRPr lang="zh-CN" altLang="en-US"/>
          </a:p>
          <a:p>
            <a:r>
              <a:rPr lang="zh-CN" altLang="en-US"/>
              <a:t>    auto pos = vec.size() / 2;</a:t>
            </a:r>
            <a:endParaRPr lang="zh-CN" altLang="en-US"/>
          </a:p>
          <a:p>
            <a:r>
              <a:rPr lang="zh-CN" altLang="en-US"/>
              <a:t>    return vec[pos];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//构建kd树</a:t>
            </a:r>
            <a:endParaRPr lang="zh-CN" altLang="en-US"/>
          </a:p>
          <a:p>
            <a:r>
              <a:rPr lang="zh-CN" altLang="en-US"/>
              <a:t>void buildKdTree(KdTree* tree, vector&lt;vector&lt;double&gt; &gt; data, unsigned depth)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//样本的数量</a:t>
            </a:r>
            <a:endParaRPr lang="zh-CN" altLang="en-US"/>
          </a:p>
          <a:p>
            <a:r>
              <a:rPr lang="zh-CN" altLang="en-US"/>
              <a:t>    unsigned samplesNum = data.size();</a:t>
            </a:r>
            <a:endParaRPr lang="zh-CN" altLang="en-US"/>
          </a:p>
          <a:p>
            <a:r>
              <a:rPr lang="zh-CN" altLang="en-US"/>
              <a:t>    //终止条件</a:t>
            </a:r>
            <a:endParaRPr lang="zh-CN" altLang="en-US"/>
          </a:p>
          <a:p>
            <a:r>
              <a:rPr lang="zh-CN" altLang="en-US"/>
              <a:t>    if (samplesNum == 0)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if (samplesNum == 1)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tree-&gt;root = data[0];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//样本的维度</a:t>
            </a:r>
            <a:endParaRPr lang="zh-CN" altLang="en-US"/>
          </a:p>
          <a:p>
            <a:r>
              <a:rPr lang="zh-CN" altLang="en-US"/>
              <a:t>    unsigned k = data[0].size();</a:t>
            </a:r>
            <a:endParaRPr lang="zh-CN" altLang="en-US"/>
          </a:p>
          <a:p>
            <a:r>
              <a:rPr lang="zh-CN" altLang="en-US"/>
              <a:t>    vector&lt;vector&lt;double&gt; &gt; transData = Transpose(data);</a:t>
            </a:r>
            <a:endParaRPr lang="zh-CN" altLang="en-US"/>
          </a:p>
          <a:p>
            <a:r>
              <a:rPr lang="zh-CN" altLang="en-US"/>
              <a:t>    //选择切分属性</a:t>
            </a:r>
            <a:endParaRPr lang="zh-CN" altLang="en-US"/>
          </a:p>
          <a:p>
            <a:r>
              <a:rPr lang="zh-CN" altLang="en-US"/>
              <a:t>    unsigned splitAttribute = depth % k;</a:t>
            </a:r>
            <a:endParaRPr lang="zh-CN" altLang="en-US"/>
          </a:p>
          <a:p>
            <a:r>
              <a:rPr lang="zh-CN" altLang="en-US"/>
              <a:t>    vector&lt;double&gt; splitAttributeValues = transData[splitAttribute];</a:t>
            </a:r>
            <a:endParaRPr lang="zh-CN" altLang="en-US"/>
          </a:p>
          <a:p>
            <a:r>
              <a:rPr lang="zh-CN" altLang="en-US"/>
              <a:t>    //选择切分值</a:t>
            </a:r>
            <a:endParaRPr lang="zh-CN" altLang="en-US"/>
          </a:p>
          <a:p>
            <a:r>
              <a:rPr lang="zh-CN" altLang="en-US"/>
              <a:t>    double splitValue = findMiddleValue(splitAttributeValues);</a:t>
            </a:r>
            <a:endParaRPr lang="zh-CN" altLang="en-US"/>
          </a:p>
          <a:p>
            <a:r>
              <a:rPr lang="zh-CN" altLang="en-US"/>
              <a:t>    //cout &lt;&lt; "splitValue" &lt;&lt; splitValue  &lt;&lt; endl;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根据选定的切分属性和切分值，将数据集分为两个子集</a:t>
            </a:r>
            <a:endParaRPr lang="zh-CN" altLang="en-US"/>
          </a:p>
          <a:p>
            <a:r>
              <a:rPr lang="zh-CN" altLang="en-US"/>
              <a:t>    vector&lt;vector&lt;double&gt; &gt; subset1;</a:t>
            </a:r>
            <a:endParaRPr lang="zh-CN" altLang="en-US"/>
          </a:p>
          <a:p>
            <a:r>
              <a:rPr lang="zh-CN" altLang="en-US"/>
              <a:t>    vector&lt;vector&lt;double&gt; &gt; subset2;</a:t>
            </a:r>
            <a:endParaRPr lang="zh-CN" altLang="en-US"/>
          </a:p>
          <a:p>
            <a:r>
              <a:rPr lang="zh-CN" altLang="en-US"/>
              <a:t>    for (unsigned i = 0; i &lt; samplesNum; ++i)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if (splitAttributeValues[i] == splitValue &amp;&amp; tree-&gt;root.empty())</a:t>
            </a:r>
            <a:endParaRPr lang="zh-CN" altLang="en-US"/>
          </a:p>
          <a:p>
            <a:r>
              <a:rPr lang="zh-CN" altLang="en-US"/>
              <a:t>            tree-&gt;root = data[i];</a:t>
            </a:r>
            <a:endParaRPr lang="zh-CN" altLang="en-US"/>
          </a:p>
          <a:p>
            <a:r>
              <a:rPr lang="zh-CN" altLang="en-US"/>
              <a:t>        else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if (splitAttributeValues[i] &lt; splitValue)</a:t>
            </a:r>
            <a:endParaRPr lang="zh-CN" altLang="en-US"/>
          </a:p>
          <a:p>
            <a:r>
              <a:rPr lang="zh-CN" altLang="en-US"/>
              <a:t>                subset1.push_back(data[i]);</a:t>
            </a:r>
            <a:endParaRPr lang="zh-CN" altLang="en-US"/>
          </a:p>
          <a:p>
            <a:r>
              <a:rPr lang="zh-CN" altLang="en-US"/>
              <a:t>            else</a:t>
            </a:r>
            <a:endParaRPr lang="zh-CN" altLang="en-US"/>
          </a:p>
          <a:p>
            <a:r>
              <a:rPr lang="zh-CN" altLang="en-US"/>
              <a:t>                subset2.push_back(data[i]);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//子集递归调用buildKdTree函数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tree-&gt;leftChild = new KdTree;</a:t>
            </a:r>
            <a:endParaRPr lang="zh-CN" altLang="en-US"/>
          </a:p>
          <a:p>
            <a:r>
              <a:rPr lang="zh-CN" altLang="en-US"/>
              <a:t>    tree-&gt;leftChild-&gt;parent = tree;</a:t>
            </a:r>
            <a:endParaRPr lang="zh-CN" altLang="en-US"/>
          </a:p>
          <a:p>
            <a:r>
              <a:rPr lang="zh-CN" altLang="en-US"/>
              <a:t>    tree-&gt;rightChild = new KdTree;</a:t>
            </a:r>
            <a:endParaRPr lang="zh-CN" altLang="en-US"/>
          </a:p>
          <a:p>
            <a:r>
              <a:rPr lang="zh-CN" altLang="en-US"/>
              <a:t>    tree-&gt;rightChild-&gt;parent = tree;</a:t>
            </a:r>
            <a:endParaRPr lang="zh-CN" altLang="en-US"/>
          </a:p>
          <a:p>
            <a:r>
              <a:rPr lang="zh-CN" altLang="en-US"/>
              <a:t>    buildKdTree(tree-&gt;leftChild, subset1, depth + 1);</a:t>
            </a:r>
            <a:endParaRPr lang="zh-CN" altLang="en-US"/>
          </a:p>
          <a:p>
            <a:r>
              <a:rPr lang="zh-CN" altLang="en-US"/>
              <a:t>    buildKdTree(tree-&gt;rightChild, subset2, depth + 1);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//逐层打印kd树</a:t>
            </a:r>
            <a:endParaRPr lang="zh-CN" altLang="en-US"/>
          </a:p>
          <a:p>
            <a:r>
              <a:rPr lang="zh-CN" altLang="en-US"/>
              <a:t>void printKdTree(KdTree* tree, unsigned depth)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for (unsigned i = 0; i &lt; depth; ++i)</a:t>
            </a:r>
            <a:endParaRPr lang="zh-CN" altLang="en-US"/>
          </a:p>
          <a:p>
            <a:r>
              <a:rPr lang="zh-CN" altLang="en-US"/>
              <a:t>        cout &lt;&lt; "\t";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for (vector&lt;double&gt;::size_type j = 0; j &lt; tree-&gt;root.size(); ++j)</a:t>
            </a:r>
            <a:endParaRPr lang="zh-CN" altLang="en-US"/>
          </a:p>
          <a:p>
            <a:r>
              <a:rPr lang="zh-CN" altLang="en-US"/>
              <a:t>        cout &lt;&lt; tree-&gt;root[j] &lt;&lt; ",";</a:t>
            </a:r>
            <a:endParaRPr lang="zh-CN" altLang="en-US"/>
          </a:p>
          <a:p>
            <a:r>
              <a:rPr lang="zh-CN" altLang="en-US"/>
              <a:t>    cout &lt;&lt; endl;</a:t>
            </a:r>
            <a:endParaRPr lang="zh-CN" altLang="en-US"/>
          </a:p>
          <a:p>
            <a:r>
              <a:rPr lang="zh-CN" altLang="en-US"/>
              <a:t>    if (tree-&gt;leftChild == NULL &amp;&amp; tree-&gt;rightChild == NULL)//叶子节点</a:t>
            </a:r>
            <a:endParaRPr lang="zh-CN" altLang="en-US"/>
          </a:p>
          <a:p>
            <a:r>
              <a:rPr lang="zh-CN" altLang="en-US"/>
              <a:t>        return;</a:t>
            </a:r>
            <a:endParaRPr lang="zh-CN" altLang="en-US"/>
          </a:p>
          <a:p>
            <a:r>
              <a:rPr lang="zh-CN" altLang="en-US"/>
              <a:t>    else //非叶子节点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if (tree-&gt;leftChild != NULL)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for (unsigned i = 0; i &lt; depth + 1; ++i)</a:t>
            </a:r>
            <a:endParaRPr lang="zh-CN" altLang="en-US"/>
          </a:p>
          <a:p>
            <a:r>
              <a:rPr lang="zh-CN" altLang="en-US"/>
              <a:t>                cout &lt;&lt; "\t";</a:t>
            </a:r>
            <a:endParaRPr lang="zh-CN" altLang="en-US"/>
          </a:p>
          <a:p>
            <a:r>
              <a:rPr lang="zh-CN" altLang="en-US"/>
              <a:t>            cout &lt;&lt; " left:";</a:t>
            </a:r>
            <a:endParaRPr lang="zh-CN" altLang="en-US"/>
          </a:p>
          <a:p>
            <a:r>
              <a:rPr lang="zh-CN" altLang="en-US"/>
              <a:t>            printKdTree(tree-&gt;leftChild, depth + 1);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cout &lt;&lt; endl;</a:t>
            </a:r>
            <a:endParaRPr lang="zh-CN" altLang="en-US"/>
          </a:p>
          <a:p>
            <a:r>
              <a:rPr lang="zh-CN" altLang="en-US"/>
              <a:t>        if (tree-&gt;rightChild != NULL)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for (unsigned i = 0; i &lt; depth + 1; ++i)</a:t>
            </a:r>
            <a:endParaRPr lang="zh-CN" altLang="en-US"/>
          </a:p>
          <a:p>
            <a:r>
              <a:rPr lang="zh-CN" altLang="en-US"/>
              <a:t>                cout &lt;&lt; "\t";</a:t>
            </a:r>
            <a:endParaRPr lang="zh-CN" altLang="en-US"/>
          </a:p>
          <a:p>
            <a:r>
              <a:rPr lang="zh-CN" altLang="en-US"/>
              <a:t>            cout &lt;&lt; "right:";</a:t>
            </a:r>
            <a:endParaRPr lang="zh-CN" altLang="en-US"/>
          </a:p>
          <a:p>
            <a:r>
              <a:rPr lang="zh-CN" altLang="en-US"/>
              <a:t>            printKdTree(tree-&gt;rightChild, depth + 1);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cout &lt;&lt; endl;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//计算空间中两个点的距离</a:t>
            </a:r>
            <a:endParaRPr lang="zh-CN" altLang="en-US"/>
          </a:p>
          <a:p>
            <a:r>
              <a:rPr lang="zh-CN" altLang="en-US"/>
              <a:t>double measureDistance(vector&lt;double&gt; point1, vector&lt;double&gt; point2, unsigned method)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(point1.size() != point2.size())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cerr &lt;&lt; "Dimensions don't match！！";</a:t>
            </a:r>
            <a:endParaRPr lang="zh-CN" altLang="en-US"/>
          </a:p>
          <a:p>
            <a:r>
              <a:rPr lang="zh-CN" altLang="en-US"/>
              <a:t>        exit(1);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switch (method)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case 0://欧氏距离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double res = 0;</a:t>
            </a:r>
            <a:endParaRPr lang="zh-CN" altLang="en-US"/>
          </a:p>
          <a:p>
            <a:r>
              <a:rPr lang="zh-CN" altLang="en-US"/>
              <a:t>        for (vector&lt;double&gt;::size_type i = 0; i &lt; point1.size(); ++i)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res += pow((point1[i] - point2[i]), 2);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sqrt(res);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case 1://曼哈顿距离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double res = 0;</a:t>
            </a:r>
            <a:endParaRPr lang="zh-CN" altLang="en-US"/>
          </a:p>
          <a:p>
            <a:r>
              <a:rPr lang="zh-CN" altLang="en-US"/>
              <a:t>        for (vector&lt;double&gt;::size_type i = 0; i &lt; point1.size(); ++i)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res += abs(point1[i] - point2[i]);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return res;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default: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cerr &lt;&lt; "Invalid method!!" &lt;&lt; endl;</a:t>
            </a:r>
            <a:endParaRPr lang="zh-CN" altLang="en-US"/>
          </a:p>
          <a:p>
            <a:r>
              <a:rPr lang="zh-CN" altLang="en-US"/>
              <a:t>        return -1;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//在kd树tree中搜索目标点goal的最近邻</a:t>
            </a:r>
            <a:endParaRPr lang="zh-CN" altLang="en-US"/>
          </a:p>
          <a:p>
            <a:r>
              <a:rPr lang="zh-CN" altLang="en-US"/>
              <a:t>//输入：目标点；已构造的kd树</a:t>
            </a:r>
            <a:endParaRPr lang="zh-CN" altLang="en-US"/>
          </a:p>
          <a:p>
            <a:r>
              <a:rPr lang="zh-CN" altLang="en-US"/>
              <a:t>//输出：目标点的最近邻</a:t>
            </a:r>
            <a:endParaRPr lang="zh-CN" altLang="en-US"/>
          </a:p>
          <a:p>
            <a:r>
              <a:rPr lang="zh-CN" altLang="en-US"/>
              <a:t>vector&lt;double&gt; searchNearestNeighbor(vector&lt;double&gt; goal, KdTree* tree)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/*第一步：在kd树中找出包含目标点的叶子结点：从根结点出发，</a:t>
            </a:r>
            <a:endParaRPr lang="zh-CN" altLang="en-US"/>
          </a:p>
          <a:p>
            <a:r>
              <a:rPr lang="zh-CN" altLang="en-US"/>
              <a:t>    递归的向下访问kd树，若目标点的当前维的坐标小于切分点的</a:t>
            </a:r>
            <a:endParaRPr lang="zh-CN" altLang="en-US"/>
          </a:p>
          <a:p>
            <a:r>
              <a:rPr lang="zh-CN" altLang="en-US"/>
              <a:t>    坐标，则移动到左子结点，否则移动到右子结点，直到子结点为</a:t>
            </a:r>
            <a:endParaRPr lang="zh-CN" altLang="en-US"/>
          </a:p>
          <a:p>
            <a:r>
              <a:rPr lang="zh-CN" altLang="en-US"/>
              <a:t>    叶结点为止,以此叶子结点为“当前最近点”</a:t>
            </a:r>
            <a:endParaRPr lang="zh-CN" altLang="en-US"/>
          </a:p>
          <a:p>
            <a:r>
              <a:rPr lang="zh-CN" altLang="en-US"/>
              <a:t>    */</a:t>
            </a:r>
            <a:endParaRPr lang="zh-CN" altLang="en-US"/>
          </a:p>
          <a:p>
            <a:r>
              <a:rPr lang="zh-CN" altLang="en-US"/>
              <a:t>    unsigned k = tree-&gt;root.size();//计算出数据的维数</a:t>
            </a:r>
            <a:endParaRPr lang="zh-CN" altLang="en-US"/>
          </a:p>
          <a:p>
            <a:r>
              <a:rPr lang="zh-CN" altLang="en-US"/>
              <a:t>    unsigned d = 0;//维度初始化为0，即从第1维开始</a:t>
            </a:r>
            <a:endParaRPr lang="zh-CN" altLang="en-US"/>
          </a:p>
          <a:p>
            <a:r>
              <a:rPr lang="zh-CN" altLang="en-US"/>
              <a:t>    KdTree* currentTree = tree;</a:t>
            </a:r>
            <a:endParaRPr lang="zh-CN" altLang="en-US"/>
          </a:p>
          <a:p>
            <a:r>
              <a:rPr lang="zh-CN" altLang="en-US"/>
              <a:t>    vector&lt;double&gt; currentNearest = currentTree-&gt;root;</a:t>
            </a:r>
            <a:endParaRPr lang="zh-CN" altLang="en-US"/>
          </a:p>
          <a:p>
            <a:r>
              <a:rPr lang="zh-CN" altLang="en-US"/>
              <a:t>    while (!currentTree-&gt;isLeaf())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unsigned index = d % k;//计算当前维</a:t>
            </a:r>
            <a:endParaRPr lang="zh-CN" altLang="en-US"/>
          </a:p>
          <a:p>
            <a:r>
              <a:rPr lang="zh-CN" altLang="en-US"/>
              <a:t>        if (currentTree-&gt;rightChild-&gt;isEmpty() || goal[index] &lt; currentNearest[index])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currentTree = currentTree-&gt;leftChild;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else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currentTree = currentTree-&gt;rightChild;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++d;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currentNearest = currentTree-&gt;root;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/*第二步：递归地向上回退， 在每个结点进行如下操作：</a:t>
            </a:r>
            <a:endParaRPr lang="zh-CN" altLang="en-US"/>
          </a:p>
          <a:p>
            <a:r>
              <a:rPr lang="zh-CN" altLang="en-US"/>
              <a:t>    (a)如果该结点保存的实例比当前最近点距离目标点更近，则以该例点为“当前最近点”</a:t>
            </a:r>
            <a:endParaRPr lang="zh-CN" altLang="en-US"/>
          </a:p>
          <a:p>
            <a:r>
              <a:rPr lang="zh-CN" altLang="en-US"/>
              <a:t>    (b)当前最近点一定存在于某结点一个子结点对应的区域，检查该子结点的父结点的另</a:t>
            </a:r>
            <a:endParaRPr lang="zh-CN" altLang="en-US"/>
          </a:p>
          <a:p>
            <a:r>
              <a:rPr lang="zh-CN" altLang="en-US"/>
              <a:t>    一子结点对应区域是否有更近的点（即检查另一子结点对应的区域是否与以目标点为球</a:t>
            </a:r>
            <a:endParaRPr lang="zh-CN" altLang="en-US"/>
          </a:p>
          <a:p>
            <a:r>
              <a:rPr lang="zh-CN" altLang="en-US"/>
              <a:t>    心、以目标点与“当前最近点”间的距离为半径的球体相交）；如果相交，可能在另一</a:t>
            </a:r>
            <a:endParaRPr lang="zh-CN" altLang="en-US"/>
          </a:p>
          <a:p>
            <a:r>
              <a:rPr lang="zh-CN" altLang="en-US"/>
              <a:t>    个子结点对应的区域内存在距目标点更近的点，移动到另一个子结点，接着递归进行最</a:t>
            </a:r>
            <a:endParaRPr lang="zh-CN" altLang="en-US"/>
          </a:p>
          <a:p>
            <a:r>
              <a:rPr lang="zh-CN" altLang="en-US"/>
              <a:t>    近邻搜索；如果不相交，向上回退*/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//当前最近邻与目标点的距离</a:t>
            </a:r>
            <a:endParaRPr lang="zh-CN" altLang="en-US"/>
          </a:p>
          <a:p>
            <a:r>
              <a:rPr lang="zh-CN" altLang="en-US"/>
              <a:t>    double currentDistance = measureDistance(goal, currentNearest, 0);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//如果当前子kd树的根结点是其父结点的左孩子，则搜索其父结点的右孩子结点所代表</a:t>
            </a:r>
            <a:endParaRPr lang="zh-CN" altLang="en-US"/>
          </a:p>
          <a:p>
            <a:r>
              <a:rPr lang="zh-CN" altLang="en-US"/>
              <a:t>    //的区域，反之亦反</a:t>
            </a:r>
            <a:endParaRPr lang="zh-CN" altLang="en-US"/>
          </a:p>
          <a:p>
            <a:r>
              <a:rPr lang="zh-CN" altLang="en-US"/>
              <a:t>    KdTree* searchDistrict;</a:t>
            </a:r>
            <a:endParaRPr lang="zh-CN" altLang="en-US"/>
          </a:p>
          <a:p>
            <a:r>
              <a:rPr lang="zh-CN" altLang="en-US"/>
              <a:t>    if (currentTree-&gt;isLeft())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if (currentTree-&gt;parent-&gt;rightChild == NULL)</a:t>
            </a:r>
            <a:endParaRPr lang="zh-CN" altLang="en-US"/>
          </a:p>
          <a:p>
            <a:r>
              <a:rPr lang="zh-CN" altLang="en-US"/>
              <a:t>            searchDistrict = currentTree;</a:t>
            </a:r>
            <a:endParaRPr lang="zh-CN" altLang="en-US"/>
          </a:p>
          <a:p>
            <a:r>
              <a:rPr lang="zh-CN" altLang="en-US"/>
              <a:t>        else</a:t>
            </a:r>
            <a:endParaRPr lang="zh-CN" altLang="en-US"/>
          </a:p>
          <a:p>
            <a:r>
              <a:rPr lang="zh-CN" altLang="en-US"/>
              <a:t>            searchDistrict = currentTree-&gt;parent-&gt;rightChild;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searchDistrict = currentTree-&gt;parent-&gt;leftChild;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//如果搜索区域对应的子kd树的根结点不是整个kd树的根结点，继续回退搜索</a:t>
            </a:r>
            <a:endParaRPr lang="zh-CN" altLang="en-US"/>
          </a:p>
          <a:p>
            <a:r>
              <a:rPr lang="zh-CN" altLang="en-US"/>
              <a:t>    while (searchDistrict-&gt;parent != NULL)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//搜索区域与目标点的最近距离</a:t>
            </a:r>
            <a:endParaRPr lang="zh-CN" altLang="en-US"/>
          </a:p>
          <a:p>
            <a:r>
              <a:rPr lang="zh-CN" altLang="en-US"/>
              <a:t>        double districtDistance = abs(goal[(d + 1) % k] - searchDistrict-&gt;parent-&gt;root[(d + 1) % k]);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//如果“搜索区域与目标点的最近距离”比“当前最近邻与目标点的距离”短，表明搜索</a:t>
            </a:r>
            <a:endParaRPr lang="zh-CN" altLang="en-US"/>
          </a:p>
          <a:p>
            <a:r>
              <a:rPr lang="zh-CN" altLang="en-US"/>
              <a:t>        //区域内可能存在距离目标点更近的点</a:t>
            </a:r>
            <a:endParaRPr lang="zh-CN" altLang="en-US"/>
          </a:p>
          <a:p>
            <a:r>
              <a:rPr lang="zh-CN" altLang="en-US"/>
              <a:t>        if (districtDistance &lt; currentDistance)//&amp;&amp; !searchDistrict-&gt;isEmpty()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double parentDistance = measureDistance(goal, searchDistrict-&gt;parent-&gt;root, 0);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if (parentDistance &lt; currentDistance)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currentDistance = parentDistance;</a:t>
            </a:r>
            <a:endParaRPr lang="zh-CN" altLang="en-US"/>
          </a:p>
          <a:p>
            <a:r>
              <a:rPr lang="zh-CN" altLang="en-US"/>
              <a:t>                currentTree = searchDistrict-&gt;parent;</a:t>
            </a:r>
            <a:endParaRPr lang="zh-CN" altLang="en-US"/>
          </a:p>
          <a:p>
            <a:r>
              <a:rPr lang="zh-CN" altLang="en-US"/>
              <a:t>                currentNearest = currentTree-&gt;root;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if (!searchDistrict-&gt;isEmpty())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double rootDistance = measureDistance(goal, searchDistrict-&gt;root, 0);</a:t>
            </a:r>
            <a:endParaRPr lang="zh-CN" altLang="en-US"/>
          </a:p>
          <a:p>
            <a:r>
              <a:rPr lang="zh-CN" altLang="en-US"/>
              <a:t>                if (rootDistance &lt; currentDistance)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currentDistance = rootDistance;</a:t>
            </a:r>
            <a:endParaRPr lang="zh-CN" altLang="en-US"/>
          </a:p>
          <a:p>
            <a:r>
              <a:rPr lang="zh-CN" altLang="en-US"/>
              <a:t>                    currentTree = searchDistrict;</a:t>
            </a:r>
            <a:endParaRPr lang="zh-CN" altLang="en-US"/>
          </a:p>
          <a:p>
            <a:r>
              <a:rPr lang="zh-CN" altLang="en-US"/>
              <a:t>                    currentNearest = currentTree-&gt;root;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if (searchDistrict-&gt;leftChild != NULL)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double leftDistance = measureDistance(goal, searchDistrict-&gt;leftChild-&gt;root, 0);</a:t>
            </a:r>
            <a:endParaRPr lang="zh-CN" altLang="en-US"/>
          </a:p>
          <a:p>
            <a:r>
              <a:rPr lang="zh-CN" altLang="en-US"/>
              <a:t>                if (leftDistance &lt; currentDistance)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currentDistance = leftDistance;</a:t>
            </a:r>
            <a:endParaRPr lang="zh-CN" altLang="en-US"/>
          </a:p>
          <a:p>
            <a:r>
              <a:rPr lang="zh-CN" altLang="en-US"/>
              <a:t>                    currentTree = searchDistrict;</a:t>
            </a:r>
            <a:endParaRPr lang="zh-CN" altLang="en-US"/>
          </a:p>
          <a:p>
            <a:r>
              <a:rPr lang="zh-CN" altLang="en-US"/>
              <a:t>                    currentNearest = currentTree-&gt;root;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if (searchDistrict-&gt;rightChild != NULL)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double rightDistance = measureDistance(goal, searchDistrict-&gt;rightChild-&gt;root, 0);</a:t>
            </a:r>
            <a:endParaRPr lang="zh-CN" altLang="en-US"/>
          </a:p>
          <a:p>
            <a:r>
              <a:rPr lang="zh-CN" altLang="en-US"/>
              <a:t>                if (rightDistance &lt; currentDistance)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currentDistance = rightDistance;</a:t>
            </a:r>
            <a:endParaRPr lang="zh-CN" altLang="en-US"/>
          </a:p>
          <a:p>
            <a:r>
              <a:rPr lang="zh-CN" altLang="en-US"/>
              <a:t>                    currentTree = searchDistrict;</a:t>
            </a:r>
            <a:endParaRPr lang="zh-CN" altLang="en-US"/>
          </a:p>
          <a:p>
            <a:r>
              <a:rPr lang="zh-CN" altLang="en-US"/>
              <a:t>                    currentNearest = currentTree-&gt;root;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}//end if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if (searchDistrict-&gt;parent-&gt;parent != NULL)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searchDistrict = searchDistrict-&gt;parent-&gt;isLeft() ?</a:t>
            </a:r>
            <a:endParaRPr lang="zh-CN" altLang="en-US"/>
          </a:p>
          <a:p>
            <a:r>
              <a:rPr lang="zh-CN" altLang="en-US"/>
              <a:t>                searchDistrict-&gt;parent-&gt;parent-&gt;rightChild :</a:t>
            </a:r>
            <a:endParaRPr lang="zh-CN" altLang="en-US"/>
          </a:p>
          <a:p>
            <a:r>
              <a:rPr lang="zh-CN" altLang="en-US"/>
              <a:t>                searchDistrict-&gt;parent-&gt;parent-&gt;leftChild;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else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  searchDistrict = searchDistrict-&gt;parent;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++d;</a:t>
            </a:r>
            <a:endParaRPr lang="zh-CN" altLang="en-US"/>
          </a:p>
          <a:p>
            <a:r>
              <a:rPr lang="zh-CN" altLang="en-US"/>
              <a:t>    }//end while</a:t>
            </a:r>
            <a:endParaRPr lang="zh-CN" altLang="en-US"/>
          </a:p>
          <a:p>
            <a:r>
              <a:rPr lang="zh-CN" altLang="en-US"/>
              <a:t>    return currentNearest;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int data[6][2] = { {2,3},{5,4},{9,6},{4,7},{8,1},{7,2} };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vector&lt;vector&lt;double&gt; &gt; train(6, vector&lt;double&gt;(2, 0));</a:t>
            </a:r>
            <a:endParaRPr lang="zh-CN" altLang="en-US"/>
          </a:p>
          <a:p>
            <a:r>
              <a:rPr lang="zh-CN" altLang="en-US"/>
              <a:t>    for (unsigned i = 0; i &lt; 6; ++i)</a:t>
            </a:r>
            <a:endParaRPr lang="zh-CN" altLang="en-US"/>
          </a:p>
          <a:p>
            <a:r>
              <a:rPr lang="zh-CN" altLang="en-US"/>
              <a:t>        for (unsigned j = 0; j &lt; 2; ++j)</a:t>
            </a:r>
            <a:endParaRPr lang="zh-CN" altLang="en-US"/>
          </a:p>
          <a:p>
            <a:r>
              <a:rPr lang="zh-CN" altLang="en-US"/>
              <a:t>            train[i][j] = data[i][j];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KdTree* kdTree = new KdTree;</a:t>
            </a:r>
            <a:endParaRPr lang="zh-CN" altLang="en-US"/>
          </a:p>
          <a:p>
            <a:r>
              <a:rPr lang="zh-CN" altLang="en-US"/>
              <a:t>    buildKdTree(kdTree, train, 0);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printKdTree(kdTree, 0);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/*</a:t>
            </a:r>
            <a:endParaRPr lang="zh-CN" altLang="en-US"/>
          </a:p>
          <a:p>
            <a:r>
              <a:rPr lang="zh-CN" altLang="en-US"/>
              <a:t>    vector&lt;bool&gt; bsign;</a:t>
            </a:r>
            <a:endParaRPr lang="zh-CN" altLang="en-US"/>
          </a:p>
          <a:p>
            <a:r>
              <a:rPr lang="zh-CN" altLang="en-US"/>
              <a:t>    double ddst = 0;</a:t>
            </a:r>
            <a:endParaRPr lang="zh-CN" altLang="en-US"/>
          </a:p>
          <a:p>
            <a:r>
              <a:rPr lang="zh-CN" altLang="en-US"/>
              <a:t>    for (int i = 0; i &lt; 6; i++)</a:t>
            </a:r>
            <a:endParaRPr lang="zh-CN" altLang="en-US"/>
          </a:p>
          <a:p>
            <a:r>
              <a:rPr lang="zh-CN" altLang="en-US"/>
              <a:t>        bsign.push_back(false);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for (size_t i = 0; i &lt; 6; i++)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*/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/**/</a:t>
            </a:r>
            <a:endParaRPr lang="zh-CN" altLang="en-US"/>
          </a:p>
          <a:p>
            <a:r>
              <a:rPr lang="zh-CN" altLang="en-US"/>
              <a:t>    vector&lt;double&gt; goal;</a:t>
            </a:r>
            <a:endParaRPr lang="zh-CN" altLang="en-US"/>
          </a:p>
          <a:p>
            <a:r>
              <a:rPr lang="zh-CN" altLang="en-US"/>
              <a:t>    goal.push_back(3);</a:t>
            </a:r>
            <a:endParaRPr lang="zh-CN" altLang="en-US"/>
          </a:p>
          <a:p>
            <a:r>
              <a:rPr lang="zh-CN" altLang="en-US"/>
              <a:t>    goal.push_back(4.5);</a:t>
            </a:r>
            <a:endParaRPr lang="zh-CN" altLang="en-US"/>
          </a:p>
          <a:p>
            <a:r>
              <a:rPr lang="zh-CN" altLang="en-US"/>
              <a:t>    vector&lt;double&gt; nearestNeighbor = searchNearestNeighbor(goal, kdTree);</a:t>
            </a:r>
            <a:endParaRPr lang="zh-CN" altLang="en-US"/>
          </a:p>
          <a:p>
            <a:r>
              <a:rPr lang="zh-CN" altLang="en-US"/>
              <a:t>    vector&lt;double&gt;::iterator beg = nearestNeighbor.begin();</a:t>
            </a:r>
            <a:endParaRPr lang="zh-CN" altLang="en-US"/>
          </a:p>
          <a:p>
            <a:r>
              <a:rPr lang="zh-CN" altLang="en-US"/>
              <a:t>    cout &lt;&lt; "The nearest neighbor is: ";</a:t>
            </a:r>
            <a:endParaRPr lang="zh-CN" altLang="en-US"/>
          </a:p>
          <a:p>
            <a:r>
              <a:rPr lang="zh-CN" altLang="en-US"/>
              <a:t>    while (beg != nearestNeighbor.end()) cout &lt;&lt; *beg++ &lt;&lt; ",";</a:t>
            </a:r>
            <a:endParaRPr lang="zh-CN" altLang="en-US"/>
          </a:p>
          <a:p>
            <a:r>
              <a:rPr lang="zh-CN" altLang="en-US"/>
              <a:t>    cout &lt;&lt; endl;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Closest Pair of Points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CS208</a:t>
            </a:r>
            <a:endParaRPr lang="en-US" altLang="zh-CN"/>
          </a:p>
          <a:p>
            <a:r>
              <a:rPr lang="en-US" altLang="zh-CN">
                <a:sym typeface="+mn-ea"/>
              </a:rPr>
              <a:t>by wwy 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eg:find three neareat points of tP(3,4.5)</a:t>
            </a:r>
            <a:endParaRPr lang="en-US" altLang="zh-CN" sz="3200"/>
          </a:p>
        </p:txBody>
      </p:sp>
      <p:sp>
        <p:nvSpPr>
          <p:cNvPr id="4" name="椭圆 3"/>
          <p:cNvSpPr/>
          <p:nvPr/>
        </p:nvSpPr>
        <p:spPr>
          <a:xfrm>
            <a:off x="8940165" y="153670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(7,2)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7583805" y="300101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(5,4)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618470" y="3000375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9,6)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830707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(4,7)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343015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(2,3)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005586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(8,1)</a:t>
            </a:r>
            <a:endParaRPr lang="en-US" altLang="zh-CN"/>
          </a:p>
        </p:txBody>
      </p:sp>
      <p:cxnSp>
        <p:nvCxnSpPr>
          <p:cNvPr id="12" name="直接连接符 11"/>
          <p:cNvCxnSpPr>
            <a:stCxn id="4" idx="3"/>
            <a:endCxn id="5" idx="7"/>
          </p:cNvCxnSpPr>
          <p:nvPr/>
        </p:nvCxnSpPr>
        <p:spPr>
          <a:xfrm flipH="1">
            <a:off x="8332470" y="2267585"/>
            <a:ext cx="751205" cy="859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6" idx="1"/>
          </p:cNvCxnSpPr>
          <p:nvPr/>
        </p:nvCxnSpPr>
        <p:spPr>
          <a:xfrm>
            <a:off x="9688830" y="2267585"/>
            <a:ext cx="1073150" cy="85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10" idx="7"/>
          </p:cNvCxnSpPr>
          <p:nvPr/>
        </p:nvCxnSpPr>
        <p:spPr>
          <a:xfrm flipH="1">
            <a:off x="7091680" y="3731895"/>
            <a:ext cx="635635" cy="1214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9" idx="0"/>
          </p:cNvCxnSpPr>
          <p:nvPr/>
        </p:nvCxnSpPr>
        <p:spPr>
          <a:xfrm>
            <a:off x="8332470" y="3731895"/>
            <a:ext cx="421005" cy="1089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11" idx="7"/>
          </p:cNvCxnSpPr>
          <p:nvPr/>
        </p:nvCxnSpPr>
        <p:spPr>
          <a:xfrm flipH="1">
            <a:off x="10804525" y="3856990"/>
            <a:ext cx="260350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351905" y="1985010"/>
            <a:ext cx="55079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386820" y="1565910"/>
            <a:ext cx="60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41745" y="3429635"/>
            <a:ext cx="558292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569700" y="2995930"/>
            <a:ext cx="39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40740" y="1492885"/>
            <a:ext cx="476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 BPT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209675" y="4269740"/>
          <a:ext cx="2532380" cy="227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90"/>
                <a:gridCol w="126619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KD-tree 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(5,4)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2.06</a:t>
                      </a:r>
                      <a:endParaRPr lang="en-US" altLang="zh-CN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(4,7)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2.69</a:t>
                      </a:r>
                      <a:endParaRPr lang="en-US" altLang="zh-CN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(7,2)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C00000"/>
                          </a:solidFill>
                        </a:rPr>
                        <a:t>4.74</a:t>
                      </a:r>
                      <a:endParaRPr lang="en-US" altLang="zh-CN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2"/>
            </p:custDataLst>
          </p:nvPr>
        </p:nvGraphicFramePr>
        <p:xfrm>
          <a:off x="872490" y="1928495"/>
          <a:ext cx="5044440" cy="16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10"/>
                <a:gridCol w="1261110"/>
                <a:gridCol w="1261110"/>
                <a:gridCol w="1261110"/>
              </a:tblGrid>
              <a:tr h="422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KD-tree 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divide dim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compare(3,4.5)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which branch</a:t>
                      </a:r>
                      <a:endParaRPr lang="en-US" altLang="zh-CN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(7,2)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3&lt;7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(5,4)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4.5&gt;4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</a:tr>
              <a:tr h="4222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(4,7)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3&lt;4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6100445" y="1928495"/>
          <a:ext cx="774700" cy="190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/>
              </a:tblGrid>
              <a:tr h="6140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4.72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2.06</a:t>
                      </a:r>
                      <a:endParaRPr lang="en-US" altLang="zh-CN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右弧形箭头 20"/>
          <p:cNvSpPr/>
          <p:nvPr/>
        </p:nvSpPr>
        <p:spPr>
          <a:xfrm rot="3300000">
            <a:off x="5096510" y="3662045"/>
            <a:ext cx="382905" cy="25800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eg:find three neareat points of tP(3,4.5)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715645" y="1386840"/>
          <a:ext cx="4583430" cy="458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579620" imgH="4579620" progId="Paint.Picture">
                  <p:embed/>
                </p:oleObj>
              </mc:Choice>
              <mc:Fallback>
                <p:oleObj name="" r:id="rId1" imgW="4579620" imgH="457962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5645" y="1386840"/>
                        <a:ext cx="4583430" cy="458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8940165" y="153670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(7,2)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7583805" y="300101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(5,4)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618470" y="3000375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9,6)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830707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(4,7)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343015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(2,3)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005586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(8,1)</a:t>
            </a:r>
            <a:endParaRPr lang="en-US" altLang="zh-CN"/>
          </a:p>
        </p:txBody>
      </p:sp>
      <p:cxnSp>
        <p:nvCxnSpPr>
          <p:cNvPr id="12" name="直接连接符 11"/>
          <p:cNvCxnSpPr>
            <a:stCxn id="4" idx="3"/>
            <a:endCxn id="5" idx="7"/>
          </p:cNvCxnSpPr>
          <p:nvPr/>
        </p:nvCxnSpPr>
        <p:spPr>
          <a:xfrm flipH="1">
            <a:off x="8332470" y="2267585"/>
            <a:ext cx="751205" cy="85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6" idx="1"/>
          </p:cNvCxnSpPr>
          <p:nvPr/>
        </p:nvCxnSpPr>
        <p:spPr>
          <a:xfrm>
            <a:off x="9688830" y="2267585"/>
            <a:ext cx="1073150" cy="85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10" idx="7"/>
          </p:cNvCxnSpPr>
          <p:nvPr/>
        </p:nvCxnSpPr>
        <p:spPr>
          <a:xfrm flipH="1">
            <a:off x="7091680" y="3731895"/>
            <a:ext cx="635635" cy="1214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9" idx="0"/>
          </p:cNvCxnSpPr>
          <p:nvPr/>
        </p:nvCxnSpPr>
        <p:spPr>
          <a:xfrm>
            <a:off x="8332470" y="3731895"/>
            <a:ext cx="421005" cy="108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11" idx="7"/>
          </p:cNvCxnSpPr>
          <p:nvPr/>
        </p:nvCxnSpPr>
        <p:spPr>
          <a:xfrm flipH="1">
            <a:off x="10804525" y="3856990"/>
            <a:ext cx="260350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3772535" y="1528445"/>
            <a:ext cx="0" cy="40532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351905" y="1985010"/>
            <a:ext cx="55079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386820" y="1565910"/>
            <a:ext cx="60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096010" y="4052570"/>
            <a:ext cx="266827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764280" y="3291840"/>
            <a:ext cx="127508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6341745" y="3429635"/>
            <a:ext cx="558292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569700" y="2995930"/>
            <a:ext cx="39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3" name="椭圆 2"/>
          <p:cNvSpPr/>
          <p:nvPr/>
        </p:nvSpPr>
        <p:spPr>
          <a:xfrm>
            <a:off x="2124710" y="3815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69265" y="2160270"/>
            <a:ext cx="3516630" cy="3516630"/>
          </a:xfrm>
          <a:prstGeom prst="ellipse">
            <a:avLst/>
          </a:prstGeom>
          <a:noFill/>
          <a:ln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26000" y="32448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pseudo-code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split dim (3,4.5)</a:t>
            </a:r>
            <a:endParaRPr lang="en-US" altLang="zh-CN" sz="3200"/>
          </a:p>
        </p:txBody>
      </p:sp>
      <p:sp>
        <p:nvSpPr>
          <p:cNvPr id="4" name="椭圆 3"/>
          <p:cNvSpPr/>
          <p:nvPr/>
        </p:nvSpPr>
        <p:spPr>
          <a:xfrm>
            <a:off x="8940165" y="153670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(7,2)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7583805" y="300101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(5,4)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618470" y="3000375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(9,6)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830707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(4,7)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343015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(2,3)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005586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(8,1)</a:t>
            </a:r>
            <a:endParaRPr lang="en-US" altLang="zh-CN"/>
          </a:p>
        </p:txBody>
      </p:sp>
      <p:cxnSp>
        <p:nvCxnSpPr>
          <p:cNvPr id="12" name="直接连接符 11"/>
          <p:cNvCxnSpPr>
            <a:stCxn id="4" idx="3"/>
            <a:endCxn id="5" idx="7"/>
          </p:cNvCxnSpPr>
          <p:nvPr/>
        </p:nvCxnSpPr>
        <p:spPr>
          <a:xfrm flipH="1">
            <a:off x="8332470" y="2267585"/>
            <a:ext cx="751205" cy="859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6" idx="1"/>
          </p:cNvCxnSpPr>
          <p:nvPr/>
        </p:nvCxnSpPr>
        <p:spPr>
          <a:xfrm>
            <a:off x="9688830" y="2267585"/>
            <a:ext cx="1073150" cy="85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10" idx="7"/>
          </p:cNvCxnSpPr>
          <p:nvPr/>
        </p:nvCxnSpPr>
        <p:spPr>
          <a:xfrm flipH="1">
            <a:off x="7091680" y="3731895"/>
            <a:ext cx="635635" cy="1214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9" idx="0"/>
          </p:cNvCxnSpPr>
          <p:nvPr/>
        </p:nvCxnSpPr>
        <p:spPr>
          <a:xfrm>
            <a:off x="8332470" y="3731895"/>
            <a:ext cx="421005" cy="1089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11" idx="7"/>
          </p:cNvCxnSpPr>
          <p:nvPr/>
        </p:nvCxnSpPr>
        <p:spPr>
          <a:xfrm flipH="1">
            <a:off x="10804525" y="3856990"/>
            <a:ext cx="260350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351905" y="1985010"/>
            <a:ext cx="55079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386820" y="1565910"/>
            <a:ext cx="60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41745" y="3429635"/>
            <a:ext cx="558292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569700" y="2995930"/>
            <a:ext cx="39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52425" y="1946910"/>
          <a:ext cx="4762500" cy="191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  <a:gridCol w="1190625"/>
                <a:gridCol w="1190625"/>
                <a:gridCol w="119062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KD-tree 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divide dim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compare(3,4.5)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which branch</a:t>
                      </a:r>
                      <a:endParaRPr lang="en-US" altLang="zh-CN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(7,2)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3&lt;7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(5,4)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4.5&gt;4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(4,7)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3&lt;4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表格 17"/>
          <p:cNvGraphicFramePr/>
          <p:nvPr/>
        </p:nvGraphicFramePr>
        <p:xfrm>
          <a:off x="5114925" y="1955165"/>
          <a:ext cx="774700" cy="190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/>
              </a:tblGrid>
              <a:tr h="6140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4.72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2.06</a:t>
                      </a:r>
                      <a:endParaRPr lang="en-US" altLang="zh-CN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01040" y="4272915"/>
          <a:ext cx="4605020" cy="1776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/>
                <a:gridCol w="3131820"/>
              </a:tblGrid>
              <a:tr h="588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split dim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research radius&lt;4.72</a:t>
                      </a:r>
                      <a:endParaRPr lang="en-US" altLang="zh-CN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|3-7|=4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R-&gt;(9,6)</a:t>
                      </a:r>
                      <a:endParaRPr lang="en-US" altLang="zh-CN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|4-4.5|=0.5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L-&gt;(2,3)</a:t>
                      </a:r>
                      <a:endParaRPr lang="en-US" altLang="zh-CN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|4-3|=1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R-&gt;None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" name="表格 17"/>
          <p:cNvGraphicFramePr/>
          <p:nvPr/>
        </p:nvGraphicFramePr>
        <p:xfrm>
          <a:off x="5114925" y="1955165"/>
          <a:ext cx="774700" cy="190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/>
              </a:tblGrid>
              <a:tr h="6140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6.18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1.80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52425" y="1946910"/>
          <a:ext cx="4762500" cy="191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/>
                <a:gridCol w="1190625"/>
                <a:gridCol w="1190625"/>
                <a:gridCol w="1190625"/>
              </a:tblGrid>
              <a:tr h="642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KD-tree 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divide dim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compare(3,4.5)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which branch</a:t>
                      </a:r>
                      <a:endParaRPr lang="en-US" altLang="zh-CN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(9,6)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4.5&lt;6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</a:tr>
              <a:tr h="424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(2,3)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3&gt;2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8940165" y="153670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(7,2)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7583805" y="300101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(5,4)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10618470" y="3000375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(9,6)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830707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(4,7)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343015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(2,3)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005586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(8,1)</a:t>
            </a:r>
            <a:endParaRPr lang="en-US" altLang="zh-CN"/>
          </a:p>
        </p:txBody>
      </p:sp>
      <p:cxnSp>
        <p:nvCxnSpPr>
          <p:cNvPr id="12" name="直接连接符 11"/>
          <p:cNvCxnSpPr>
            <a:stCxn id="5" idx="3"/>
            <a:endCxn id="6" idx="7"/>
          </p:cNvCxnSpPr>
          <p:nvPr/>
        </p:nvCxnSpPr>
        <p:spPr>
          <a:xfrm flipH="1">
            <a:off x="8332470" y="2267585"/>
            <a:ext cx="751205" cy="8591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7" idx="1"/>
          </p:cNvCxnSpPr>
          <p:nvPr/>
        </p:nvCxnSpPr>
        <p:spPr>
          <a:xfrm>
            <a:off x="9688830" y="2267585"/>
            <a:ext cx="1073150" cy="85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3"/>
            <a:endCxn id="10" idx="7"/>
          </p:cNvCxnSpPr>
          <p:nvPr/>
        </p:nvCxnSpPr>
        <p:spPr>
          <a:xfrm flipH="1">
            <a:off x="7091680" y="3731895"/>
            <a:ext cx="635635" cy="1214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5"/>
            <a:endCxn id="9" idx="0"/>
          </p:cNvCxnSpPr>
          <p:nvPr/>
        </p:nvCxnSpPr>
        <p:spPr>
          <a:xfrm>
            <a:off x="8332470" y="3731895"/>
            <a:ext cx="421005" cy="10890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7" idx="4"/>
            <a:endCxn id="11" idx="7"/>
          </p:cNvCxnSpPr>
          <p:nvPr/>
        </p:nvCxnSpPr>
        <p:spPr>
          <a:xfrm flipH="1">
            <a:off x="10804525" y="3856990"/>
            <a:ext cx="260350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351905" y="1985010"/>
            <a:ext cx="55079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386820" y="1565910"/>
            <a:ext cx="60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41745" y="3429635"/>
            <a:ext cx="558292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569700" y="2995930"/>
            <a:ext cx="39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209675" y="4269740"/>
          <a:ext cx="2532380" cy="2274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90"/>
                <a:gridCol w="126619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KD-tree 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(2,3)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1.80</a:t>
                      </a:r>
                      <a:endParaRPr lang="en-US" altLang="zh-CN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(5,4)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2.06</a:t>
                      </a:r>
                      <a:endParaRPr lang="en-US" altLang="zh-CN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(4,7)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6244590" y="131445"/>
          <a:ext cx="774700" cy="1906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700"/>
              </a:tblGrid>
              <a:tr h="6140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4.72</a:t>
                      </a:r>
                      <a:endParaRPr lang="en-US" altLang="zh-CN"/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2.06</a:t>
                      </a:r>
                      <a:endParaRPr lang="en-US" altLang="zh-CN"/>
                    </a:p>
                  </a:txBody>
                  <a:tcPr/>
                </a:tc>
              </a:tr>
              <a:tr h="4305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2.69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6080760" y="773430"/>
            <a:ext cx="1035685" cy="3384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984115" y="3025775"/>
            <a:ext cx="1035685" cy="33845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1" idx="7"/>
            <a:endCxn id="4" idx="3"/>
          </p:cNvCxnSpPr>
          <p:nvPr/>
        </p:nvCxnSpPr>
        <p:spPr>
          <a:xfrm flipV="1">
            <a:off x="5868035" y="1062355"/>
            <a:ext cx="364490" cy="2012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9385"/>
            <a:ext cx="5252085" cy="651891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zh-CN" sz="4000"/>
              <a:t>INput</a:t>
            </a:r>
            <a:r>
              <a:rPr lang="zh-CN" altLang="en-US" sz="4000"/>
              <a:t>：Kd，    //k-d tree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target  //</a:t>
            </a:r>
            <a:r>
              <a:rPr lang="en-US" altLang="zh-CN" sz="4000"/>
              <a:t>target point for search</a:t>
            </a:r>
            <a:endParaRPr lang="zh-CN" altLang="en-US" sz="4000"/>
          </a:p>
          <a:p>
            <a:pPr marL="0" indent="0">
              <a:buNone/>
            </a:pPr>
            <a:r>
              <a:rPr lang="en-US" altLang="zh-CN" sz="4000"/>
              <a:t>Output</a:t>
            </a:r>
            <a:r>
              <a:rPr lang="zh-CN" altLang="en-US" sz="4000"/>
              <a:t>：nearest， //</a:t>
            </a:r>
            <a:r>
              <a:rPr lang="en-US" altLang="zh-CN" sz="4000"/>
              <a:t>nearest node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  dist      //</a:t>
            </a:r>
            <a:r>
              <a:rPr lang="en-US" altLang="zh-CN" sz="4000"/>
              <a:t>distance between target and nearest node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1. If Kd</a:t>
            </a:r>
            <a:r>
              <a:rPr lang="en-US" altLang="zh-CN" sz="4000"/>
              <a:t> is </a:t>
            </a:r>
            <a:r>
              <a:rPr lang="zh-CN" altLang="en-US" sz="4000"/>
              <a:t>NULL，</a:t>
            </a:r>
            <a:r>
              <a:rPr lang="en-US" altLang="zh-CN" sz="4000"/>
              <a:t>let </a:t>
            </a:r>
            <a:r>
              <a:rPr lang="zh-CN" altLang="en-US" sz="4000"/>
              <a:t>dist</a:t>
            </a:r>
            <a:r>
              <a:rPr lang="en-US" altLang="zh-CN" sz="4000"/>
              <a:t> as </a:t>
            </a:r>
            <a:r>
              <a:rPr lang="zh-CN" altLang="en-US" sz="4000"/>
              <a:t>infinite</a:t>
            </a:r>
            <a:r>
              <a:rPr lang="en-US" altLang="zh-CN" sz="4000"/>
              <a:t> and return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2. //</a:t>
            </a:r>
            <a:r>
              <a:rPr lang="en-US" altLang="zh-CN" sz="4000"/>
              <a:t>binary search</a:t>
            </a:r>
            <a:r>
              <a:rPr lang="zh-CN" altLang="en-US" sz="4000"/>
              <a:t>，</a:t>
            </a:r>
            <a:r>
              <a:rPr lang="en-US" altLang="zh-CN" sz="4000"/>
              <a:t>create searching path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Kd_point = &amp;Kd；                   //</a:t>
            </a:r>
            <a:r>
              <a:rPr lang="en-US" altLang="zh-CN" sz="4000"/>
              <a:t>save </a:t>
            </a:r>
            <a:r>
              <a:rPr lang="zh-CN" altLang="en-US" sz="4000"/>
              <a:t>k-d tree</a:t>
            </a:r>
            <a:r>
              <a:rPr lang="en-US" altLang="zh-CN" sz="4000"/>
              <a:t> to </a:t>
            </a:r>
            <a:r>
              <a:rPr lang="zh-CN" altLang="en-US" sz="4000">
                <a:sym typeface="+mn-ea"/>
              </a:rPr>
              <a:t>Kd-point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nearest = Kd_point -&gt; Node-data；  //</a:t>
            </a:r>
            <a:r>
              <a:rPr lang="en-US" altLang="zh-CN" sz="4000"/>
              <a:t>initial nearest node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</a:t>
            </a:r>
            <a:r>
              <a:rPr lang="en-US" altLang="zh-CN" sz="4000"/>
              <a:t> WHILE</a:t>
            </a:r>
            <a:r>
              <a:rPr lang="zh-CN" altLang="en-US" sz="4000"/>
              <a:t>（Kd_point）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　　push（Kd_point）</a:t>
            </a:r>
            <a:r>
              <a:rPr lang="en-US" altLang="zh-CN" sz="4000"/>
              <a:t>to </a:t>
            </a:r>
            <a:r>
              <a:rPr lang="zh-CN" altLang="en-US" sz="4000"/>
              <a:t>search_path； //search_path</a:t>
            </a:r>
            <a:r>
              <a:rPr lang="en-US" altLang="zh-CN" sz="4000"/>
              <a:t> is a stack</a:t>
            </a:r>
            <a:r>
              <a:rPr lang="zh-CN" altLang="en-US" sz="4000"/>
              <a:t>，</a:t>
            </a:r>
            <a:r>
              <a:rPr lang="en-US" altLang="zh-CN" sz="4000"/>
              <a:t>storage the nodes in searching path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/*** </a:t>
            </a:r>
            <a:endParaRPr lang="zh-CN" altLang="en-US" sz="4000"/>
          </a:p>
          <a:p>
            <a:pPr marL="0" indent="0">
              <a:buNone/>
            </a:pPr>
            <a:r>
              <a:rPr lang="en-US" altLang="zh-CN" sz="4000"/>
              <a:t>IF</a:t>
            </a:r>
            <a:r>
              <a:rPr lang="zh-CN" altLang="en-US" sz="4000"/>
              <a:t> Dist（nearest，target） &gt; Dist（Kd_point -&gt; Node-data，target）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　　　　nearest  = Kd_point -&gt; Node-data；    //</a:t>
            </a:r>
            <a:r>
              <a:rPr lang="en-US" altLang="zh-CN" sz="4000"/>
              <a:t>update nearest node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　　　　Max_dist = Dist(Kd_point，target）；  //</a:t>
            </a:r>
            <a:r>
              <a:rPr lang="en-US" altLang="zh-CN" sz="4000"/>
              <a:t>update dist between nearest node and target point</a:t>
            </a:r>
            <a:r>
              <a:rPr lang="zh-CN" altLang="en-US" sz="4000"/>
              <a:t>  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***/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　　s = Kd_point -&gt; split；                       //</a:t>
            </a:r>
            <a:r>
              <a:rPr lang="en-US" altLang="zh-CN" sz="4000"/>
              <a:t>determine split direction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　　</a:t>
            </a:r>
            <a:r>
              <a:rPr lang="en-US" altLang="zh-CN" sz="4000"/>
              <a:t>IF</a:t>
            </a:r>
            <a:r>
              <a:rPr lang="zh-CN" altLang="en-US" sz="4000"/>
              <a:t> target[s] &lt;= Kd_point -&gt; Node-data[s]     //</a:t>
            </a:r>
            <a:r>
              <a:rPr lang="en-US" altLang="zh-CN" sz="4000"/>
              <a:t>searching binary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　　　　Kd_point = Kd_point -&gt; left；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　　</a:t>
            </a:r>
            <a:r>
              <a:rPr lang="en-US" altLang="zh-CN" sz="4000"/>
              <a:t>ELSE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　　　　Kd_point = Kd_point -&gt;right；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nearest = </a:t>
            </a:r>
            <a:r>
              <a:rPr lang="en-US" altLang="zh-CN" sz="4000"/>
              <a:t>last leaf node in </a:t>
            </a:r>
            <a:r>
              <a:rPr lang="zh-CN" altLang="en-US" sz="4000"/>
              <a:t>search_path； //</a:t>
            </a:r>
            <a:r>
              <a:rPr lang="en-US" altLang="zh-CN" sz="4000"/>
              <a:t>Notice</a:t>
            </a:r>
            <a:r>
              <a:rPr lang="zh-CN" altLang="en-US" sz="4000"/>
              <a:t>：</a:t>
            </a:r>
            <a:r>
              <a:rPr lang="en-US" altLang="zh-CN" sz="4000"/>
              <a:t>do not compare nearest node during searching binary, this part has been commented</a:t>
            </a:r>
            <a:endParaRPr lang="zh-CN" altLang="en-US" sz="4000"/>
          </a:p>
          <a:p>
            <a:pPr marL="0" indent="0">
              <a:buNone/>
            </a:pPr>
            <a:r>
              <a:rPr lang="zh-CN" altLang="en-US" sz="4000"/>
              <a:t>   Max_dist = Dist（nearest，target）；    //</a:t>
            </a:r>
            <a:r>
              <a:rPr lang="en-US" altLang="zh-CN" sz="4000"/>
              <a:t>let last leaf node as nearest node before backtrace directly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029325" y="303530"/>
            <a:ext cx="525208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3. //</a:t>
            </a:r>
            <a:r>
              <a:rPr lang="en-US" altLang="zh-CN"/>
              <a:t>backtrace search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WHILE</a:t>
            </a:r>
            <a:r>
              <a:rPr lang="zh-CN" altLang="en-US"/>
              <a:t>（search_path != NULL）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　　back_point = search_path</a:t>
            </a:r>
            <a:r>
              <a:rPr lang="en-US" altLang="zh-CN"/>
              <a:t>.pop()</a:t>
            </a:r>
            <a:r>
              <a:rPr lang="zh-CN" altLang="en-US"/>
              <a:t>；   //</a:t>
            </a:r>
            <a:r>
              <a:rPr lang="en-US" altLang="zh-CN"/>
              <a:t>get a node from </a:t>
            </a:r>
            <a:r>
              <a:rPr lang="zh-CN" altLang="en-US"/>
              <a:t>search_path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　　s = back_point -&gt; split；                   //</a:t>
            </a:r>
            <a:r>
              <a:rPr lang="en-US" altLang="zh-CN">
                <a:sym typeface="+mn-ea"/>
              </a:rPr>
              <a:t>determine split direction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　　</a:t>
            </a:r>
            <a:r>
              <a:rPr lang="en-US" altLang="zh-CN"/>
              <a:t>IF</a:t>
            </a:r>
            <a:r>
              <a:rPr lang="zh-CN" altLang="en-US"/>
              <a:t> Dist（target[s]，back_point -&gt; Node-data[s]） &lt; Max_dist   //</a:t>
            </a:r>
            <a:r>
              <a:rPr lang="en-US" altLang="zh-CN"/>
              <a:t>judge which branch should be pushed in stack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　　　　</a:t>
            </a:r>
            <a:r>
              <a:rPr lang="en-US" altLang="zh-CN"/>
              <a:t>IF</a:t>
            </a:r>
            <a:r>
              <a:rPr lang="zh-CN" altLang="en-US"/>
              <a:t> target[s] &lt;= back_point -&gt; Node-data[s]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　　　　　　Kd_point = back_point -&gt; right；  //</a:t>
            </a:r>
            <a:r>
              <a:rPr lang="en-US" altLang="zh-CN"/>
              <a:t>if </a:t>
            </a:r>
            <a:r>
              <a:rPr lang="zh-CN" altLang="en-US"/>
              <a:t>target</a:t>
            </a:r>
            <a:r>
              <a:rPr lang="en-US" altLang="zh-CN"/>
              <a:t> located in left</a:t>
            </a:r>
            <a:r>
              <a:rPr lang="zh-CN" altLang="en-US"/>
              <a:t>，</a:t>
            </a:r>
            <a:r>
              <a:rPr lang="en-US" altLang="zh-CN"/>
              <a:t>right branch should in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　　　　</a:t>
            </a:r>
            <a:r>
              <a:rPr lang="en-US" altLang="zh-CN"/>
              <a:t>ELSE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　　　　　　Kd_point = back_point -&gt; left;    //</a:t>
            </a:r>
            <a:r>
              <a:rPr lang="en-US" altLang="zh-CN">
                <a:sym typeface="+mn-ea"/>
              </a:rPr>
              <a:t>if </a:t>
            </a:r>
            <a:r>
              <a:rPr lang="zh-CN" altLang="en-US">
                <a:sym typeface="+mn-ea"/>
              </a:rPr>
              <a:t>target</a:t>
            </a:r>
            <a:r>
              <a:rPr lang="en-US" altLang="zh-CN">
                <a:sym typeface="+mn-ea"/>
              </a:rPr>
              <a:t> located in right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left </a:t>
            </a:r>
            <a:r>
              <a:rPr lang="en-US" altLang="zh-CN">
                <a:sym typeface="+mn-ea"/>
              </a:rPr>
              <a:t>branch should in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   　　　　search_path</a:t>
            </a:r>
            <a:r>
              <a:rPr lang="en-US" altLang="zh-CN"/>
              <a:t>.push(</a:t>
            </a:r>
            <a:r>
              <a:rPr lang="zh-CN" altLang="en-US">
                <a:sym typeface="+mn-ea"/>
              </a:rPr>
              <a:t>Kd_point</a:t>
            </a:r>
            <a:r>
              <a:rPr lang="en-US" altLang="zh-CN"/>
              <a:t>)</a:t>
            </a:r>
            <a:r>
              <a:rPr lang="zh-CN" altLang="en-US"/>
              <a:t>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　　</a:t>
            </a:r>
            <a:r>
              <a:rPr lang="en-US" altLang="zh-CN"/>
              <a:t>IF</a:t>
            </a:r>
            <a:r>
              <a:rPr lang="zh-CN" altLang="en-US"/>
              <a:t> Dist（nearest，target） &gt; Dist（Kd_Point -&gt; Node-data，target）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　　　　nearest  = Kd_point -&gt; Node-data；                 //</a:t>
            </a:r>
            <a:r>
              <a:rPr lang="en-US" altLang="zh-CN"/>
              <a:t>update nearest node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　　　　Min_dist = Dist（Kd_point -&gt; Node-data,target）；  //</a:t>
            </a:r>
            <a:r>
              <a:rPr lang="en-US" altLang="zh-CN">
                <a:sym typeface="+mn-ea"/>
              </a:rPr>
              <a:t>update dist between nearest node and target point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034338" y="5610860"/>
            <a:ext cx="3438525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pseudo-code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THX :-)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629920" y="2864485"/>
            <a:ext cx="1685290" cy="737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closest pair of points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3190875" y="965200"/>
            <a:ext cx="1419860" cy="600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 Dim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3190875" y="2263775"/>
            <a:ext cx="1419860" cy="600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 Dim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3190875" y="3602355"/>
            <a:ext cx="1419860" cy="600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 Dim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3190875" y="5013960"/>
            <a:ext cx="1419860" cy="600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 Dim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 flipV="1">
            <a:off x="2315210" y="1265555"/>
            <a:ext cx="875665" cy="1967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7" idx="1"/>
          </p:cNvCxnSpPr>
          <p:nvPr/>
        </p:nvCxnSpPr>
        <p:spPr>
          <a:xfrm flipV="1">
            <a:off x="2315210" y="2564130"/>
            <a:ext cx="875665" cy="669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8" idx="1"/>
          </p:cNvCxnSpPr>
          <p:nvPr/>
        </p:nvCxnSpPr>
        <p:spPr>
          <a:xfrm>
            <a:off x="2333625" y="3223260"/>
            <a:ext cx="857250" cy="679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2315210" y="3260090"/>
            <a:ext cx="875665" cy="2054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72188" y="2980690"/>
            <a:ext cx="531177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divid and conquer</a:t>
            </a:r>
            <a:endParaRPr lang="en-US" altLang="zh-CN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72188" y="4257675"/>
            <a:ext cx="230949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KD tree</a:t>
            </a:r>
            <a:endParaRPr lang="en-US" altLang="zh-CN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7" name="直接箭头连接符 16"/>
          <p:cNvCxnSpPr>
            <a:stCxn id="6" idx="3"/>
            <a:endCxn id="15" idx="1"/>
          </p:cNvCxnSpPr>
          <p:nvPr/>
        </p:nvCxnSpPr>
        <p:spPr>
          <a:xfrm>
            <a:off x="4610735" y="1265555"/>
            <a:ext cx="1461770" cy="2176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15" idx="1"/>
          </p:cNvCxnSpPr>
          <p:nvPr/>
        </p:nvCxnSpPr>
        <p:spPr>
          <a:xfrm>
            <a:off x="4610735" y="2564130"/>
            <a:ext cx="1461770" cy="877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3"/>
            <a:endCxn id="16" idx="1"/>
          </p:cNvCxnSpPr>
          <p:nvPr/>
        </p:nvCxnSpPr>
        <p:spPr>
          <a:xfrm>
            <a:off x="4610735" y="3902710"/>
            <a:ext cx="1461770" cy="815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6" idx="1"/>
          </p:cNvCxnSpPr>
          <p:nvPr/>
        </p:nvCxnSpPr>
        <p:spPr>
          <a:xfrm flipV="1">
            <a:off x="4610735" y="4718685"/>
            <a:ext cx="1461770" cy="595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072505" y="1387475"/>
            <a:ext cx="344932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Brute Force</a:t>
            </a:r>
            <a:endParaRPr lang="en-US" altLang="zh-CN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22" name="直接箭头连接符 21"/>
          <p:cNvCxnSpPr>
            <a:stCxn id="6" idx="3"/>
            <a:endCxn id="21" idx="1"/>
          </p:cNvCxnSpPr>
          <p:nvPr/>
        </p:nvCxnSpPr>
        <p:spPr>
          <a:xfrm>
            <a:off x="4610735" y="1265555"/>
            <a:ext cx="1461770" cy="582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1" idx="1"/>
          </p:cNvCxnSpPr>
          <p:nvPr/>
        </p:nvCxnSpPr>
        <p:spPr>
          <a:xfrm flipV="1">
            <a:off x="4619625" y="1848485"/>
            <a:ext cx="1452880" cy="725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610735" y="1838960"/>
            <a:ext cx="1466215" cy="2067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601210" y="1821180"/>
            <a:ext cx="1466850" cy="3460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671368" y="1493520"/>
            <a:ext cx="186880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O(kn^2)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068061" y="5584825"/>
            <a:ext cx="254508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ball tree</a:t>
            </a:r>
            <a:endParaRPr lang="en-US" altLang="zh-CN" sz="5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8" name="下箭头 27"/>
          <p:cNvSpPr/>
          <p:nvPr/>
        </p:nvSpPr>
        <p:spPr>
          <a:xfrm>
            <a:off x="6887210" y="2385695"/>
            <a:ext cx="391795" cy="518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6887210" y="5179695"/>
            <a:ext cx="391795" cy="518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6887210" y="3902710"/>
            <a:ext cx="391795" cy="5187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499100" y="5085715"/>
            <a:ext cx="119380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k&gt;20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2" name="直接箭头连接符 31"/>
          <p:cNvCxnSpPr>
            <a:stCxn id="9" idx="3"/>
            <a:endCxn id="27" idx="1"/>
          </p:cNvCxnSpPr>
          <p:nvPr/>
        </p:nvCxnSpPr>
        <p:spPr>
          <a:xfrm>
            <a:off x="4610735" y="5314315"/>
            <a:ext cx="1457325" cy="7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844405" y="3808730"/>
            <a:ext cx="202565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O(nlogn)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4638040" y="2526665"/>
            <a:ext cx="1361440" cy="2098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divid and conquer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6375" y="1485900"/>
            <a:ext cx="8839200" cy="4907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461770"/>
            <a:ext cx="5105400" cy="4970145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zh-CN" altLang="en-US" sz="1400"/>
              <a:t>def </a:t>
            </a:r>
            <a:r>
              <a:rPr lang="zh-CN" altLang="en-US" sz="1400" b="1"/>
              <a:t>Closest_pair</a:t>
            </a:r>
            <a:r>
              <a:rPr lang="zh-CN" altLang="en-US" sz="1400"/>
              <a:t>(points)</a:t>
            </a:r>
            <a:endParaRPr lang="zh-CN" altLang="en-US" sz="1400"/>
          </a:p>
          <a:p>
            <a:pPr marL="0" indent="0" fontAlgn="auto">
              <a:buNone/>
            </a:pPr>
            <a:r>
              <a:rPr lang="zh-CN" altLang="en-US" sz="1400"/>
              <a:t>    length=points.length // </a:t>
            </a:r>
            <a:r>
              <a:rPr lang="en-US" altLang="zh-CN" sz="1400"/>
              <a:t>get length of array</a:t>
            </a:r>
            <a:endParaRPr lang="zh-CN" altLang="en-US" sz="1400"/>
          </a:p>
          <a:p>
            <a:pPr marL="0" indent="0" fontAlgn="auto">
              <a:buNone/>
            </a:pPr>
            <a:r>
              <a:rPr lang="zh-CN" altLang="en-US" sz="1400"/>
              <a:t>    qsort(points,points+length,x) // </a:t>
            </a:r>
            <a:r>
              <a:rPr lang="en-US" altLang="zh-CN" sz="1400"/>
              <a:t>sort by x-axis</a:t>
            </a:r>
            <a:r>
              <a:rPr lang="zh-CN" altLang="en-US" sz="1400"/>
              <a:t>    </a:t>
            </a:r>
            <a:endParaRPr lang="zh-CN" altLang="en-US" sz="1400"/>
          </a:p>
          <a:p>
            <a:pPr marL="0" indent="0" fontAlgn="auto">
              <a:buNone/>
            </a:pP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  </a:t>
            </a:r>
            <a:r>
              <a:rPr lang="zh-CN" altLang="en-US" sz="1400">
                <a:sym typeface="+mn-ea"/>
              </a:rPr>
              <a:t>//</a:t>
            </a:r>
            <a:r>
              <a:rPr lang="en-US" altLang="zh-CN" sz="1400">
                <a:sym typeface="+mn-ea"/>
              </a:rPr>
              <a:t>cal closest pair and its dis</a:t>
            </a:r>
            <a:endParaRPr lang="zh-CN" altLang="en-US" sz="1400"/>
          </a:p>
          <a:p>
            <a:pPr marL="0" indent="0" fontAlgn="auto">
              <a:buNone/>
            </a:pPr>
            <a:r>
              <a:rPr lang="en-US" altLang="zh-CN" sz="1400"/>
              <a:t>    </a:t>
            </a:r>
            <a:r>
              <a:rPr lang="zh-CN" altLang="en-US" sz="1400"/>
              <a:t>ClosestPair(Point points[], int length, Point &amp;a, Point &amp;b)</a:t>
            </a:r>
            <a:endParaRPr lang="zh-CN" altLang="en-US" sz="1400"/>
          </a:p>
          <a:p>
            <a:pPr marL="0" indent="0" fontAlgn="auto">
              <a:buNone/>
            </a:pPr>
            <a:r>
              <a:rPr lang="zh-CN" altLang="en-US" sz="1400"/>
              <a:t>END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  <a:p>
            <a:pPr marL="0" indent="0" fontAlgn="auto">
              <a:buNone/>
            </a:pPr>
            <a:r>
              <a:rPr lang="zh-CN" altLang="en-US" sz="1400">
                <a:sym typeface="+mn-ea"/>
              </a:rPr>
              <a:t>def </a:t>
            </a:r>
            <a:r>
              <a:rPr lang="zh-CN" altLang="en-US" sz="1400" b="1">
                <a:sym typeface="+mn-ea"/>
              </a:rPr>
              <a:t>ClosestPair</a:t>
            </a:r>
            <a:r>
              <a:rPr lang="zh-CN" altLang="en-US" sz="1400">
                <a:sym typeface="+mn-ea"/>
              </a:rPr>
              <a:t>(Point points[], int length, Point &amp;a, Point &amp;b)</a:t>
            </a:r>
            <a:endParaRPr lang="zh-CN" altLang="en-US" sz="1400">
              <a:sym typeface="+mn-ea"/>
            </a:endParaRPr>
          </a:p>
          <a:p>
            <a:pPr marL="0" indent="0" fontAlgn="auto">
              <a:buNone/>
            </a:pP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   // divid points to 2 sub sets</a:t>
            </a:r>
            <a:endParaRPr lang="zh-CN" altLang="en-US" sz="1400"/>
          </a:p>
          <a:p>
            <a:pPr marL="0" indent="0" fontAlgn="auto">
              <a:buNone/>
            </a:pPr>
            <a:r>
              <a:rPr lang="zh-CN" altLang="en-US" sz="1400">
                <a:sym typeface="+mn-ea"/>
              </a:rPr>
              <a:t>   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if length&lt; 2</a:t>
            </a:r>
            <a:endParaRPr lang="zh-CN" altLang="en-US" sz="1400"/>
          </a:p>
          <a:p>
            <a:pPr marL="0" indent="0" fontAlgn="auto">
              <a:buNone/>
            </a:pPr>
            <a:r>
              <a:rPr lang="zh-CN" altLang="en-US" sz="1400">
                <a:sym typeface="+mn-ea"/>
              </a:rPr>
              <a:t>        return infinite   </a:t>
            </a:r>
            <a:endParaRPr lang="zh-CN" altLang="en-US" sz="1400"/>
          </a:p>
          <a:p>
            <a:pPr marL="0" indent="0" fontAlgn="auto">
              <a:buNone/>
            </a:pPr>
            <a:r>
              <a:rPr lang="zh-CN" altLang="en-US" sz="1400">
                <a:sym typeface="+mn-ea"/>
              </a:rPr>
              <a:t>   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else if length = 2</a:t>
            </a:r>
            <a:endParaRPr lang="zh-CN" altLang="en-US" sz="1400">
              <a:solidFill>
                <a:srgbClr val="FF0000"/>
              </a:solidFill>
            </a:endParaRPr>
          </a:p>
          <a:p>
            <a:pPr marL="0" indent="0" fontAlgn="auto">
              <a:buNone/>
            </a:pPr>
            <a:r>
              <a:rPr lang="zh-CN" altLang="en-US" sz="1400">
                <a:sym typeface="+mn-ea"/>
              </a:rPr>
              <a:t>        return distance(points[0],points[1]</a:t>
            </a:r>
            <a:r>
              <a:rPr lang="en-US" altLang="zh-CN" sz="1400">
                <a:sym typeface="+mn-ea"/>
              </a:rPr>
              <a:t>)</a:t>
            </a:r>
            <a:endParaRPr lang="en-US" altLang="zh-CN" sz="1400">
              <a:sym typeface="+mn-ea"/>
            </a:endParaRPr>
          </a:p>
          <a:p>
            <a:pPr marL="0" indent="0" fontAlgn="auto">
              <a:spcBef>
                <a:spcPts val="1000"/>
              </a:spcBef>
              <a:buNone/>
            </a:pPr>
            <a:r>
              <a:rPr lang="zh-CN" altLang="en-US" sz="1400">
                <a:sym typeface="+mn-ea"/>
              </a:rPr>
              <a:t> </a:t>
            </a:r>
            <a:r>
              <a:rPr lang="en-US" altLang="zh-CN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  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 else</a:t>
            </a:r>
            <a:r>
              <a:rPr lang="zh-CN" altLang="en-US" sz="1400">
                <a:sym typeface="+mn-ea"/>
              </a:rPr>
              <a:t> // </a:t>
            </a:r>
            <a:r>
              <a:rPr lang="en-US" altLang="zh-CN" sz="1400">
                <a:sym typeface="+mn-ea"/>
              </a:rPr>
              <a:t>when length&gt;=3</a:t>
            </a:r>
            <a:endParaRPr lang="zh-CN" altLang="en-US" sz="1400"/>
          </a:p>
          <a:p>
            <a:pPr marL="0" indent="0" fontAlgn="auto">
              <a:spcBef>
                <a:spcPts val="1000"/>
              </a:spcBef>
              <a:buNone/>
            </a:pPr>
            <a:r>
              <a:rPr lang="zh-CN" altLang="en-US" sz="1400">
                <a:sym typeface="+mn-ea"/>
              </a:rPr>
              <a:t>        mid = points.mid // </a:t>
            </a:r>
            <a:r>
              <a:rPr lang="en-US" altLang="zh-CN" sz="1400">
                <a:sym typeface="+mn-ea"/>
              </a:rPr>
              <a:t>get middle line</a:t>
            </a:r>
            <a:endParaRPr lang="zh-CN" altLang="en-US" sz="1400"/>
          </a:p>
          <a:p>
            <a:pPr marL="0" indent="0" fontAlgn="auto">
              <a:spcBef>
                <a:spcPts val="1000"/>
              </a:spcBef>
              <a:buNone/>
            </a:pPr>
            <a:r>
              <a:rPr lang="zh-CN" altLang="en-US" sz="1400">
                <a:sym typeface="+mn-ea"/>
              </a:rPr>
              <a:t>        pts1 = points(&lt;=mid) // </a:t>
            </a:r>
            <a:r>
              <a:rPr lang="en-US" altLang="zh-CN" sz="1400">
                <a:sym typeface="+mn-ea"/>
              </a:rPr>
              <a:t>store two sub points set</a:t>
            </a:r>
            <a:endParaRPr lang="zh-CN" altLang="en-US" sz="1400"/>
          </a:p>
          <a:p>
            <a:pPr marL="0" indent="0" fontAlgn="auto">
              <a:spcBef>
                <a:spcPts val="1000"/>
              </a:spcBef>
              <a:buNone/>
            </a:pPr>
            <a:r>
              <a:rPr lang="zh-CN" altLang="en-US" sz="1400">
                <a:sym typeface="+mn-ea"/>
              </a:rPr>
              <a:t>        pts2 = points(&gt;mid)</a:t>
            </a:r>
            <a:endParaRPr lang="en-US" altLang="zh-CN" sz="1400">
              <a:sym typeface="+mn-ea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93155" y="1461770"/>
            <a:ext cx="5160645" cy="4715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38200" y="1461770"/>
            <a:ext cx="5160645" cy="4715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461770"/>
            <a:ext cx="5160645" cy="4715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30950" y="1461770"/>
            <a:ext cx="5792470" cy="5118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spcBef>
                <a:spcPts val="1000"/>
              </a:spcBef>
            </a:pPr>
            <a:r>
              <a:rPr lang="zh-CN" altLang="en-US" sz="1400"/>
              <a:t> </a:t>
            </a:r>
            <a:r>
              <a:rPr lang="en-US" altLang="zh-CN" sz="1400"/>
              <a:t>       // divide-and-conquer, left sub set</a:t>
            </a:r>
            <a:endParaRPr lang="en-US" altLang="zh-CN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        d1 = ClosestPair(pts1, length / 2, a1, b1);   </a:t>
            </a:r>
            <a:endParaRPr lang="zh-CN" altLang="en-US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 </a:t>
            </a:r>
            <a:r>
              <a:rPr lang="en-US" altLang="zh-CN" sz="1400"/>
              <a:t>       </a:t>
            </a:r>
            <a:r>
              <a:rPr lang="en-US" altLang="zh-CN" sz="1400">
                <a:sym typeface="+mn-ea"/>
              </a:rPr>
              <a:t>// divide-and-conquer, right sub set</a:t>
            </a:r>
            <a:r>
              <a:rPr lang="zh-CN" altLang="en-US" sz="1400"/>
              <a:t> </a:t>
            </a:r>
            <a:endParaRPr lang="zh-CN" altLang="en-US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        d2 = ClosestPair(pts2, length - length / 2, a2, b2);</a:t>
            </a:r>
            <a:endParaRPr lang="zh-CN" altLang="en-US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        d = min(d1,d2)</a:t>
            </a:r>
            <a:endParaRPr lang="zh-CN" altLang="en-US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        </a:t>
            </a:r>
            <a:endParaRPr lang="zh-CN" altLang="en-US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        // merge</a:t>
            </a:r>
            <a:endParaRPr lang="zh-CN" altLang="en-US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 </a:t>
            </a:r>
            <a:r>
              <a:rPr lang="en-US" altLang="zh-CN" sz="1400"/>
              <a:t>       d_min=d</a:t>
            </a:r>
            <a:endParaRPr lang="zh-CN" altLang="en-US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        pts3 = points(abs(x-mid&lt;</a:t>
            </a:r>
            <a:r>
              <a:rPr lang="en-US" altLang="zh-CN" sz="1400"/>
              <a:t>=</a:t>
            </a:r>
            <a:r>
              <a:rPr lang="zh-CN" altLang="en-US" sz="1400"/>
              <a:t>d)  // </a:t>
            </a:r>
            <a:r>
              <a:rPr lang="en-US" altLang="zh-CN" sz="1400"/>
              <a:t>points in interval [mid-d, mid+d]</a:t>
            </a:r>
            <a:endParaRPr lang="zh-CN" altLang="en-US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        for(each points </a:t>
            </a:r>
            <a:r>
              <a:rPr lang="en-US" altLang="zh-CN" sz="1400"/>
              <a:t>pair </a:t>
            </a:r>
            <a:r>
              <a:rPr lang="zh-CN" altLang="en-US" sz="1400"/>
              <a:t>: pits3)</a:t>
            </a:r>
            <a:endParaRPr lang="zh-CN" altLang="en-US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            </a:t>
            </a:r>
            <a:r>
              <a:rPr lang="en-US" altLang="zh-CN" sz="1400"/>
              <a:t>d_pt3 = distance of points pair</a:t>
            </a:r>
            <a:endParaRPr lang="en-US" altLang="zh-CN" sz="1400"/>
          </a:p>
          <a:p>
            <a:pPr fontAlgn="auto">
              <a:spcBef>
                <a:spcPts val="1000"/>
              </a:spcBef>
            </a:pPr>
            <a:r>
              <a:rPr lang="en-US" altLang="zh-CN" sz="1400"/>
              <a:t>            if d_pt3&lt;d_min</a:t>
            </a:r>
            <a:endParaRPr lang="en-US" altLang="zh-CN" sz="1400"/>
          </a:p>
          <a:p>
            <a:pPr fontAlgn="auto">
              <a:spcBef>
                <a:spcPts val="1000"/>
              </a:spcBef>
            </a:pPr>
            <a:r>
              <a:rPr lang="en-US" altLang="zh-CN" sz="1400"/>
              <a:t>                renew a and b;</a:t>
            </a:r>
            <a:endParaRPr lang="en-US" altLang="zh-CN" sz="1400"/>
          </a:p>
          <a:p>
            <a:pPr fontAlgn="auto">
              <a:spcBef>
                <a:spcPts val="1000"/>
              </a:spcBef>
            </a:pPr>
            <a:r>
              <a:rPr lang="en-US" altLang="zh-CN" sz="1400"/>
              <a:t>                renew d_min=d </a:t>
            </a:r>
            <a:r>
              <a:rPr lang="zh-CN" altLang="en-US" sz="1400"/>
              <a:t>         </a:t>
            </a:r>
            <a:endParaRPr lang="zh-CN" altLang="en-US" sz="1400"/>
          </a:p>
          <a:p>
            <a:pPr fontAlgn="auto">
              <a:spcBef>
                <a:spcPts val="1000"/>
              </a:spcBef>
            </a:pPr>
            <a:r>
              <a:rPr lang="zh-CN" altLang="en-US" sz="1400"/>
              <a:t>END</a:t>
            </a:r>
            <a:endParaRPr lang="zh-CN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KD Tree Creation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02045" y="1825625"/>
            <a:ext cx="5151755" cy="4361180"/>
          </a:xfrm>
        </p:spPr>
        <p:txBody>
          <a:bodyPr/>
          <a:p>
            <a:r>
              <a:rPr lang="en-US" altLang="zh-CN"/>
              <a:t>binary tree</a:t>
            </a:r>
            <a:endParaRPr lang="en-US" altLang="zh-CN"/>
          </a:p>
          <a:p>
            <a:r>
              <a:rPr lang="en-US" altLang="zh-CN"/>
              <a:t>self-balance</a:t>
            </a:r>
            <a:endParaRPr lang="en-US" altLang="zh-CN"/>
          </a:p>
          <a:p>
            <a:r>
              <a:rPr lang="en-US" altLang="zh-CN"/>
              <a:t>left&lt;right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sort by one-dim value</a:t>
            </a:r>
            <a:endParaRPr lang="en-US" altLang="zh-CN"/>
          </a:p>
          <a:p>
            <a:r>
              <a:rPr lang="en-US" altLang="zh-CN"/>
              <a:t>segment space</a:t>
            </a:r>
            <a:endParaRPr lang="en-US" altLang="zh-CN"/>
          </a:p>
        </p:txBody>
      </p:sp>
      <p:graphicFrame>
        <p:nvGraphicFramePr>
          <p:cNvPr id="7" name="对象 6"/>
          <p:cNvGraphicFramePr/>
          <p:nvPr/>
        </p:nvGraphicFramePr>
        <p:xfrm>
          <a:off x="715645" y="1386840"/>
          <a:ext cx="4583430" cy="458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579620" imgH="4579620" progId="Paint.Picture">
                  <p:embed/>
                </p:oleObj>
              </mc:Choice>
              <mc:Fallback>
                <p:oleObj name="" r:id="rId1" imgW="4579620" imgH="457962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5645" y="1386840"/>
                        <a:ext cx="4583430" cy="458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KD Tree Creation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715645" y="1386840"/>
          <a:ext cx="4583430" cy="458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579620" imgH="4579620" progId="Paint.Picture">
                  <p:embed/>
                </p:oleObj>
              </mc:Choice>
              <mc:Fallback>
                <p:oleObj name="" r:id="rId1" imgW="4579620" imgH="457962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5645" y="1386840"/>
                        <a:ext cx="4583430" cy="458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8940165" y="153670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(7,2)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7583805" y="300101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(5,4)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618470" y="3000375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9,6)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830707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(4,7)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343015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(2,3)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005586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(8,1)</a:t>
            </a:r>
            <a:endParaRPr lang="en-US" altLang="zh-CN"/>
          </a:p>
        </p:txBody>
      </p:sp>
      <p:cxnSp>
        <p:nvCxnSpPr>
          <p:cNvPr id="12" name="直接连接符 11"/>
          <p:cNvCxnSpPr>
            <a:stCxn id="4" idx="3"/>
            <a:endCxn id="5" idx="7"/>
          </p:cNvCxnSpPr>
          <p:nvPr/>
        </p:nvCxnSpPr>
        <p:spPr>
          <a:xfrm flipH="1">
            <a:off x="8332470" y="2267585"/>
            <a:ext cx="751205" cy="85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6" idx="1"/>
          </p:cNvCxnSpPr>
          <p:nvPr/>
        </p:nvCxnSpPr>
        <p:spPr>
          <a:xfrm>
            <a:off x="9688830" y="2267585"/>
            <a:ext cx="1073150" cy="85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10" idx="7"/>
          </p:cNvCxnSpPr>
          <p:nvPr/>
        </p:nvCxnSpPr>
        <p:spPr>
          <a:xfrm flipH="1">
            <a:off x="7091680" y="3731895"/>
            <a:ext cx="635635" cy="1214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9" idx="0"/>
          </p:cNvCxnSpPr>
          <p:nvPr/>
        </p:nvCxnSpPr>
        <p:spPr>
          <a:xfrm>
            <a:off x="8332470" y="3731895"/>
            <a:ext cx="421005" cy="108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11" idx="7"/>
          </p:cNvCxnSpPr>
          <p:nvPr/>
        </p:nvCxnSpPr>
        <p:spPr>
          <a:xfrm flipH="1">
            <a:off x="10804525" y="3856990"/>
            <a:ext cx="260350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右箭头 16"/>
          <p:cNvSpPr/>
          <p:nvPr/>
        </p:nvSpPr>
        <p:spPr>
          <a:xfrm>
            <a:off x="5390515" y="3303270"/>
            <a:ext cx="624205" cy="410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3772535" y="1528445"/>
            <a:ext cx="0" cy="40532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351905" y="1985010"/>
            <a:ext cx="55079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386820" y="1565910"/>
            <a:ext cx="60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1096010" y="4052570"/>
            <a:ext cx="266827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764280" y="3291840"/>
            <a:ext cx="127508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6341745" y="3429635"/>
            <a:ext cx="558292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569700" y="2995930"/>
            <a:ext cx="39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KD Tree Creation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04380" y="1691005"/>
            <a:ext cx="4503420" cy="4099560"/>
          </a:xfrm>
          <a:prstGeom prst="rect">
            <a:avLst/>
          </a:prstGeom>
        </p:spPr>
      </p:pic>
      <p:graphicFrame>
        <p:nvGraphicFramePr>
          <p:cNvPr id="7" name="对象 6"/>
          <p:cNvGraphicFramePr/>
          <p:nvPr/>
        </p:nvGraphicFramePr>
        <p:xfrm>
          <a:off x="715645" y="1386840"/>
          <a:ext cx="4583430" cy="458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4579620" imgH="4579620" progId="Paint.Picture">
                  <p:embed/>
                </p:oleObj>
              </mc:Choice>
              <mc:Fallback>
                <p:oleObj name="" r:id="rId2" imgW="4579620" imgH="457962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5645" y="1386840"/>
                        <a:ext cx="4583430" cy="458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 flipV="1">
            <a:off x="3772535" y="1528445"/>
            <a:ext cx="0" cy="405320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1096010" y="4052570"/>
            <a:ext cx="266827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3764280" y="3291840"/>
            <a:ext cx="127508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右箭头 4"/>
          <p:cNvSpPr/>
          <p:nvPr/>
        </p:nvSpPr>
        <p:spPr>
          <a:xfrm>
            <a:off x="5976620" y="3396615"/>
            <a:ext cx="673735" cy="373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KD Tree Search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835660" y="1308100"/>
          <a:ext cx="10772775" cy="5189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/>
                <a:gridCol w="1763395"/>
                <a:gridCol w="3065145"/>
                <a:gridCol w="4057650"/>
                <a:gridCol w="1143635"/>
              </a:tblGrid>
              <a:tr h="53276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Step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Input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Detail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Output</a:t>
                      </a:r>
                      <a:endParaRPr lang="en-US" altLang="zh-CN"/>
                    </a:p>
                  </a:txBody>
                  <a:tcPr/>
                </a:tc>
              </a:tr>
              <a:tr h="957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Initial </a:t>
                      </a:r>
                      <a:r>
                        <a:rPr lang="en-US" altLang="zh-CN" b="1"/>
                        <a:t>nearest distance table(NDT)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 value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 inital NDT base on K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1.distance:inf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2.node:None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NDT</a:t>
                      </a:r>
                      <a:endParaRPr lang="en-US" altLang="zh-CN" b="1"/>
                    </a:p>
                  </a:txBody>
                  <a:tcPr/>
                </a:tc>
              </a:tr>
              <a:tr h="11728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Backtrace path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 </a:t>
                      </a:r>
                      <a:r>
                        <a:rPr lang="en-US" altLang="zh-CN" b="1"/>
                        <a:t>Target point(tP)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2. KD-tree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 get Backtrace path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en-US" altLang="zh-CN" b="1"/>
                        <a:t>tP</a:t>
                      </a:r>
                      <a:r>
                        <a:rPr lang="en-US" altLang="zh-CN"/>
                        <a:t>&lt;node, into left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en-US" altLang="zh-CN" b="1"/>
                        <a:t>tp</a:t>
                      </a:r>
                      <a:r>
                        <a:rPr lang="en-US" altLang="zh-CN"/>
                        <a:t>&gt;=node,into right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3.add </a:t>
                      </a:r>
                      <a:r>
                        <a:rPr lang="en-US" altLang="zh-CN" sz="1800">
                          <a:sym typeface="+mn-ea"/>
                        </a:rPr>
                        <a:t>traverse path to </a:t>
                      </a:r>
                      <a:r>
                        <a:rPr lang="en-US" altLang="zh-CN" sz="1800" b="1">
                          <a:sym typeface="+mn-ea"/>
                        </a:rPr>
                        <a:t>B</a:t>
                      </a:r>
                      <a:r>
                        <a:rPr lang="en-US" altLang="zh-CN" sz="1800" b="1">
                          <a:sym typeface="+mn-ea"/>
                        </a:rPr>
                        <a:t>PT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BPT</a:t>
                      </a:r>
                      <a:endParaRPr lang="en-US" altLang="zh-CN" b="1"/>
                    </a:p>
                  </a:txBody>
                  <a:tcPr/>
                </a:tc>
              </a:tr>
              <a:tr h="2510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Calculate nearest distance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 NDT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2. 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Backtrace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sym typeface="+mn-ea"/>
                        </a:rPr>
                        <a:t> path table(BPT)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3. P value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4. Target point</a:t>
                      </a:r>
                      <a:endParaRPr lang="en-US" altLang="zh-CN" sz="18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# traverse </a:t>
                      </a:r>
                      <a:r>
                        <a:rPr lang="en-US" altLang="zh-CN" b="1"/>
                        <a:t>BPT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1.calculate dist between </a:t>
                      </a:r>
                      <a:r>
                        <a:rPr lang="en-US" altLang="zh-CN" b="1"/>
                        <a:t>tP</a:t>
                      </a:r>
                      <a:r>
                        <a:rPr lang="en-US" altLang="zh-CN"/>
                        <a:t> and node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2.update </a:t>
                      </a:r>
                      <a:r>
                        <a:rPr lang="en-US" altLang="zh-CN" b="1"/>
                        <a:t>NDT</a:t>
                      </a:r>
                      <a:endParaRPr lang="en-US" altLang="zh-CN" b="1"/>
                    </a:p>
                    <a:p>
                      <a:pPr>
                        <a:buNone/>
                      </a:pPr>
                      <a:r>
                        <a:rPr lang="en-US" altLang="zh-CN" b="0"/>
                        <a:t>3.let max(dist) in NDT as search radius </a:t>
                      </a:r>
                      <a:r>
                        <a:rPr lang="en-US" altLang="zh-CN" b="1"/>
                        <a:t>R</a:t>
                      </a:r>
                      <a:endParaRPr lang="en-US" altLang="zh-CN" b="0"/>
                    </a:p>
                    <a:p>
                      <a:pPr>
                        <a:buNone/>
                      </a:pPr>
                      <a:r>
                        <a:rPr lang="en-US" altLang="zh-CN" b="0"/>
                        <a:t>4.cal dist </a:t>
                      </a:r>
                      <a:r>
                        <a:rPr lang="en-US" altLang="zh-CN" b="1"/>
                        <a:t>DD</a:t>
                      </a:r>
                      <a:r>
                        <a:rPr lang="zh-CN" altLang="en-US" b="1"/>
                        <a:t>（</a:t>
                      </a:r>
                      <a:r>
                        <a:rPr lang="en-US" altLang="zh-CN" b="1"/>
                        <a:t>dim distance</a:t>
                      </a:r>
                      <a:r>
                        <a:rPr lang="zh-CN" altLang="en-US" b="1"/>
                        <a:t>）</a:t>
                      </a:r>
                      <a:r>
                        <a:rPr lang="en-US" altLang="zh-CN" b="0"/>
                        <a:t> between tP and node in divide dim, and compare with </a:t>
                      </a:r>
                      <a:r>
                        <a:rPr lang="en-US" altLang="zh-CN" b="1"/>
                        <a:t>R</a:t>
                      </a:r>
                      <a:endParaRPr lang="en-US" altLang="zh-CN" b="0"/>
                    </a:p>
                    <a:p>
                      <a:pPr>
                        <a:buNone/>
                      </a:pPr>
                      <a:r>
                        <a:rPr lang="en-US" altLang="zh-CN" b="0"/>
                        <a:t>5. </a:t>
                      </a:r>
                      <a:r>
                        <a:rPr lang="en-US" altLang="zh-CN" b="1"/>
                        <a:t>DD&lt;R</a:t>
                      </a:r>
                      <a:r>
                        <a:rPr lang="en-US" altLang="zh-CN" b="0"/>
                        <a:t>, add left branch or right branch into </a:t>
                      </a:r>
                      <a:r>
                        <a:rPr lang="en-US" altLang="zh-CN" b="1"/>
                        <a:t>BPT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NDT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eg:find three neareat points of tP(3,4.5)</a:t>
            </a:r>
            <a:endParaRPr lang="en-US" altLang="zh-CN" sz="3200"/>
          </a:p>
        </p:txBody>
      </p:sp>
      <p:sp>
        <p:nvSpPr>
          <p:cNvPr id="4" name="椭圆 3"/>
          <p:cNvSpPr/>
          <p:nvPr/>
        </p:nvSpPr>
        <p:spPr>
          <a:xfrm>
            <a:off x="8940165" y="153670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(7,2)</a:t>
            </a:r>
            <a:endParaRPr lang="en-US" altLang="zh-CN"/>
          </a:p>
        </p:txBody>
      </p:sp>
      <p:sp>
        <p:nvSpPr>
          <p:cNvPr id="5" name="椭圆 4"/>
          <p:cNvSpPr/>
          <p:nvPr/>
        </p:nvSpPr>
        <p:spPr>
          <a:xfrm>
            <a:off x="7583805" y="300101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(5,4)</a:t>
            </a:r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618470" y="3000375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9,6)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830707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(4,7)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6343015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(2,3)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0055860" y="4820920"/>
            <a:ext cx="856615" cy="856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(8,1)</a:t>
            </a:r>
            <a:endParaRPr lang="en-US" altLang="zh-CN"/>
          </a:p>
        </p:txBody>
      </p:sp>
      <p:cxnSp>
        <p:nvCxnSpPr>
          <p:cNvPr id="12" name="直接连接符 11"/>
          <p:cNvCxnSpPr>
            <a:stCxn id="4" idx="3"/>
            <a:endCxn id="5" idx="7"/>
          </p:cNvCxnSpPr>
          <p:nvPr/>
        </p:nvCxnSpPr>
        <p:spPr>
          <a:xfrm flipH="1">
            <a:off x="8332470" y="2267585"/>
            <a:ext cx="751205" cy="859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6" idx="1"/>
          </p:cNvCxnSpPr>
          <p:nvPr/>
        </p:nvCxnSpPr>
        <p:spPr>
          <a:xfrm>
            <a:off x="9688830" y="2267585"/>
            <a:ext cx="1073150" cy="858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10" idx="7"/>
          </p:cNvCxnSpPr>
          <p:nvPr/>
        </p:nvCxnSpPr>
        <p:spPr>
          <a:xfrm flipH="1">
            <a:off x="7091680" y="3731895"/>
            <a:ext cx="635635" cy="1214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5"/>
            <a:endCxn id="9" idx="0"/>
          </p:cNvCxnSpPr>
          <p:nvPr/>
        </p:nvCxnSpPr>
        <p:spPr>
          <a:xfrm>
            <a:off x="8332470" y="3731895"/>
            <a:ext cx="421005" cy="108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4"/>
            <a:endCxn id="11" idx="7"/>
          </p:cNvCxnSpPr>
          <p:nvPr/>
        </p:nvCxnSpPr>
        <p:spPr>
          <a:xfrm flipH="1">
            <a:off x="10804525" y="3856990"/>
            <a:ext cx="260350" cy="1089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351905" y="1985010"/>
            <a:ext cx="550799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386820" y="1565910"/>
            <a:ext cx="601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6341745" y="3429635"/>
            <a:ext cx="558292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569700" y="2995930"/>
            <a:ext cx="391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40740" y="1492885"/>
            <a:ext cx="476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initial NDT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927100" y="2612390"/>
          <a:ext cx="253238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90"/>
                <a:gridCol w="1266190"/>
              </a:tblGrid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KD-tree 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</a:t>
                      </a:r>
                      <a:endParaRPr lang="en-US" altLang="zh-CN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  <a:tr h="5448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728,&quot;width&quot;:13920}"/>
</p:tagLst>
</file>

<file path=ppt/tags/tag10.xml><?xml version="1.0" encoding="utf-8"?>
<p:tagLst xmlns:p="http://schemas.openxmlformats.org/presentationml/2006/main">
  <p:tag name="KSO_WPP_MARK_KEY" val="38ee661c-8471-4d1f-88c0-5c7449b46337"/>
  <p:tag name="COMMONDATA" val="eyJoZGlkIjoiMmFlOTUxZDJmMTBmNTk5OGJhNmI5N2UyYmQyOTQ0YjAifQ=="/>
</p:tagLst>
</file>

<file path=ppt/tags/tag2.xml><?xml version="1.0" encoding="utf-8"?>
<p:tagLst xmlns:p="http://schemas.openxmlformats.org/presentationml/2006/main">
  <p:tag name="KSO_WM_UNIT_TABLE_BEAUTIFY" val="smartTable{3d823302-df80-4222-b1b3-da5e396e7af8}"/>
  <p:tag name="TABLE_ENDDRAG_ORIGIN_RECT" val="848*423"/>
  <p:tag name="TABLE_ENDDRAG_RECT" val="65*103*848*423"/>
</p:tagLst>
</file>

<file path=ppt/tags/tag3.xml><?xml version="1.0" encoding="utf-8"?>
<p:tagLst xmlns:p="http://schemas.openxmlformats.org/presentationml/2006/main">
  <p:tag name="KSO_WM_UNIT_TABLE_BEAUTIFY" val="smartTable{29a4ee5e-adaf-4eae-8077-bc390fa448e1}"/>
  <p:tag name="TABLE_ENDDRAG_ORIGIN_RECT" val="199*171"/>
  <p:tag name="TABLE_ENDDRAG_RECT" val="144*158*199*171"/>
</p:tagLst>
</file>

<file path=ppt/tags/tag4.xml><?xml version="1.0" encoding="utf-8"?>
<p:tagLst xmlns:p="http://schemas.openxmlformats.org/presentationml/2006/main">
  <p:tag name="KSO_WM_UNIT_TABLE_BEAUTIFY" val="smartTable{29a4ee5e-adaf-4eae-8077-bc390fa448e1}"/>
  <p:tag name="TABLE_ENDDRAG_ORIGIN_RECT" val="199*171"/>
  <p:tag name="TABLE_ENDDRAG_RECT" val="144*158*199*171"/>
</p:tagLst>
</file>

<file path=ppt/tags/tag5.xml><?xml version="1.0" encoding="utf-8"?>
<p:tagLst xmlns:p="http://schemas.openxmlformats.org/presentationml/2006/main">
  <p:tag name="KSO_WM_UNIT_TABLE_BEAUTIFY" val="smartTable{89df563a-5e9e-4436-8201-9932eafc3b8d}"/>
  <p:tag name="TABLE_ENDDRAG_ORIGIN_RECT" val="397*132"/>
  <p:tag name="TABLE_ENDDRAG_RECT" val="144*197*397*132"/>
</p:tagLst>
</file>

<file path=ppt/tags/tag6.xml><?xml version="1.0" encoding="utf-8"?>
<p:tagLst xmlns:p="http://schemas.openxmlformats.org/presentationml/2006/main">
  <p:tag name="KSO_WM_UNIT_TABLE_BEAUTIFY" val="smartTable{89df563a-5e9e-4436-8201-9932eafc3b8d}"/>
  <p:tag name="TABLE_ENDDRAG_ORIGIN_RECT" val="374*150"/>
  <p:tag name="TABLE_ENDDRAG_RECT" val="27*153*374*150"/>
</p:tagLst>
</file>

<file path=ppt/tags/tag7.xml><?xml version="1.0" encoding="utf-8"?>
<p:tagLst xmlns:p="http://schemas.openxmlformats.org/presentationml/2006/main">
  <p:tag name="KSO_WM_UNIT_TABLE_BEAUTIFY" val="smartTable{1acb8770-0027-450d-929d-48a917025fb1}"/>
  <p:tag name="TABLE_ENDDRAG_ORIGIN_RECT" val="362*139"/>
  <p:tag name="TABLE_ENDDRAG_RECT" val="121*416*362*139"/>
</p:tagLst>
</file>

<file path=ppt/tags/tag8.xml><?xml version="1.0" encoding="utf-8"?>
<p:tagLst xmlns:p="http://schemas.openxmlformats.org/presentationml/2006/main">
  <p:tag name="KSO_WM_UNIT_TABLE_BEAUTIFY" val="smartTable{f8ad82a8-b04c-44e8-a3d8-fad65f1e633d}"/>
</p:tagLst>
</file>

<file path=ppt/tags/tag9.xml><?xml version="1.0" encoding="utf-8"?>
<p:tagLst xmlns:p="http://schemas.openxmlformats.org/presentationml/2006/main">
  <p:tag name="KSO_WM_UNIT_TABLE_BEAUTIFY" val="smartTable{29a4ee5e-adaf-4eae-8077-bc390fa448e1}"/>
  <p:tag name="TABLE_ENDDRAG_ORIGIN_RECT" val="199*171"/>
  <p:tag name="TABLE_ENDDRAG_RECT" val="144*158*199*17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4812</Words>
  <Application>WPS 演示</Application>
  <PresentationFormat>宽屏</PresentationFormat>
  <Paragraphs>468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Paint.Picture</vt:lpstr>
      <vt:lpstr>Paint.Picture</vt:lpstr>
      <vt:lpstr>Paint.Picture</vt:lpstr>
      <vt:lpstr>Paint.Picture</vt:lpstr>
      <vt:lpstr>Closest Pair of Points</vt:lpstr>
      <vt:lpstr>PowerPoint 演示文稿</vt:lpstr>
      <vt:lpstr>divid and conquer</vt:lpstr>
      <vt:lpstr>Code</vt:lpstr>
      <vt:lpstr>KD Tree Creation</vt:lpstr>
      <vt:lpstr>KD Tree Creation</vt:lpstr>
      <vt:lpstr>KD Tree Creation</vt:lpstr>
      <vt:lpstr>KD Tree Search</vt:lpstr>
      <vt:lpstr>eg:find three neareat points of tP(3,4.5)</vt:lpstr>
      <vt:lpstr>eg:find three neareat points of tP(3,4.5)</vt:lpstr>
      <vt:lpstr>eg:find three neareat points of tP(3,4.5)</vt:lpstr>
      <vt:lpstr>split dim (3,4.5)</vt:lpstr>
      <vt:lpstr>PowerPoint 演示文稿</vt:lpstr>
      <vt:lpstr>PowerPoint 演示文稿</vt:lpstr>
      <vt:lpstr>THX 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besiesie</cp:lastModifiedBy>
  <cp:revision>15</cp:revision>
  <dcterms:created xsi:type="dcterms:W3CDTF">2021-04-19T00:20:00Z</dcterms:created>
  <dcterms:modified xsi:type="dcterms:W3CDTF">2023-04-27T01:33:50Z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7DC9E8024CF6409388687F69CAF77501</vt:lpwstr>
  </property>
  <property fmtid="{D5CDD505-2E9C-101B-9397-08002B2CF9AE}" pid="3" name="KSOProductBuildVer">
    <vt:lpwstr>2052-11.1.0.14036</vt:lpwstr>
  </property>
</Properties>
</file>