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Lab 6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wwy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6A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At the Southern University of Science and Technology, students receive their grade report at the end of each semester, listing the scores for all their courses.</a:t>
            </a:r>
            <a:endParaRPr lang="en-US" altLang="zh-CN"/>
          </a:p>
          <a:p>
            <a:r>
              <a:rPr lang="en-US" altLang="zh-CN"/>
              <a:t>One day, while studying in the library, Xiaoming and Xiaohong were discussing an interesting and slightly frustrating idea: what if the order in which they planned their revision doesn't align with their actual performance?</a:t>
            </a:r>
            <a:endParaRPr lang="en-US" altLang="zh-CN"/>
          </a:p>
          <a:p>
            <a:r>
              <a:rPr lang="en-US" altLang="zh-CN"/>
              <a:t>They decided to measure this misalignment using a concept called an </a:t>
            </a:r>
            <a:r>
              <a:rPr lang="en-US" altLang="zh-CN" b="1"/>
              <a:t>"inversion pair"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For a list of scores, if there exists a pair of courses i&lt;j,  but the score for course i is </a:t>
            </a:r>
            <a:r>
              <a:rPr lang="en-US" altLang="zh-CN" b="1"/>
              <a:t>greater</a:t>
            </a:r>
            <a:r>
              <a:rPr lang="en-US" altLang="zh-CN"/>
              <a:t> than the score for course j, i.e., a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i</a:t>
            </a:r>
            <a:r>
              <a:rPr lang="en-US" altLang="zh-CN"/>
              <a:t>&gt;a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j</a:t>
            </a:r>
            <a:r>
              <a:rPr lang="en-US" altLang="zh-CN"/>
              <a:t>, then i, j is considered an inversion pair.</a:t>
            </a:r>
            <a:endParaRPr lang="en-US" altLang="zh-CN"/>
          </a:p>
          <a:p>
            <a:r>
              <a:rPr lang="en-US" altLang="zh-CN"/>
              <a:t> Xiaoming wants to count how many inversion pairs are present in his grade list, to evaluate how poorly his study plan matched his results.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The first line contains an integer n, the number of courses.</a:t>
            </a:r>
            <a:endParaRPr lang="en-US" altLang="zh-CN"/>
          </a:p>
          <a:p>
            <a:r>
              <a:rPr lang="en-US" altLang="zh-CN"/>
              <a:t>- The second line contains n integers, representing the scores of each course in the</a:t>
            </a:r>
            <a:r>
              <a:rPr lang="en-US" altLang="zh-CN" b="1"/>
              <a:t> planned revision order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6A sample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521460" cy="4351655"/>
          </a:xfrm>
        </p:spPr>
        <p:txBody>
          <a:bodyPr/>
          <a:p>
            <a:r>
              <a:rPr lang="en-US" altLang="zh-CN"/>
              <a:t>Input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7 4 2 5 3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Output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984933" y="569595"/>
            <a:ext cx="175577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7 4 2 5 3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84933" y="1727200"/>
            <a:ext cx="175577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7 4 2 5 3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84933" y="2884805"/>
            <a:ext cx="175577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7 4 2 5 3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84933" y="4042410"/>
            <a:ext cx="175577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7 4 2 5 3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84933" y="5200015"/>
            <a:ext cx="175577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7 4 2 5 3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985250" y="5299710"/>
            <a:ext cx="387350" cy="44323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024745" y="4143375"/>
            <a:ext cx="387350" cy="44323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341485" y="2987040"/>
            <a:ext cx="387350" cy="44323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353675" y="1828165"/>
            <a:ext cx="387350" cy="44323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669780" y="712470"/>
            <a:ext cx="387350" cy="44323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空心弧 16"/>
          <p:cNvSpPr/>
          <p:nvPr/>
        </p:nvSpPr>
        <p:spPr>
          <a:xfrm>
            <a:off x="9479915" y="431165"/>
            <a:ext cx="432435" cy="432435"/>
          </a:xfrm>
          <a:prstGeom prst="blockArc">
            <a:avLst>
              <a:gd name="adj1" fmla="val 10800000"/>
              <a:gd name="adj2" fmla="val 21416478"/>
              <a:gd name="adj3" fmla="val 18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空心弧 17"/>
          <p:cNvSpPr/>
          <p:nvPr/>
        </p:nvSpPr>
        <p:spPr>
          <a:xfrm>
            <a:off x="9203690" y="431165"/>
            <a:ext cx="708660" cy="432435"/>
          </a:xfrm>
          <a:prstGeom prst="blockArc">
            <a:avLst>
              <a:gd name="adj1" fmla="val 10800000"/>
              <a:gd name="adj2" fmla="val 21416478"/>
              <a:gd name="adj3" fmla="val 18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空心弧 18"/>
          <p:cNvSpPr/>
          <p:nvPr/>
        </p:nvSpPr>
        <p:spPr>
          <a:xfrm>
            <a:off x="10188575" y="1577340"/>
            <a:ext cx="432435" cy="432435"/>
          </a:xfrm>
          <a:prstGeom prst="blockArc">
            <a:avLst>
              <a:gd name="adj1" fmla="val 10800000"/>
              <a:gd name="adj2" fmla="val 21416478"/>
              <a:gd name="adj3" fmla="val 18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空心弧 19"/>
          <p:cNvSpPr/>
          <p:nvPr/>
        </p:nvSpPr>
        <p:spPr>
          <a:xfrm>
            <a:off x="9591040" y="1577340"/>
            <a:ext cx="1029970" cy="432435"/>
          </a:xfrm>
          <a:prstGeom prst="blockArc">
            <a:avLst>
              <a:gd name="adj1" fmla="val 10800000"/>
              <a:gd name="adj2" fmla="val 21416478"/>
              <a:gd name="adj3" fmla="val 18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空心弧 20"/>
          <p:cNvSpPr/>
          <p:nvPr/>
        </p:nvSpPr>
        <p:spPr>
          <a:xfrm>
            <a:off x="9203055" y="1576705"/>
            <a:ext cx="1426210" cy="430530"/>
          </a:xfrm>
          <a:prstGeom prst="blockArc">
            <a:avLst>
              <a:gd name="adj1" fmla="val 10800000"/>
              <a:gd name="adj2" fmla="val 21416478"/>
              <a:gd name="adj3" fmla="val 18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>
            <a:off x="9158605" y="2720340"/>
            <a:ext cx="432435" cy="432435"/>
          </a:xfrm>
          <a:prstGeom prst="blockArc">
            <a:avLst>
              <a:gd name="adj1" fmla="val 10800000"/>
              <a:gd name="adj2" fmla="val 21416478"/>
              <a:gd name="adj3" fmla="val 18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空心弧 22"/>
          <p:cNvSpPr/>
          <p:nvPr/>
        </p:nvSpPr>
        <p:spPr>
          <a:xfrm>
            <a:off x="9203055" y="3865880"/>
            <a:ext cx="1029970" cy="432435"/>
          </a:xfrm>
          <a:prstGeom prst="blockArc">
            <a:avLst>
              <a:gd name="adj1" fmla="val 10800000"/>
              <a:gd name="adj2" fmla="val 21416478"/>
              <a:gd name="adj3" fmla="val 18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239183" y="569595"/>
            <a:ext cx="41465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239183" y="1727200"/>
            <a:ext cx="41465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239183" y="2884805"/>
            <a:ext cx="41465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239183" y="4042410"/>
            <a:ext cx="41465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239183" y="5200015"/>
            <a:ext cx="41465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6B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Given a tree where each edge has a weight, and a target path sum </a:t>
            </a:r>
            <a:r>
              <a:rPr lang="en-US" altLang="zh-CN" b="1"/>
              <a:t>k</a:t>
            </a:r>
            <a:r>
              <a:rPr lang="en-US" altLang="zh-CN"/>
              <a:t>, your task is to find the number of </a:t>
            </a:r>
            <a:r>
              <a:rPr lang="en-US" altLang="zh-CN" b="1"/>
              <a:t>paths</a:t>
            </a:r>
            <a:r>
              <a:rPr lang="en-US" altLang="zh-CN"/>
              <a:t> in the tree whose total weight equals </a:t>
            </a:r>
            <a:r>
              <a:rPr lang="en-US" altLang="zh-CN" b="1"/>
              <a:t>k</a:t>
            </a:r>
            <a:r>
              <a:rPr lang="en-US" altLang="zh-CN"/>
              <a:t>. A path is defined as a sequence of nodes connected through edges, and the path sum is the sum of the weights of the edges along that path.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Input Format:</a:t>
            </a:r>
            <a:endParaRPr lang="en-US" altLang="zh-CN"/>
          </a:p>
          <a:p>
            <a:r>
              <a:rPr lang="en-US" altLang="zh-CN"/>
              <a:t>- The first line contains two integers </a:t>
            </a:r>
            <a:r>
              <a:rPr lang="en-US" altLang="zh-CN" b="1"/>
              <a:t>n</a:t>
            </a:r>
            <a:r>
              <a:rPr lang="en-US" altLang="zh-CN"/>
              <a:t> and </a:t>
            </a:r>
            <a:r>
              <a:rPr lang="en-US" altLang="zh-CN" b="1"/>
              <a:t>k</a:t>
            </a:r>
            <a:r>
              <a:rPr lang="en-US" altLang="zh-CN"/>
              <a:t>, representing the number of nodes and the target path sum.</a:t>
            </a:r>
            <a:endParaRPr lang="en-US" altLang="zh-CN"/>
          </a:p>
          <a:p>
            <a:r>
              <a:rPr lang="en-US" altLang="zh-CN"/>
              <a:t>- The next</a:t>
            </a:r>
            <a:r>
              <a:rPr lang="en-US" altLang="zh-CN" b="1"/>
              <a:t> n−1</a:t>
            </a:r>
            <a:r>
              <a:rPr lang="en-US" altLang="zh-CN"/>
              <a:t> lines each contain three integers </a:t>
            </a:r>
            <a:r>
              <a:rPr lang="en-US" altLang="zh-CN" b="1"/>
              <a:t>u, v,</a:t>
            </a:r>
            <a:r>
              <a:rPr lang="en-US" altLang="zh-CN"/>
              <a:t>  and </a:t>
            </a:r>
            <a:r>
              <a:rPr lang="en-US" altLang="zh-CN" b="1"/>
              <a:t>w</a:t>
            </a:r>
            <a:r>
              <a:rPr lang="en-US" altLang="zh-CN"/>
              <a:t>, indicating that there is an edge between node </a:t>
            </a:r>
            <a:r>
              <a:rPr lang="en-US" altLang="zh-CN" b="1"/>
              <a:t>u</a:t>
            </a:r>
            <a:r>
              <a:rPr lang="en-US" altLang="zh-CN"/>
              <a:t> and node </a:t>
            </a:r>
            <a:r>
              <a:rPr lang="en-US" altLang="zh-CN" b="1"/>
              <a:t>v</a:t>
            </a:r>
            <a:r>
              <a:rPr lang="en-US" altLang="zh-CN"/>
              <a:t> with weight </a:t>
            </a:r>
            <a:r>
              <a:rPr lang="en-US" altLang="zh-CN" b="1"/>
              <a:t>w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  Where:</a:t>
            </a:r>
            <a:endParaRPr lang="en-US" altLang="zh-CN"/>
          </a:p>
          <a:p>
            <a:r>
              <a:rPr lang="en-US" altLang="zh-CN"/>
              <a:t>  - 1 ≤ n </a:t>
            </a:r>
            <a:r>
              <a:rPr lang="en-US" altLang="zh-CN">
                <a:sym typeface="+mn-ea"/>
              </a:rPr>
              <a:t>≤</a:t>
            </a:r>
            <a:r>
              <a:rPr lang="en-US" altLang="zh-CN"/>
              <a:t> 10000: the number of nodes in the tree.</a:t>
            </a:r>
            <a:endParaRPr lang="en-US" altLang="zh-CN"/>
          </a:p>
          <a:p>
            <a:r>
              <a:rPr lang="en-US" altLang="zh-CN"/>
              <a:t>  - 0 </a:t>
            </a:r>
            <a:r>
              <a:rPr lang="en-US" altLang="zh-CN">
                <a:sym typeface="+mn-ea"/>
              </a:rPr>
              <a:t>≤</a:t>
            </a:r>
            <a:r>
              <a:rPr lang="en-US" altLang="zh-CN"/>
              <a:t> k </a:t>
            </a:r>
            <a:r>
              <a:rPr lang="en-US" altLang="zh-CN">
                <a:sym typeface="+mn-ea"/>
              </a:rPr>
              <a:t>≤</a:t>
            </a:r>
            <a:r>
              <a:rPr lang="en-US" altLang="zh-CN"/>
              <a:t> 1000000: the target path sum.</a:t>
            </a:r>
            <a:endParaRPr lang="en-US" altLang="zh-CN"/>
          </a:p>
          <a:p>
            <a:r>
              <a:rPr lang="en-US" altLang="zh-CN"/>
              <a:t>  - 1 </a:t>
            </a:r>
            <a:r>
              <a:rPr lang="en-US" altLang="zh-CN">
                <a:sym typeface="+mn-ea"/>
              </a:rPr>
              <a:t>≤</a:t>
            </a:r>
            <a:r>
              <a:rPr lang="en-US" altLang="zh-CN"/>
              <a:t> u, v </a:t>
            </a:r>
            <a:r>
              <a:rPr lang="en-US" altLang="zh-CN">
                <a:sym typeface="+mn-ea"/>
              </a:rPr>
              <a:t>≤</a:t>
            </a:r>
            <a:r>
              <a:rPr lang="en-US" altLang="zh-CN"/>
              <a:t> n: the node indices.</a:t>
            </a:r>
            <a:endParaRPr lang="en-US" altLang="zh-CN"/>
          </a:p>
          <a:p>
            <a:r>
              <a:rPr lang="en-US" altLang="zh-CN"/>
              <a:t>  - 1 </a:t>
            </a:r>
            <a:r>
              <a:rPr lang="en-US" altLang="zh-CN">
                <a:sym typeface="+mn-ea"/>
              </a:rPr>
              <a:t>≤</a:t>
            </a:r>
            <a:r>
              <a:rPr lang="en-US" altLang="zh-CN"/>
              <a:t> w </a:t>
            </a:r>
            <a:r>
              <a:rPr lang="en-US" altLang="zh-CN">
                <a:sym typeface="+mn-ea"/>
              </a:rPr>
              <a:t>≤</a:t>
            </a:r>
            <a:r>
              <a:rPr lang="en-US" altLang="zh-CN"/>
              <a:t> 10000: the weight of each edge.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12235" cy="1325880"/>
          </a:xfrm>
        </p:spPr>
        <p:txBody>
          <a:bodyPr/>
          <a:p>
            <a:r>
              <a:rPr lang="en-US" altLang="zh-CN"/>
              <a:t>Lab 6B sample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126740" cy="4351655"/>
          </a:xfrm>
        </p:spPr>
        <p:txBody>
          <a:bodyPr>
            <a:normAutofit lnSpcReduction="20000"/>
          </a:bodyPr>
          <a:p>
            <a:r>
              <a:rPr lang="en-US" altLang="zh-CN"/>
              <a:t>Sample Input: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5 7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1 2 2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1 3 1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2 4 3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2 5 4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Sample Output: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Yes</a:t>
            </a:r>
            <a:endParaRPr lang="en-US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4253865" y="1638300"/>
            <a:ext cx="2248535" cy="2940685"/>
            <a:chOff x="13173" y="1116"/>
            <a:chExt cx="3541" cy="4631"/>
          </a:xfrm>
        </p:grpSpPr>
        <p:sp>
          <p:nvSpPr>
            <p:cNvPr id="5" name="椭圆 4"/>
            <p:cNvSpPr/>
            <p:nvPr/>
          </p:nvSpPr>
          <p:spPr>
            <a:xfrm>
              <a:off x="14885" y="1116"/>
              <a:ext cx="907" cy="907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15085" y="4841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14080" y="2979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15808" y="2979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13173" y="4841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0" name="直接连接符 9"/>
            <p:cNvCxnSpPr>
              <a:stCxn id="5" idx="4"/>
              <a:endCxn id="7" idx="0"/>
            </p:cNvCxnSpPr>
            <p:nvPr/>
          </p:nvCxnSpPr>
          <p:spPr>
            <a:xfrm flipH="1">
              <a:off x="14534" y="2023"/>
              <a:ext cx="805" cy="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4"/>
              <a:endCxn id="8" idx="0"/>
            </p:cNvCxnSpPr>
            <p:nvPr/>
          </p:nvCxnSpPr>
          <p:spPr>
            <a:xfrm>
              <a:off x="15339" y="2023"/>
              <a:ext cx="923" cy="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7" idx="4"/>
              <a:endCxn id="9" idx="0"/>
            </p:cNvCxnSpPr>
            <p:nvPr/>
          </p:nvCxnSpPr>
          <p:spPr>
            <a:xfrm flipH="1">
              <a:off x="13627" y="3885"/>
              <a:ext cx="907" cy="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6" idx="0"/>
            </p:cNvCxnSpPr>
            <p:nvPr/>
          </p:nvCxnSpPr>
          <p:spPr>
            <a:xfrm>
              <a:off x="14519" y="3873"/>
              <a:ext cx="1020" cy="9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4275" y="2075"/>
              <a:ext cx="5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984" y="2110"/>
              <a:ext cx="5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577" y="3995"/>
              <a:ext cx="5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095" y="3960"/>
              <a:ext cx="5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801610" y="432435"/>
            <a:ext cx="4232275" cy="5760720"/>
            <a:chOff x="11402" y="205"/>
            <a:chExt cx="7549" cy="10275"/>
          </a:xfrm>
        </p:grpSpPr>
        <p:sp>
          <p:nvSpPr>
            <p:cNvPr id="18" name="椭圆 17"/>
            <p:cNvSpPr/>
            <p:nvPr/>
          </p:nvSpPr>
          <p:spPr>
            <a:xfrm>
              <a:off x="11611" y="205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" name="椭圆 18"/>
            <p:cNvSpPr/>
            <p:nvPr/>
          </p:nvSpPr>
          <p:spPr>
            <a:xfrm>
              <a:off x="13376" y="205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0" name="椭圆 19"/>
            <p:cNvSpPr/>
            <p:nvPr/>
          </p:nvSpPr>
          <p:spPr>
            <a:xfrm>
              <a:off x="15141" y="205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906" y="205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611" y="1246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376" y="1246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4" name="椭圆 23"/>
            <p:cNvSpPr/>
            <p:nvPr/>
          </p:nvSpPr>
          <p:spPr>
            <a:xfrm>
              <a:off x="15141" y="1246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5" name="椭圆 24"/>
            <p:cNvSpPr/>
            <p:nvPr/>
          </p:nvSpPr>
          <p:spPr>
            <a:xfrm>
              <a:off x="16906" y="1246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椭圆 26"/>
            <p:cNvSpPr/>
            <p:nvPr/>
          </p:nvSpPr>
          <p:spPr>
            <a:xfrm>
              <a:off x="13376" y="2287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8" name="椭圆 27"/>
            <p:cNvSpPr/>
            <p:nvPr/>
          </p:nvSpPr>
          <p:spPr>
            <a:xfrm>
              <a:off x="15141" y="2287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9" name="椭圆 28"/>
            <p:cNvSpPr/>
            <p:nvPr/>
          </p:nvSpPr>
          <p:spPr>
            <a:xfrm>
              <a:off x="16906" y="2287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30" name="椭圆 29"/>
            <p:cNvSpPr/>
            <p:nvPr/>
          </p:nvSpPr>
          <p:spPr>
            <a:xfrm>
              <a:off x="11611" y="3328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1" name="椭圆 30"/>
            <p:cNvSpPr/>
            <p:nvPr/>
          </p:nvSpPr>
          <p:spPr>
            <a:xfrm>
              <a:off x="13376" y="3328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2" name="椭圆 31"/>
            <p:cNvSpPr/>
            <p:nvPr/>
          </p:nvSpPr>
          <p:spPr>
            <a:xfrm>
              <a:off x="15141" y="3328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611" y="4369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4" name="椭圆 33"/>
            <p:cNvSpPr/>
            <p:nvPr/>
          </p:nvSpPr>
          <p:spPr>
            <a:xfrm>
              <a:off x="13376" y="4369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5" name="椭圆 34"/>
            <p:cNvSpPr/>
            <p:nvPr/>
          </p:nvSpPr>
          <p:spPr>
            <a:xfrm>
              <a:off x="15141" y="4369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6" name="椭圆 35"/>
            <p:cNvSpPr/>
            <p:nvPr/>
          </p:nvSpPr>
          <p:spPr>
            <a:xfrm>
              <a:off x="11611" y="5410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7" name="椭圆 36"/>
            <p:cNvSpPr/>
            <p:nvPr/>
          </p:nvSpPr>
          <p:spPr>
            <a:xfrm>
              <a:off x="13376" y="5410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椭圆 37"/>
            <p:cNvSpPr/>
            <p:nvPr/>
          </p:nvSpPr>
          <p:spPr>
            <a:xfrm>
              <a:off x="15141" y="5410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9" name="椭圆 38"/>
            <p:cNvSpPr/>
            <p:nvPr/>
          </p:nvSpPr>
          <p:spPr>
            <a:xfrm>
              <a:off x="13376" y="6451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40" name="椭圆 39"/>
            <p:cNvSpPr/>
            <p:nvPr/>
          </p:nvSpPr>
          <p:spPr>
            <a:xfrm>
              <a:off x="15141" y="6451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1" name="椭圆 40"/>
            <p:cNvSpPr/>
            <p:nvPr/>
          </p:nvSpPr>
          <p:spPr>
            <a:xfrm>
              <a:off x="15141" y="7492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椭圆 41"/>
            <p:cNvSpPr/>
            <p:nvPr/>
          </p:nvSpPr>
          <p:spPr>
            <a:xfrm>
              <a:off x="16906" y="7492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43" name="椭圆 42"/>
            <p:cNvSpPr/>
            <p:nvPr/>
          </p:nvSpPr>
          <p:spPr>
            <a:xfrm>
              <a:off x="13376" y="8449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44" name="椭圆 43"/>
            <p:cNvSpPr/>
            <p:nvPr/>
          </p:nvSpPr>
          <p:spPr>
            <a:xfrm>
              <a:off x="15141" y="8533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45" name="椭圆 44"/>
            <p:cNvSpPr/>
            <p:nvPr/>
          </p:nvSpPr>
          <p:spPr>
            <a:xfrm>
              <a:off x="13376" y="9572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46" name="椭圆 45"/>
            <p:cNvSpPr/>
            <p:nvPr/>
          </p:nvSpPr>
          <p:spPr>
            <a:xfrm>
              <a:off x="15141" y="9574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12518" y="658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4283" y="658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6048" y="658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2518" y="1699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4283" y="1699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6048" y="1699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4283" y="2663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6048" y="2663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2518" y="3781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4283" y="3781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2518" y="4822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4283" y="4822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2518" y="5863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4283" y="5863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4283" y="6904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16048" y="7945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14283" y="8986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4283" y="10025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235" y="414"/>
              <a:ext cx="716" cy="100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900"/>
                <a:t>8</a:t>
              </a:r>
              <a:endParaRPr lang="en-US" altLang="zh-CN" sz="1900"/>
            </a:p>
            <a:p>
              <a:endParaRPr lang="en-US" altLang="zh-CN" sz="1900"/>
            </a:p>
            <a:p>
              <a:r>
                <a:rPr lang="en-US" altLang="zh-CN" sz="1900"/>
                <a:t>9</a:t>
              </a:r>
              <a:endParaRPr lang="en-US" altLang="zh-CN" sz="1900"/>
            </a:p>
            <a:p>
              <a:endParaRPr lang="en-US" altLang="zh-CN" sz="1900"/>
            </a:p>
            <a:p>
              <a:r>
                <a:rPr lang="en-US" altLang="zh-CN" sz="1900"/>
                <a:t>5</a:t>
              </a:r>
              <a:endParaRPr lang="en-US" altLang="zh-CN" sz="1900"/>
            </a:p>
            <a:p>
              <a:endParaRPr lang="en-US" altLang="zh-CN" sz="1900"/>
            </a:p>
            <a:p>
              <a:r>
                <a:rPr lang="en-US" altLang="zh-CN" sz="1900"/>
                <a:t>5</a:t>
              </a:r>
              <a:endParaRPr lang="en-US" altLang="zh-CN" sz="1900"/>
            </a:p>
            <a:p>
              <a:endParaRPr lang="en-US" altLang="zh-CN" sz="1900"/>
            </a:p>
            <a:p>
              <a:r>
                <a:rPr lang="en-US" altLang="zh-CN" sz="1900"/>
                <a:t>6</a:t>
              </a:r>
              <a:endParaRPr lang="en-US" altLang="zh-CN" sz="1900"/>
            </a:p>
            <a:p>
              <a:endParaRPr lang="en-US" altLang="zh-CN" sz="1900"/>
            </a:p>
            <a:p>
              <a:r>
                <a:rPr lang="en-US" altLang="zh-CN" sz="1900"/>
                <a:t>7</a:t>
              </a:r>
              <a:endParaRPr lang="en-US" altLang="zh-CN" sz="1900"/>
            </a:p>
            <a:p>
              <a:endParaRPr lang="en-US" altLang="zh-CN" sz="1900"/>
            </a:p>
            <a:p>
              <a:r>
                <a:rPr lang="en-US" altLang="zh-CN" sz="1900"/>
                <a:t>2</a:t>
              </a:r>
              <a:endParaRPr lang="en-US" altLang="zh-CN" sz="1900"/>
            </a:p>
            <a:p>
              <a:endParaRPr lang="en-US" altLang="zh-CN" sz="1900"/>
            </a:p>
            <a:p>
              <a:r>
                <a:rPr lang="en-US" altLang="zh-CN" sz="1900"/>
                <a:t>3</a:t>
              </a:r>
              <a:endParaRPr lang="en-US" altLang="zh-CN" sz="1900"/>
            </a:p>
            <a:p>
              <a:endParaRPr lang="en-US" altLang="zh-CN" sz="1900"/>
            </a:p>
            <a:p>
              <a:r>
                <a:rPr lang="en-US" altLang="zh-CN" sz="1900"/>
                <a:t>3</a:t>
              </a:r>
              <a:endParaRPr lang="en-US" altLang="zh-CN" sz="1900"/>
            </a:p>
            <a:p>
              <a:endParaRPr lang="en-US" altLang="zh-CN" sz="1900"/>
            </a:p>
            <a:p>
              <a:r>
                <a:rPr lang="en-US" altLang="zh-CN" sz="1900"/>
                <a:t>4</a:t>
              </a:r>
              <a:endParaRPr lang="en-US" altLang="zh-CN" sz="1900"/>
            </a:p>
            <a:p>
              <a:endParaRPr lang="en-US" altLang="zh-CN" sz="1900"/>
            </a:p>
            <a:p>
              <a:endParaRPr lang="en-US" altLang="zh-CN" sz="1900"/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11402" y="5354"/>
              <a:ext cx="7398" cy="101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Thx :-)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1909</Words>
  <Application>WPS 演示</Application>
  <PresentationFormat>宽屏</PresentationFormat>
  <Paragraphs>168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Lab 6 Solution hint</vt:lpstr>
      <vt:lpstr>Lab 6A</vt:lpstr>
      <vt:lpstr>Lab 6A sample</vt:lpstr>
      <vt:lpstr>Lab 6B</vt:lpstr>
      <vt:lpstr>Lab 6B sample</vt:lpstr>
      <vt:lpstr>Thx :-)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wwy</dc:creator>
  <cp:lastModifiedBy>维语_豆</cp:lastModifiedBy>
  <cp:revision>10</cp:revision>
  <dcterms:created xsi:type="dcterms:W3CDTF">2023-08-09T12:44:00Z</dcterms:created>
  <dcterms:modified xsi:type="dcterms:W3CDTF">2025-04-16T00:01:41Z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