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handoutMasterIdLst>
    <p:handoutMasterId r:id="rId23"/>
  </p:handoutMasterIdLst>
  <p:sldIdLst>
    <p:sldId id="256" r:id="rId3"/>
    <p:sldId id="269" r:id="rId4"/>
    <p:sldId id="306" r:id="rId6"/>
    <p:sldId id="307" r:id="rId7"/>
    <p:sldId id="310" r:id="rId8"/>
    <p:sldId id="308" r:id="rId9"/>
    <p:sldId id="309" r:id="rId10"/>
    <p:sldId id="311" r:id="rId11"/>
    <p:sldId id="312" r:id="rId12"/>
    <p:sldId id="313" r:id="rId13"/>
    <p:sldId id="314" r:id="rId14"/>
    <p:sldId id="316" r:id="rId15"/>
    <p:sldId id="315" r:id="rId16"/>
    <p:sldId id="317" r:id="rId17"/>
    <p:sldId id="291" r:id="rId18"/>
    <p:sldId id="302" r:id="rId19"/>
    <p:sldId id="320" r:id="rId20"/>
    <p:sldId id="322" r:id="rId21"/>
    <p:sldId id="323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  <a:srgbClr val="EECEC8"/>
    <a:srgbClr val="F3E7EA"/>
    <a:srgbClr val="7F7F7F"/>
    <a:srgbClr val="E43D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09"/>
    <p:restoredTop sz="95884"/>
  </p:normalViewPr>
  <p:slideViewPr>
    <p:cSldViewPr snapToGrid="0" snapToObjects="1">
      <p:cViewPr varScale="1">
        <p:scale>
          <a:sx n="110" d="100"/>
          <a:sy n="110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9F046A-7A25-A946-A875-8A920F46D8B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tags" Target="../tags/tag1.xml"/><Relationship Id="rId1" Type="http://schemas.openxmlformats.org/officeDocument/2006/relationships/hyperlink" Target="https://bb.sustech.edu.cn/bbcswebdav/pid-521068-dt-content-rid-17344656_1/courses/CS208-30001105-2025SP_2024-2025-2-CS208-001/04%20demo-dijkstra.pdf&#13;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Lab4</a:t>
            </a:r>
            <a:r>
              <a:rPr kumimoji="1" lang="zh-CN" altLang="en-US" dirty="0"/>
              <a:t> </a:t>
            </a:r>
            <a:r>
              <a:rPr kumimoji="1" lang="en-US" altLang="zh-CN" dirty="0"/>
              <a:t>Questions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13: 1----&gt;6, must visit the path (3 6)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14: 1----&gt;6, </a:t>
            </a:r>
            <a:r>
              <a:rPr lang="en-US" altLang="zh-CN">
                <a:sym typeface="+mn-ea"/>
              </a:rPr>
              <a:t>must visit the path (4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079750" y="4077335"/>
            <a:ext cx="3112770" cy="1889760"/>
            <a:chOff x="4814" y="1616"/>
            <a:chExt cx="4902" cy="2976"/>
          </a:xfrm>
        </p:grpSpPr>
        <p:sp>
          <p:nvSpPr>
            <p:cNvPr id="16" name="椭圆 15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7" name="椭圆 16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1" name="直线箭头连接符 40"/>
            <p:cNvCxnSpPr>
              <a:endCxn id="19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线箭头连接符 47"/>
            <p:cNvCxnSpPr>
              <a:stCxn id="16" idx="6"/>
              <a:endCxn id="17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50"/>
            <p:cNvCxnSpPr>
              <a:stCxn id="17" idx="6"/>
              <a:endCxn id="18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3"/>
            <p:cNvCxnSpPr>
              <a:stCxn id="17" idx="4"/>
              <a:endCxn id="20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4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50" name="直线箭头连接符 40"/>
            <p:cNvCxnSpPr>
              <a:stCxn id="18" idx="3"/>
              <a:endCxn id="20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155065" y="973455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Lab4.A: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Solution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40790" y="20929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5: 1----&gt;6, must visit 5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8411845" y="342963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768090" y="2674620"/>
            <a:ext cx="3112770" cy="1889760"/>
            <a:chOff x="4814" y="1616"/>
            <a:chExt cx="4902" cy="2976"/>
          </a:xfrm>
        </p:grpSpPr>
        <p:sp>
          <p:nvSpPr>
            <p:cNvPr id="40" name="椭圆 39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45" name="直线箭头连接符 40"/>
            <p:cNvCxnSpPr>
              <a:endCxn id="43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线箭头连接符 47"/>
            <p:cNvCxnSpPr>
              <a:stCxn id="40" idx="6"/>
              <a:endCxn id="41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线箭头连接符 50"/>
            <p:cNvCxnSpPr>
              <a:stCxn id="41" idx="6"/>
              <a:endCxn id="42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线箭头连接符 53"/>
            <p:cNvCxnSpPr>
              <a:stCxn id="41" idx="4"/>
              <a:endCxn id="4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5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5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60" name="直线箭头连接符 40"/>
            <p:cNvCxnSpPr>
              <a:stCxn id="42" idx="3"/>
              <a:endCxn id="4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238885" y="4900295"/>
                <a:ext cx="877506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Let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𝑺𝒉𝒐𝒓𝒕𝑫𝒊𝒔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(𝟏, 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denote the shortest distance from node 1 to node n that must pass through node i. It is easy to see that: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 b="1"/>
                  <a:t>ShortDis(1, n, i) = ShortDis(1, i) + ShortDis(i, n)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885" y="4900295"/>
                <a:ext cx="8775065" cy="1198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155065" y="973455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Lab4.A: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Solution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52730" y="4953635"/>
                <a:ext cx="11687175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Let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𝑺𝒉𝒐𝒓𝒕𝑫𝒊𝒔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 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denote the shortest distance from node 1 to node n that must pass through the path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,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b="1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. It is easy to see that: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 b="1"/>
                  <a:t>ShortDis(1, n, (i,j)) = min(ShortDis(1, i) + w</a:t>
                </a:r>
                <a:r>
                  <a:rPr lang="en-US" altLang="zh-CN" b="1" baseline="-25000"/>
                  <a:t>i,j</a:t>
                </a:r>
                <a:r>
                  <a:rPr lang="en-US" altLang="zh-CN" b="1"/>
                  <a:t> + ShortDis(j, n), </a:t>
                </a:r>
                <a:r>
                  <a:rPr lang="en-US" altLang="zh-CN" b="1">
                    <a:sym typeface="+mn-ea"/>
                  </a:rPr>
                  <a:t>ShortDis(1, j) + w</a:t>
                </a:r>
                <a:r>
                  <a:rPr lang="en-US" altLang="zh-CN" b="1" baseline="-25000">
                    <a:sym typeface="+mn-ea"/>
                  </a:rPr>
                  <a:t>j,i</a:t>
                </a:r>
                <a:r>
                  <a:rPr lang="en-US" altLang="zh-CN" b="1">
                    <a:sym typeface="+mn-ea"/>
                  </a:rPr>
                  <a:t> + ShortDis(i, n)</a:t>
                </a:r>
                <a:r>
                  <a:rPr lang="en-US" altLang="zh-CN" b="1"/>
                  <a:t>)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30" y="4953635"/>
                <a:ext cx="11687175" cy="1198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220470" y="188722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11: 1----&gt;6, must visit the path (5 6) 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868920" y="408241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74770" y="2595880"/>
            <a:ext cx="3112770" cy="1889760"/>
            <a:chOff x="4814" y="1616"/>
            <a:chExt cx="4902" cy="2976"/>
          </a:xfrm>
        </p:grpSpPr>
        <p:sp>
          <p:nvSpPr>
            <p:cNvPr id="9" name="椭圆 8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0" name="椭圆 9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1" name="椭圆 10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14" name="椭圆 1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15" name="直线箭头连接符 40"/>
            <p:cNvCxnSpPr>
              <a:endCxn id="12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直线箭头连接符 47"/>
            <p:cNvCxnSpPr>
              <a:stCxn id="9" idx="6"/>
              <a:endCxn id="10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" name="直线箭头连接符 50"/>
            <p:cNvCxnSpPr>
              <a:stCxn id="10" idx="6"/>
              <a:endCxn id="11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线箭头连接符 53"/>
            <p:cNvCxnSpPr>
              <a:stCxn id="10" idx="4"/>
              <a:endCxn id="1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3" name="椭圆 2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2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" name="文本框 2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0" name="直线箭头连接符 40"/>
            <p:cNvCxnSpPr>
              <a:stCxn id="11" idx="3"/>
              <a:endCxn id="1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7820660" y="153416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Should node 1 go to node 5 first, or node 6 first?</a:t>
            </a:r>
            <a:endParaRPr lang="en-US" altLang="zh-CN"/>
          </a:p>
          <a:p>
            <a:endParaRPr lang="en-US" altLang="zh-CN"/>
          </a:p>
          <a:p>
            <a:r>
              <a:rPr lang="en-US" altLang="zh-CN" b="1">
                <a:sym typeface="+mn-ea"/>
              </a:rPr>
              <a:t>ShortDis(1, 5)+w</a:t>
            </a:r>
            <a:r>
              <a:rPr lang="en-US" altLang="zh-CN" b="1" baseline="-25000">
                <a:sym typeface="+mn-ea"/>
              </a:rPr>
              <a:t>5,6</a:t>
            </a:r>
            <a:r>
              <a:rPr lang="en-US" altLang="zh-CN" b="1">
                <a:sym typeface="+mn-ea"/>
              </a:rPr>
              <a:t>+ShortDis(6, 6)</a:t>
            </a:r>
            <a:endParaRPr lang="en-US" altLang="zh-CN"/>
          </a:p>
          <a:p>
            <a:r>
              <a:rPr lang="en-US" altLang="zh-CN"/>
              <a:t>=11+2+0 = 13</a:t>
            </a:r>
            <a:endParaRPr lang="en-US" altLang="zh-CN"/>
          </a:p>
          <a:p>
            <a:r>
              <a:rPr lang="en-US" altLang="zh-CN" b="1">
                <a:sym typeface="+mn-ea"/>
              </a:rPr>
              <a:t>ShortDis(1, 6)+</a:t>
            </a:r>
            <a:r>
              <a:rPr lang="en-US" altLang="zh-CN" b="1">
                <a:sym typeface="+mn-ea"/>
              </a:rPr>
              <a:t>w</a:t>
            </a:r>
            <a:r>
              <a:rPr lang="en-US" altLang="zh-CN" b="1" baseline="-25000">
                <a:sym typeface="+mn-ea"/>
              </a:rPr>
              <a:t>6,5</a:t>
            </a:r>
            <a:r>
              <a:rPr lang="en-US" altLang="zh-CN" b="1">
                <a:sym typeface="+mn-ea"/>
              </a:rPr>
              <a:t>+</a:t>
            </a:r>
            <a:r>
              <a:rPr lang="en-US" altLang="zh-CN" b="1">
                <a:sym typeface="+mn-ea"/>
              </a:rPr>
              <a:t>ShortDis(5, 6)</a:t>
            </a:r>
            <a:endParaRPr lang="en-US" altLang="zh-CN" b="1">
              <a:sym typeface="+mn-ea"/>
            </a:endParaRPr>
          </a:p>
          <a:p>
            <a:r>
              <a:rPr lang="en-US" altLang="zh-CN"/>
              <a:t>=8+2+2 = 12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7844155" y="3564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min(13,12) = 12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081405" y="139065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Lab4.A: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Review Dijkstra’s Algorithm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0215" y="845820"/>
            <a:ext cx="7277100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81405" y="2115185"/>
            <a:ext cx="917067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70C0"/>
                      <wpsdc:folHlinkClr xmlns:wpsdc="http://www.wps.cn/officeDocument/2017/drawingmlCustomData" val="808080"/>
                      <wpsdc:hlinkUnderline xmlns:wpsdc="http://www.wps.cn/officeDocument/2017/drawingmlCustomData" val="1"/>
                    </a:ext>
                  </a:extLst>
                </a:hlinkClick>
              </a:rPr>
              <a:t>https://bb.sustech.edu.cn/bbcswebdav/pid-521068-dt-content-rid-17344656_1/courses/CS208-30001105-2025SP_2024-2025-2-CS208-001/04%20demo-dijkstra.pdf</a:t>
            </a:r>
            <a:endParaRPr lang="en-US" altLang="zh-CN"/>
          </a:p>
          <a:p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081405" y="139065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Lab4.A: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Review Dijkstra’s Algorithm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5680" y="1097915"/>
            <a:ext cx="92627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zh-CN"/>
              <a:t>In Dijkstra's algorithm, during the process of finding the shortest distance from node </a:t>
            </a:r>
            <a:r>
              <a:rPr lang="en-US" altLang="zh-CN" b="1"/>
              <a:t>s</a:t>
            </a:r>
            <a:r>
              <a:rPr lang="en-US" altLang="zh-CN"/>
              <a:t> to node </a:t>
            </a:r>
            <a:r>
              <a:rPr lang="en-US" altLang="zh-CN" b="1"/>
              <a:t>t</a:t>
            </a:r>
            <a:r>
              <a:rPr lang="en-US" altLang="zh-CN"/>
              <a:t>, if the graph is connected, we can obtain the shortest distances from </a:t>
            </a:r>
            <a:r>
              <a:rPr lang="en-US" altLang="zh-CN" b="1"/>
              <a:t>s</a:t>
            </a:r>
            <a:r>
              <a:rPr lang="en-US" altLang="zh-CN"/>
              <a:t> to all other nodes in the graph.</a:t>
            </a:r>
            <a:endParaRPr lang="en-US" altLang="zh-CN"/>
          </a:p>
        </p:txBody>
      </p:sp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6602730" y="3072130"/>
          <a:ext cx="351282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140"/>
                <a:gridCol w="20116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Distance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990" y="3206750"/>
            <a:ext cx="5199380" cy="28924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030446" cy="706964"/>
          </a:xfrm>
        </p:spPr>
        <p:txBody>
          <a:bodyPr/>
          <a:lstStyle/>
          <a:p>
            <a:r>
              <a:rPr lang="en-US" altLang="zh-CN" sz="2800" b="1" dirty="0"/>
              <a:t>Lab4.B:Optimized Delivery Network for Campus Express Stations 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The campus of SUSTECH has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express stations, labeled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serves as the </a:t>
                </a:r>
                <a:r>
                  <a:rPr lang="en-US" altLang="zh-CN" b="1" dirty="0"/>
                  <a:t>Central Hub</a:t>
                </a:r>
                <a:r>
                  <a:rPr lang="en-US" altLang="zh-CN" dirty="0"/>
                  <a:t>. There are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existing </a:t>
                </a:r>
                <a:r>
                  <a:rPr lang="en-US" altLang="zh-CN" b="1" dirty="0"/>
                  <a:t>one-way delivery roads</a:t>
                </a:r>
                <a:r>
                  <a:rPr lang="en-US" altLang="zh-CN" dirty="0"/>
                  <a:t>, each consuming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altLang="zh-CN" b="1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dirty="0"/>
                  <a:t> kWh per month.  It is guaranteed that all stations are reachable from the </a:t>
                </a:r>
                <a:r>
                  <a:rPr lang="en-US" altLang="zh-CN" b="1" dirty="0"/>
                  <a:t>Central Hub</a:t>
                </a:r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The university president has identified inefficiencies in the </a:t>
                </a:r>
                <a:r>
                  <a:rPr lang="en-US" altLang="zh-CN" b="1" dirty="0"/>
                  <a:t>campus delivery roads</a:t>
                </a:r>
                <a:r>
                  <a:rPr lang="en-US" altLang="zh-CN" dirty="0"/>
                  <a:t>, resulting in high electric vehicle maintenance costs. </a:t>
                </a:r>
                <a:endParaRPr lang="en-US" altLang="zh-CN" dirty="0"/>
              </a:p>
              <a:p>
                <a:r>
                  <a:rPr lang="en-US" altLang="zh-CN" dirty="0"/>
                  <a:t>He has tasked you with optimizing the delivery network under the </a:t>
                </a:r>
                <a:r>
                  <a:rPr lang="en-US" altLang="zh-CN" b="1" dirty="0"/>
                  <a:t>following constraints</a:t>
                </a:r>
                <a:r>
                  <a:rPr lang="en-US" altLang="zh-CN" dirty="0"/>
                  <a:t>: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Retain exactly n-1 roads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Ensure the shortest delivery time from the Central Hub to each station remains unchanged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b="1" dirty="0"/>
                  <a:t>Minimize total monthly electricity consumption</a:t>
                </a:r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marL="342900" lvl="1" indent="-342900" algn="l"/>
                <a:r>
                  <a:rPr lang="en-US" altLang="zh-CN" sz="1800" b="1" dirty="0">
                    <a:solidFill>
                      <a:srgbClr val="FF0000"/>
                    </a:solidFill>
                  </a:rPr>
                  <a:t>Note: There may be self-loops or multiple edges.</a:t>
                </a:r>
                <a:endParaRPr lang="en-US" altLang="zh-CN" sz="1800" b="1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altLang="zh-CN" sz="1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1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741680" cy="3138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5 10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1 4 4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3 5 4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3 4 5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1 5 5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3 4 6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4 5 4</a:t>
            </a:r>
            <a:endParaRPr kumimoji="1" lang="en-US" altLang="zh-CN" b="1" dirty="0"/>
          </a:p>
        </p:txBody>
      </p:sp>
      <p:sp>
        <p:nvSpPr>
          <p:cNvPr id="31" name="椭圆 30"/>
          <p:cNvSpPr/>
          <p:nvPr/>
        </p:nvSpPr>
        <p:spPr>
          <a:xfrm>
            <a:off x="2770265" y="167782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32" name="椭圆 31"/>
          <p:cNvSpPr/>
          <p:nvPr/>
        </p:nvSpPr>
        <p:spPr>
          <a:xfrm>
            <a:off x="4020359" y="167738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33" name="椭圆 32"/>
          <p:cNvSpPr/>
          <p:nvPr/>
        </p:nvSpPr>
        <p:spPr>
          <a:xfrm>
            <a:off x="5281418" y="167782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34" name="椭圆 33"/>
          <p:cNvSpPr/>
          <p:nvPr/>
        </p:nvSpPr>
        <p:spPr>
          <a:xfrm>
            <a:off x="3496164" y="321341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4637165" y="32140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stCxn id="31" idx="4"/>
            <a:endCxn id="34" idx="1"/>
          </p:cNvCxnSpPr>
          <p:nvPr/>
        </p:nvCxnSpPr>
        <p:spPr>
          <a:xfrm>
            <a:off x="2967844" y="2069897"/>
            <a:ext cx="586105" cy="12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47"/>
          <p:cNvCxnSpPr>
            <a:stCxn id="31" idx="7"/>
            <a:endCxn id="32" idx="1"/>
          </p:cNvCxnSpPr>
          <p:nvPr/>
        </p:nvCxnSpPr>
        <p:spPr>
          <a:xfrm flipV="1">
            <a:off x="3107501" y="1735133"/>
            <a:ext cx="97028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50"/>
          <p:cNvCxnSpPr>
            <a:stCxn id="32" idx="7"/>
            <a:endCxn id="33" idx="1"/>
          </p:cNvCxnSpPr>
          <p:nvPr/>
        </p:nvCxnSpPr>
        <p:spPr>
          <a:xfrm>
            <a:off x="4357588" y="1735048"/>
            <a:ext cx="98171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53"/>
          <p:cNvCxnSpPr>
            <a:endCxn id="35" idx="1"/>
          </p:cNvCxnSpPr>
          <p:nvPr/>
        </p:nvCxnSpPr>
        <p:spPr>
          <a:xfrm>
            <a:off x="3165598" y="2012587"/>
            <a:ext cx="1529715" cy="12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56"/>
          <p:cNvCxnSpPr>
            <a:stCxn id="32" idx="5"/>
          </p:cNvCxnSpPr>
          <p:nvPr/>
        </p:nvCxnSpPr>
        <p:spPr>
          <a:xfrm>
            <a:off x="4357588" y="2012380"/>
            <a:ext cx="923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62"/>
          <p:cNvCxnSpPr>
            <a:stCxn id="33" idx="4"/>
            <a:endCxn id="35" idx="7"/>
          </p:cNvCxnSpPr>
          <p:nvPr/>
        </p:nvCxnSpPr>
        <p:spPr>
          <a:xfrm flipH="1">
            <a:off x="4974307" y="2070413"/>
            <a:ext cx="504190" cy="1201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47"/>
          <p:cNvCxnSpPr>
            <a:stCxn id="31" idx="5"/>
            <a:endCxn id="32" idx="3"/>
          </p:cNvCxnSpPr>
          <p:nvPr/>
        </p:nvCxnSpPr>
        <p:spPr>
          <a:xfrm flipV="1">
            <a:off x="3107501" y="2012628"/>
            <a:ext cx="97028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箭头连接符 53"/>
          <p:cNvCxnSpPr>
            <a:endCxn id="34" idx="7"/>
          </p:cNvCxnSpPr>
          <p:nvPr/>
        </p:nvCxnSpPr>
        <p:spPr>
          <a:xfrm flipH="1">
            <a:off x="3833618" y="2012587"/>
            <a:ext cx="1505585" cy="125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箭头连接符 53"/>
          <p:cNvCxnSpPr>
            <a:endCxn id="34" idx="6"/>
          </p:cNvCxnSpPr>
          <p:nvPr/>
        </p:nvCxnSpPr>
        <p:spPr>
          <a:xfrm flipH="1">
            <a:off x="3891403" y="2070372"/>
            <a:ext cx="1587500" cy="1339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线箭头连接符 53"/>
          <p:cNvCxnSpPr>
            <a:endCxn id="35" idx="2"/>
          </p:cNvCxnSpPr>
          <p:nvPr/>
        </p:nvCxnSpPr>
        <p:spPr>
          <a:xfrm>
            <a:off x="3891403" y="3410222"/>
            <a:ext cx="7461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3406775" y="136652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419475" y="17449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4631055" y="13563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4643755" y="173482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4391025" y="22707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3226435" y="243205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5216525" y="246761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4129405" y="33578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3752215" y="22834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4575175" y="26263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9433954" y="5610959"/>
            <a:ext cx="184404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en-US" altLang="zh-CN" dirty="0"/>
          </a:p>
          <a:p>
            <a:r>
              <a:rPr kumimoji="1" lang="en-US" altLang="zh-CN" b="1" dirty="0"/>
              <a:t>20</a:t>
            </a:r>
            <a:endParaRPr kumimoji="1" lang="en-US" altLang="zh-CN" b="1" dirty="0"/>
          </a:p>
        </p:txBody>
      </p:sp>
      <p:sp>
        <p:nvSpPr>
          <p:cNvPr id="77" name="椭圆 76"/>
          <p:cNvSpPr/>
          <p:nvPr/>
        </p:nvSpPr>
        <p:spPr>
          <a:xfrm>
            <a:off x="7446405" y="16219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8696499" y="16215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9957558" y="16219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8172304" y="315753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9313305" y="315816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stCxn id="77" idx="4"/>
            <a:endCxn id="80" idx="1"/>
          </p:cNvCxnSpPr>
          <p:nvPr/>
        </p:nvCxnSpPr>
        <p:spPr>
          <a:xfrm>
            <a:off x="7643984" y="2014017"/>
            <a:ext cx="586105" cy="1200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7"/>
            <a:endCxn id="78" idx="1"/>
          </p:cNvCxnSpPr>
          <p:nvPr/>
        </p:nvCxnSpPr>
        <p:spPr>
          <a:xfrm>
            <a:off x="7783641" y="1679888"/>
            <a:ext cx="97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8" idx="7"/>
            <a:endCxn id="79" idx="1"/>
          </p:cNvCxnSpPr>
          <p:nvPr/>
        </p:nvCxnSpPr>
        <p:spPr>
          <a:xfrm>
            <a:off x="9033728" y="1679803"/>
            <a:ext cx="981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endCxn id="81" idx="1"/>
          </p:cNvCxnSpPr>
          <p:nvPr/>
        </p:nvCxnSpPr>
        <p:spPr>
          <a:xfrm>
            <a:off x="7841738" y="1956707"/>
            <a:ext cx="1529715" cy="1259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8082915" y="131064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9307195" y="13004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7902575" y="23761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8428355" y="22275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2" name="右箭头 101"/>
          <p:cNvSpPr/>
          <p:nvPr/>
        </p:nvSpPr>
        <p:spPr>
          <a:xfrm>
            <a:off x="6071870" y="237617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/>
        </p:nvSpPr>
        <p:spPr>
          <a:xfrm>
            <a:off x="1155065" y="973455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Lab4.B: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Solution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55065" y="2947035"/>
            <a:ext cx="88773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5 7</a:t>
            </a:r>
            <a:endParaRPr lang="en-US" altLang="zh-CN" b="1"/>
          </a:p>
          <a:p>
            <a:r>
              <a:rPr lang="en-US" altLang="zh-CN" b="1"/>
              <a:t>1 2 2</a:t>
            </a:r>
            <a:endParaRPr lang="en-US" altLang="zh-CN" b="1"/>
          </a:p>
          <a:p>
            <a:r>
              <a:rPr lang="en-US" altLang="zh-CN" b="1"/>
              <a:t>1 3 3</a:t>
            </a:r>
            <a:endParaRPr lang="en-US" altLang="zh-CN" b="1"/>
          </a:p>
          <a:p>
            <a:r>
              <a:rPr lang="en-US" altLang="zh-CN" b="1"/>
              <a:t>2 4 2</a:t>
            </a:r>
            <a:endParaRPr lang="en-US" altLang="zh-CN" b="1"/>
          </a:p>
          <a:p>
            <a:r>
              <a:rPr lang="en-US" altLang="zh-CN" b="1"/>
              <a:t>3 4 1</a:t>
            </a:r>
            <a:endParaRPr lang="en-US" altLang="zh-CN" b="1"/>
          </a:p>
          <a:p>
            <a:r>
              <a:rPr lang="en-US" altLang="zh-CN" b="1"/>
              <a:t>4 5 2</a:t>
            </a:r>
            <a:endParaRPr lang="en-US" altLang="zh-CN" b="1"/>
          </a:p>
          <a:p>
            <a:r>
              <a:rPr lang="en-US" altLang="zh-CN" b="1"/>
              <a:t>2 5 5</a:t>
            </a:r>
            <a:endParaRPr lang="en-US" altLang="zh-CN" b="1"/>
          </a:p>
          <a:p>
            <a:r>
              <a:rPr lang="en-US" altLang="zh-CN" b="1"/>
              <a:t>1 5 10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154939" y="2386802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4442220" y="258079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08164" y="346173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4436868" y="421718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456534" y="42173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6422150" y="25809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stCxn id="78" idx="5"/>
            <a:endCxn id="80" idx="1"/>
          </p:cNvCxnSpPr>
          <p:nvPr/>
        </p:nvCxnSpPr>
        <p:spPr>
          <a:xfrm>
            <a:off x="5845029" y="3796462"/>
            <a:ext cx="669290" cy="47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5"/>
            <a:endCxn id="78" idx="1"/>
          </p:cNvCxnSpPr>
          <p:nvPr/>
        </p:nvCxnSpPr>
        <p:spPr>
          <a:xfrm>
            <a:off x="4779456" y="2915598"/>
            <a:ext cx="786130" cy="60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7" idx="4"/>
            <a:endCxn id="79" idx="0"/>
          </p:cNvCxnSpPr>
          <p:nvPr/>
        </p:nvCxnSpPr>
        <p:spPr>
          <a:xfrm flipH="1">
            <a:off x="4634448" y="2973298"/>
            <a:ext cx="5715" cy="12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stCxn id="79" idx="6"/>
            <a:endCxn id="80" idx="2"/>
          </p:cNvCxnSpPr>
          <p:nvPr/>
        </p:nvCxnSpPr>
        <p:spPr>
          <a:xfrm>
            <a:off x="4831838" y="4413522"/>
            <a:ext cx="1624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428615" y="243649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6634480" y="337629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4328795" y="340296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5901055" y="29603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29250" y="408876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线箭头连接符 47"/>
          <p:cNvCxnSpPr>
            <a:stCxn id="77" idx="6"/>
            <a:endCxn id="81" idx="2"/>
          </p:cNvCxnSpPr>
          <p:nvPr/>
        </p:nvCxnSpPr>
        <p:spPr>
          <a:xfrm>
            <a:off x="4837241" y="2777168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47"/>
          <p:cNvCxnSpPr>
            <a:stCxn id="80" idx="0"/>
          </p:cNvCxnSpPr>
          <p:nvPr/>
        </p:nvCxnSpPr>
        <p:spPr>
          <a:xfrm flipV="1">
            <a:off x="6653976" y="2915598"/>
            <a:ext cx="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47"/>
          <p:cNvCxnSpPr>
            <a:stCxn id="78" idx="7"/>
          </p:cNvCxnSpPr>
          <p:nvPr/>
        </p:nvCxnSpPr>
        <p:spPr>
          <a:xfrm flipV="1">
            <a:off x="5844986" y="2904168"/>
            <a:ext cx="611505" cy="6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7935" y="29394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77255" y="366585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5380" y="913765"/>
            <a:ext cx="8797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Step1</a:t>
            </a:r>
            <a:r>
              <a:rPr lang="zh-CN" altLang="en-US"/>
              <a:t>：</a:t>
            </a:r>
            <a:r>
              <a:rPr lang="en-US" altLang="zh-CN"/>
              <a:t>Dijkstra's algorithm to find the shortest path from node 1</a:t>
            </a:r>
            <a:endParaRPr lang="en-US" altLang="zh-CN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35380" y="68580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Lab4.B: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Solution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4442220" y="258079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5508164" y="346173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4436868" y="421718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456534" y="42173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6422150" y="25809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stCxn id="78" idx="5"/>
            <a:endCxn id="80" idx="1"/>
          </p:cNvCxnSpPr>
          <p:nvPr/>
        </p:nvCxnSpPr>
        <p:spPr>
          <a:xfrm>
            <a:off x="5845029" y="3796462"/>
            <a:ext cx="669290" cy="47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5"/>
            <a:endCxn id="78" idx="1"/>
          </p:cNvCxnSpPr>
          <p:nvPr/>
        </p:nvCxnSpPr>
        <p:spPr>
          <a:xfrm>
            <a:off x="4779456" y="2915598"/>
            <a:ext cx="786130" cy="60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7" idx="4"/>
            <a:endCxn id="79" idx="0"/>
          </p:cNvCxnSpPr>
          <p:nvPr/>
        </p:nvCxnSpPr>
        <p:spPr>
          <a:xfrm flipH="1">
            <a:off x="4634448" y="2973298"/>
            <a:ext cx="5715" cy="12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stCxn id="79" idx="6"/>
            <a:endCxn id="80" idx="2"/>
          </p:cNvCxnSpPr>
          <p:nvPr/>
        </p:nvCxnSpPr>
        <p:spPr>
          <a:xfrm>
            <a:off x="4831838" y="4413522"/>
            <a:ext cx="1624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5428615" y="243649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6634480" y="337629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4328795" y="340296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5901055" y="29603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29250" y="408876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线箭头连接符 47"/>
          <p:cNvCxnSpPr>
            <a:stCxn id="77" idx="6"/>
            <a:endCxn id="81" idx="2"/>
          </p:cNvCxnSpPr>
          <p:nvPr/>
        </p:nvCxnSpPr>
        <p:spPr>
          <a:xfrm>
            <a:off x="4837241" y="2777168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47"/>
          <p:cNvCxnSpPr>
            <a:stCxn id="80" idx="0"/>
          </p:cNvCxnSpPr>
          <p:nvPr/>
        </p:nvCxnSpPr>
        <p:spPr>
          <a:xfrm flipV="1">
            <a:off x="6653976" y="2915598"/>
            <a:ext cx="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47"/>
          <p:cNvCxnSpPr>
            <a:stCxn id="78" idx="7"/>
          </p:cNvCxnSpPr>
          <p:nvPr/>
        </p:nvCxnSpPr>
        <p:spPr>
          <a:xfrm flipV="1">
            <a:off x="5844986" y="2904168"/>
            <a:ext cx="611505" cy="6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67935" y="293941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977255" y="366585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074795" y="419163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3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63410" y="4241800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80225" y="257746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6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11115" y="351980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2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35380" y="913765"/>
            <a:ext cx="8797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Step2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how to choose n-1 edges to maintain the shotest distance and </a:t>
            </a:r>
            <a:r>
              <a:rPr lang="en-US" altLang="zh-CN" b="1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inimize</a:t>
            </a:r>
            <a:r>
              <a:rPr lang="en-US" altLang="zh-CN">
                <a:solidFill>
                  <a:srgbClr val="FF0000"/>
                </a:solidFill>
              </a:rPr>
              <a:t> the total cost?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135380" y="68580"/>
            <a:ext cx="9253220" cy="7067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800" b="1" dirty="0">
                <a:solidFill>
                  <a:schemeClr val="tx1"/>
                </a:solidFill>
              </a:rPr>
              <a:t>Lab4.B: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</a:rPr>
              <a:t>Solution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1864755" y="320690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2930699" y="408784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1859403" y="48432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3879069" y="484345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3844685" y="320706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stCxn id="78" idx="5"/>
            <a:endCxn id="80" idx="1"/>
          </p:cNvCxnSpPr>
          <p:nvPr/>
        </p:nvCxnSpPr>
        <p:spPr>
          <a:xfrm>
            <a:off x="3267564" y="4422572"/>
            <a:ext cx="669290" cy="478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5"/>
            <a:endCxn id="78" idx="1"/>
          </p:cNvCxnSpPr>
          <p:nvPr/>
        </p:nvCxnSpPr>
        <p:spPr>
          <a:xfrm>
            <a:off x="2201991" y="3541708"/>
            <a:ext cx="786130" cy="604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7" idx="4"/>
            <a:endCxn id="79" idx="0"/>
          </p:cNvCxnSpPr>
          <p:nvPr/>
        </p:nvCxnSpPr>
        <p:spPr>
          <a:xfrm flipH="1">
            <a:off x="2056983" y="3599408"/>
            <a:ext cx="5715" cy="124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stCxn id="79" idx="6"/>
            <a:endCxn id="80" idx="2"/>
          </p:cNvCxnSpPr>
          <p:nvPr/>
        </p:nvCxnSpPr>
        <p:spPr>
          <a:xfrm>
            <a:off x="2254373" y="5039632"/>
            <a:ext cx="1624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2851150" y="306260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4057015" y="400240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1751330" y="40290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323590" y="358648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851785" y="47148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8" name="直线箭头连接符 47"/>
          <p:cNvCxnSpPr>
            <a:stCxn id="77" idx="6"/>
            <a:endCxn id="81" idx="2"/>
          </p:cNvCxnSpPr>
          <p:nvPr/>
        </p:nvCxnSpPr>
        <p:spPr>
          <a:xfrm>
            <a:off x="2259776" y="3403278"/>
            <a:ext cx="1584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47"/>
          <p:cNvCxnSpPr>
            <a:stCxn id="80" idx="0"/>
          </p:cNvCxnSpPr>
          <p:nvPr/>
        </p:nvCxnSpPr>
        <p:spPr>
          <a:xfrm flipV="1">
            <a:off x="4076511" y="3541708"/>
            <a:ext cx="0" cy="13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47"/>
          <p:cNvCxnSpPr>
            <a:stCxn id="78" idx="7"/>
          </p:cNvCxnSpPr>
          <p:nvPr/>
        </p:nvCxnSpPr>
        <p:spPr>
          <a:xfrm flipV="1">
            <a:off x="3267521" y="3530278"/>
            <a:ext cx="611505" cy="6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490470" y="356552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399790" y="4291965"/>
            <a:ext cx="450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497330" y="481774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3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85945" y="4867910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4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02760" y="320357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6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33650" y="4145915"/>
            <a:ext cx="630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mic Sans MS" panose="030F0702030302020204" charset="0"/>
                <a:cs typeface="Comic Sans MS" panose="030F0702030302020204" charset="0"/>
              </a:rPr>
              <a:t>2</a:t>
            </a:r>
            <a:endParaRPr lang="en-US" altLang="zh-CN" b="1">
              <a:solidFill>
                <a:srgbClr val="00B050"/>
              </a:solidFill>
              <a:latin typeface="Comic Sans MS" panose="030F0702030302020204" charset="0"/>
              <a:cs typeface="Comic Sans MS" panose="030F070203030202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31265" y="1771015"/>
            <a:ext cx="7877810" cy="82994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1600" b="1"/>
              <a:t>For every node except node 1, each node must choose exactly one incoming edge. The selected incoming edge must lie on the shortest path from node 1 to that node, and its weight should be as small as possible.</a:t>
            </a:r>
            <a:endParaRPr lang="en-US" altLang="zh-CN" sz="1600" b="1"/>
          </a:p>
        </p:txBody>
      </p:sp>
      <p:graphicFrame>
        <p:nvGraphicFramePr>
          <p:cNvPr id="16" name="表格 15"/>
          <p:cNvGraphicFramePr/>
          <p:nvPr>
            <p:custDataLst>
              <p:tags r:id="rId1"/>
            </p:custDataLst>
          </p:nvPr>
        </p:nvGraphicFramePr>
        <p:xfrm>
          <a:off x="5542915" y="3136265"/>
          <a:ext cx="5238750" cy="2559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250"/>
                <a:gridCol w="1746250"/>
                <a:gridCol w="1746250"/>
              </a:tblGrid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Node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incoming edges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selected edges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(1,2)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(1,2)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(1,3)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(1,3)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(2,4)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(3,4)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(3,4)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11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(1,5)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(4,5)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(2,5)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(4,5)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065" y="973455"/>
            <a:ext cx="9253220" cy="706755"/>
          </a:xfrm>
        </p:spPr>
        <p:txBody>
          <a:bodyPr/>
          <a:lstStyle/>
          <a:p>
            <a:r>
              <a:rPr lang="en-US" altLang="zh-CN" sz="2800" b="1" dirty="0"/>
              <a:t>Lab4.A: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Optimized Photography Route in Campus</a:t>
            </a:r>
            <a:endParaRPr lang="en-US" altLang="zh-C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</p:spPr>
            <p:txBody>
              <a:bodyPr>
                <a:normAutofit lnSpcReduction="20000"/>
              </a:bodyPr>
              <a:lstStyle/>
              <a:p>
                <a:r>
                  <a:rPr lang="en-US" altLang="zh-CN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scenic spots on campus of SUSTECH 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bidirectional paths connecting them. It is guaranteed that all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 scenic spots are connected.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Xiaoqi, a passionate photographer, wants to take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consecutive days of photography walks across campus. Each day, he starts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 and ends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. His schedule follows these constraints:</a:t>
                </a:r>
                <a:endParaRPr lang="en-US" altLang="zh-CN" dirty="0"/>
              </a:p>
              <a:p>
                <a:endParaRPr lang="en-US" altLang="zh-CN" dirty="0"/>
              </a:p>
              <a:p>
                <a:pPr lvl="1"/>
                <a:r>
                  <a:rPr lang="en-US" altLang="zh-CN" dirty="0"/>
                  <a:t>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-th day 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), he must take a photo at </a:t>
                </a:r>
                <a:r>
                  <a:rPr lang="en-US" altLang="zh-CN" b="1" dirty="0"/>
                  <a:t>scenic spot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. 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dirty="0"/>
                  <a:t>-th day (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≤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), he must take a photo on the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altLang="zh-CN" dirty="0"/>
                  <a:t>-th path.  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Since these daily walks are exhausting, Xiaoqi asks for your help in planning his routes to minimize the total walking distance over all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altLang="zh-CN" dirty="0"/>
                  <a:t> days.  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4" y="2468032"/>
                <a:ext cx="11015662" cy="3718456"/>
              </a:xfrm>
              <a:blipFill rotWithShape="1">
                <a:blip r:embed="rId1"/>
                <a:stretch>
                  <a:fillRect l="-3" t="-507" b="-3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6134" y="577687"/>
            <a:ext cx="1726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56134" y="1060602"/>
            <a:ext cx="809625" cy="2584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b="1" dirty="0"/>
              <a:t>6 8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1 2 3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2 3 4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1 4 5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2 5 8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5 6 2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3 5 7 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3 6 1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4 5 6</a:t>
            </a:r>
            <a:endParaRPr kumimoji="1" lang="en-US" altLang="zh-CN" b="1" dirty="0"/>
          </a:p>
        </p:txBody>
      </p:sp>
      <p:sp>
        <p:nvSpPr>
          <p:cNvPr id="77" name="椭圆 76"/>
          <p:cNvSpPr/>
          <p:nvPr/>
        </p:nvSpPr>
        <p:spPr>
          <a:xfrm>
            <a:off x="3057285" y="11647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341669" y="11643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568438" y="11647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3056744" y="252380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4343160" y="251300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82" name="直线箭头连接符 40"/>
          <p:cNvCxnSpPr>
            <a:endCxn id="80" idx="0"/>
          </p:cNvCxnSpPr>
          <p:nvPr/>
        </p:nvCxnSpPr>
        <p:spPr>
          <a:xfrm flipH="1">
            <a:off x="3254229" y="1557452"/>
            <a:ext cx="635" cy="9658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线箭头连接符 47"/>
          <p:cNvCxnSpPr>
            <a:stCxn id="77" idx="6"/>
            <a:endCxn id="78" idx="2"/>
          </p:cNvCxnSpPr>
          <p:nvPr/>
        </p:nvCxnSpPr>
        <p:spPr>
          <a:xfrm>
            <a:off x="3452306" y="1361118"/>
            <a:ext cx="889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4" name="直线箭头连接符 50"/>
          <p:cNvCxnSpPr>
            <a:stCxn id="78" idx="6"/>
            <a:endCxn id="79" idx="2"/>
          </p:cNvCxnSpPr>
          <p:nvPr/>
        </p:nvCxnSpPr>
        <p:spPr>
          <a:xfrm>
            <a:off x="4736683" y="1361033"/>
            <a:ext cx="8318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5" name="直线箭头连接符 53"/>
          <p:cNvCxnSpPr>
            <a:stCxn id="78" idx="4"/>
            <a:endCxn id="81" idx="0"/>
          </p:cNvCxnSpPr>
          <p:nvPr/>
        </p:nvCxnSpPr>
        <p:spPr>
          <a:xfrm>
            <a:off x="4539103" y="1557292"/>
            <a:ext cx="1905" cy="95567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3693795" y="104775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4918075" y="102616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3214370" y="17811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4538980" y="17811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2" name="椭圆 1"/>
          <p:cNvSpPr/>
          <p:nvPr/>
        </p:nvSpPr>
        <p:spPr>
          <a:xfrm flipH="1">
            <a:off x="5629275" y="2523490"/>
            <a:ext cx="396000" cy="392430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en-US" altLang="zh-CN" dirty="0">
              <a:solidFill>
                <a:schemeClr val="tx1"/>
              </a:solidFill>
            </a:endParaRPr>
          </a:p>
        </p:txBody>
      </p:sp>
      <p:cxnSp>
        <p:nvCxnSpPr>
          <p:cNvPr id="3" name="直线箭头连接符 50"/>
          <p:cNvCxnSpPr/>
          <p:nvPr/>
        </p:nvCxnSpPr>
        <p:spPr>
          <a:xfrm>
            <a:off x="4736683" y="2719298"/>
            <a:ext cx="83185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918075" y="239585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7" name="直线箭头连接符 40"/>
          <p:cNvCxnSpPr/>
          <p:nvPr/>
        </p:nvCxnSpPr>
        <p:spPr>
          <a:xfrm flipH="1">
            <a:off x="5792959" y="1570152"/>
            <a:ext cx="635" cy="96583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5753100" y="17938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9" name="直线箭头连接符 47"/>
          <p:cNvCxnSpPr/>
          <p:nvPr/>
        </p:nvCxnSpPr>
        <p:spPr>
          <a:xfrm>
            <a:off x="3453576" y="2699698"/>
            <a:ext cx="889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695065" y="2363470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cxnSp>
        <p:nvCxnSpPr>
          <p:cNvPr id="11" name="直线箭头连接符 40"/>
          <p:cNvCxnSpPr>
            <a:stCxn id="79" idx="3"/>
            <a:endCxn id="81" idx="7"/>
          </p:cNvCxnSpPr>
          <p:nvPr/>
        </p:nvCxnSpPr>
        <p:spPr>
          <a:xfrm flipH="1">
            <a:off x="4680439" y="1499667"/>
            <a:ext cx="945515" cy="107061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71440" y="1920875"/>
            <a:ext cx="41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9905124" y="2086709"/>
            <a:ext cx="184404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endParaRPr kumimoji="1" lang="en-US" altLang="zh-CN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12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16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8</a:t>
            </a:r>
            <a:endParaRPr kumimoji="1" lang="en-US" altLang="zh-CN" b="1" dirty="0"/>
          </a:p>
          <a:p>
            <a:pPr algn="l"/>
            <a:r>
              <a:rPr kumimoji="1" lang="en-US" altLang="zh-CN" b="1" dirty="0"/>
              <a:t>13</a:t>
            </a:r>
            <a:endParaRPr kumimoji="1" lang="en-US" altLang="zh-C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1: 1----&gt;6, must visit 1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2: 1----&gt;6, must visit 2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3: 1----&gt;6, must visit 3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4: 1----&gt;6, must visit 4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5: 1----&gt;6, must visit 5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410972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6: 1----&gt;6, must visit 6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</a:t>
            </a:r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40" name="椭圆 39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45" name="直线箭头连接符 40"/>
            <p:cNvCxnSpPr>
              <a:endCxn id="43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线箭头连接符 47"/>
            <p:cNvCxnSpPr>
              <a:stCxn id="40" idx="6"/>
              <a:endCxn id="41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线箭头连接符 50"/>
            <p:cNvCxnSpPr>
              <a:stCxn id="41" idx="6"/>
              <a:endCxn id="42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线箭头连接符 53"/>
            <p:cNvCxnSpPr>
              <a:stCxn id="41" idx="4"/>
              <a:endCxn id="4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5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5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60" name="直线箭头连接符 40"/>
            <p:cNvCxnSpPr>
              <a:stCxn id="42" idx="3"/>
              <a:endCxn id="4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7: 1----&gt;6, must visit the path (1 2) </a:t>
            </a:r>
            <a:endParaRPr lang="en-US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3056890" y="1026160"/>
            <a:ext cx="3112770" cy="1889760"/>
            <a:chOff x="4814" y="1616"/>
            <a:chExt cx="4902" cy="2976"/>
          </a:xfrm>
        </p:grpSpPr>
        <p:sp>
          <p:nvSpPr>
            <p:cNvPr id="77" name="椭圆 7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78" name="椭圆 7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9" name="椭圆 7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0" name="椭圆 7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81" name="椭圆 8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82" name="直线箭头连接符 40"/>
            <p:cNvCxnSpPr>
              <a:endCxn id="8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线箭头连接符 47"/>
            <p:cNvCxnSpPr>
              <a:stCxn id="77" idx="6"/>
              <a:endCxn id="7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线箭头连接符 50"/>
            <p:cNvCxnSpPr>
              <a:stCxn id="78" idx="6"/>
              <a:endCxn id="7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线箭头连接符 53"/>
            <p:cNvCxnSpPr>
              <a:stCxn id="78" idx="4"/>
              <a:endCxn id="8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" name="椭圆 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7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9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" name="文本框 9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11" name="直线箭头连接符 40"/>
            <p:cNvCxnSpPr>
              <a:stCxn id="79" idx="3"/>
              <a:endCxn id="8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426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8: 1----&gt;6, </a:t>
            </a:r>
            <a:r>
              <a:rPr lang="en-US" altLang="zh-CN">
                <a:sym typeface="+mn-ea"/>
              </a:rPr>
              <a:t>must visit the path (2 3) 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3107055" y="4094480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8 </a:t>
            </a:r>
            <a:endParaRPr lang="en-US" altLang="zh-CN" dirty="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9: 1----&gt;6, must visit the path (1 4)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10: 1----&gt;6, </a:t>
            </a:r>
            <a:r>
              <a:rPr lang="en-US" altLang="zh-CN">
                <a:sym typeface="+mn-ea"/>
              </a:rPr>
              <a:t>must visit the path (2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13 </a:t>
            </a:r>
            <a:endParaRPr lang="en-US" altLang="zh-CN" dirty="0">
              <a:sym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121660" y="4082415"/>
            <a:ext cx="3112770" cy="1889760"/>
            <a:chOff x="4814" y="1616"/>
            <a:chExt cx="4902" cy="2976"/>
          </a:xfrm>
        </p:grpSpPr>
        <p:sp>
          <p:nvSpPr>
            <p:cNvPr id="17" name="椭圆 16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18" name="椭圆 17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22" name="直线箭头连接符 40"/>
            <p:cNvCxnSpPr>
              <a:endCxn id="20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19050"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3" name="直线箭头连接符 47"/>
            <p:cNvCxnSpPr>
              <a:stCxn id="17" idx="6"/>
              <a:endCxn id="18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" name="直线箭头连接符 50"/>
            <p:cNvCxnSpPr>
              <a:stCxn id="18" idx="6"/>
              <a:endCxn id="19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" name="直线箭头连接符 53"/>
            <p:cNvCxnSpPr>
              <a:stCxn id="18" idx="4"/>
              <a:endCxn id="21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30" name="椭圆 2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3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3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37" name="直线箭头连接符 40"/>
            <p:cNvCxnSpPr>
              <a:stCxn id="19" idx="3"/>
              <a:endCxn id="21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8" name="文本框 3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83890" y="1202055"/>
            <a:ext cx="3112770" cy="1889760"/>
            <a:chOff x="4814" y="1616"/>
            <a:chExt cx="4902" cy="2976"/>
          </a:xfrm>
        </p:grpSpPr>
        <p:sp>
          <p:nvSpPr>
            <p:cNvPr id="4" name="椭圆 3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10" name="直线箭头连接符 40"/>
            <p:cNvCxnSpPr>
              <a:endCxn id="8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线箭头连接符 47"/>
            <p:cNvCxnSpPr>
              <a:stCxn id="4" idx="6"/>
              <a:endCxn id="6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线箭头连接符 50"/>
            <p:cNvCxnSpPr>
              <a:stCxn id="6" idx="6"/>
              <a:endCxn id="7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线箭头连接符 53"/>
            <p:cNvCxnSpPr>
              <a:stCxn id="6" idx="4"/>
              <a:endCxn id="9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4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4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50" name="直线箭头连接符 40"/>
            <p:cNvCxnSpPr>
              <a:stCxn id="7" idx="3"/>
              <a:endCxn id="9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9590" y="444500"/>
            <a:ext cx="5640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11: 1----&gt;6, must visit the path (5 6) 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7700645" y="178117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12 </a:t>
            </a:r>
            <a:endParaRPr lang="en-US" altLang="zh-CN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79755" y="3512820"/>
            <a:ext cx="4953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Day 12: 1----&gt;6, </a:t>
            </a:r>
            <a:r>
              <a:rPr lang="en-US" altLang="zh-CN">
                <a:sym typeface="+mn-ea"/>
              </a:rPr>
              <a:t>must visit the path (3 5) 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7750810" y="4849495"/>
            <a:ext cx="2574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>
                <a:sym typeface="+mn-ea"/>
              </a:rPr>
              <a:t>Distance: 16 </a:t>
            </a:r>
            <a:endParaRPr lang="en-US" altLang="zh-CN" dirty="0">
              <a:sym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197225" y="4088130"/>
            <a:ext cx="3112770" cy="1889760"/>
            <a:chOff x="4814" y="1616"/>
            <a:chExt cx="4902" cy="2976"/>
          </a:xfrm>
        </p:grpSpPr>
        <p:sp>
          <p:nvSpPr>
            <p:cNvPr id="40" name="椭圆 39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41" name="椭圆 40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42" name="椭圆 41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43" name="椭圆 42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44" name="椭圆 43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45" name="直线箭头连接符 40"/>
            <p:cNvCxnSpPr>
              <a:endCxn id="43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线箭头连接符 47"/>
            <p:cNvCxnSpPr>
              <a:stCxn id="40" idx="6"/>
              <a:endCxn id="41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线箭头连接符 50"/>
            <p:cNvCxnSpPr>
              <a:stCxn id="41" idx="6"/>
              <a:endCxn id="42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线箭头连接符 53"/>
            <p:cNvCxnSpPr>
              <a:stCxn id="41" idx="4"/>
              <a:endCxn id="44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9" name="文本框 48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53" name="椭圆 52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54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 w="1905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56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rgbClr val="B3116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58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60" name="直线箭头连接符 40"/>
            <p:cNvCxnSpPr>
              <a:stCxn id="42" idx="3"/>
              <a:endCxn id="44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1" name="文本框 60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183890" y="1153160"/>
            <a:ext cx="3112770" cy="1889760"/>
            <a:chOff x="4814" y="1616"/>
            <a:chExt cx="4902" cy="2976"/>
          </a:xfrm>
        </p:grpSpPr>
        <p:sp>
          <p:nvSpPr>
            <p:cNvPr id="4" name="椭圆 3"/>
            <p:cNvSpPr/>
            <p:nvPr/>
          </p:nvSpPr>
          <p:spPr>
            <a:xfrm>
              <a:off x="4815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1</a:t>
              </a:r>
              <a:endParaRPr kumimoji="1"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6837" y="183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2</a:t>
              </a:r>
              <a:endParaRPr kumimoji="1" lang="zh-CN" altLang="en-US" dirty="0"/>
            </a:p>
          </p:txBody>
        </p:sp>
        <p:sp>
          <p:nvSpPr>
            <p:cNvPr id="7" name="椭圆 6"/>
            <p:cNvSpPr/>
            <p:nvPr/>
          </p:nvSpPr>
          <p:spPr>
            <a:xfrm>
              <a:off x="8769" y="1834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3</a:t>
              </a:r>
              <a:endParaRPr kumimoji="1" lang="zh-CN" altLang="en-US" dirty="0"/>
            </a:p>
          </p:txBody>
        </p:sp>
        <p:sp>
          <p:nvSpPr>
            <p:cNvPr id="8" name="椭圆 7"/>
            <p:cNvSpPr/>
            <p:nvPr/>
          </p:nvSpPr>
          <p:spPr>
            <a:xfrm>
              <a:off x="4814" y="3974"/>
              <a:ext cx="622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4</a:t>
              </a:r>
              <a:endParaRPr kumimoji="1" lang="zh-CN" altLang="en-US" dirty="0"/>
            </a:p>
          </p:txBody>
        </p:sp>
        <p:sp>
          <p:nvSpPr>
            <p:cNvPr id="9" name="椭圆 8"/>
            <p:cNvSpPr/>
            <p:nvPr/>
          </p:nvSpPr>
          <p:spPr>
            <a:xfrm>
              <a:off x="6840" y="3957"/>
              <a:ext cx="622" cy="618"/>
            </a:xfrm>
            <a:prstGeom prst="ellipse">
              <a:avLst/>
            </a:prstGeom>
            <a:solidFill>
              <a:srgbClr val="EECEC8"/>
            </a:solidFill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5</a:t>
              </a:r>
              <a:endParaRPr kumimoji="1" lang="zh-CN" altLang="en-US" dirty="0"/>
            </a:p>
          </p:txBody>
        </p:sp>
        <p:cxnSp>
          <p:nvCxnSpPr>
            <p:cNvPr id="10" name="直线箭头连接符 40"/>
            <p:cNvCxnSpPr>
              <a:endCxn id="8" idx="0"/>
            </p:cNvCxnSpPr>
            <p:nvPr/>
          </p:nvCxnSpPr>
          <p:spPr>
            <a:xfrm flipH="1">
              <a:off x="5125" y="2453"/>
              <a:ext cx="1" cy="1521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" name="直线箭头连接符 47"/>
            <p:cNvCxnSpPr>
              <a:stCxn id="4" idx="6"/>
              <a:endCxn id="6" idx="2"/>
            </p:cNvCxnSpPr>
            <p:nvPr/>
          </p:nvCxnSpPr>
          <p:spPr>
            <a:xfrm>
              <a:off x="5437" y="2143"/>
              <a:ext cx="140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2" name="直线箭头连接符 50"/>
            <p:cNvCxnSpPr>
              <a:stCxn id="6" idx="6"/>
              <a:endCxn id="7" idx="2"/>
            </p:cNvCxnSpPr>
            <p:nvPr/>
          </p:nvCxnSpPr>
          <p:spPr>
            <a:xfrm>
              <a:off x="7459" y="2143"/>
              <a:ext cx="1310" cy="0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线箭头连接符 53"/>
            <p:cNvCxnSpPr>
              <a:stCxn id="6" idx="4"/>
              <a:endCxn id="9" idx="0"/>
            </p:cNvCxnSpPr>
            <p:nvPr/>
          </p:nvCxnSpPr>
          <p:spPr>
            <a:xfrm>
              <a:off x="7148" y="2452"/>
              <a:ext cx="3" cy="1505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5817" y="1650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</a:t>
              </a:r>
              <a:endParaRPr lang="en-US" altLang="zh-CN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7745" y="1616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5062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5</a:t>
              </a:r>
              <a:endParaRPr lang="en-US" altLang="zh-CN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7148" y="280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</a:t>
              </a:r>
              <a:endParaRPr lang="en-US" altLang="zh-CN"/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8865" y="3974"/>
              <a:ext cx="624" cy="618"/>
            </a:xfrm>
            <a:prstGeom prst="ellipse">
              <a:avLst/>
            </a:prstGeom>
            <a:solidFill>
              <a:srgbClr val="EECEC8"/>
            </a:solidFill>
            <a:ln>
              <a:solidFill>
                <a:srgbClr val="EECEC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6</a:t>
              </a:r>
              <a:endParaRPr kumimoji="1" lang="en-US" altLang="zh-CN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直线箭头连接符 50"/>
            <p:cNvCxnSpPr/>
            <p:nvPr/>
          </p:nvCxnSpPr>
          <p:spPr>
            <a:xfrm>
              <a:off x="7459" y="4282"/>
              <a:ext cx="1310" cy="0"/>
            </a:xfrm>
            <a:prstGeom prst="straightConnector1">
              <a:avLst/>
            </a:prstGeom>
            <a:ln w="38100"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7745" y="3773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</a:t>
              </a:r>
              <a:endParaRPr lang="en-US" altLang="zh-CN"/>
            </a:p>
          </p:txBody>
        </p:sp>
        <p:cxnSp>
          <p:nvCxnSpPr>
            <p:cNvPr id="23" name="直线箭头连接符 40"/>
            <p:cNvCxnSpPr/>
            <p:nvPr/>
          </p:nvCxnSpPr>
          <p:spPr>
            <a:xfrm flipH="1">
              <a:off x="9123" y="2473"/>
              <a:ext cx="1" cy="1521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9060" y="28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</a:t>
              </a:r>
              <a:endParaRPr lang="en-US" altLang="zh-CN"/>
            </a:p>
          </p:txBody>
        </p:sp>
        <p:cxnSp>
          <p:nvCxnSpPr>
            <p:cNvPr id="25" name="直线箭头连接符 47"/>
            <p:cNvCxnSpPr/>
            <p:nvPr/>
          </p:nvCxnSpPr>
          <p:spPr>
            <a:xfrm>
              <a:off x="5439" y="4251"/>
              <a:ext cx="140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5819" y="3722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6</a:t>
              </a:r>
              <a:endParaRPr lang="en-US" altLang="zh-CN"/>
            </a:p>
          </p:txBody>
        </p:sp>
        <p:cxnSp>
          <p:nvCxnSpPr>
            <p:cNvPr id="27" name="直线箭头连接符 40"/>
            <p:cNvCxnSpPr>
              <a:stCxn id="7" idx="3"/>
              <a:endCxn id="9" idx="7"/>
            </p:cNvCxnSpPr>
            <p:nvPr/>
          </p:nvCxnSpPr>
          <p:spPr>
            <a:xfrm flipH="1">
              <a:off x="7371" y="2362"/>
              <a:ext cx="1489" cy="1686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>
              <a:off x="8144" y="3025"/>
              <a:ext cx="6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7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76*270"/>
  <p:tag name="TABLE_ENDDRAG_RECT" val="468*241*276*270"/>
</p:tagLst>
</file>

<file path=ppt/tags/tag2.xml><?xml version="1.0" encoding="utf-8"?>
<p:tagLst xmlns:p="http://schemas.openxmlformats.org/presentationml/2006/main">
  <p:tag name="TABLE_ENDDRAG_ORIGIN_RECT" val="412*161"/>
  <p:tag name="TABLE_ENDDRAG_RECT" val="436*246*412*161"/>
</p:tagLst>
</file>

<file path=ppt/tags/tag3.xml><?xml version="1.0" encoding="utf-8"?>
<p:tagLst xmlns:p="http://schemas.openxmlformats.org/presentationml/2006/main">
  <p:tag name="resource_record_key" val="{&quot;13&quot;:[4364950,4364915,4364942,4364957]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4402</Words>
  <Application>WPS 演示</Application>
  <PresentationFormat>宽屏</PresentationFormat>
  <Paragraphs>870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7" baseType="lpstr">
      <vt:lpstr>Arial</vt:lpstr>
      <vt:lpstr>宋体</vt:lpstr>
      <vt:lpstr>Wingdings</vt:lpstr>
      <vt:lpstr>Wingdings 3</vt:lpstr>
      <vt:lpstr>Symbol</vt:lpstr>
      <vt:lpstr>Arial</vt:lpstr>
      <vt:lpstr>Cambria Math</vt:lpstr>
      <vt:lpstr>Century Gothic</vt:lpstr>
      <vt:lpstr>微软雅黑</vt:lpstr>
      <vt:lpstr>Arial Unicode MS</vt:lpstr>
      <vt:lpstr>等线</vt:lpstr>
      <vt:lpstr>Calibri</vt:lpstr>
      <vt:lpstr>Miss Sweetie</vt:lpstr>
      <vt:lpstr>Impact</vt:lpstr>
      <vt:lpstr>Ink Free</vt:lpstr>
      <vt:lpstr>Consolas</vt:lpstr>
      <vt:lpstr>Comic Sans MS</vt:lpstr>
      <vt:lpstr>离子会议室</vt:lpstr>
      <vt:lpstr>Lab4 Questions</vt:lpstr>
      <vt:lpstr>Lab4.A: Optimized Photography Route in Campus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Lab4.A: Optimized Photography Route in Campus</vt:lpstr>
      <vt:lpstr>PowerPoint 演示文稿</vt:lpstr>
      <vt:lpstr>PowerPoint 演示文稿</vt:lpstr>
      <vt:lpstr>PowerPoint 演示文稿</vt:lpstr>
      <vt:lpstr>Lab4.B:Optimized Delivery Network for Campus Express Stations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yao</cp:lastModifiedBy>
  <cp:revision>87</cp:revision>
  <dcterms:created xsi:type="dcterms:W3CDTF">2021-03-16T16:05:00Z</dcterms:created>
  <dcterms:modified xsi:type="dcterms:W3CDTF">2025-04-05T17:12:49Z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4195D218C403406FB1EDBD91044DB01B_12</vt:lpwstr>
  </property>
  <property fmtid="{D5CDD505-2E9C-101B-9397-08002B2CF9AE}" pid="3" name="KSOProductBuildVer">
    <vt:lpwstr>2052-12.1.0.20305</vt:lpwstr>
  </property>
</Properties>
</file>