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handoutMasterIdLst>
    <p:handoutMasterId r:id="rId12"/>
  </p:handoutMasterIdLst>
  <p:sldIdLst>
    <p:sldId id="256" r:id="rId3"/>
    <p:sldId id="269" r:id="rId4"/>
    <p:sldId id="314" r:id="rId6"/>
    <p:sldId id="315" r:id="rId7"/>
    <p:sldId id="316" r:id="rId8"/>
    <p:sldId id="291" r:id="rId9"/>
    <p:sldId id="302" r:id="rId10"/>
    <p:sldId id="317" r:id="rId11"/>
  </p:sldIdLst>
  <p:sldSz cx="12192000" cy="6858000"/>
  <p:notesSz cx="6858000" cy="9144000"/>
  <p:custDataLst>
    <p:tags r:id="rId1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1166"/>
    <a:srgbClr val="EECEC8"/>
    <a:srgbClr val="F3E7EA"/>
    <a:srgbClr val="7F7F7F"/>
    <a:srgbClr val="E43D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509"/>
    <p:restoredTop sz="95884"/>
  </p:normalViewPr>
  <p:slideViewPr>
    <p:cSldViewPr snapToGrid="0" snapToObjects="1">
      <p:cViewPr varScale="1">
        <p:scale>
          <a:sx n="110" d="100"/>
          <a:sy n="110" d="100"/>
        </p:scale>
        <p:origin x="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E49A88-3623-E740-A81D-203533892F1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4DC3C-E253-9245-B214-3D6A401C0F7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F046A-7A25-A946-A875-8A920F46D8B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F046A-7A25-A946-A875-8A920F46D8B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“</a:t>
            </a:r>
            <a:endParaRPr lang="en-US" sz="96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”</a:t>
            </a:r>
            <a:endParaRPr lang="en-US" sz="96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jpe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8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Lab5</a:t>
            </a:r>
            <a:r>
              <a:rPr kumimoji="1" lang="zh-CN" altLang="en-US" dirty="0"/>
              <a:t> </a:t>
            </a:r>
            <a:r>
              <a:rPr kumimoji="1" lang="en-US" altLang="zh-CN" dirty="0"/>
              <a:t>Questions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Yao</a:t>
            </a:r>
            <a:r>
              <a:rPr kumimoji="1" lang="zh-CN" altLang="en-US" dirty="0"/>
              <a:t> </a:t>
            </a:r>
            <a:r>
              <a:rPr kumimoji="1" lang="en-US" altLang="zh-CN" dirty="0"/>
              <a:t>Zhao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5065" y="973455"/>
            <a:ext cx="9253220" cy="706755"/>
          </a:xfrm>
        </p:spPr>
        <p:txBody>
          <a:bodyPr/>
          <a:lstStyle/>
          <a:p>
            <a:r>
              <a:rPr lang="en-US" altLang="zh-CN" sz="2800" b="1" dirty="0"/>
              <a:t>Lab5.A: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Hide And Seek</a:t>
            </a:r>
            <a:endParaRPr lang="en-US" altLang="zh-CN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57530" y="2285365"/>
                <a:ext cx="11015345" cy="4389120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n-US" altLang="zh-CN" sz="2000" dirty="0">
                    <a:solidFill>
                      <a:schemeClr val="tx1"/>
                    </a:solidFill>
                  </a:rPr>
                  <a:t>Xiaosan and Xiaowu are part of the campus security duo, and they’re on a mission to catch the mischievous student Xiaoqi. But Xiaoqi isn’t interested in being caught — he just wants to find a quiet place to sleep.</a:t>
                </a:r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pPr algn="just"/>
                <a:r>
                  <a:rPr lang="en-US" altLang="zh-CN" sz="2000" dirty="0">
                    <a:solidFill>
                      <a:schemeClr val="tx1"/>
                    </a:solidFill>
                  </a:rPr>
                  <a:t>The SUSTech campus is a magical network of </a:t>
                </a:r>
                <a:r>
                  <a:rPr lang="en-US" altLang="zh-CN" sz="2000" b="1" dirty="0">
                    <a:solidFill>
                      <a:schemeClr val="tx1"/>
                    </a:solidFill>
                  </a:rPr>
                  <a:t>N teleportation portals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 forming a </a:t>
                </a:r>
                <a:r>
                  <a:rPr lang="en-US" altLang="zh-CN" sz="2000" b="1" dirty="0">
                    <a:solidFill>
                      <a:schemeClr val="tx1"/>
                    </a:solidFill>
                  </a:rPr>
                  <a:t>tree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. The travel time between portals 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, denoted by 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𝒅</m:t>
                    </m:r>
                    <m:r>
                      <a:rPr lang="en-US" altLang="zh-CN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zh-CN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𝒙</m:t>
                    </m:r>
                    <m:r>
                      <a:rPr lang="en-US" altLang="zh-CN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en-US" altLang="zh-CN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𝒚</m:t>
                    </m:r>
                    <m:r>
                      <a:rPr lang="en-US" altLang="zh-CN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, is the number of edges on the </a:t>
                </a:r>
                <a:r>
                  <a:rPr lang="en-US" altLang="zh-CN" sz="2000" b="1" dirty="0">
                    <a:solidFill>
                      <a:schemeClr val="tx1"/>
                    </a:solidFill>
                  </a:rPr>
                  <a:t>shortest path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 connecting them.</a:t>
                </a:r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pPr algn="just"/>
                <a:r>
                  <a:rPr lang="en-US" altLang="zh-CN" sz="2000" dirty="0">
                    <a:solidFill>
                      <a:schemeClr val="tx1"/>
                    </a:solidFill>
                  </a:rPr>
                  <a:t>Xiaoqi has discovered a clever invisibility trick: if he stands at a portal 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𝒅</m:t>
                    </m:r>
                    <m:r>
                      <a:rPr lang="en-US" altLang="zh-CN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zh-CN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𝒙</m:t>
                    </m:r>
                    <m:r>
                      <a:rPr lang="en-US" altLang="zh-CN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en-US" altLang="zh-CN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𝒛</m:t>
                    </m:r>
                    <m:r>
                      <a:rPr lang="en-US" altLang="zh-CN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)=</m:t>
                    </m:r>
                    <m:r>
                      <a:rPr lang="en-US" altLang="zh-CN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𝒅</m:t>
                    </m:r>
                    <m:r>
                      <a:rPr lang="en-US" altLang="zh-CN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zh-CN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𝒚</m:t>
                    </m:r>
                    <m:r>
                      <a:rPr lang="en-US" altLang="zh-CN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en-US" altLang="zh-CN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𝒛</m:t>
                    </m:r>
                    <m:r>
                      <a:rPr lang="en-US" altLang="zh-CN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 — where Xiaosan is at portal 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 and Xiaowu is at portal 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 — then neither of them can spot him. He's perfectly hidden!</a:t>
                </a:r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pPr algn="just"/>
                <a:r>
                  <a:rPr lang="en-US" altLang="zh-CN" sz="2000" dirty="0">
                    <a:solidFill>
                      <a:schemeClr val="tx1"/>
                    </a:solidFill>
                  </a:rPr>
                  <a:t>Xiaoqi has received </a:t>
                </a:r>
                <a14:m>
                  <m:oMath xmlns:m="http://schemas.openxmlformats.org/officeDocument/2006/math">
                    <m:r>
                      <a:rPr lang="en-US" altLang="zh-CN" sz="2000" b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𝐐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 detection plans from Xiaosan and Xiaowu, each represented as a pair of portals 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, where Xiaosan is at portal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 and Xiaowu </a:t>
                </a:r>
                <a:r>
                  <a:rPr lang="en-US" altLang="zh-CN" sz="2000" dirty="0">
                    <a:solidFill>
                      <a:schemeClr val="tx1"/>
                    </a:solidFill>
                    <a:sym typeface="+mn-ea"/>
                  </a:rPr>
                  <a:t>is at portal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. However, Xiaoqi is too sleepy to analyze them all. Can you help him determine, for each pair, how many portals z exist where he can hide undetected?</a:t>
                </a:r>
                <a:endParaRPr lang="en-US" altLang="zh-CN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530" y="2285365"/>
                <a:ext cx="11015345" cy="438912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6134" y="577687"/>
            <a:ext cx="7632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Input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56134" y="1060602"/>
            <a:ext cx="56938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5 </a:t>
            </a:r>
            <a:endParaRPr lang="en-US" altLang="zh-CN" b="1" dirty="0"/>
          </a:p>
          <a:p>
            <a:r>
              <a:rPr lang="en-US" altLang="zh-CN" b="1" dirty="0"/>
              <a:t>1 2 </a:t>
            </a:r>
            <a:endParaRPr lang="en-US" altLang="zh-CN" b="1" dirty="0"/>
          </a:p>
          <a:p>
            <a:r>
              <a:rPr lang="en-US" altLang="zh-CN" b="1" dirty="0"/>
              <a:t>1 3 </a:t>
            </a:r>
            <a:endParaRPr lang="en-US" altLang="zh-CN" b="1" dirty="0"/>
          </a:p>
          <a:p>
            <a:r>
              <a:rPr lang="en-US" altLang="zh-CN" b="1" dirty="0"/>
              <a:t>3 4 </a:t>
            </a:r>
            <a:endParaRPr lang="en-US" altLang="zh-CN" b="1" dirty="0"/>
          </a:p>
          <a:p>
            <a:r>
              <a:rPr lang="en-US" altLang="zh-CN" b="1" dirty="0"/>
              <a:t>3 5 </a:t>
            </a:r>
            <a:endParaRPr lang="en-US" altLang="zh-CN" b="1" dirty="0"/>
          </a:p>
          <a:p>
            <a:r>
              <a:rPr lang="en-US" altLang="zh-CN" b="1" dirty="0"/>
              <a:t>3 </a:t>
            </a:r>
            <a:endParaRPr lang="en-US" altLang="zh-CN" b="1" dirty="0"/>
          </a:p>
          <a:p>
            <a:r>
              <a:rPr lang="en-US" altLang="zh-CN" b="1" dirty="0"/>
              <a:t>4 5 </a:t>
            </a:r>
            <a:endParaRPr lang="en-US" altLang="zh-CN" b="1" dirty="0"/>
          </a:p>
          <a:p>
            <a:r>
              <a:rPr lang="en-US" altLang="zh-CN" b="1" dirty="0"/>
              <a:t>1 2 </a:t>
            </a:r>
            <a:endParaRPr lang="en-US" altLang="zh-CN" b="1" dirty="0"/>
          </a:p>
          <a:p>
            <a:r>
              <a:rPr lang="en-US" altLang="zh-CN" b="1" dirty="0"/>
              <a:t>3 3</a:t>
            </a:r>
            <a:endParaRPr kumimoji="1" lang="zh-CN" altLang="en-US" b="1" dirty="0"/>
          </a:p>
        </p:txBody>
      </p:sp>
      <p:sp>
        <p:nvSpPr>
          <p:cNvPr id="41" name="椭圆 40"/>
          <p:cNvSpPr/>
          <p:nvPr/>
        </p:nvSpPr>
        <p:spPr>
          <a:xfrm>
            <a:off x="4664597" y="1250065"/>
            <a:ext cx="394343" cy="39266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ysClr val="windowText" lastClr="000000"/>
                </a:solidFill>
              </a:rPr>
              <a:t>1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3809653" y="2104781"/>
            <a:ext cx="394343" cy="39266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ysClr val="windowText" lastClr="000000"/>
                </a:solidFill>
              </a:rPr>
              <a:t>2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5591697" y="2104781"/>
            <a:ext cx="394343" cy="39266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ysClr val="windowText" lastClr="000000"/>
                </a:solidFill>
              </a:rPr>
              <a:t>3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4879291" y="3075862"/>
            <a:ext cx="394343" cy="39266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ysClr val="windowText" lastClr="000000"/>
                </a:solidFill>
              </a:rPr>
              <a:t>4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5" name="椭圆 64"/>
          <p:cNvSpPr/>
          <p:nvPr/>
        </p:nvSpPr>
        <p:spPr>
          <a:xfrm>
            <a:off x="6426088" y="3036332"/>
            <a:ext cx="394343" cy="39266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ysClr val="windowText" lastClr="000000"/>
                </a:solidFill>
              </a:rPr>
              <a:t>5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" name="直线连接符 2"/>
          <p:cNvCxnSpPr>
            <a:stCxn id="41" idx="5"/>
            <a:endCxn id="45" idx="1"/>
          </p:cNvCxnSpPr>
          <p:nvPr/>
        </p:nvCxnSpPr>
        <p:spPr>
          <a:xfrm>
            <a:off x="5001190" y="1585228"/>
            <a:ext cx="648257" cy="5770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线连接符 65"/>
          <p:cNvCxnSpPr>
            <a:stCxn id="41" idx="3"/>
            <a:endCxn id="44" idx="7"/>
          </p:cNvCxnSpPr>
          <p:nvPr/>
        </p:nvCxnSpPr>
        <p:spPr>
          <a:xfrm flipH="1">
            <a:off x="4146246" y="1585228"/>
            <a:ext cx="576101" cy="5770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线连接符 66"/>
          <p:cNvCxnSpPr>
            <a:stCxn id="45" idx="3"/>
            <a:endCxn id="64" idx="7"/>
          </p:cNvCxnSpPr>
          <p:nvPr/>
        </p:nvCxnSpPr>
        <p:spPr>
          <a:xfrm flipH="1">
            <a:off x="5215884" y="2439944"/>
            <a:ext cx="433563" cy="6934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线连接符 67"/>
          <p:cNvCxnSpPr>
            <a:stCxn id="45" idx="5"/>
            <a:endCxn id="65" idx="1"/>
          </p:cNvCxnSpPr>
          <p:nvPr/>
        </p:nvCxnSpPr>
        <p:spPr>
          <a:xfrm>
            <a:off x="5928290" y="2439944"/>
            <a:ext cx="555548" cy="6538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6888128" y="1135093"/>
            <a:ext cx="676908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dirty="0"/>
              <a:t>5 </a:t>
            </a:r>
            <a:endParaRPr lang="en-US" altLang="zh-CN" b="1" dirty="0"/>
          </a:p>
          <a:p>
            <a:r>
              <a:rPr lang="en-US" altLang="zh-CN" b="1" dirty="0"/>
              <a:t>1 2 </a:t>
            </a:r>
            <a:endParaRPr lang="en-US" altLang="zh-CN" b="1" dirty="0"/>
          </a:p>
          <a:p>
            <a:r>
              <a:rPr lang="en-US" altLang="zh-CN" b="1" dirty="0"/>
              <a:t>1 3 </a:t>
            </a:r>
            <a:endParaRPr lang="en-US" altLang="zh-CN" b="1" dirty="0"/>
          </a:p>
          <a:p>
            <a:r>
              <a:rPr lang="en-US" altLang="zh-CN" b="1" dirty="0"/>
              <a:t>3 4 </a:t>
            </a:r>
            <a:endParaRPr lang="en-US" altLang="zh-CN" b="1" dirty="0"/>
          </a:p>
          <a:p>
            <a:r>
              <a:rPr lang="en-US" altLang="zh-CN" b="1" dirty="0"/>
              <a:t>3 5 </a:t>
            </a:r>
            <a:endParaRPr lang="en-US" altLang="zh-CN" b="1" dirty="0"/>
          </a:p>
        </p:txBody>
      </p:sp>
      <p:sp>
        <p:nvSpPr>
          <p:cNvPr id="27" name="文本框 26"/>
          <p:cNvSpPr txBox="1"/>
          <p:nvPr/>
        </p:nvSpPr>
        <p:spPr>
          <a:xfrm>
            <a:off x="4294208" y="762353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SUSTech</a:t>
            </a:r>
            <a:endParaRPr kumimoji="1"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3020992" y="3773347"/>
            <a:ext cx="6884499" cy="2951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3020992" y="3812877"/>
            <a:ext cx="609985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Plan 1</a:t>
            </a:r>
            <a:endParaRPr lang="zh-CN" altLang="en-US" dirty="0"/>
          </a:p>
        </p:txBody>
      </p:sp>
      <p:sp>
        <p:nvSpPr>
          <p:cNvPr id="71" name="椭圆 70"/>
          <p:cNvSpPr/>
          <p:nvPr/>
        </p:nvSpPr>
        <p:spPr>
          <a:xfrm>
            <a:off x="5731118" y="4312230"/>
            <a:ext cx="394343" cy="39266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ysClr val="windowText" lastClr="000000"/>
                </a:solidFill>
              </a:rPr>
              <a:t>1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4876174" y="5166946"/>
            <a:ext cx="394343" cy="39266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ysClr val="windowText" lastClr="000000"/>
                </a:solidFill>
              </a:rPr>
              <a:t>2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3" name="椭圆 72"/>
          <p:cNvSpPr/>
          <p:nvPr/>
        </p:nvSpPr>
        <p:spPr>
          <a:xfrm>
            <a:off x="6658218" y="5166946"/>
            <a:ext cx="394343" cy="39266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ysClr val="windowText" lastClr="000000"/>
                </a:solidFill>
              </a:rPr>
              <a:t>3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5945812" y="6138027"/>
            <a:ext cx="394343" cy="39266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ysClr val="windowText" lastClr="000000"/>
                </a:solidFill>
              </a:rPr>
              <a:t>4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7492609" y="6098497"/>
            <a:ext cx="394343" cy="39266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ysClr val="windowText" lastClr="000000"/>
                </a:solidFill>
              </a:rPr>
              <a:t>5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6" name="直线连接符 75"/>
          <p:cNvCxnSpPr>
            <a:stCxn id="71" idx="5"/>
            <a:endCxn id="73" idx="1"/>
          </p:cNvCxnSpPr>
          <p:nvPr/>
        </p:nvCxnSpPr>
        <p:spPr>
          <a:xfrm>
            <a:off x="6067711" y="4647393"/>
            <a:ext cx="648257" cy="5770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线连接符 76"/>
          <p:cNvCxnSpPr>
            <a:stCxn id="71" idx="3"/>
            <a:endCxn id="72" idx="7"/>
          </p:cNvCxnSpPr>
          <p:nvPr/>
        </p:nvCxnSpPr>
        <p:spPr>
          <a:xfrm flipH="1">
            <a:off x="5212767" y="4647393"/>
            <a:ext cx="576101" cy="5770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线连接符 77"/>
          <p:cNvCxnSpPr>
            <a:stCxn id="73" idx="3"/>
            <a:endCxn id="74" idx="7"/>
          </p:cNvCxnSpPr>
          <p:nvPr/>
        </p:nvCxnSpPr>
        <p:spPr>
          <a:xfrm flipH="1">
            <a:off x="6282405" y="5502109"/>
            <a:ext cx="433563" cy="6934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线连接符 78"/>
          <p:cNvCxnSpPr>
            <a:stCxn id="73" idx="5"/>
            <a:endCxn id="75" idx="1"/>
          </p:cNvCxnSpPr>
          <p:nvPr/>
        </p:nvCxnSpPr>
        <p:spPr>
          <a:xfrm>
            <a:off x="6994811" y="5502109"/>
            <a:ext cx="555548" cy="6538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5360729" y="3824518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SUSTech</a:t>
            </a:r>
            <a:endParaRPr kumimoji="1" lang="zh-CN" altLang="en-US" dirty="0"/>
          </a:p>
        </p:txBody>
      </p:sp>
      <p:sp>
        <p:nvSpPr>
          <p:cNvPr id="82" name="文本框 81"/>
          <p:cNvSpPr txBox="1"/>
          <p:nvPr/>
        </p:nvSpPr>
        <p:spPr>
          <a:xfrm>
            <a:off x="6301740" y="6150610"/>
            <a:ext cx="119062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Xiaosan</a:t>
            </a:r>
            <a:endParaRPr lang="en-US" altLang="zh-CN" dirty="0"/>
          </a:p>
        </p:txBody>
      </p:sp>
      <p:sp>
        <p:nvSpPr>
          <p:cNvPr id="83" name="文本框 82"/>
          <p:cNvSpPr txBox="1"/>
          <p:nvPr/>
        </p:nvSpPr>
        <p:spPr>
          <a:xfrm>
            <a:off x="7851140" y="6120130"/>
            <a:ext cx="153860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Xiaowu</a:t>
            </a:r>
            <a:endParaRPr lang="en-US" altLang="zh-CN" dirty="0"/>
          </a:p>
        </p:txBody>
      </p:sp>
      <p:sp>
        <p:nvSpPr>
          <p:cNvPr id="84" name="椭圆 83"/>
          <p:cNvSpPr/>
          <p:nvPr/>
        </p:nvSpPr>
        <p:spPr>
          <a:xfrm>
            <a:off x="6658217" y="5166946"/>
            <a:ext cx="394343" cy="39266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6" name="直线连接符 85"/>
          <p:cNvCxnSpPr>
            <a:stCxn id="84" idx="7"/>
            <a:endCxn id="87" idx="1"/>
          </p:cNvCxnSpPr>
          <p:nvPr/>
        </p:nvCxnSpPr>
        <p:spPr>
          <a:xfrm flipV="1">
            <a:off x="6994810" y="5057608"/>
            <a:ext cx="555549" cy="16684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7550359" y="4872942"/>
            <a:ext cx="235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OK,</a:t>
            </a:r>
            <a:r>
              <a:rPr kumimoji="1" lang="zh-CN" altLang="en-US" dirty="0"/>
              <a:t> </a:t>
            </a:r>
            <a:r>
              <a:rPr kumimoji="1" lang="en-US" altLang="zh-CN" dirty="0"/>
              <a:t>d(4,3)=d(5,3)=1</a:t>
            </a:r>
            <a:endParaRPr kumimoji="1" lang="zh-CN" altLang="en-US" dirty="0"/>
          </a:p>
        </p:txBody>
      </p:sp>
      <p:sp>
        <p:nvSpPr>
          <p:cNvPr id="88" name="椭圆 87"/>
          <p:cNvSpPr/>
          <p:nvPr/>
        </p:nvSpPr>
        <p:spPr>
          <a:xfrm>
            <a:off x="5720735" y="4312230"/>
            <a:ext cx="394343" cy="39266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9" name="直线连接符 88"/>
          <p:cNvCxnSpPr>
            <a:stCxn id="88" idx="7"/>
            <a:endCxn id="90" idx="1"/>
          </p:cNvCxnSpPr>
          <p:nvPr/>
        </p:nvCxnSpPr>
        <p:spPr>
          <a:xfrm flipV="1">
            <a:off x="6057328" y="4202892"/>
            <a:ext cx="555549" cy="16684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6612877" y="4018226"/>
            <a:ext cx="235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OK,</a:t>
            </a:r>
            <a:r>
              <a:rPr kumimoji="1" lang="zh-CN" altLang="en-US" dirty="0"/>
              <a:t> </a:t>
            </a:r>
            <a:r>
              <a:rPr kumimoji="1" lang="en-US" altLang="zh-CN" dirty="0"/>
              <a:t>d(4,1)=d(5,1)=2</a:t>
            </a:r>
            <a:endParaRPr kumimoji="1" lang="zh-CN" altLang="en-US" dirty="0"/>
          </a:p>
        </p:txBody>
      </p:sp>
      <p:sp>
        <p:nvSpPr>
          <p:cNvPr id="96" name="椭圆 95"/>
          <p:cNvSpPr/>
          <p:nvPr/>
        </p:nvSpPr>
        <p:spPr>
          <a:xfrm>
            <a:off x="4876174" y="5173496"/>
            <a:ext cx="394343" cy="39266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7" name="直线连接符 96"/>
          <p:cNvCxnSpPr>
            <a:stCxn id="98" idx="2"/>
            <a:endCxn id="72" idx="1"/>
          </p:cNvCxnSpPr>
          <p:nvPr/>
        </p:nvCxnSpPr>
        <p:spPr>
          <a:xfrm>
            <a:off x="4434296" y="4924537"/>
            <a:ext cx="499628" cy="29991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框 97"/>
          <p:cNvSpPr txBox="1"/>
          <p:nvPr/>
        </p:nvSpPr>
        <p:spPr>
          <a:xfrm>
            <a:off x="3256730" y="4555205"/>
            <a:ext cx="235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OK,</a:t>
            </a:r>
            <a:r>
              <a:rPr kumimoji="1" lang="zh-CN" altLang="en-US" dirty="0"/>
              <a:t> </a:t>
            </a:r>
            <a:r>
              <a:rPr kumimoji="1" lang="en-US" altLang="zh-CN" dirty="0"/>
              <a:t>d(4,2)=d(5,2)=3</a:t>
            </a:r>
            <a:endParaRPr kumimoji="1" lang="zh-CN" altLang="en-US" dirty="0"/>
          </a:p>
        </p:txBody>
      </p:sp>
      <p:sp>
        <p:nvSpPr>
          <p:cNvPr id="103" name="右箭头 102"/>
          <p:cNvSpPr/>
          <p:nvPr/>
        </p:nvSpPr>
        <p:spPr>
          <a:xfrm>
            <a:off x="10057346" y="4988690"/>
            <a:ext cx="475616" cy="3005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5" name="文本框 104"/>
          <p:cNvSpPr txBox="1"/>
          <p:nvPr/>
        </p:nvSpPr>
        <p:spPr>
          <a:xfrm>
            <a:off x="10639772" y="4751328"/>
            <a:ext cx="1384367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Plan</a:t>
            </a:r>
            <a:r>
              <a:rPr lang="zh-CN" altLang="en-US" dirty="0"/>
              <a:t> </a:t>
            </a:r>
            <a:r>
              <a:rPr lang="en-US" altLang="zh-CN" dirty="0"/>
              <a:t>1:</a:t>
            </a:r>
            <a:endParaRPr lang="en-US" altLang="zh-CN" dirty="0"/>
          </a:p>
          <a:p>
            <a:r>
              <a:rPr lang="en-US" altLang="zh-CN" b="1" dirty="0"/>
              <a:t>3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bldLvl="0" animBg="1"/>
      <p:bldP spid="87" grpId="0"/>
      <p:bldP spid="88" grpId="0" bldLvl="0" animBg="1"/>
      <p:bldP spid="90" grpId="0"/>
      <p:bldP spid="96" grpId="0" bldLvl="0" animBg="1"/>
      <p:bldP spid="9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20992" y="3773347"/>
            <a:ext cx="6884499" cy="2951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020992" y="3812877"/>
            <a:ext cx="609985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Plan 3: (3,3)</a:t>
            </a:r>
            <a:endParaRPr lang="en-US" dirty="0"/>
          </a:p>
        </p:txBody>
      </p:sp>
      <p:sp>
        <p:nvSpPr>
          <p:cNvPr id="4" name="椭圆 3"/>
          <p:cNvSpPr/>
          <p:nvPr/>
        </p:nvSpPr>
        <p:spPr>
          <a:xfrm>
            <a:off x="5735047" y="4328843"/>
            <a:ext cx="394343" cy="39266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ysClr val="windowText" lastClr="000000"/>
                </a:solidFill>
              </a:rPr>
              <a:t>1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4876174" y="5166946"/>
            <a:ext cx="394343" cy="39266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ysClr val="windowText" lastClr="000000"/>
                </a:solidFill>
              </a:rPr>
              <a:t>2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6658218" y="5166946"/>
            <a:ext cx="394343" cy="39266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ysClr val="windowText" lastClr="000000"/>
                </a:solidFill>
              </a:rPr>
              <a:t>3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5928382" y="6080999"/>
            <a:ext cx="394343" cy="39266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ysClr val="windowText" lastClr="000000"/>
                </a:solidFill>
              </a:rPr>
              <a:t>4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7492609" y="6098497"/>
            <a:ext cx="394343" cy="39266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ysClr val="windowText" lastClr="000000"/>
                </a:solidFill>
              </a:rPr>
              <a:t>5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直线连接符 8"/>
          <p:cNvCxnSpPr>
            <a:stCxn id="4" idx="5"/>
            <a:endCxn id="6" idx="1"/>
          </p:cNvCxnSpPr>
          <p:nvPr/>
        </p:nvCxnSpPr>
        <p:spPr>
          <a:xfrm>
            <a:off x="6071640" y="4664006"/>
            <a:ext cx="644328" cy="560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线连接符 9"/>
          <p:cNvCxnSpPr>
            <a:stCxn id="4" idx="3"/>
            <a:endCxn id="5" idx="7"/>
          </p:cNvCxnSpPr>
          <p:nvPr/>
        </p:nvCxnSpPr>
        <p:spPr>
          <a:xfrm flipH="1">
            <a:off x="5212767" y="4664006"/>
            <a:ext cx="580030" cy="560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线连接符 10"/>
          <p:cNvCxnSpPr>
            <a:stCxn id="6" idx="3"/>
            <a:endCxn id="7" idx="7"/>
          </p:cNvCxnSpPr>
          <p:nvPr/>
        </p:nvCxnSpPr>
        <p:spPr>
          <a:xfrm flipH="1">
            <a:off x="6264975" y="5502109"/>
            <a:ext cx="450993" cy="6363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线连接符 11"/>
          <p:cNvCxnSpPr>
            <a:stCxn id="6" idx="5"/>
            <a:endCxn id="70" idx="1"/>
          </p:cNvCxnSpPr>
          <p:nvPr/>
        </p:nvCxnSpPr>
        <p:spPr>
          <a:xfrm>
            <a:off x="6994811" y="5502109"/>
            <a:ext cx="541954" cy="6609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5360729" y="3824518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SUSTech</a:t>
            </a:r>
            <a:endParaRPr kumimoji="1"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6658217" y="5166946"/>
            <a:ext cx="394343" cy="39266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7" name="直线连接符 16"/>
          <p:cNvCxnSpPr>
            <a:stCxn id="16" idx="7"/>
            <a:endCxn id="18" idx="1"/>
          </p:cNvCxnSpPr>
          <p:nvPr/>
        </p:nvCxnSpPr>
        <p:spPr>
          <a:xfrm flipV="1">
            <a:off x="6994810" y="5057608"/>
            <a:ext cx="555549" cy="16684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7550359" y="4872942"/>
            <a:ext cx="235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OK,</a:t>
            </a:r>
            <a:r>
              <a:rPr kumimoji="1" lang="zh-CN" altLang="en-US" dirty="0"/>
              <a:t> </a:t>
            </a:r>
            <a:r>
              <a:rPr kumimoji="1" lang="en-US" altLang="zh-CN" dirty="0"/>
              <a:t>d(3,3)=d(3,3)=0</a:t>
            </a:r>
            <a:endParaRPr kumimoji="1" lang="zh-CN" altLang="en-US" dirty="0"/>
          </a:p>
        </p:txBody>
      </p:sp>
      <p:cxnSp>
        <p:nvCxnSpPr>
          <p:cNvPr id="20" name="直线连接符 19"/>
          <p:cNvCxnSpPr>
            <a:stCxn id="4" idx="7"/>
            <a:endCxn id="21" idx="1"/>
          </p:cNvCxnSpPr>
          <p:nvPr/>
        </p:nvCxnSpPr>
        <p:spPr>
          <a:xfrm flipV="1">
            <a:off x="6071640" y="4202892"/>
            <a:ext cx="541237" cy="18345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612877" y="4018226"/>
            <a:ext cx="235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OK,</a:t>
            </a:r>
            <a:r>
              <a:rPr kumimoji="1" lang="zh-CN" altLang="en-US" dirty="0"/>
              <a:t> </a:t>
            </a:r>
            <a:r>
              <a:rPr kumimoji="1" lang="en-US" altLang="zh-CN" dirty="0"/>
              <a:t>d(3,1)=d(3,1)=1</a:t>
            </a:r>
            <a:endParaRPr kumimoji="1"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4876174" y="5173496"/>
            <a:ext cx="394343" cy="39266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3" name="直线连接符 22"/>
          <p:cNvCxnSpPr>
            <a:stCxn id="24" idx="2"/>
            <a:endCxn id="5" idx="1"/>
          </p:cNvCxnSpPr>
          <p:nvPr/>
        </p:nvCxnSpPr>
        <p:spPr>
          <a:xfrm>
            <a:off x="4434296" y="4924537"/>
            <a:ext cx="499628" cy="29991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256730" y="4555205"/>
            <a:ext cx="235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OK,</a:t>
            </a:r>
            <a:r>
              <a:rPr kumimoji="1" lang="zh-CN" altLang="en-US" dirty="0"/>
              <a:t> </a:t>
            </a:r>
            <a:r>
              <a:rPr kumimoji="1" lang="en-US" altLang="zh-CN" dirty="0"/>
              <a:t>d(3,2)=d(3,2)=2</a:t>
            </a:r>
            <a:endParaRPr kumimoji="1" lang="zh-CN" altLang="en-US" dirty="0"/>
          </a:p>
        </p:txBody>
      </p:sp>
      <p:sp>
        <p:nvSpPr>
          <p:cNvPr id="25" name="右箭头 24"/>
          <p:cNvSpPr/>
          <p:nvPr/>
        </p:nvSpPr>
        <p:spPr>
          <a:xfrm>
            <a:off x="10057346" y="4988690"/>
            <a:ext cx="475616" cy="3005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0639772" y="4751328"/>
            <a:ext cx="1384367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Paln</a:t>
            </a:r>
            <a:r>
              <a:rPr lang="zh-CN" altLang="en-US" dirty="0"/>
              <a:t> </a:t>
            </a:r>
            <a:r>
              <a:rPr lang="en-US" altLang="zh-CN" dirty="0"/>
              <a:t>3:</a:t>
            </a:r>
            <a:endParaRPr lang="en-US" altLang="zh-CN" dirty="0"/>
          </a:p>
          <a:p>
            <a:r>
              <a:rPr lang="en-US" altLang="zh-CN" b="1" dirty="0"/>
              <a:t>5</a:t>
            </a:r>
            <a:endParaRPr lang="zh-CN" altLang="en-US" b="1" dirty="0"/>
          </a:p>
        </p:txBody>
      </p:sp>
      <p:sp>
        <p:nvSpPr>
          <p:cNvPr id="27" name="矩形 26"/>
          <p:cNvSpPr/>
          <p:nvPr/>
        </p:nvSpPr>
        <p:spPr>
          <a:xfrm>
            <a:off x="3007399" y="531034"/>
            <a:ext cx="6884499" cy="2951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3007399" y="570564"/>
            <a:ext cx="609985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Plan</a:t>
            </a:r>
            <a:r>
              <a:rPr lang="zh-CN" altLang="en-US" dirty="0"/>
              <a:t> </a:t>
            </a:r>
            <a:r>
              <a:rPr lang="en-US" altLang="zh-CN" dirty="0"/>
              <a:t>2:(1,2)</a:t>
            </a:r>
            <a:endParaRPr lang="zh-CN" altLang="en-US" dirty="0"/>
          </a:p>
        </p:txBody>
      </p:sp>
      <p:sp>
        <p:nvSpPr>
          <p:cNvPr id="29" name="椭圆 28"/>
          <p:cNvSpPr/>
          <p:nvPr/>
        </p:nvSpPr>
        <p:spPr>
          <a:xfrm>
            <a:off x="5717525" y="1069917"/>
            <a:ext cx="394343" cy="39266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ysClr val="windowText" lastClr="000000"/>
                </a:solidFill>
              </a:rPr>
              <a:t>1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4862581" y="1924633"/>
            <a:ext cx="394343" cy="39266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ysClr val="windowText" lastClr="000000"/>
                </a:solidFill>
              </a:rPr>
              <a:t>2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6644625" y="1924633"/>
            <a:ext cx="394343" cy="39266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ysClr val="windowText" lastClr="000000"/>
                </a:solidFill>
              </a:rPr>
              <a:t>3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5932219" y="2895714"/>
            <a:ext cx="394343" cy="39266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ysClr val="windowText" lastClr="000000"/>
                </a:solidFill>
              </a:rPr>
              <a:t>4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7479016" y="2856184"/>
            <a:ext cx="394343" cy="39266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ysClr val="windowText" lastClr="000000"/>
                </a:solidFill>
              </a:rPr>
              <a:t>5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4" name="直线连接符 33"/>
          <p:cNvCxnSpPr>
            <a:stCxn id="29" idx="5"/>
            <a:endCxn id="31" idx="1"/>
          </p:cNvCxnSpPr>
          <p:nvPr/>
        </p:nvCxnSpPr>
        <p:spPr>
          <a:xfrm>
            <a:off x="6054118" y="1405080"/>
            <a:ext cx="648257" cy="5770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线连接符 34"/>
          <p:cNvCxnSpPr>
            <a:stCxn id="29" idx="3"/>
            <a:endCxn id="30" idx="7"/>
          </p:cNvCxnSpPr>
          <p:nvPr/>
        </p:nvCxnSpPr>
        <p:spPr>
          <a:xfrm flipH="1">
            <a:off x="5199174" y="1405080"/>
            <a:ext cx="576101" cy="5770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线连接符 35"/>
          <p:cNvCxnSpPr>
            <a:stCxn id="31" idx="3"/>
            <a:endCxn id="32" idx="7"/>
          </p:cNvCxnSpPr>
          <p:nvPr/>
        </p:nvCxnSpPr>
        <p:spPr>
          <a:xfrm flipH="1">
            <a:off x="6268812" y="2259796"/>
            <a:ext cx="433563" cy="6934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线连接符 36"/>
          <p:cNvCxnSpPr>
            <a:stCxn id="31" idx="5"/>
            <a:endCxn id="33" idx="1"/>
          </p:cNvCxnSpPr>
          <p:nvPr/>
        </p:nvCxnSpPr>
        <p:spPr>
          <a:xfrm>
            <a:off x="6981218" y="2259796"/>
            <a:ext cx="555548" cy="6538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5347136" y="582205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SUSTech</a:t>
            </a:r>
            <a:endParaRPr kumimoji="1"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3881120" y="1951355"/>
            <a:ext cx="106743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Xiaowu</a:t>
            </a:r>
            <a:endParaRPr lang="en-US" altLang="zh-CN" dirty="0"/>
          </a:p>
        </p:txBody>
      </p:sp>
      <p:sp>
        <p:nvSpPr>
          <p:cNvPr id="50" name="右箭头 49"/>
          <p:cNvSpPr/>
          <p:nvPr/>
        </p:nvSpPr>
        <p:spPr>
          <a:xfrm>
            <a:off x="10043753" y="1746377"/>
            <a:ext cx="475616" cy="3005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10626179" y="1509015"/>
            <a:ext cx="1384367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Plan</a:t>
            </a:r>
            <a:r>
              <a:rPr lang="zh-CN" altLang="en-US" dirty="0"/>
              <a:t> </a:t>
            </a:r>
            <a:r>
              <a:rPr lang="en-US" altLang="zh-CN" dirty="0"/>
              <a:t>2:</a:t>
            </a:r>
            <a:endParaRPr lang="en-US" altLang="zh-CN" dirty="0"/>
          </a:p>
          <a:p>
            <a:r>
              <a:rPr lang="en-US" altLang="zh-CN" b="1" dirty="0"/>
              <a:t>0</a:t>
            </a:r>
            <a:endParaRPr lang="zh-CN" altLang="en-US" b="1" dirty="0"/>
          </a:p>
        </p:txBody>
      </p:sp>
      <p:sp>
        <p:nvSpPr>
          <p:cNvPr id="52" name="椭圆 51"/>
          <p:cNvSpPr/>
          <p:nvPr/>
        </p:nvSpPr>
        <p:spPr>
          <a:xfrm>
            <a:off x="6644624" y="1916322"/>
            <a:ext cx="394343" cy="3926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3" name="直线连接符 52"/>
          <p:cNvCxnSpPr>
            <a:stCxn id="52" idx="7"/>
            <a:endCxn id="54" idx="1"/>
          </p:cNvCxnSpPr>
          <p:nvPr/>
        </p:nvCxnSpPr>
        <p:spPr>
          <a:xfrm flipV="1">
            <a:off x="6981217" y="1709999"/>
            <a:ext cx="315099" cy="26382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7296316" y="1525333"/>
            <a:ext cx="25955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No,</a:t>
            </a:r>
            <a:r>
              <a:rPr kumimoji="1" lang="zh-CN" altLang="en-US" dirty="0"/>
              <a:t> </a:t>
            </a:r>
            <a:r>
              <a:rPr kumimoji="1" lang="en-US" altLang="zh-CN" dirty="0"/>
              <a:t>d(1,3)=1</a:t>
            </a:r>
            <a:r>
              <a:rPr kumimoji="1" lang="zh-CN" altLang="en-US" dirty="0"/>
              <a:t>≠</a:t>
            </a:r>
            <a:r>
              <a:rPr kumimoji="1" lang="en-US" altLang="zh-CN" dirty="0"/>
              <a:t>d(2,3)=2</a:t>
            </a:r>
            <a:endParaRPr kumimoji="1" lang="zh-CN" altLang="en-US" dirty="0"/>
          </a:p>
        </p:txBody>
      </p:sp>
      <p:sp>
        <p:nvSpPr>
          <p:cNvPr id="55" name="椭圆 54"/>
          <p:cNvSpPr/>
          <p:nvPr/>
        </p:nvSpPr>
        <p:spPr>
          <a:xfrm>
            <a:off x="5940170" y="2903749"/>
            <a:ext cx="394343" cy="3926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6" name="直线连接符 55"/>
          <p:cNvCxnSpPr>
            <a:stCxn id="55" idx="2"/>
            <a:endCxn id="57" idx="2"/>
          </p:cNvCxnSpPr>
          <p:nvPr/>
        </p:nvCxnSpPr>
        <p:spPr>
          <a:xfrm flipH="1" flipV="1">
            <a:off x="4601740" y="2898382"/>
            <a:ext cx="1338430" cy="20170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3303949" y="2529050"/>
            <a:ext cx="25955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No,</a:t>
            </a:r>
            <a:r>
              <a:rPr kumimoji="1" lang="zh-CN" altLang="en-US" dirty="0"/>
              <a:t> </a:t>
            </a:r>
            <a:r>
              <a:rPr kumimoji="1" lang="en-US" altLang="zh-CN" dirty="0"/>
              <a:t>d(1,4)=2</a:t>
            </a:r>
            <a:r>
              <a:rPr kumimoji="1" lang="zh-CN" altLang="en-US" dirty="0"/>
              <a:t>≠</a:t>
            </a:r>
            <a:r>
              <a:rPr kumimoji="1" lang="en-US" altLang="zh-CN" dirty="0"/>
              <a:t>d(2,4)=3</a:t>
            </a:r>
            <a:endParaRPr kumimoji="1" lang="zh-CN" altLang="en-US" dirty="0"/>
          </a:p>
        </p:txBody>
      </p:sp>
      <p:cxnSp>
        <p:nvCxnSpPr>
          <p:cNvPr id="62" name="直线连接符 61"/>
          <p:cNvCxnSpPr>
            <a:stCxn id="64" idx="6"/>
            <a:endCxn id="63" idx="2"/>
          </p:cNvCxnSpPr>
          <p:nvPr/>
        </p:nvCxnSpPr>
        <p:spPr>
          <a:xfrm flipV="1">
            <a:off x="7863662" y="2713716"/>
            <a:ext cx="806373" cy="3453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7372244" y="2344384"/>
            <a:ext cx="25955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No,</a:t>
            </a:r>
            <a:r>
              <a:rPr kumimoji="1" lang="zh-CN" altLang="en-US" dirty="0"/>
              <a:t> </a:t>
            </a:r>
            <a:r>
              <a:rPr kumimoji="1" lang="en-US" altLang="zh-CN" dirty="0"/>
              <a:t>d(1,5)=2</a:t>
            </a:r>
            <a:r>
              <a:rPr kumimoji="1" lang="zh-CN" altLang="en-US" dirty="0"/>
              <a:t>≠</a:t>
            </a:r>
            <a:r>
              <a:rPr kumimoji="1" lang="en-US" altLang="zh-CN" dirty="0"/>
              <a:t>d(2,5)=3</a:t>
            </a:r>
            <a:endParaRPr kumimoji="1" lang="zh-CN" altLang="en-US" dirty="0"/>
          </a:p>
        </p:txBody>
      </p:sp>
      <p:sp>
        <p:nvSpPr>
          <p:cNvPr id="64" name="椭圆 63"/>
          <p:cNvSpPr/>
          <p:nvPr/>
        </p:nvSpPr>
        <p:spPr>
          <a:xfrm>
            <a:off x="7469319" y="2862740"/>
            <a:ext cx="394343" cy="3926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8" name="直线连接符 67"/>
          <p:cNvCxnSpPr>
            <a:stCxn id="70" idx="6"/>
            <a:endCxn id="69" idx="2"/>
          </p:cNvCxnSpPr>
          <p:nvPr/>
        </p:nvCxnSpPr>
        <p:spPr>
          <a:xfrm flipV="1">
            <a:off x="7873358" y="5931975"/>
            <a:ext cx="685680" cy="36993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7381472" y="5562643"/>
            <a:ext cx="235513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OK,</a:t>
            </a:r>
            <a:r>
              <a:rPr kumimoji="1" lang="zh-CN" altLang="en-US" dirty="0"/>
              <a:t> </a:t>
            </a:r>
            <a:r>
              <a:rPr kumimoji="1" lang="en-US" altLang="zh-CN" dirty="0"/>
              <a:t>d(3,5)=d(3,5)=1</a:t>
            </a:r>
            <a:endParaRPr kumimoji="1" lang="zh-CN" altLang="en-US" dirty="0"/>
          </a:p>
        </p:txBody>
      </p:sp>
      <p:sp>
        <p:nvSpPr>
          <p:cNvPr id="70" name="椭圆 69"/>
          <p:cNvSpPr/>
          <p:nvPr/>
        </p:nvSpPr>
        <p:spPr>
          <a:xfrm>
            <a:off x="7479015" y="6105571"/>
            <a:ext cx="394343" cy="39266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2" name="直线连接符 71"/>
          <p:cNvCxnSpPr>
            <a:stCxn id="7" idx="2"/>
            <a:endCxn id="73" idx="2"/>
          </p:cNvCxnSpPr>
          <p:nvPr/>
        </p:nvCxnSpPr>
        <p:spPr>
          <a:xfrm flipH="1" flipV="1">
            <a:off x="4491580" y="6131176"/>
            <a:ext cx="1436802" cy="14615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3314014" y="5761844"/>
            <a:ext cx="235513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OK,</a:t>
            </a:r>
            <a:r>
              <a:rPr kumimoji="1" lang="zh-CN" altLang="en-US" dirty="0"/>
              <a:t> </a:t>
            </a:r>
            <a:r>
              <a:rPr kumimoji="1" lang="en-US" altLang="zh-CN" dirty="0"/>
              <a:t>d(3,4)=d(3,4)=1</a:t>
            </a:r>
            <a:endParaRPr kumimoji="1" lang="zh-CN" altLang="en-US" dirty="0"/>
          </a:p>
        </p:txBody>
      </p:sp>
      <p:sp>
        <p:nvSpPr>
          <p:cNvPr id="82" name="文本框 81"/>
          <p:cNvSpPr txBox="1"/>
          <p:nvPr/>
        </p:nvSpPr>
        <p:spPr>
          <a:xfrm>
            <a:off x="5669280" y="5198110"/>
            <a:ext cx="1190625" cy="36830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altLang="zh-CN" dirty="0"/>
              <a:t>Xiaosan</a:t>
            </a:r>
            <a:endParaRPr lang="en-US" altLang="zh-CN" dirty="0"/>
          </a:p>
        </p:txBody>
      </p:sp>
      <p:sp>
        <p:nvSpPr>
          <p:cNvPr id="83" name="文本框 82"/>
          <p:cNvSpPr txBox="1"/>
          <p:nvPr/>
        </p:nvSpPr>
        <p:spPr>
          <a:xfrm>
            <a:off x="6961505" y="5198110"/>
            <a:ext cx="1538605" cy="36830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altLang="zh-CN" dirty="0"/>
              <a:t>Xiaowu</a:t>
            </a:r>
            <a:endParaRPr lang="en-US" altLang="zh-CN" dirty="0"/>
          </a:p>
        </p:txBody>
      </p:sp>
      <p:sp>
        <p:nvSpPr>
          <p:cNvPr id="19" name="文本框 18"/>
          <p:cNvSpPr txBox="1"/>
          <p:nvPr/>
        </p:nvSpPr>
        <p:spPr>
          <a:xfrm>
            <a:off x="4717415" y="1036955"/>
            <a:ext cx="1190625" cy="36830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altLang="zh-CN" dirty="0"/>
              <a:t>Xiaosan</a:t>
            </a: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62046" y="1141854"/>
            <a:ext cx="1384367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Plan</a:t>
            </a:r>
            <a:r>
              <a:rPr lang="zh-CN" altLang="en-US" dirty="0"/>
              <a:t> </a:t>
            </a:r>
            <a:r>
              <a:rPr lang="en-US" altLang="zh-CN" dirty="0"/>
              <a:t>1:</a:t>
            </a:r>
            <a:endParaRPr lang="en-US" altLang="zh-CN" dirty="0"/>
          </a:p>
          <a:p>
            <a:r>
              <a:rPr lang="en-US" altLang="zh-CN" b="1" dirty="0"/>
              <a:t>3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2348452" y="3943283"/>
            <a:ext cx="1384367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ym typeface="+mn-ea"/>
              </a:rPr>
              <a:t>Plan</a:t>
            </a:r>
            <a:r>
              <a:rPr lang="zh-CN" altLang="en-US" dirty="0"/>
              <a:t> </a:t>
            </a:r>
            <a:r>
              <a:rPr lang="en-US" altLang="zh-CN" dirty="0"/>
              <a:t>3:</a:t>
            </a:r>
            <a:endParaRPr lang="en-US" altLang="zh-CN" dirty="0"/>
          </a:p>
          <a:p>
            <a:r>
              <a:rPr lang="en-US" altLang="zh-CN" b="1" dirty="0"/>
              <a:t>5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2348453" y="2615920"/>
            <a:ext cx="1384367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ym typeface="+mn-ea"/>
              </a:rPr>
              <a:t>Plan</a:t>
            </a:r>
            <a:r>
              <a:rPr lang="zh-CN" altLang="en-US" dirty="0"/>
              <a:t> </a:t>
            </a:r>
            <a:r>
              <a:rPr lang="en-US" altLang="zh-CN" dirty="0"/>
              <a:t>2:</a:t>
            </a:r>
            <a:endParaRPr lang="en-US" altLang="zh-CN" dirty="0"/>
          </a:p>
          <a:p>
            <a:r>
              <a:rPr lang="en-US" altLang="zh-CN" b="1" dirty="0"/>
              <a:t>0</a:t>
            </a:r>
            <a:endParaRPr lang="zh-CN" altLang="en-US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4521425" y="1921359"/>
            <a:ext cx="9671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Output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521425" y="2338921"/>
            <a:ext cx="3145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3</a:t>
            </a:r>
            <a:endParaRPr kumimoji="1" lang="en-US" altLang="zh-CN" b="1" dirty="0"/>
          </a:p>
          <a:p>
            <a:r>
              <a:rPr kumimoji="1" lang="en-US" altLang="zh-CN" b="1" dirty="0"/>
              <a:t>0</a:t>
            </a:r>
            <a:endParaRPr kumimoji="1" lang="en-US" altLang="zh-CN" b="1" dirty="0"/>
          </a:p>
          <a:p>
            <a:r>
              <a:rPr kumimoji="1" lang="en-US" altLang="zh-CN" b="1" dirty="0"/>
              <a:t>5</a:t>
            </a:r>
            <a:endParaRPr kumimoji="1" lang="zh-CN" altLang="en-US" b="1" dirty="0"/>
          </a:p>
        </p:txBody>
      </p:sp>
      <p:sp>
        <p:nvSpPr>
          <p:cNvPr id="7" name="右大括号 6"/>
          <p:cNvSpPr/>
          <p:nvPr/>
        </p:nvSpPr>
        <p:spPr>
          <a:xfrm>
            <a:off x="3746413" y="1395663"/>
            <a:ext cx="761419" cy="272715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030446" cy="706964"/>
          </a:xfrm>
        </p:spPr>
        <p:txBody>
          <a:bodyPr/>
          <a:lstStyle/>
          <a:p>
            <a:r>
              <a:rPr lang="en-US" altLang="zh-CN" sz="2800" b="1" dirty="0"/>
              <a:t>Lab5.B: Package Delivery Optimization </a:t>
            </a:r>
            <a:endParaRPr lang="en-US" altLang="zh-CN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57214" y="2468032"/>
                <a:ext cx="11015662" cy="3718456"/>
              </a:xfrm>
            </p:spPr>
            <p:txBody>
              <a:bodyPr>
                <a:normAutofit lnSpcReduction="10000"/>
              </a:bodyPr>
              <a:lstStyle/>
              <a:p>
                <a:pPr algn="just"/>
                <a:r>
                  <a:rPr lang="en-US" altLang="zh-CN" sz="2000" dirty="0">
                    <a:solidFill>
                      <a:schemeClr val="tx1"/>
                    </a:solidFill>
                  </a:rPr>
                  <a:t>In the X Building's delivery room at SUSTech, there are 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 shelves arranged in a straight line. The position of the 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𝒊</m:t>
                    </m:r>
                    <m:r>
                      <a:rPr lang="en-US" altLang="zh-CN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−</m:t>
                    </m:r>
                    <m:r>
                      <a:rPr lang="en-US" altLang="zh-CN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𝒕𝒉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 shelf is given by coordinate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𝟎 ≤ </m:t>
                    </m:r>
                    <m:r>
                      <a:rPr lang="en-US" altLang="zh-CN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𝒊</m:t>
                    </m:r>
                    <m:r>
                      <a:rPr lang="en-US" altLang="zh-CN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 ≤ </m:t>
                    </m:r>
                    <m:r>
                      <a:rPr lang="en-US" altLang="zh-CN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𝒏</m:t>
                    </m:r>
                    <m:r>
                      <a:rPr lang="en-US" altLang="zh-CN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−𝟏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.</a:t>
                </a:r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pPr algn="just"/>
                <a:r>
                  <a:rPr lang="en-US" altLang="zh-CN" sz="2000" dirty="0">
                    <a:solidFill>
                      <a:schemeClr val="tx1"/>
                    </a:solidFill>
                  </a:rPr>
                  <a:t>A batch of packages needs to be delivered to these shelves. The 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𝒊−𝒕𝒉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 shelf requires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altLang="zh-CN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 packages. The total number of packages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en-US" altLang="zh-CN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sz="20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en-US" altLang="zh-CN" sz="20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.</a:t>
                </a:r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pPr algn="just"/>
                <a:r>
                  <a:rPr lang="en-US" altLang="zh-CN" sz="2000" dirty="0">
                    <a:solidFill>
                      <a:schemeClr val="tx1"/>
                    </a:solidFill>
                  </a:rPr>
                  <a:t>The delivery task is assigned to Xiaoqi. Xiaoqi can carry at most 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 packages at a time. Initially, Xiaoqi and all the packages are located at the origin (coordinate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). Each time, Xiaoqi picks up a number of packages from the origin, delivers them to the required shelves, and then returns to the origin to carry the next batch.</a:t>
                </a:r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pPr algn="just"/>
                <a:r>
                  <a:rPr lang="en-US" altLang="zh-CN" sz="2000" dirty="0">
                    <a:solidFill>
                      <a:schemeClr val="tx1"/>
                    </a:solidFill>
                  </a:rPr>
                  <a:t>Please calculate the </a:t>
                </a:r>
                <a:r>
                  <a:rPr lang="en-US" altLang="zh-CN" sz="2000" b="1" dirty="0">
                    <a:solidFill>
                      <a:schemeClr val="tx1"/>
                    </a:solidFill>
                  </a:rPr>
                  <a:t>minimum distance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 Xiaoqi needs to travel to deliver all packages to their destinations. After all packages are delivered, Xiaoqi does </a:t>
                </a:r>
                <a:r>
                  <a:rPr lang="en-US" altLang="zh-CN" sz="2000" b="1" dirty="0">
                    <a:solidFill>
                      <a:schemeClr val="tx1"/>
                    </a:solidFill>
                  </a:rPr>
                  <a:t>not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 need to return to the origin.</a:t>
                </a:r>
                <a:endParaRPr lang="en-US" altLang="zh-CN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214" y="2468032"/>
                <a:ext cx="11015662" cy="3718456"/>
              </a:xfrm>
              <a:blipFill rotWithShape="1">
                <a:blip r:embed="rId1"/>
                <a:stretch>
                  <a:fillRect l="-3" t="-46" b="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6134" y="384647"/>
            <a:ext cx="13030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Example 1</a:t>
            </a:r>
            <a:endParaRPr kumimoji="1" lang="en-US" altLang="zh-CN" dirty="0"/>
          </a:p>
          <a:p>
            <a:r>
              <a:rPr kumimoji="1" lang="en-US" altLang="zh-CN" dirty="0"/>
              <a:t>Input: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56260" y="1060450"/>
            <a:ext cx="33070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b="1" dirty="0"/>
              <a:t>5 1</a:t>
            </a:r>
            <a:endParaRPr kumimoji="1" lang="en-US" altLang="zh-CN" b="1" dirty="0"/>
          </a:p>
          <a:p>
            <a:pPr algn="l"/>
            <a:r>
              <a:rPr kumimoji="1" lang="en-US" altLang="zh-CN" b="1" dirty="0"/>
              <a:t>1 3 2 4 5</a:t>
            </a:r>
            <a:endParaRPr kumimoji="1" lang="en-US" altLang="zh-CN" b="1" dirty="0"/>
          </a:p>
          <a:p>
            <a:pPr algn="l"/>
            <a:r>
              <a:rPr kumimoji="1" lang="en-US" altLang="zh-CN" b="1" dirty="0"/>
              <a:t>1 1 1 1 1</a:t>
            </a:r>
            <a:endParaRPr kumimoji="1" lang="en-US" altLang="zh-CN" b="1" dirty="0"/>
          </a:p>
        </p:txBody>
      </p:sp>
      <p:sp>
        <p:nvSpPr>
          <p:cNvPr id="76" name="文本框 75"/>
          <p:cNvSpPr txBox="1"/>
          <p:nvPr/>
        </p:nvSpPr>
        <p:spPr>
          <a:xfrm>
            <a:off x="11045584" y="6226274"/>
            <a:ext cx="96710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en-US" altLang="zh-CN" dirty="0"/>
              <a:t>Output</a:t>
            </a:r>
            <a:endParaRPr kumimoji="1" lang="en-US" altLang="zh-CN" dirty="0"/>
          </a:p>
          <a:p>
            <a:r>
              <a:rPr kumimoji="1" lang="en-US" altLang="zh-CN" b="1" dirty="0"/>
              <a:t>25</a:t>
            </a:r>
            <a:endParaRPr kumimoji="1" lang="en-US" altLang="zh-CN" b="1" dirty="0"/>
          </a:p>
        </p:txBody>
      </p:sp>
      <p:sp>
        <p:nvSpPr>
          <p:cNvPr id="11" name="左右箭头 10"/>
          <p:cNvSpPr/>
          <p:nvPr/>
        </p:nvSpPr>
        <p:spPr>
          <a:xfrm>
            <a:off x="278780" y="3240297"/>
            <a:ext cx="11797991" cy="2230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12" name="十字形 11"/>
          <p:cNvSpPr/>
          <p:nvPr/>
        </p:nvSpPr>
        <p:spPr>
          <a:xfrm>
            <a:off x="2403619" y="3025636"/>
            <a:ext cx="680224" cy="652345"/>
          </a:xfrm>
          <a:prstGeom prst="plus">
            <a:avLst>
              <a:gd name="adj" fmla="val 47223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22" name="十字形 21"/>
          <p:cNvSpPr/>
          <p:nvPr/>
        </p:nvSpPr>
        <p:spPr>
          <a:xfrm>
            <a:off x="3793804" y="3036787"/>
            <a:ext cx="680224" cy="652345"/>
          </a:xfrm>
          <a:prstGeom prst="plus">
            <a:avLst>
              <a:gd name="adj" fmla="val 47223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23" name="十字形 22"/>
          <p:cNvSpPr/>
          <p:nvPr/>
        </p:nvSpPr>
        <p:spPr>
          <a:xfrm>
            <a:off x="5183989" y="3047938"/>
            <a:ext cx="680224" cy="652345"/>
          </a:xfrm>
          <a:prstGeom prst="plus">
            <a:avLst>
              <a:gd name="adj" fmla="val 47223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25" name="十字形 24"/>
          <p:cNvSpPr/>
          <p:nvPr/>
        </p:nvSpPr>
        <p:spPr>
          <a:xfrm>
            <a:off x="6574174" y="3059089"/>
            <a:ext cx="680224" cy="652345"/>
          </a:xfrm>
          <a:prstGeom prst="plus">
            <a:avLst>
              <a:gd name="adj" fmla="val 47223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26" name="十字形 25"/>
          <p:cNvSpPr/>
          <p:nvPr/>
        </p:nvSpPr>
        <p:spPr>
          <a:xfrm>
            <a:off x="7964359" y="3070240"/>
            <a:ext cx="680224" cy="652345"/>
          </a:xfrm>
          <a:prstGeom prst="plus">
            <a:avLst>
              <a:gd name="adj" fmla="val 47223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27" name="十字形 26"/>
          <p:cNvSpPr/>
          <p:nvPr/>
        </p:nvSpPr>
        <p:spPr>
          <a:xfrm>
            <a:off x="9354544" y="3071231"/>
            <a:ext cx="680224" cy="652345"/>
          </a:xfrm>
          <a:prstGeom prst="plus">
            <a:avLst>
              <a:gd name="adj" fmla="val 47223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531326" y="3733736"/>
            <a:ext cx="4159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en-US" altLang="zh-CN" dirty="0"/>
              <a:t>-1</a:t>
            </a:r>
            <a:endParaRPr kumimoji="1" lang="en-US" altLang="zh-CN" dirty="0"/>
          </a:p>
        </p:txBody>
      </p:sp>
      <p:sp>
        <p:nvSpPr>
          <p:cNvPr id="28" name="文本框 27"/>
          <p:cNvSpPr txBox="1"/>
          <p:nvPr/>
        </p:nvSpPr>
        <p:spPr>
          <a:xfrm>
            <a:off x="3974303" y="3739311"/>
            <a:ext cx="3168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en-US" altLang="zh-CN" dirty="0"/>
              <a:t>0</a:t>
            </a:r>
            <a:endParaRPr kumimoji="1" lang="en-US" altLang="zh-CN" dirty="0"/>
          </a:p>
        </p:txBody>
      </p:sp>
      <p:sp>
        <p:nvSpPr>
          <p:cNvPr id="29" name="文本框 28"/>
          <p:cNvSpPr txBox="1"/>
          <p:nvPr/>
        </p:nvSpPr>
        <p:spPr>
          <a:xfrm>
            <a:off x="5366480" y="3744886"/>
            <a:ext cx="3168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en-US" altLang="zh-CN" dirty="0"/>
              <a:t>1</a:t>
            </a:r>
            <a:endParaRPr kumimoji="1"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6748497" y="3750461"/>
            <a:ext cx="3168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en-US" altLang="zh-CN" dirty="0"/>
              <a:t>2</a:t>
            </a:r>
            <a:endParaRPr kumimoji="1"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8140674" y="3756036"/>
            <a:ext cx="3168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en-US" altLang="zh-CN" dirty="0"/>
              <a:t>3</a:t>
            </a:r>
            <a:endParaRPr kumimoji="1"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9502371" y="3761611"/>
            <a:ext cx="3168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en-US" altLang="zh-CN" dirty="0"/>
              <a:t>4</a:t>
            </a:r>
            <a:endParaRPr kumimoji="1" lang="en-US" altLang="zh-CN" dirty="0"/>
          </a:p>
        </p:txBody>
      </p:sp>
      <p:sp>
        <p:nvSpPr>
          <p:cNvPr id="17" name="十字形 16"/>
          <p:cNvSpPr/>
          <p:nvPr/>
        </p:nvSpPr>
        <p:spPr>
          <a:xfrm>
            <a:off x="10548344" y="3076311"/>
            <a:ext cx="680224" cy="652345"/>
          </a:xfrm>
          <a:prstGeom prst="plus">
            <a:avLst>
              <a:gd name="adj" fmla="val 47223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0716491" y="3766691"/>
            <a:ext cx="3168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en-US" altLang="zh-CN" dirty="0"/>
              <a:t>5</a:t>
            </a:r>
            <a:endParaRPr kumimoji="1" lang="en-US" altLang="zh-CN" dirty="0"/>
          </a:p>
        </p:txBody>
      </p:sp>
      <p:grpSp>
        <p:nvGrpSpPr>
          <p:cNvPr id="39" name="组合 38"/>
          <p:cNvGrpSpPr/>
          <p:nvPr/>
        </p:nvGrpSpPr>
        <p:grpSpPr>
          <a:xfrm>
            <a:off x="5184140" y="1645285"/>
            <a:ext cx="694690" cy="1285875"/>
            <a:chOff x="3762" y="4691"/>
            <a:chExt cx="1094" cy="2025"/>
          </a:xfrm>
        </p:grpSpPr>
        <p:sp>
          <p:nvSpPr>
            <p:cNvPr id="40" name="框架 4"/>
            <p:cNvSpPr/>
            <p:nvPr/>
          </p:nvSpPr>
          <p:spPr>
            <a:xfrm>
              <a:off x="3762" y="5696"/>
              <a:ext cx="1094" cy="1021"/>
            </a:xfrm>
            <a:prstGeom prst="frame">
              <a:avLst>
                <a:gd name="adj1" fmla="val 556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框架 4"/>
            <p:cNvSpPr/>
            <p:nvPr/>
          </p:nvSpPr>
          <p:spPr>
            <a:xfrm>
              <a:off x="3762" y="4691"/>
              <a:ext cx="1094" cy="1021"/>
            </a:xfrm>
            <a:prstGeom prst="frame">
              <a:avLst>
                <a:gd name="adj1" fmla="val 556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6573520" y="1641475"/>
            <a:ext cx="694690" cy="1285875"/>
            <a:chOff x="3762" y="4691"/>
            <a:chExt cx="1094" cy="2025"/>
          </a:xfrm>
        </p:grpSpPr>
        <p:sp>
          <p:nvSpPr>
            <p:cNvPr id="44" name="框架 4"/>
            <p:cNvSpPr/>
            <p:nvPr/>
          </p:nvSpPr>
          <p:spPr>
            <a:xfrm>
              <a:off x="3762" y="5696"/>
              <a:ext cx="1094" cy="1021"/>
            </a:xfrm>
            <a:prstGeom prst="frame">
              <a:avLst>
                <a:gd name="adj1" fmla="val 556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框架 4"/>
            <p:cNvSpPr/>
            <p:nvPr/>
          </p:nvSpPr>
          <p:spPr>
            <a:xfrm>
              <a:off x="3762" y="4691"/>
              <a:ext cx="1094" cy="1021"/>
            </a:xfrm>
            <a:prstGeom prst="frame">
              <a:avLst>
                <a:gd name="adj1" fmla="val 556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7964170" y="1635760"/>
            <a:ext cx="694690" cy="1285875"/>
            <a:chOff x="3762" y="4691"/>
            <a:chExt cx="1094" cy="2025"/>
          </a:xfrm>
        </p:grpSpPr>
        <p:sp>
          <p:nvSpPr>
            <p:cNvPr id="50" name="框架 4"/>
            <p:cNvSpPr/>
            <p:nvPr/>
          </p:nvSpPr>
          <p:spPr>
            <a:xfrm>
              <a:off x="3762" y="5696"/>
              <a:ext cx="1094" cy="1021"/>
            </a:xfrm>
            <a:prstGeom prst="frame">
              <a:avLst>
                <a:gd name="adj1" fmla="val 556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框架 4"/>
            <p:cNvSpPr/>
            <p:nvPr/>
          </p:nvSpPr>
          <p:spPr>
            <a:xfrm>
              <a:off x="3762" y="4691"/>
              <a:ext cx="1094" cy="1021"/>
            </a:xfrm>
            <a:prstGeom prst="frame">
              <a:avLst>
                <a:gd name="adj1" fmla="val 556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10538460" y="1625600"/>
            <a:ext cx="694690" cy="1285875"/>
            <a:chOff x="3762" y="4691"/>
            <a:chExt cx="1094" cy="2025"/>
          </a:xfrm>
        </p:grpSpPr>
        <p:sp>
          <p:nvSpPr>
            <p:cNvPr id="54" name="框架 4"/>
            <p:cNvSpPr/>
            <p:nvPr/>
          </p:nvSpPr>
          <p:spPr>
            <a:xfrm>
              <a:off x="3762" y="5696"/>
              <a:ext cx="1094" cy="1021"/>
            </a:xfrm>
            <a:prstGeom prst="frame">
              <a:avLst>
                <a:gd name="adj1" fmla="val 556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框架 4"/>
            <p:cNvSpPr/>
            <p:nvPr/>
          </p:nvSpPr>
          <p:spPr>
            <a:xfrm>
              <a:off x="3762" y="4691"/>
              <a:ext cx="1094" cy="1021"/>
            </a:xfrm>
            <a:prstGeom prst="frame">
              <a:avLst>
                <a:gd name="adj1" fmla="val 556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9337675" y="1647190"/>
            <a:ext cx="694690" cy="1285875"/>
            <a:chOff x="3762" y="4691"/>
            <a:chExt cx="1094" cy="2025"/>
          </a:xfrm>
        </p:grpSpPr>
        <p:sp>
          <p:nvSpPr>
            <p:cNvPr id="57" name="框架 4"/>
            <p:cNvSpPr/>
            <p:nvPr/>
          </p:nvSpPr>
          <p:spPr>
            <a:xfrm>
              <a:off x="3762" y="5696"/>
              <a:ext cx="1094" cy="1021"/>
            </a:xfrm>
            <a:prstGeom prst="frame">
              <a:avLst>
                <a:gd name="adj1" fmla="val 556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框架 4"/>
            <p:cNvSpPr/>
            <p:nvPr/>
          </p:nvSpPr>
          <p:spPr>
            <a:xfrm>
              <a:off x="3762" y="4691"/>
              <a:ext cx="1094" cy="1021"/>
            </a:xfrm>
            <a:prstGeom prst="frame">
              <a:avLst>
                <a:gd name="adj1" fmla="val 556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60" name="图片 59" descr="deliveryma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93490" y="1452880"/>
            <a:ext cx="1067867" cy="1440000"/>
          </a:xfrm>
          <a:prstGeom prst="rect">
            <a:avLst/>
          </a:prstGeom>
        </p:spPr>
      </p:pic>
      <p:sp>
        <p:nvSpPr>
          <p:cNvPr id="87" name="文本框 86"/>
          <p:cNvSpPr txBox="1"/>
          <p:nvPr/>
        </p:nvSpPr>
        <p:spPr>
          <a:xfrm>
            <a:off x="3997325" y="6076950"/>
            <a:ext cx="5504815" cy="456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ts val="950"/>
              </a:lnSpc>
            </a:pPr>
            <a:endParaRPr lang="en-US" altLang="zh-CN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950"/>
              </a:lnSpc>
            </a:pPr>
            <a:r>
              <a:rPr lang="en-US" altLang="zh-CN">
                <a:latin typeface="Consolas" panose="020B0609020204030204"/>
                <a:ea typeface="Consolas" panose="020B0609020204030204"/>
                <a:sym typeface="+mn-ea"/>
              </a:rPr>
              <a:t>  </a:t>
            </a:r>
            <a:endParaRPr lang="en-US" altLang="zh-CN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950"/>
              </a:lnSpc>
            </a:pPr>
            <a:r>
              <a:rPr lang="en-US" altLang="zh-CN">
                <a:latin typeface="Consolas" panose="020B0609020204030204"/>
                <a:ea typeface="Consolas" panose="020B0609020204030204"/>
                <a:sym typeface="+mn-ea"/>
              </a:rPr>
              <a:t>0 → 1 </a:t>
            </a:r>
            <a:r>
              <a:rPr lang="en-US" altLang="zh-CN">
                <a:latin typeface="Consolas" panose="020B0609020204030204"/>
                <a:ea typeface="Consolas" panose="020B0609020204030204"/>
                <a:sym typeface="+mn-ea"/>
              </a:rPr>
              <a:t>→ 0 → </a:t>
            </a:r>
            <a:r>
              <a:rPr lang="en-US" altLang="zh-CN">
                <a:latin typeface="Consolas" panose="020B0609020204030204"/>
                <a:ea typeface="Consolas" panose="020B0609020204030204"/>
                <a:sym typeface="+mn-ea"/>
              </a:rPr>
              <a:t>2 → 0 → 3 → 0 → 4 → 5</a:t>
            </a:r>
            <a:endParaRPr lang="zh-CN" altLang="en-US"/>
          </a:p>
        </p:txBody>
      </p:sp>
      <p:cxnSp>
        <p:nvCxnSpPr>
          <p:cNvPr id="95" name="直接箭头连接符 94"/>
          <p:cNvCxnSpPr/>
          <p:nvPr/>
        </p:nvCxnSpPr>
        <p:spPr>
          <a:xfrm>
            <a:off x="4107180" y="4309745"/>
            <a:ext cx="139890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>
            <a:off x="4107180" y="4767580"/>
            <a:ext cx="277304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/>
          <p:nvPr/>
        </p:nvCxnSpPr>
        <p:spPr>
          <a:xfrm>
            <a:off x="4107180" y="5196840"/>
            <a:ext cx="419989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/>
        </p:nvCxnSpPr>
        <p:spPr>
          <a:xfrm>
            <a:off x="4107180" y="5663565"/>
            <a:ext cx="55276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>
            <a:off x="4107180" y="6133465"/>
            <a:ext cx="677862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>
            <a:off x="4104640" y="4461510"/>
            <a:ext cx="1398905" cy="0"/>
          </a:xfrm>
          <a:prstGeom prst="straightConnector1">
            <a:avLst/>
          </a:prstGeom>
          <a:ln>
            <a:headEnd type="arrow" w="med" len="med"/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>
            <a:off x="4104640" y="4909185"/>
            <a:ext cx="2773045" cy="0"/>
          </a:xfrm>
          <a:prstGeom prst="straightConnector1">
            <a:avLst/>
          </a:prstGeom>
          <a:ln>
            <a:headEnd type="arrow" w="med" len="med"/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>
            <a:off x="4115435" y="5347970"/>
            <a:ext cx="4199890" cy="0"/>
          </a:xfrm>
          <a:prstGeom prst="straightConnector1">
            <a:avLst/>
          </a:prstGeom>
          <a:ln>
            <a:headEnd type="arrow" w="med" len="med"/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/>
          <p:nvPr/>
        </p:nvCxnSpPr>
        <p:spPr>
          <a:xfrm>
            <a:off x="4104640" y="5805805"/>
            <a:ext cx="5527675" cy="0"/>
          </a:xfrm>
          <a:prstGeom prst="straightConnector1">
            <a:avLst/>
          </a:prstGeom>
          <a:ln>
            <a:headEnd type="arrow" w="med" len="med"/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7" name="文本框 106"/>
          <p:cNvSpPr txBox="1"/>
          <p:nvPr/>
        </p:nvSpPr>
        <p:spPr>
          <a:xfrm>
            <a:off x="3973195" y="6487795"/>
            <a:ext cx="5528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 + 1 + 2 + 2 + 3 + 3 + 4 + 4 + 5 = 25</a:t>
            </a:r>
            <a:endParaRPr lang="en-US" altLang="zh-CN"/>
          </a:p>
        </p:txBody>
      </p:sp>
      <p:pic>
        <p:nvPicPr>
          <p:cNvPr id="108" name="图片 107" descr="pack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0420" y="4062095"/>
            <a:ext cx="352293" cy="288000"/>
          </a:xfrm>
          <a:prstGeom prst="rect">
            <a:avLst/>
          </a:prstGeom>
        </p:spPr>
      </p:pic>
      <p:pic>
        <p:nvPicPr>
          <p:cNvPr id="109" name="图片 108" descr="pack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40" y="4512310"/>
            <a:ext cx="352293" cy="288000"/>
          </a:xfrm>
          <a:prstGeom prst="rect">
            <a:avLst/>
          </a:prstGeom>
        </p:spPr>
      </p:pic>
      <p:pic>
        <p:nvPicPr>
          <p:cNvPr id="110" name="图片 109" descr="pack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3465" y="4939030"/>
            <a:ext cx="352293" cy="288000"/>
          </a:xfrm>
          <a:prstGeom prst="rect">
            <a:avLst/>
          </a:prstGeom>
        </p:spPr>
      </p:pic>
      <p:pic>
        <p:nvPicPr>
          <p:cNvPr id="111" name="图片 110" descr="pack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0065" y="5394960"/>
            <a:ext cx="352293" cy="288000"/>
          </a:xfrm>
          <a:prstGeom prst="rect">
            <a:avLst/>
          </a:prstGeom>
        </p:spPr>
      </p:pic>
      <p:pic>
        <p:nvPicPr>
          <p:cNvPr id="112" name="图片 111" descr="pack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1585" y="5866765"/>
            <a:ext cx="352293" cy="28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56134" y="384647"/>
            <a:ext cx="13030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en-US" altLang="zh-CN" dirty="0"/>
              <a:t>Example 2</a:t>
            </a:r>
            <a:endParaRPr kumimoji="1" lang="en-US" altLang="zh-CN" dirty="0"/>
          </a:p>
          <a:p>
            <a:r>
              <a:rPr kumimoji="1" lang="en-US" altLang="zh-CN" dirty="0"/>
              <a:t>Input: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56260" y="1060450"/>
            <a:ext cx="33070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kumimoji="1" lang="en-US" altLang="zh-CN" b="1" dirty="0"/>
              <a:t>5 3</a:t>
            </a:r>
            <a:endParaRPr kumimoji="1" lang="en-US" altLang="zh-CN" b="1" dirty="0"/>
          </a:p>
          <a:p>
            <a:pPr algn="l"/>
            <a:r>
              <a:rPr kumimoji="1" lang="en-US" altLang="zh-CN" b="1" dirty="0"/>
              <a:t>-7 -9 -8 7 8</a:t>
            </a:r>
            <a:endParaRPr kumimoji="1" lang="en-US" altLang="zh-CN" b="1" dirty="0"/>
          </a:p>
          <a:p>
            <a:pPr algn="l"/>
            <a:r>
              <a:rPr kumimoji="1" lang="en-US" altLang="zh-CN" b="1" dirty="0"/>
              <a:t>1 1 1 1 2</a:t>
            </a:r>
            <a:endParaRPr kumimoji="1" lang="en-US" altLang="zh-CN" b="1" dirty="0"/>
          </a:p>
        </p:txBody>
      </p:sp>
      <p:sp>
        <p:nvSpPr>
          <p:cNvPr id="76" name="文本框 75"/>
          <p:cNvSpPr txBox="1"/>
          <p:nvPr/>
        </p:nvSpPr>
        <p:spPr>
          <a:xfrm>
            <a:off x="10517264" y="6144994"/>
            <a:ext cx="96710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en-US" altLang="zh-CN" dirty="0"/>
              <a:t>Output</a:t>
            </a:r>
            <a:endParaRPr kumimoji="1" lang="en-US" altLang="zh-CN" dirty="0"/>
          </a:p>
          <a:p>
            <a:r>
              <a:rPr kumimoji="1" lang="en-US" altLang="zh-CN" b="1" dirty="0"/>
              <a:t>25</a:t>
            </a:r>
            <a:endParaRPr kumimoji="1" lang="en-US" altLang="zh-CN" b="1" dirty="0"/>
          </a:p>
        </p:txBody>
      </p:sp>
      <p:sp>
        <p:nvSpPr>
          <p:cNvPr id="11" name="左右箭头 10"/>
          <p:cNvSpPr/>
          <p:nvPr/>
        </p:nvSpPr>
        <p:spPr>
          <a:xfrm>
            <a:off x="278780" y="3682892"/>
            <a:ext cx="11797991" cy="2230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12" name="十字形 11"/>
          <p:cNvSpPr/>
          <p:nvPr/>
        </p:nvSpPr>
        <p:spPr>
          <a:xfrm>
            <a:off x="472584" y="3479026"/>
            <a:ext cx="680224" cy="652345"/>
          </a:xfrm>
          <a:prstGeom prst="plus">
            <a:avLst>
              <a:gd name="adj" fmla="val 47223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22" name="十字形 21"/>
          <p:cNvSpPr/>
          <p:nvPr/>
        </p:nvSpPr>
        <p:spPr>
          <a:xfrm>
            <a:off x="1132519" y="3479382"/>
            <a:ext cx="680224" cy="652345"/>
          </a:xfrm>
          <a:prstGeom prst="plus">
            <a:avLst>
              <a:gd name="adj" fmla="val 47223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23" name="十字形 22"/>
          <p:cNvSpPr/>
          <p:nvPr/>
        </p:nvSpPr>
        <p:spPr>
          <a:xfrm>
            <a:off x="1812774" y="3490533"/>
            <a:ext cx="680224" cy="652345"/>
          </a:xfrm>
          <a:prstGeom prst="plus">
            <a:avLst>
              <a:gd name="adj" fmla="val 47223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25" name="十字形 24"/>
          <p:cNvSpPr/>
          <p:nvPr/>
        </p:nvSpPr>
        <p:spPr>
          <a:xfrm>
            <a:off x="5786139" y="3501684"/>
            <a:ext cx="680224" cy="652345"/>
          </a:xfrm>
          <a:prstGeom prst="plus">
            <a:avLst>
              <a:gd name="adj" fmla="val 47223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27" name="十字形 26"/>
          <p:cNvSpPr/>
          <p:nvPr/>
        </p:nvSpPr>
        <p:spPr>
          <a:xfrm>
            <a:off x="9376134" y="3492236"/>
            <a:ext cx="680224" cy="652345"/>
          </a:xfrm>
          <a:prstGeom prst="plus">
            <a:avLst>
              <a:gd name="adj" fmla="val 47223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56476" y="4142676"/>
            <a:ext cx="4159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en-US" altLang="zh-CN" dirty="0"/>
              <a:t>-9</a:t>
            </a:r>
            <a:endParaRPr kumimoji="1" lang="en-US" altLang="zh-CN" dirty="0"/>
          </a:p>
        </p:txBody>
      </p:sp>
      <p:sp>
        <p:nvSpPr>
          <p:cNvPr id="28" name="文本框 27"/>
          <p:cNvSpPr txBox="1"/>
          <p:nvPr/>
        </p:nvSpPr>
        <p:spPr>
          <a:xfrm>
            <a:off x="1230468" y="4138091"/>
            <a:ext cx="4159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en-US" altLang="zh-CN" dirty="0"/>
              <a:t>-8</a:t>
            </a:r>
            <a:endParaRPr kumimoji="1" lang="en-US" altLang="zh-CN" dirty="0"/>
          </a:p>
        </p:txBody>
      </p:sp>
      <p:sp>
        <p:nvSpPr>
          <p:cNvPr id="29" name="文本框 28"/>
          <p:cNvSpPr txBox="1"/>
          <p:nvPr/>
        </p:nvSpPr>
        <p:spPr>
          <a:xfrm>
            <a:off x="1905095" y="4133506"/>
            <a:ext cx="4159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en-US" altLang="zh-CN" dirty="0"/>
              <a:t>-7</a:t>
            </a:r>
            <a:endParaRPr kumimoji="1"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5971257" y="4182261"/>
            <a:ext cx="3168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en-US" altLang="zh-CN" dirty="0"/>
              <a:t>0</a:t>
            </a:r>
            <a:endParaRPr kumimoji="1"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9502371" y="4204206"/>
            <a:ext cx="3168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en-US" altLang="zh-CN" dirty="0"/>
              <a:t>7</a:t>
            </a:r>
            <a:endParaRPr kumimoji="1" lang="en-US" altLang="zh-CN" dirty="0"/>
          </a:p>
        </p:txBody>
      </p:sp>
      <p:sp>
        <p:nvSpPr>
          <p:cNvPr id="17" name="十字形 16"/>
          <p:cNvSpPr/>
          <p:nvPr/>
        </p:nvSpPr>
        <p:spPr>
          <a:xfrm>
            <a:off x="10040979" y="3508111"/>
            <a:ext cx="680224" cy="652345"/>
          </a:xfrm>
          <a:prstGeom prst="plus">
            <a:avLst>
              <a:gd name="adj" fmla="val 47223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0241511" y="4187696"/>
            <a:ext cx="3168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en-US" altLang="zh-CN" dirty="0"/>
              <a:t>8</a:t>
            </a:r>
            <a:endParaRPr kumimoji="1" lang="en-US" altLang="zh-CN" dirty="0"/>
          </a:p>
        </p:txBody>
      </p:sp>
      <p:grpSp>
        <p:nvGrpSpPr>
          <p:cNvPr id="39" name="组合 38"/>
          <p:cNvGrpSpPr/>
          <p:nvPr/>
        </p:nvGrpSpPr>
        <p:grpSpPr>
          <a:xfrm>
            <a:off x="417195" y="2089785"/>
            <a:ext cx="694690" cy="1285875"/>
            <a:chOff x="3762" y="4691"/>
            <a:chExt cx="1094" cy="2025"/>
          </a:xfrm>
        </p:grpSpPr>
        <p:sp>
          <p:nvSpPr>
            <p:cNvPr id="40" name="框架 4"/>
            <p:cNvSpPr/>
            <p:nvPr/>
          </p:nvSpPr>
          <p:spPr>
            <a:xfrm>
              <a:off x="3762" y="5696"/>
              <a:ext cx="1094" cy="1021"/>
            </a:xfrm>
            <a:prstGeom prst="frame">
              <a:avLst>
                <a:gd name="adj1" fmla="val 556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框架 4"/>
            <p:cNvSpPr/>
            <p:nvPr/>
          </p:nvSpPr>
          <p:spPr>
            <a:xfrm>
              <a:off x="3762" y="4691"/>
              <a:ext cx="1094" cy="1021"/>
            </a:xfrm>
            <a:prstGeom prst="frame">
              <a:avLst>
                <a:gd name="adj1" fmla="val 556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152525" y="2089785"/>
            <a:ext cx="694690" cy="1285875"/>
            <a:chOff x="3762" y="4691"/>
            <a:chExt cx="1094" cy="2025"/>
          </a:xfrm>
        </p:grpSpPr>
        <p:sp>
          <p:nvSpPr>
            <p:cNvPr id="44" name="框架 4"/>
            <p:cNvSpPr/>
            <p:nvPr/>
          </p:nvSpPr>
          <p:spPr>
            <a:xfrm>
              <a:off x="3762" y="5696"/>
              <a:ext cx="1094" cy="1021"/>
            </a:xfrm>
            <a:prstGeom prst="frame">
              <a:avLst>
                <a:gd name="adj1" fmla="val 556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框架 4"/>
            <p:cNvSpPr/>
            <p:nvPr/>
          </p:nvSpPr>
          <p:spPr>
            <a:xfrm>
              <a:off x="3762" y="4691"/>
              <a:ext cx="1094" cy="1021"/>
            </a:xfrm>
            <a:prstGeom prst="frame">
              <a:avLst>
                <a:gd name="adj1" fmla="val 556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884045" y="2089785"/>
            <a:ext cx="694690" cy="1285875"/>
            <a:chOff x="3762" y="4691"/>
            <a:chExt cx="1094" cy="2025"/>
          </a:xfrm>
        </p:grpSpPr>
        <p:sp>
          <p:nvSpPr>
            <p:cNvPr id="50" name="框架 4"/>
            <p:cNvSpPr/>
            <p:nvPr/>
          </p:nvSpPr>
          <p:spPr>
            <a:xfrm>
              <a:off x="3762" y="5696"/>
              <a:ext cx="1094" cy="1021"/>
            </a:xfrm>
            <a:prstGeom prst="frame">
              <a:avLst>
                <a:gd name="adj1" fmla="val 556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框架 4"/>
            <p:cNvSpPr/>
            <p:nvPr/>
          </p:nvSpPr>
          <p:spPr>
            <a:xfrm>
              <a:off x="3762" y="4691"/>
              <a:ext cx="1094" cy="1021"/>
            </a:xfrm>
            <a:prstGeom prst="frame">
              <a:avLst>
                <a:gd name="adj1" fmla="val 556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10052685" y="2089785"/>
            <a:ext cx="694690" cy="1285875"/>
            <a:chOff x="3762" y="4691"/>
            <a:chExt cx="1094" cy="2025"/>
          </a:xfrm>
        </p:grpSpPr>
        <p:sp>
          <p:nvSpPr>
            <p:cNvPr id="54" name="框架 4"/>
            <p:cNvSpPr/>
            <p:nvPr/>
          </p:nvSpPr>
          <p:spPr>
            <a:xfrm>
              <a:off x="3762" y="5696"/>
              <a:ext cx="1094" cy="1021"/>
            </a:xfrm>
            <a:prstGeom prst="frame">
              <a:avLst>
                <a:gd name="adj1" fmla="val 556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框架 4"/>
            <p:cNvSpPr/>
            <p:nvPr/>
          </p:nvSpPr>
          <p:spPr>
            <a:xfrm>
              <a:off x="3762" y="4691"/>
              <a:ext cx="1094" cy="1021"/>
            </a:xfrm>
            <a:prstGeom prst="frame">
              <a:avLst>
                <a:gd name="adj1" fmla="val 556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9327515" y="2089785"/>
            <a:ext cx="694690" cy="1285875"/>
            <a:chOff x="3762" y="4691"/>
            <a:chExt cx="1094" cy="2025"/>
          </a:xfrm>
        </p:grpSpPr>
        <p:sp>
          <p:nvSpPr>
            <p:cNvPr id="57" name="框架 4"/>
            <p:cNvSpPr/>
            <p:nvPr/>
          </p:nvSpPr>
          <p:spPr>
            <a:xfrm>
              <a:off x="3762" y="5696"/>
              <a:ext cx="1094" cy="1021"/>
            </a:xfrm>
            <a:prstGeom prst="frame">
              <a:avLst>
                <a:gd name="adj1" fmla="val 556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框架 4"/>
            <p:cNvSpPr/>
            <p:nvPr/>
          </p:nvSpPr>
          <p:spPr>
            <a:xfrm>
              <a:off x="3762" y="4691"/>
              <a:ext cx="1094" cy="1021"/>
            </a:xfrm>
            <a:prstGeom prst="frame">
              <a:avLst>
                <a:gd name="adj1" fmla="val 556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60" name="图片 59" descr="deliveryma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93490" y="1895475"/>
            <a:ext cx="1067867" cy="1440000"/>
          </a:xfrm>
          <a:prstGeom prst="rect">
            <a:avLst/>
          </a:prstGeom>
        </p:spPr>
      </p:pic>
      <p:sp>
        <p:nvSpPr>
          <p:cNvPr id="87" name="文本框 86"/>
          <p:cNvSpPr txBox="1"/>
          <p:nvPr/>
        </p:nvSpPr>
        <p:spPr>
          <a:xfrm>
            <a:off x="3997325" y="5995670"/>
            <a:ext cx="5504815" cy="456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ts val="950"/>
              </a:lnSpc>
            </a:pPr>
            <a:endParaRPr lang="en-US" altLang="zh-CN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950"/>
              </a:lnSpc>
            </a:pPr>
            <a:r>
              <a:rPr lang="en-US" altLang="zh-CN">
                <a:latin typeface="Consolas" panose="020B0609020204030204"/>
                <a:ea typeface="Consolas" panose="020B0609020204030204"/>
                <a:sym typeface="+mn-ea"/>
              </a:rPr>
              <a:t> </a:t>
            </a:r>
            <a:endParaRPr lang="en-US" altLang="zh-CN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950"/>
              </a:lnSpc>
            </a:pPr>
            <a:r>
              <a:rPr lang="en-US" altLang="zh-CN">
                <a:latin typeface="Consolas" panose="020B0609020204030204"/>
                <a:ea typeface="Consolas" panose="020B0609020204030204"/>
                <a:sym typeface="+mn-ea"/>
              </a:rPr>
              <a:t>0 → 7 </a:t>
            </a:r>
            <a:r>
              <a:rPr lang="en-US" altLang="zh-CN">
                <a:latin typeface="Consolas" panose="020B0609020204030204"/>
                <a:ea typeface="Consolas" panose="020B0609020204030204"/>
                <a:sym typeface="+mn-ea"/>
              </a:rPr>
              <a:t>→ 8 → 0 → -7 → -8 → -9</a:t>
            </a:r>
            <a:endParaRPr lang="zh-CN" altLang="en-US"/>
          </a:p>
        </p:txBody>
      </p:sp>
      <p:cxnSp>
        <p:nvCxnSpPr>
          <p:cNvPr id="95" name="直接箭头连接符 94"/>
          <p:cNvCxnSpPr/>
          <p:nvPr/>
        </p:nvCxnSpPr>
        <p:spPr>
          <a:xfrm>
            <a:off x="9700895" y="4850765"/>
            <a:ext cx="68008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>
            <a:off x="6104255" y="4643755"/>
            <a:ext cx="36512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>
            <a:off x="1413510" y="5680075"/>
            <a:ext cx="769620" cy="0"/>
          </a:xfrm>
          <a:prstGeom prst="straightConnector1">
            <a:avLst/>
          </a:prstGeom>
          <a:ln>
            <a:headEnd type="arrow" w="med" len="med"/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>
            <a:off x="823595" y="6005830"/>
            <a:ext cx="613410" cy="0"/>
          </a:xfrm>
          <a:prstGeom prst="straightConnector1">
            <a:avLst/>
          </a:prstGeom>
          <a:ln>
            <a:headEnd type="arrow" w="med" len="med"/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>
            <a:off x="2150110" y="5398770"/>
            <a:ext cx="3954145" cy="0"/>
          </a:xfrm>
          <a:prstGeom prst="straightConnector1">
            <a:avLst/>
          </a:prstGeom>
          <a:ln>
            <a:headEnd type="arrow" w="med" len="med"/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/>
          <p:nvPr/>
        </p:nvCxnSpPr>
        <p:spPr>
          <a:xfrm>
            <a:off x="6104255" y="5132705"/>
            <a:ext cx="4287520" cy="0"/>
          </a:xfrm>
          <a:prstGeom prst="straightConnector1">
            <a:avLst/>
          </a:prstGeom>
          <a:ln>
            <a:headEnd type="arrow" w="med" len="med"/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7" name="文本框 106"/>
          <p:cNvSpPr txBox="1"/>
          <p:nvPr/>
        </p:nvSpPr>
        <p:spPr>
          <a:xfrm>
            <a:off x="3973195" y="6487795"/>
            <a:ext cx="5528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7 + 1 + 8 + 7 + 1 + 1 = 25</a:t>
            </a:r>
            <a:endParaRPr lang="en-US" altLang="zh-CN"/>
          </a:p>
        </p:txBody>
      </p:sp>
      <p:pic>
        <p:nvPicPr>
          <p:cNvPr id="2" name="图片 1" descr="pack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1425" y="4334510"/>
            <a:ext cx="352293" cy="288000"/>
          </a:xfrm>
          <a:prstGeom prst="rect">
            <a:avLst/>
          </a:prstGeom>
        </p:spPr>
      </p:pic>
      <p:pic>
        <p:nvPicPr>
          <p:cNvPr id="7" name="图片 6" descr="pack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1045" y="4340860"/>
            <a:ext cx="352293" cy="288000"/>
          </a:xfrm>
          <a:prstGeom prst="rect">
            <a:avLst/>
          </a:prstGeom>
        </p:spPr>
      </p:pic>
      <p:pic>
        <p:nvPicPr>
          <p:cNvPr id="9" name="图片 8" descr="pack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4170" y="4340225"/>
            <a:ext cx="352293" cy="288000"/>
          </a:xfrm>
          <a:prstGeom prst="rect">
            <a:avLst/>
          </a:prstGeom>
        </p:spPr>
      </p:pic>
      <p:pic>
        <p:nvPicPr>
          <p:cNvPr id="10" name="图片 9" descr="pack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0620" y="4526280"/>
            <a:ext cx="352293" cy="288000"/>
          </a:xfrm>
          <a:prstGeom prst="rect">
            <a:avLst/>
          </a:prstGeom>
        </p:spPr>
      </p:pic>
      <p:pic>
        <p:nvPicPr>
          <p:cNvPr id="14" name="图片 13" descr="pack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6925" y="4525645"/>
            <a:ext cx="352293" cy="288000"/>
          </a:xfrm>
          <a:prstGeom prst="rect">
            <a:avLst/>
          </a:prstGeom>
        </p:spPr>
      </p:pic>
      <p:pic>
        <p:nvPicPr>
          <p:cNvPr id="15" name="图片 14" descr="pack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915" y="5088890"/>
            <a:ext cx="352293" cy="288000"/>
          </a:xfrm>
          <a:prstGeom prst="rect">
            <a:avLst/>
          </a:prstGeom>
        </p:spPr>
      </p:pic>
      <p:pic>
        <p:nvPicPr>
          <p:cNvPr id="16" name="图片 15" descr="pack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0535" y="5095240"/>
            <a:ext cx="352293" cy="288000"/>
          </a:xfrm>
          <a:prstGeom prst="rect">
            <a:avLst/>
          </a:prstGeom>
        </p:spPr>
      </p:pic>
      <p:pic>
        <p:nvPicPr>
          <p:cNvPr id="19" name="图片 18" descr="pack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660" y="5094605"/>
            <a:ext cx="352293" cy="288000"/>
          </a:xfrm>
          <a:prstGeom prst="rect">
            <a:avLst/>
          </a:prstGeom>
        </p:spPr>
      </p:pic>
      <p:pic>
        <p:nvPicPr>
          <p:cNvPr id="21" name="图片 20" descr="pack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705" y="5347335"/>
            <a:ext cx="352293" cy="288000"/>
          </a:xfrm>
          <a:prstGeom prst="rect">
            <a:avLst/>
          </a:prstGeom>
        </p:spPr>
      </p:pic>
      <p:pic>
        <p:nvPicPr>
          <p:cNvPr id="24" name="图片 23" descr="pack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010" y="5346700"/>
            <a:ext cx="352293" cy="288000"/>
          </a:xfrm>
          <a:prstGeom prst="rect">
            <a:avLst/>
          </a:prstGeom>
        </p:spPr>
      </p:pic>
      <p:pic>
        <p:nvPicPr>
          <p:cNvPr id="30" name="图片 29" descr="pack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185" y="5717540"/>
            <a:ext cx="352293" cy="288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resource_record_key" val="{&quot;13&quot;:[4364950,4364915,4364942,4364957]}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离子会议室</Template>
  <TotalTime>0</TotalTime>
  <Words>2597</Words>
  <Application>WPS 演示</Application>
  <PresentationFormat>宽屏</PresentationFormat>
  <Paragraphs>204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3" baseType="lpstr">
      <vt:lpstr>Arial</vt:lpstr>
      <vt:lpstr>宋体</vt:lpstr>
      <vt:lpstr>Wingdings</vt:lpstr>
      <vt:lpstr>Wingdings 3</vt:lpstr>
      <vt:lpstr>Symbol</vt:lpstr>
      <vt:lpstr>Arial</vt:lpstr>
      <vt:lpstr>Cambria Math</vt:lpstr>
      <vt:lpstr>Century Gothic</vt:lpstr>
      <vt:lpstr>微软雅黑</vt:lpstr>
      <vt:lpstr>Arial Unicode MS</vt:lpstr>
      <vt:lpstr>等线</vt:lpstr>
      <vt:lpstr>Consolas</vt:lpstr>
      <vt:lpstr>Calibri</vt:lpstr>
      <vt:lpstr>Cambria</vt:lpstr>
      <vt:lpstr>离子会议室</vt:lpstr>
      <vt:lpstr>Lab4 Questions</vt:lpstr>
      <vt:lpstr>Lab4.A: Optimized Photography Route in Campus</vt:lpstr>
      <vt:lpstr>PowerPoint 演示文稿</vt:lpstr>
      <vt:lpstr>PowerPoint 演示文稿</vt:lpstr>
      <vt:lpstr>PowerPoint 演示文稿</vt:lpstr>
      <vt:lpstr>Lab4.B:Optimized Delivery Network for Campus Express Stations 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Lab4</dc:title>
  <dc:creator>yezi</dc:creator>
  <cp:lastModifiedBy>yao</cp:lastModifiedBy>
  <cp:revision>99</cp:revision>
  <dcterms:created xsi:type="dcterms:W3CDTF">2021-03-16T16:05:00Z</dcterms:created>
  <dcterms:modified xsi:type="dcterms:W3CDTF">2025-04-07T08:36:04Z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52B01DF48DD947468B4AE9D3C4BBFF20_13</vt:lpwstr>
  </property>
  <property fmtid="{D5CDD505-2E9C-101B-9397-08002B2CF9AE}" pid="3" name="KSOProductBuildVer">
    <vt:lpwstr>2052-12.1.0.20305</vt:lpwstr>
  </property>
</Properties>
</file>