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9"/>
    <p:restoredTop sz="94643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Practice	5</a:t>
            </a:r>
            <a:endParaRPr kumimoji="1"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piles of stones are arranged around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playground.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ym typeface="+mn-ea"/>
                  </a:rPr>
                  <a:t>The goal is to merge all the stones into a single pile in a sequence of steps</a:t>
                </a:r>
                <a:r>
                  <a:rPr lang="en-US" altLang="zh-CN" dirty="0"/>
                  <a:t>. </a:t>
                </a:r>
                <a:r>
                  <a:rPr lang="en-US" altLang="zh-CN" dirty="0">
                    <a:sym typeface="+mn-ea"/>
                  </a:rPr>
                  <a:t>At each step, t</a:t>
                </a:r>
                <a:r>
                  <a:rPr lang="en-US" altLang="zh-CN" dirty="0"/>
                  <a:t>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piles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stones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 be merged into one pile, </a:t>
                </a:r>
                <a:r>
                  <a:rPr lang="en-US" altLang="zh-CN" dirty="0">
                    <a:sym typeface="+mn-ea"/>
                  </a:rPr>
                  <a:t>with the </a:t>
                </a:r>
                <a:r>
                  <a:rPr lang="en-US" altLang="zh-CN" b="1" dirty="0">
                    <a:sym typeface="+mn-ea"/>
                  </a:rPr>
                  <a:t>cost of each merge </a:t>
                </a:r>
                <a:r>
                  <a:rPr lang="en-US" altLang="zh-CN" dirty="0">
                    <a:sym typeface="+mn-ea"/>
                  </a:rPr>
                  <a:t>is the</a:t>
                </a:r>
                <a:r>
                  <a:rPr lang="en-US" altLang="zh-CN" b="1" dirty="0">
                    <a:sym typeface="+mn-ea"/>
                  </a:rPr>
                  <a:t> sum of </a:t>
                </a:r>
                <a:r>
                  <a:rPr lang="en-US" altLang="zh-CN" dirty="0"/>
                  <a:t> stones in the two piles. The total cost is the sum of all individual merge costs throughout the process.</a:t>
                </a:r>
                <a:endParaRPr lang="en-US" altLang="zh-CN" dirty="0"/>
              </a:p>
              <a:p>
                <a:pPr algn="just"/>
                <a:r>
                  <a:rPr kumimoji="1" lang="en-US" altLang="zh-CN" dirty="0"/>
                  <a:t>Design an algorithm to calculate both the maximum and minimum total cost required to merge the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zh-CN" dirty="0"/>
                  <a:t> piles into one pile.</a:t>
                </a:r>
                <a:endParaRPr kumimoji="1" lang="en-US" altLang="zh-CN" dirty="0"/>
              </a:p>
              <a:p>
                <a:pPr algn="just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piles of stones are arranged around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playground. The goal is to merge all the stones into a single pile in a sequence of steps. At each step, </a:t>
                </a:r>
                <a:r>
                  <a:rPr lang="en-US" altLang="zh-CN" b="1" dirty="0"/>
                  <a:t>at least 2 </a:t>
                </a:r>
                <a:r>
                  <a:rPr lang="en-US" altLang="zh-CN" dirty="0"/>
                  <a:t>piles and </a:t>
                </a:r>
                <a:r>
                  <a:rPr lang="en-US" altLang="zh-CN" b="1" dirty="0"/>
                  <a:t>at most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piles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 be merged into one, with the </a:t>
                </a:r>
                <a:r>
                  <a:rPr lang="en-US" altLang="zh-CN" b="1" dirty="0"/>
                  <a:t>cost of each merge </a:t>
                </a:r>
                <a:r>
                  <a:rPr lang="en-US" altLang="zh-CN" dirty="0"/>
                  <a:t>is the</a:t>
                </a:r>
                <a:r>
                  <a:rPr lang="en-US" altLang="zh-CN" b="1" dirty="0"/>
                  <a:t> sum of the stones in the merged piles</a:t>
                </a:r>
                <a:r>
                  <a:rPr lang="en-US" altLang="zh-CN" dirty="0"/>
                  <a:t>. The </a:t>
                </a:r>
                <a:r>
                  <a:rPr lang="en-US" altLang="zh-CN" b="1" dirty="0"/>
                  <a:t>total cost</a:t>
                </a:r>
                <a:r>
                  <a:rPr lang="en-US" altLang="zh-CN" dirty="0"/>
                  <a:t> is the sum of </a:t>
                </a:r>
                <a:r>
                  <a:rPr lang="en-US" altLang="zh-CN" dirty="0">
                    <a:sym typeface="+mn-ea"/>
                  </a:rPr>
                  <a:t> of all individual merge costs throughout the process</a:t>
                </a:r>
                <a:r>
                  <a:rPr lang="en-US" altLang="zh-CN" dirty="0"/>
                  <a:t>.</a:t>
                </a:r>
                <a:endParaRPr lang="en-US" altLang="zh-CN" dirty="0"/>
              </a:p>
              <a:p>
                <a:pPr algn="just"/>
                <a:r>
                  <a:rPr kumimoji="1" lang="en-US" altLang="zh-CN" b="1" dirty="0"/>
                  <a:t>Design an algorithm implement it in code</a:t>
                </a:r>
                <a:r>
                  <a:rPr kumimoji="1" lang="en-US" altLang="zh-CN" dirty="0"/>
                  <a:t> to calculate both the </a:t>
                </a:r>
                <a:r>
                  <a:rPr kumimoji="1" lang="en-US" altLang="zh-CN" b="1" dirty="0"/>
                  <a:t>maximum </a:t>
                </a:r>
                <a:r>
                  <a:rPr kumimoji="1" lang="en-US" altLang="zh-CN" dirty="0"/>
                  <a:t>and </a:t>
                </a:r>
                <a:r>
                  <a:rPr kumimoji="1" lang="en-US" altLang="zh-CN" b="1" dirty="0"/>
                  <a:t>minimum </a:t>
                </a:r>
                <a:r>
                  <a:rPr kumimoji="1" lang="en-US" altLang="zh-CN" dirty="0"/>
                  <a:t>total cost</a:t>
                </a:r>
                <a:r>
                  <a:rPr kumimoji="1" lang="en-US" altLang="zh-CN" dirty="0">
                    <a:sym typeface="+mn-ea"/>
                  </a:rPr>
                  <a:t> required to merge the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zh-CN" dirty="0">
                    <a:sym typeface="+mn-ea"/>
                  </a:rPr>
                  <a:t> piles into one pile.</a:t>
                </a: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663464" y="603250"/>
            <a:ext cx="2056875" cy="38887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Input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3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6950821" y="603250"/>
            <a:ext cx="102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 3" charset="2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Output: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663465" y="1028700"/>
            <a:ext cx="342375" cy="3086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8" idx="7"/>
          </p:cNvCxnSpPr>
          <p:nvPr/>
        </p:nvCxnSpPr>
        <p:spPr>
          <a:xfrm flipV="1">
            <a:off x="955700" y="1028700"/>
            <a:ext cx="953110" cy="4519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08810" y="787916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testcases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63465" y="1440180"/>
            <a:ext cx="292235" cy="26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7382" y="1440180"/>
            <a:ext cx="292235" cy="26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12" idx="0"/>
          </p:cNvCxnSpPr>
          <p:nvPr/>
        </p:nvCxnSpPr>
        <p:spPr>
          <a:xfrm flipV="1">
            <a:off x="809583" y="1326405"/>
            <a:ext cx="1249635" cy="11377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015779" y="112319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3" idx="6"/>
          </p:cNvCxnSpPr>
          <p:nvPr/>
        </p:nvCxnSpPr>
        <p:spPr>
          <a:xfrm>
            <a:off x="1179617" y="1571625"/>
            <a:ext cx="1328526" cy="1005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72408" y="1358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60813" y="2807726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stones</a:t>
            </a:r>
            <a:endParaRPr kumimoji="1" lang="zh-CN" altLang="en-US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663464" y="2103120"/>
            <a:ext cx="75385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040392" y="2103120"/>
            <a:ext cx="1582057" cy="889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75170" y="1157248"/>
            <a:ext cx="889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  <a:endParaRPr kumimoji="1" lang="en-US" altLang="zh-CN" dirty="0"/>
          </a:p>
          <a:p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29</a:t>
            </a:r>
            <a:endParaRPr kumimoji="1" lang="en-US" altLang="zh-CN" dirty="0"/>
          </a:p>
          <a:p>
            <a:r>
              <a:rPr kumimoji="1" lang="en-US" altLang="zh-CN" dirty="0"/>
              <a:t>120</a:t>
            </a:r>
            <a:r>
              <a:rPr kumimoji="1" lang="zh-CN" altLang="en-US" dirty="0"/>
              <a:t> </a:t>
            </a:r>
            <a:r>
              <a:rPr kumimoji="1" lang="en-US" altLang="zh-CN" dirty="0"/>
              <a:t>39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299561" y="1385841"/>
            <a:ext cx="402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maximum and minimum total cost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r>
              <a:rPr kumimoji="1" lang="en-US" altLang="zh-CN" sz="1400" dirty="0"/>
              <a:t>test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case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31" name="直线箭头连接符 30"/>
          <p:cNvCxnSpPr>
            <a:endCxn id="30" idx="1"/>
          </p:cNvCxnSpPr>
          <p:nvPr/>
        </p:nvCxnSpPr>
        <p:spPr>
          <a:xfrm>
            <a:off x="7315200" y="1440180"/>
            <a:ext cx="984361" cy="20727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endCxn id="30" idx="1"/>
          </p:cNvCxnSpPr>
          <p:nvPr/>
        </p:nvCxnSpPr>
        <p:spPr>
          <a:xfrm>
            <a:off x="7635240" y="1337310"/>
            <a:ext cx="664321" cy="3101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7468" y="1006997"/>
            <a:ext cx="902825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practice will be checked in this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or the next lab class(before</a:t>
            </a:r>
            <a:r>
              <a:rPr lang="zh-CN" altLang="en-US" dirty="0"/>
              <a:t> </a:t>
            </a:r>
            <a:r>
              <a:rPr lang="en-US" altLang="zh-CN" b="1" dirty="0"/>
              <a:t>Apr.20</a:t>
            </a:r>
            <a:r>
              <a:rPr lang="en-US" altLang="zh-CN" dirty="0"/>
              <a:t>) by teachers or SAs.</a:t>
            </a:r>
            <a:endParaRPr lang="en-US" altLang="zh-CN" dirty="0"/>
          </a:p>
          <a:p>
            <a:endParaRPr lang="en-US" altLang="zh-CN" dirty="0"/>
          </a:p>
          <a:p>
            <a:pPr algn="just"/>
            <a:r>
              <a:rPr lang="en-US" altLang="zh-CN" dirty="0"/>
              <a:t>This practice will contribute </a:t>
            </a:r>
            <a:r>
              <a:rPr lang="en-US" altLang="zh-CN" b="1" dirty="0"/>
              <a:t>1 mark </a:t>
            </a:r>
            <a:r>
              <a:rPr lang="en-US" altLang="zh-CN" dirty="0"/>
              <a:t>to your overall grade. </a:t>
            </a:r>
            <a:r>
              <a:rPr lang="en-US" altLang="zh-CN" dirty="0">
                <a:highlight>
                  <a:srgbClr val="FF0000"/>
                </a:highlight>
              </a:rPr>
              <a:t>Late submissions within 2 weeks after the deadline (before</a:t>
            </a:r>
            <a:r>
              <a:rPr lang="zh-CN" altLang="en-US" dirty="0">
                <a:highlight>
                  <a:srgbClr val="FF0000"/>
                </a:highlight>
              </a:rPr>
              <a:t> </a:t>
            </a:r>
            <a:r>
              <a:rPr lang="en-US" altLang="zh-CN" dirty="0">
                <a:highlight>
                  <a:srgbClr val="FF0000"/>
                </a:highlight>
              </a:rPr>
              <a:t>May.4)will incur a 20% penalty, meaning that you can only get 80% of the score</a:t>
            </a:r>
            <a:r>
              <a:rPr lang="en-US" altLang="zh-CN" dirty="0"/>
              <a:t>. </a:t>
            </a:r>
            <a:endParaRPr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1458</Words>
  <Application>WPS 演示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Century Gothic</vt:lpstr>
      <vt:lpstr>微软雅黑</vt:lpstr>
      <vt:lpstr>Arial Unicode MS</vt:lpstr>
      <vt:lpstr>Calibri</vt:lpstr>
      <vt:lpstr>PingFang SC</vt:lpstr>
      <vt:lpstr>离子会议室</vt:lpstr>
      <vt:lpstr>Huffman</vt:lpstr>
      <vt:lpstr>Question 1</vt:lpstr>
      <vt:lpstr>Question 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贪心问题例题分析</dc:title>
  <dc:creator>yezi</dc:creator>
  <cp:lastModifiedBy>yao</cp:lastModifiedBy>
  <cp:revision>45</cp:revision>
  <dcterms:created xsi:type="dcterms:W3CDTF">2019-04-04T12:49:00Z</dcterms:created>
  <dcterms:modified xsi:type="dcterms:W3CDTF">2025-04-07T09:18:45Z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A8B07838AE55443F80137AF053F85D17_13</vt:lpwstr>
  </property>
  <property fmtid="{D5CDD505-2E9C-101B-9397-08002B2CF9AE}" pid="3" name="KSOProductBuildVer">
    <vt:lpwstr>2052-12.1.0.20305</vt:lpwstr>
  </property>
</Properties>
</file>