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2" r:id="rId6"/>
    <p:sldId id="263" r:id="rId7"/>
    <p:sldId id="259" r:id="rId8"/>
    <p:sldId id="261" r:id="rId9"/>
    <p:sldId id="264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Lab 9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Lab9A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/>
              </a:bodyPr>
              <a:p>
                <a:r>
                  <a:rPr lang="en-US" altLang="zh-CN"/>
                  <a:t>There is a river of width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altLang="zh-CN"/>
                  <a:t>, and there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 stones located at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⋯,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. A frog wants to jump from one side of the river (position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) to the other side (position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altLang="zh-CN"/>
                  <a:t>) under the following rules:</a:t>
                </a:r>
                <a:endParaRPr lang="en-US" altLang="zh-CN"/>
              </a:p>
              <a:p>
                <a:pPr lvl="1"/>
                <a:r>
                  <a:rPr lang="en-US" altLang="zh-CN"/>
                  <a:t>The frog can only land on a stone, or on the riverbanks at 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 and 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altLang="zh-CN"/>
                  <a:t>.</a:t>
                </a:r>
                <a:endParaRPr lang="en-US" altLang="zh-CN"/>
              </a:p>
              <a:p>
                <a:pPr lvl="1"/>
                <a:r>
                  <a:rPr lang="en-US" altLang="zh-CN"/>
                  <a:t>The frog can only jump forward, not backward.</a:t>
                </a:r>
                <a:endParaRPr lang="en-US" altLang="zh-CN"/>
              </a:p>
              <a:p>
                <a:pPr lvl="1"/>
                <a:r>
                  <a:rPr lang="en-US" altLang="zh-CN"/>
                  <a:t>The frog has two types of jumps:</a:t>
                </a:r>
                <a:endParaRPr lang="en-US" altLang="zh-CN"/>
              </a:p>
              <a:p>
                <a:pPr lvl="2"/>
                <a:r>
                  <a:rPr lang="en-US" altLang="zh-CN"/>
                  <a:t>It can jump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/>
                  <a:t> meters,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/>
                  <a:t> times, each costing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/>
                  <a:t> stamina.</a:t>
                </a:r>
                <a:endParaRPr lang="en-US" altLang="zh-CN"/>
              </a:p>
              <a:p>
                <a:pPr lvl="2"/>
                <a:r>
                  <a:rPr lang="en-US" altLang="zh-CN"/>
                  <a:t> It can jump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/>
                  <a:t> meters,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/>
                  <a:t> times, each costing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/>
                  <a:t> stamina.</a:t>
                </a:r>
                <a:endParaRPr lang="en-US" altLang="zh-CN"/>
              </a:p>
              <a:p>
                <a:r>
                  <a:rPr lang="en-US" altLang="zh-CN"/>
                  <a:t>Your task is to determine the </a:t>
                </a:r>
                <a:r>
                  <a:rPr lang="en-US" altLang="zh-CN" b="1"/>
                  <a:t>minimum total stamina</a:t>
                </a:r>
                <a:r>
                  <a:rPr lang="en-US" altLang="zh-CN"/>
                  <a:t> required for the frog to reach 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altLang="zh-CN"/>
                  <a:t> starting from position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.</a:t>
                </a:r>
                <a:endParaRPr lang="en-US" altLang="zh-CN"/>
              </a:p>
              <a:p>
                <a:r>
                  <a:rPr lang="en-US" altLang="zh-CN"/>
                  <a:t>If it is </a:t>
                </a:r>
                <a:r>
                  <a:rPr lang="en-US" altLang="zh-CN" b="1"/>
                  <a:t>impossible</a:t>
                </a:r>
                <a:r>
                  <a:rPr lang="en-US" altLang="zh-CN"/>
                  <a:t> to reach the opposite riverbank, output </a:t>
                </a:r>
                <a:r>
                  <a:rPr lang="en-US" altLang="zh-CN" b="1"/>
                  <a:t>`-1`</a:t>
                </a:r>
                <a:r>
                  <a:rPr lang="en-US" altLang="zh-CN"/>
                  <a:t>.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Lab9A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r>
                  <a:rPr lang="en-US" altLang="zh-CN"/>
                  <a:t>Input Format</a:t>
                </a:r>
                <a:endParaRPr lang="en-US" altLang="zh-CN"/>
              </a:p>
              <a:p>
                <a:pPr lvl="1"/>
                <a:r>
                  <a:rPr lang="en-US" altLang="zh-CN"/>
                  <a:t>The first line contains two integers: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The second line contains three integers: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The third line contains three integers: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The fourth line contains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 integers: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⋯,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Output Format</a:t>
                </a:r>
                <a:endParaRPr lang="en-US" altLang="zh-CN"/>
              </a:p>
              <a:p>
                <a:pPr lvl="1"/>
                <a:r>
                  <a:rPr lang="en-US" altLang="zh-CN"/>
                  <a:t>Output a single integer: the minimum stamina required to reach the other side. If it is impossible, output `-1`.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07130" cy="2202815"/>
          </a:xfrm>
          <a:ln>
            <a:solidFill>
              <a:schemeClr val="accent1"/>
            </a:solidFill>
          </a:ln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10 20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2 9 9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3 6 5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3 4 5 7 9 11 13 15 17 19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5031740" y="2824480"/>
            <a:ext cx="598170" cy="3105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73445" y="2380615"/>
            <a:ext cx="11099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73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056005" y="5490845"/>
            <a:ext cx="9993630" cy="482600"/>
            <a:chOff x="1663" y="8647"/>
            <a:chExt cx="15738" cy="760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663" y="8801"/>
              <a:ext cx="157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230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797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36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931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9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065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632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19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6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330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896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467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9034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9601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168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0735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1302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869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2435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3001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3567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045" y="8827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38" y="8827"/>
              <a:ext cx="4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71" y="8814"/>
              <a:ext cx="640" cy="5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04" y="8827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43" y="8827"/>
              <a:ext cx="4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083" y="8827"/>
              <a:ext cx="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90" y="8827"/>
              <a:ext cx="7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316" y="8827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13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450" y="8827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15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598" y="8776"/>
              <a:ext cx="708" cy="6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17</a:t>
              </a:r>
              <a:endParaRPr lang="en-US" altLang="zh-CN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690" y="8827"/>
              <a:ext cx="8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19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3438" y="8827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2"/>
                  </a:solidFill>
                </a:rPr>
                <a:t>20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>
            <a:off x="1397000" y="5097145"/>
            <a:ext cx="1092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480310" y="5097145"/>
            <a:ext cx="7200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191510" y="5097145"/>
            <a:ext cx="728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911600" y="5097145"/>
            <a:ext cx="7448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648200" y="5097145"/>
            <a:ext cx="7277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359400" y="5097145"/>
            <a:ext cx="7194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6078855" y="5097145"/>
            <a:ext cx="728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743700" y="5097145"/>
            <a:ext cx="7912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543165" y="5097145"/>
            <a:ext cx="1083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79855" y="4753610"/>
            <a:ext cx="73082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      5               9            9          9               9          9            9            9                 5</a:t>
            </a:r>
            <a:endParaRPr lang="en-US" altLang="zh-C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Lab9A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6131560" cy="22028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15 50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5 20 9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7 15 5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3 4 5 7 12 17 18 19 21 26 31 37 38 41 45</a:t>
            </a:r>
            <a:endParaRPr lang="en-US" altLang="zh-CN"/>
          </a:p>
        </p:txBody>
      </p:sp>
      <p:grpSp>
        <p:nvGrpSpPr>
          <p:cNvPr id="79" name="组合 78"/>
          <p:cNvGrpSpPr/>
          <p:nvPr/>
        </p:nvGrpSpPr>
        <p:grpSpPr>
          <a:xfrm>
            <a:off x="1056005" y="5490845"/>
            <a:ext cx="9993630" cy="483235"/>
            <a:chOff x="1663" y="8647"/>
            <a:chExt cx="15738" cy="761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663" y="8801"/>
              <a:ext cx="157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230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804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378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952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526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100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67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24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822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396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970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54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911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9692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266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0840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141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98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2562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3136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3710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045" y="8778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21" y="8778"/>
              <a:ext cx="4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915" y="8778"/>
              <a:ext cx="640" cy="5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09" y="8778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83" y="8778"/>
              <a:ext cx="4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049" y="8778"/>
              <a:ext cx="9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12</a:t>
              </a:r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95" y="8778"/>
              <a:ext cx="7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17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717" y="8778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18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060" y="8778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19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643" y="8778"/>
              <a:ext cx="708" cy="6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21</a:t>
              </a:r>
              <a:endParaRPr lang="en-US" altLang="zh-CN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074" y="8778"/>
              <a:ext cx="8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26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4565" y="8778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2"/>
                  </a:solidFill>
                </a:rPr>
                <a:t>45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517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091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665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239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813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387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961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535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109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83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257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831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9405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979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0553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1127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1701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2275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2849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3423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3997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0455" y="8778"/>
              <a:ext cx="6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31</a:t>
              </a:r>
              <a:endParaRPr lang="en-US" altLang="zh-CN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2137" y="8778"/>
              <a:ext cx="8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2516" y="8778"/>
              <a:ext cx="8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38</a:t>
              </a:r>
              <a:endParaRPr lang="en-US" altLang="zh-CN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3341" y="8778"/>
              <a:ext cx="7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41</a:t>
              </a:r>
              <a:endParaRPr lang="en-US" altLang="zh-CN"/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4571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428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14858" y="8647"/>
              <a:ext cx="0" cy="1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69" name="直接箭头连接符 68"/>
          <p:cNvCxnSpPr/>
          <p:nvPr/>
        </p:nvCxnSpPr>
        <p:spPr>
          <a:xfrm>
            <a:off x="1400175" y="5106988"/>
            <a:ext cx="10966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2515870" y="5106988"/>
            <a:ext cx="914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439795" y="5106353"/>
            <a:ext cx="12503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709795" y="5106353"/>
            <a:ext cx="1270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5979795" y="5106353"/>
            <a:ext cx="9137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864985" y="5106353"/>
            <a:ext cx="1308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8154035" y="5106353"/>
            <a:ext cx="1298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19225" y="4625975"/>
            <a:ext cx="791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       5               9                       5                       5                  9                    5                       5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7392035" y="2853055"/>
            <a:ext cx="720090" cy="35941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568055" y="2493010"/>
            <a:ext cx="11099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43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 sz="3000"/>
              <a:t>At the end of the semester, a student at SUSTech wants to thank a TA who has provided significant help throughout the term.    To show appreciation, the student decides to buy the TA’s favorite treat — milk candy.    However, after recently buying gifts for friends during his holiday, the student only has </a:t>
            </a:r>
            <a:r>
              <a:rPr lang="en-US" altLang="zh-CN" sz="3000" b="1"/>
              <a:t>n yuan</a:t>
            </a:r>
            <a:r>
              <a:rPr lang="en-US" altLang="zh-CN" sz="3000"/>
              <a:t> left.    Fortunately, the nearby campus store offers </a:t>
            </a:r>
            <a:r>
              <a:rPr lang="en-US" altLang="zh-CN" sz="3000" b="1"/>
              <a:t>m types</a:t>
            </a:r>
            <a:r>
              <a:rPr lang="en-US" altLang="zh-CN" sz="3000"/>
              <a:t> of milk candy, each sold as a whole package and not individually.</a:t>
            </a:r>
            <a:endParaRPr lang="en-US" altLang="zh-CN" sz="3000"/>
          </a:p>
          <a:p>
            <a:r>
              <a:rPr lang="en-US" altLang="zh-CN" sz="3000"/>
              <a:t>The student wants to buy some candy without exceeding the budget and aims to </a:t>
            </a:r>
            <a:r>
              <a:rPr lang="en-US" altLang="zh-CN" sz="3000" b="1"/>
              <a:t>maximize the total sugar content</a:t>
            </a:r>
            <a:r>
              <a:rPr lang="en-US" altLang="zh-CN" sz="3000"/>
              <a:t> obtained.    Please help calculate the maximum sugar he can get, along with the specific number of packages to buy for each candy type.</a:t>
            </a:r>
            <a:endParaRPr lang="en-US" altLang="zh-CN" sz="3000"/>
          </a:p>
          <a:p>
            <a:r>
              <a:rPr lang="en-US" altLang="zh-CN" sz="3000"/>
              <a:t>Given an integer </a:t>
            </a:r>
            <a:r>
              <a:rPr lang="en-US" altLang="zh-CN" sz="3000" b="1"/>
              <a:t>n</a:t>
            </a:r>
            <a:r>
              <a:rPr lang="en-US" altLang="zh-CN" sz="3000"/>
              <a:t> (the total amount of money available) and </a:t>
            </a:r>
            <a:r>
              <a:rPr lang="en-US" altLang="zh-CN" sz="3000" b="1"/>
              <a:t>m</a:t>
            </a:r>
            <a:r>
              <a:rPr lang="en-US" altLang="zh-CN" sz="3000"/>
              <a:t> (the number of candy types), along with the </a:t>
            </a:r>
            <a:r>
              <a:rPr lang="en-US" altLang="zh-CN" sz="3000" b="1"/>
              <a:t>price and sugar content</a:t>
            </a:r>
            <a:r>
              <a:rPr lang="en-US" altLang="zh-CN" sz="3000"/>
              <a:t> of each type of candy, determine:</a:t>
            </a:r>
            <a:endParaRPr lang="en-US" altLang="zh-CN" sz="3000"/>
          </a:p>
          <a:p>
            <a:pPr lvl="1"/>
            <a:r>
              <a:rPr lang="en-US" altLang="zh-CN" sz="3000"/>
              <a:t>The </a:t>
            </a:r>
            <a:r>
              <a:rPr lang="en-US" altLang="zh-CN" sz="3000" b="1"/>
              <a:t>maximum total suga</a:t>
            </a:r>
            <a:r>
              <a:rPr lang="en-US" altLang="zh-CN" sz="3000"/>
              <a:t>r the student can obtain within the budget;</a:t>
            </a:r>
            <a:endParaRPr lang="en-US" altLang="zh-CN" sz="3000"/>
          </a:p>
          <a:p>
            <a:pPr lvl="1"/>
            <a:r>
              <a:rPr lang="en-US" altLang="zh-CN" sz="3000"/>
              <a:t>A valid </a:t>
            </a:r>
            <a:r>
              <a:rPr lang="en-US" altLang="zh-CN" sz="3000" b="1"/>
              <a:t>purchase plan</a:t>
            </a:r>
            <a:r>
              <a:rPr lang="en-US" altLang="zh-CN" sz="3000"/>
              <a:t>, showing how many units of each candy to buy.</a:t>
            </a:r>
            <a:endParaRPr lang="en-US" altLang="zh-CN" sz="3000"/>
          </a:p>
          <a:p>
            <a:r>
              <a:rPr lang="en-US" altLang="zh-CN" sz="3000"/>
              <a:t>Each candy type has an </a:t>
            </a:r>
            <a:r>
              <a:rPr lang="en-US" altLang="zh-CN" sz="3000" b="1"/>
              <a:t>unlimited supply</a:t>
            </a:r>
            <a:r>
              <a:rPr lang="en-US" altLang="zh-CN" sz="3000"/>
              <a:t>, and </a:t>
            </a:r>
            <a:r>
              <a:rPr lang="en-US" altLang="zh-CN" sz="3000" b="1"/>
              <a:t>each unit has a positive integer price</a:t>
            </a:r>
            <a:r>
              <a:rPr lang="en-US" altLang="zh-CN" sz="3000"/>
              <a:t>.</a:t>
            </a:r>
            <a:endParaRPr lang="en-US" altLang="zh-CN" sz="3000"/>
          </a:p>
          <a:p>
            <a:r>
              <a:rPr lang="en-US" altLang="zh-CN" sz="3000"/>
              <a:t>It is guaranteed that </a:t>
            </a:r>
            <a:r>
              <a:rPr lang="en-US" altLang="zh-CN" sz="3000" b="1"/>
              <a:t>there exists exactly one optimal solution</a:t>
            </a:r>
            <a:r>
              <a:rPr lang="en-US" altLang="zh-CN" sz="3000"/>
              <a:t>.</a:t>
            </a:r>
            <a:endParaRPr lang="en-US" altLang="zh-CN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 sz="3000"/>
              <a:t>Input Format</a:t>
            </a:r>
            <a:endParaRPr lang="en-US" altLang="zh-CN" sz="3000"/>
          </a:p>
          <a:p>
            <a:pPr lvl="1"/>
            <a:r>
              <a:rPr lang="en-US" altLang="zh-CN" sz="2570"/>
              <a:t>The first line contains two integers, </a:t>
            </a:r>
            <a:r>
              <a:rPr lang="en-US" altLang="zh-CN" sz="2570" b="1"/>
              <a:t>n</a:t>
            </a:r>
            <a:r>
              <a:rPr lang="en-US" altLang="zh-CN" sz="2570"/>
              <a:t> and </a:t>
            </a:r>
            <a:r>
              <a:rPr lang="en-US" altLang="zh-CN" sz="2570" b="1"/>
              <a:t>m</a:t>
            </a:r>
            <a:r>
              <a:rPr lang="en-US" altLang="zh-CN" sz="2570"/>
              <a:t> — the amount of money available and the number of candy types.</a:t>
            </a:r>
            <a:endParaRPr lang="en-US" altLang="zh-CN" sz="2570"/>
          </a:p>
          <a:p>
            <a:pPr lvl="1"/>
            <a:r>
              <a:rPr lang="en-US" altLang="zh-CN" sz="2570"/>
              <a:t>The next </a:t>
            </a:r>
            <a:r>
              <a:rPr lang="en-US" altLang="zh-CN" sz="2570" b="1"/>
              <a:t>m lines</a:t>
            </a:r>
            <a:r>
              <a:rPr lang="en-US" altLang="zh-CN" sz="2570"/>
              <a:t> each contain two integers </a:t>
            </a:r>
            <a:r>
              <a:rPr lang="en-US" altLang="zh-CN" sz="2570" b="1"/>
              <a:t>a</a:t>
            </a:r>
            <a:r>
              <a:rPr lang="en-US" altLang="zh-CN" sz="2570"/>
              <a:t> and </a:t>
            </a:r>
            <a:r>
              <a:rPr lang="en-US" altLang="zh-CN" sz="2570" b="1"/>
              <a:t>b</a:t>
            </a:r>
            <a:r>
              <a:rPr lang="en-US" altLang="zh-CN" sz="2570"/>
              <a:t>, where </a:t>
            </a:r>
            <a:r>
              <a:rPr lang="en-US" altLang="zh-CN" sz="2570" b="1"/>
              <a:t>a</a:t>
            </a:r>
            <a:r>
              <a:rPr lang="en-US" altLang="zh-CN" sz="2570"/>
              <a:t> is the price and </a:t>
            </a:r>
            <a:r>
              <a:rPr lang="en-US" altLang="zh-CN" sz="2570" b="1"/>
              <a:t>b</a:t>
            </a:r>
            <a:r>
              <a:rPr lang="en-US" altLang="zh-CN" sz="2570"/>
              <a:t> is the sugar content of that type.</a:t>
            </a:r>
            <a:endParaRPr lang="en-US" altLang="zh-CN" sz="2570"/>
          </a:p>
          <a:p>
            <a:endParaRPr lang="en-US" altLang="zh-CN" sz="3000"/>
          </a:p>
          <a:p>
            <a:r>
              <a:rPr lang="en-US" altLang="zh-CN" sz="3000"/>
              <a:t>Output Format</a:t>
            </a:r>
            <a:endParaRPr lang="en-US" altLang="zh-CN" sz="3000"/>
          </a:p>
          <a:p>
            <a:pPr lvl="1"/>
            <a:r>
              <a:rPr lang="en-US" altLang="zh-CN" sz="2570"/>
              <a:t>The first line outputs a single integer: </a:t>
            </a:r>
            <a:r>
              <a:rPr lang="en-US" altLang="zh-CN" sz="2570" b="1"/>
              <a:t>the maximum total sugar</a:t>
            </a:r>
            <a:r>
              <a:rPr lang="en-US" altLang="zh-CN" sz="2570"/>
              <a:t> that can be obtained.</a:t>
            </a:r>
            <a:endParaRPr lang="en-US" altLang="zh-CN" sz="2570"/>
          </a:p>
          <a:p>
            <a:pPr lvl="1"/>
            <a:r>
              <a:rPr lang="en-US" altLang="zh-CN" sz="2570"/>
              <a:t>The following </a:t>
            </a:r>
            <a:r>
              <a:rPr lang="en-US" altLang="zh-CN" sz="2570" b="1"/>
              <a:t>m lines</a:t>
            </a:r>
            <a:r>
              <a:rPr lang="en-US" altLang="zh-CN" sz="2570"/>
              <a:t>: the </a:t>
            </a:r>
            <a:r>
              <a:rPr lang="en-US" altLang="zh-CN" sz="2570" b="1"/>
              <a:t>j-th line</a:t>
            </a:r>
            <a:r>
              <a:rPr lang="en-US" altLang="zh-CN" sz="2570"/>
              <a:t> (1-based) should output the number of units bought of the </a:t>
            </a:r>
            <a:r>
              <a:rPr lang="en-US" altLang="zh-CN" sz="2570" b="1"/>
              <a:t>j-th type</a:t>
            </a:r>
            <a:r>
              <a:rPr lang="en-US" altLang="zh-CN" sz="2570"/>
              <a:t> of candy.</a:t>
            </a:r>
            <a:endParaRPr lang="en-US" altLang="zh-CN" sz="257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222375" cy="187452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570"/>
              <a:t>70 3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71 100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69 1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1 2</a:t>
            </a:r>
            <a:endParaRPr lang="en-US" altLang="zh-CN" sz="257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48075" y="1844675"/>
            <a:ext cx="1222375" cy="18745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570"/>
              <a:t>140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0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0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70</a:t>
            </a:r>
            <a:endParaRPr lang="en-US" altLang="zh-CN" sz="2570"/>
          </a:p>
        </p:txBody>
      </p:sp>
      <p:sp>
        <p:nvSpPr>
          <p:cNvPr id="5" name="右箭头 4"/>
          <p:cNvSpPr/>
          <p:nvPr/>
        </p:nvSpPr>
        <p:spPr>
          <a:xfrm>
            <a:off x="2495550" y="2636520"/>
            <a:ext cx="720090" cy="2882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THX:-)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3173</Words>
  <Application>WPS 演示</Application>
  <PresentationFormat>宽屏</PresentationFormat>
  <Paragraphs>138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Cambria Math</vt:lpstr>
      <vt:lpstr>Open Sans</vt:lpstr>
      <vt:lpstr>Arial</vt:lpstr>
      <vt:lpstr>Segoe Print</vt:lpstr>
      <vt:lpstr>WPS</vt:lpstr>
      <vt:lpstr>PowerPoint 演示文稿</vt:lpstr>
      <vt:lpstr>PowerPoint 演示文稿</vt:lpstr>
      <vt:lpstr>Lab9A</vt:lpstr>
      <vt:lpstr>Lab9A</vt:lpstr>
      <vt:lpstr>Lab9A</vt:lpstr>
      <vt:lpstr>Lab9A</vt:lpstr>
      <vt:lpstr>Lab9B</vt:lpstr>
      <vt:lpstr>Lab9B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维语_豆</cp:lastModifiedBy>
  <cp:revision>5</cp:revision>
  <dcterms:created xsi:type="dcterms:W3CDTF">2023-08-09T12:44:00Z</dcterms:created>
  <dcterms:modified xsi:type="dcterms:W3CDTF">2025-05-06T12:24:43Z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