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81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301" r:id="rId21"/>
    <p:sldId id="302" r:id="rId22"/>
    <p:sldId id="303" r:id="rId23"/>
    <p:sldId id="279" r:id="rId24"/>
    <p:sldId id="298" r:id="rId25"/>
    <p:sldId id="299" r:id="rId26"/>
    <p:sldId id="267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25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8" Type="http://schemas.openxmlformats.org/officeDocument/2006/relationships/slideLayout" Target="../slideLayouts/slideLayout2.xml"/><Relationship Id="rId37" Type="http://schemas.openxmlformats.org/officeDocument/2006/relationships/tags" Target="../tags/tag78.xml"/><Relationship Id="rId36" Type="http://schemas.openxmlformats.org/officeDocument/2006/relationships/tags" Target="../tags/tag77.xml"/><Relationship Id="rId35" Type="http://schemas.openxmlformats.org/officeDocument/2006/relationships/tags" Target="../tags/tag76.xml"/><Relationship Id="rId34" Type="http://schemas.openxmlformats.org/officeDocument/2006/relationships/tags" Target="../tags/tag75.xml"/><Relationship Id="rId33" Type="http://schemas.openxmlformats.org/officeDocument/2006/relationships/tags" Target="../tags/tag74.xml"/><Relationship Id="rId32" Type="http://schemas.openxmlformats.org/officeDocument/2006/relationships/tags" Target="../tags/tag73.xml"/><Relationship Id="rId31" Type="http://schemas.openxmlformats.org/officeDocument/2006/relationships/tags" Target="../tags/tag72.xml"/><Relationship Id="rId30" Type="http://schemas.openxmlformats.org/officeDocument/2006/relationships/tags" Target="../tags/tag71.xml"/><Relationship Id="rId3" Type="http://schemas.openxmlformats.org/officeDocument/2006/relationships/tags" Target="../tags/tag44.xml"/><Relationship Id="rId29" Type="http://schemas.openxmlformats.org/officeDocument/2006/relationships/tags" Target="../tags/tag70.xml"/><Relationship Id="rId28" Type="http://schemas.openxmlformats.org/officeDocument/2006/relationships/tags" Target="../tags/tag69.xml"/><Relationship Id="rId27" Type="http://schemas.openxmlformats.org/officeDocument/2006/relationships/tags" Target="../tags/tag68.xml"/><Relationship Id="rId26" Type="http://schemas.openxmlformats.org/officeDocument/2006/relationships/tags" Target="../tags/tag67.xml"/><Relationship Id="rId25" Type="http://schemas.openxmlformats.org/officeDocument/2006/relationships/tags" Target="../tags/tag66.xml"/><Relationship Id="rId24" Type="http://schemas.openxmlformats.org/officeDocument/2006/relationships/tags" Target="../tags/tag65.xml"/><Relationship Id="rId23" Type="http://schemas.openxmlformats.org/officeDocument/2006/relationships/tags" Target="../tags/tag64.xml"/><Relationship Id="rId22" Type="http://schemas.openxmlformats.org/officeDocument/2006/relationships/tags" Target="../tags/tag63.xml"/><Relationship Id="rId21" Type="http://schemas.openxmlformats.org/officeDocument/2006/relationships/tags" Target="../tags/tag62.xml"/><Relationship Id="rId20" Type="http://schemas.openxmlformats.org/officeDocument/2006/relationships/tags" Target="../tags/tag61.xml"/><Relationship Id="rId2" Type="http://schemas.openxmlformats.org/officeDocument/2006/relationships/image" Target="../media/image4.png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8" Type="http://schemas.openxmlformats.org/officeDocument/2006/relationships/slideLayout" Target="../slideLayouts/slideLayout2.xml"/><Relationship Id="rId47" Type="http://schemas.openxmlformats.org/officeDocument/2006/relationships/tags" Target="../tags/tag124.xml"/><Relationship Id="rId46" Type="http://schemas.openxmlformats.org/officeDocument/2006/relationships/tags" Target="../tags/tag123.xml"/><Relationship Id="rId45" Type="http://schemas.openxmlformats.org/officeDocument/2006/relationships/tags" Target="../tags/tag122.xml"/><Relationship Id="rId44" Type="http://schemas.openxmlformats.org/officeDocument/2006/relationships/tags" Target="../tags/tag121.xml"/><Relationship Id="rId43" Type="http://schemas.openxmlformats.org/officeDocument/2006/relationships/tags" Target="../tags/tag120.xml"/><Relationship Id="rId42" Type="http://schemas.openxmlformats.org/officeDocument/2006/relationships/tags" Target="../tags/tag119.xml"/><Relationship Id="rId41" Type="http://schemas.openxmlformats.org/officeDocument/2006/relationships/tags" Target="../tags/tag118.xml"/><Relationship Id="rId40" Type="http://schemas.openxmlformats.org/officeDocument/2006/relationships/tags" Target="../tags/tag117.xml"/><Relationship Id="rId4" Type="http://schemas.openxmlformats.org/officeDocument/2006/relationships/tags" Target="../tags/tag81.xml"/><Relationship Id="rId39" Type="http://schemas.openxmlformats.org/officeDocument/2006/relationships/tags" Target="../tags/tag116.xml"/><Relationship Id="rId38" Type="http://schemas.openxmlformats.org/officeDocument/2006/relationships/tags" Target="../tags/tag115.xml"/><Relationship Id="rId37" Type="http://schemas.openxmlformats.org/officeDocument/2006/relationships/tags" Target="../tags/tag114.xml"/><Relationship Id="rId36" Type="http://schemas.openxmlformats.org/officeDocument/2006/relationships/tags" Target="../tags/tag113.xml"/><Relationship Id="rId35" Type="http://schemas.openxmlformats.org/officeDocument/2006/relationships/tags" Target="../tags/tag112.xml"/><Relationship Id="rId34" Type="http://schemas.openxmlformats.org/officeDocument/2006/relationships/tags" Target="../tags/tag111.xml"/><Relationship Id="rId33" Type="http://schemas.openxmlformats.org/officeDocument/2006/relationships/tags" Target="../tags/tag110.xml"/><Relationship Id="rId32" Type="http://schemas.openxmlformats.org/officeDocument/2006/relationships/tags" Target="../tags/tag109.xml"/><Relationship Id="rId31" Type="http://schemas.openxmlformats.org/officeDocument/2006/relationships/tags" Target="../tags/tag108.xml"/><Relationship Id="rId30" Type="http://schemas.openxmlformats.org/officeDocument/2006/relationships/tags" Target="../tags/tag107.xml"/><Relationship Id="rId3" Type="http://schemas.openxmlformats.org/officeDocument/2006/relationships/tags" Target="../tags/tag80.xml"/><Relationship Id="rId29" Type="http://schemas.openxmlformats.org/officeDocument/2006/relationships/tags" Target="../tags/tag106.xml"/><Relationship Id="rId28" Type="http://schemas.openxmlformats.org/officeDocument/2006/relationships/tags" Target="../tags/tag105.xml"/><Relationship Id="rId27" Type="http://schemas.openxmlformats.org/officeDocument/2006/relationships/tags" Target="../tags/tag104.xml"/><Relationship Id="rId26" Type="http://schemas.openxmlformats.org/officeDocument/2006/relationships/tags" Target="../tags/tag103.xml"/><Relationship Id="rId25" Type="http://schemas.openxmlformats.org/officeDocument/2006/relationships/tags" Target="../tags/tag102.xml"/><Relationship Id="rId24" Type="http://schemas.openxmlformats.org/officeDocument/2006/relationships/tags" Target="../tags/tag101.xml"/><Relationship Id="rId23" Type="http://schemas.openxmlformats.org/officeDocument/2006/relationships/tags" Target="../tags/tag100.xml"/><Relationship Id="rId22" Type="http://schemas.openxmlformats.org/officeDocument/2006/relationships/tags" Target="../tags/tag99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tags" Target="../tags/tag79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5" Type="http://schemas.openxmlformats.org/officeDocument/2006/relationships/slideLayout" Target="../slideLayouts/slideLayout2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Dynamic </a:t>
            </a:r>
            <a:r>
              <a:rPr lang="en-US" altLang="zh-CN"/>
              <a:t>P</a:t>
            </a:r>
            <a:r>
              <a:rPr lang="zh-CN" altLang="en-US"/>
              <a:t>rogramming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439035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CS208</a:t>
            </a:r>
            <a:endParaRPr lang="en-US" altLang="zh-CN"/>
          </a:p>
          <a:p>
            <a:r>
              <a:rPr lang="en-US" altLang="zh-CN">
                <a:sym typeface="+mn-ea"/>
              </a:rPr>
              <a:t>by wwy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37565" y="172085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    m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620520" y="2446020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 Ci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9150"/>
            <a:ext cx="647700" cy="1082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5230495"/>
            <a:ext cx="5920740" cy="60198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243445" y="751205"/>
            <a:ext cx="4160520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for(i=1;i&lt;=n;i++){</a:t>
            </a:r>
            <a:r>
              <a:rPr lang="en-US" altLang="zh-CN">
                <a:solidFill>
                  <a:schemeClr val="accent6"/>
                </a:solidFill>
              </a:rPr>
              <a:t>//goods</a:t>
            </a:r>
            <a:endParaRPr lang="en-US" altLang="zh-CN"/>
          </a:p>
          <a:p>
            <a:r>
              <a:rPr lang="en-US" altLang="zh-CN"/>
              <a:t>    for(j=1;j&lt;=m;j++){</a:t>
            </a:r>
            <a:r>
              <a:rPr lang="en-US" altLang="zh-CN">
                <a:solidFill>
                  <a:schemeClr val="accent6"/>
                </a:solidFill>
              </a:rPr>
              <a:t>//capacity</a:t>
            </a:r>
            <a:endParaRPr lang="en-US" altLang="zh-CN"/>
          </a:p>
          <a:p>
            <a:r>
              <a:rPr lang="en-US" altLang="zh-CN"/>
              <a:t>        if(j&lt;w[i])f[i][j]=f[i-1][j];</a:t>
            </a:r>
            <a:endParaRPr lang="en-US" altLang="zh-CN"/>
          </a:p>
          <a:p>
            <a:r>
              <a:rPr lang="en-US" altLang="zh-CN"/>
              <a:t>        else</a:t>
            </a:r>
            <a:endParaRPr lang="en-US" altLang="zh-CN"/>
          </a:p>
          <a:p>
            <a:r>
              <a:rPr lang="en-US" altLang="zh-CN"/>
              <a:t>            </a:t>
            </a:r>
            <a:r>
              <a:rPr lang="en-US" altLang="zh-CN">
                <a:solidFill>
                  <a:srgbClr val="C00000"/>
                </a:solidFill>
              </a:rPr>
              <a:t>f[i][j]=max(f[i-1][j],f[i][j-w[i]]+c[i]);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printf(“%d”,f[n][m])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7672705" y="3751580"/>
            <a:ext cx="3731260" cy="2080260"/>
            <a:chOff x="1085" y="5281"/>
            <a:chExt cx="5876" cy="3276"/>
          </a:xfrm>
        </p:grpSpPr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540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1540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1" name="矩形 10"/>
            <p:cNvSpPr/>
            <p:nvPr>
              <p:custDataLst>
                <p:tags r:id="rId6"/>
              </p:custDataLst>
            </p:nvPr>
          </p:nvSpPr>
          <p:spPr>
            <a:xfrm>
              <a:off x="1540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2" name="矩形 11"/>
            <p:cNvSpPr/>
            <p:nvPr>
              <p:custDataLst>
                <p:tags r:id="rId7"/>
              </p:custDataLst>
            </p:nvPr>
          </p:nvSpPr>
          <p:spPr>
            <a:xfrm>
              <a:off x="1540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3" name="矩形 12"/>
            <p:cNvSpPr/>
            <p:nvPr>
              <p:custDataLst>
                <p:tags r:id="rId8"/>
              </p:custDataLst>
            </p:nvPr>
          </p:nvSpPr>
          <p:spPr>
            <a:xfrm>
              <a:off x="2167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4" name="矩形 13"/>
            <p:cNvSpPr/>
            <p:nvPr>
              <p:custDataLst>
                <p:tags r:id="rId9"/>
              </p:custDataLst>
            </p:nvPr>
          </p:nvSpPr>
          <p:spPr>
            <a:xfrm>
              <a:off x="2167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5" name="矩形 14"/>
            <p:cNvSpPr/>
            <p:nvPr>
              <p:custDataLst>
                <p:tags r:id="rId10"/>
              </p:custDataLst>
            </p:nvPr>
          </p:nvSpPr>
          <p:spPr>
            <a:xfrm>
              <a:off x="2167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6" name="矩形 15"/>
            <p:cNvSpPr/>
            <p:nvPr>
              <p:custDataLst>
                <p:tags r:id="rId11"/>
              </p:custDataLst>
            </p:nvPr>
          </p:nvSpPr>
          <p:spPr>
            <a:xfrm>
              <a:off x="2167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7" name="矩形 16"/>
            <p:cNvSpPr/>
            <p:nvPr>
              <p:custDataLst>
                <p:tags r:id="rId12"/>
              </p:custDataLst>
            </p:nvPr>
          </p:nvSpPr>
          <p:spPr>
            <a:xfrm>
              <a:off x="2794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8" name="矩形 17"/>
            <p:cNvSpPr/>
            <p:nvPr>
              <p:custDataLst>
                <p:tags r:id="rId13"/>
              </p:custDataLst>
            </p:nvPr>
          </p:nvSpPr>
          <p:spPr>
            <a:xfrm>
              <a:off x="2794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9" name="矩形 18"/>
            <p:cNvSpPr/>
            <p:nvPr>
              <p:custDataLst>
                <p:tags r:id="rId14"/>
              </p:custDataLst>
            </p:nvPr>
          </p:nvSpPr>
          <p:spPr>
            <a:xfrm>
              <a:off x="2794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0" name="矩形 19"/>
            <p:cNvSpPr/>
            <p:nvPr>
              <p:custDataLst>
                <p:tags r:id="rId15"/>
              </p:custDataLst>
            </p:nvPr>
          </p:nvSpPr>
          <p:spPr>
            <a:xfrm>
              <a:off x="2794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矩形 20"/>
            <p:cNvSpPr/>
            <p:nvPr>
              <p:custDataLst>
                <p:tags r:id="rId16"/>
              </p:custDataLst>
            </p:nvPr>
          </p:nvSpPr>
          <p:spPr>
            <a:xfrm>
              <a:off x="3421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2" name="矩形 21"/>
            <p:cNvSpPr/>
            <p:nvPr>
              <p:custDataLst>
                <p:tags r:id="rId17"/>
              </p:custDataLst>
            </p:nvPr>
          </p:nvSpPr>
          <p:spPr>
            <a:xfrm>
              <a:off x="3421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3" name="矩形 22"/>
            <p:cNvSpPr/>
            <p:nvPr>
              <p:custDataLst>
                <p:tags r:id="rId18"/>
              </p:custDataLst>
            </p:nvPr>
          </p:nvSpPr>
          <p:spPr>
            <a:xfrm>
              <a:off x="3421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4" name="矩形 23"/>
            <p:cNvSpPr/>
            <p:nvPr>
              <p:custDataLst>
                <p:tags r:id="rId19"/>
              </p:custDataLst>
            </p:nvPr>
          </p:nvSpPr>
          <p:spPr>
            <a:xfrm>
              <a:off x="3421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5" name="矩形 24"/>
            <p:cNvSpPr/>
            <p:nvPr>
              <p:custDataLst>
                <p:tags r:id="rId20"/>
              </p:custDataLst>
            </p:nvPr>
          </p:nvSpPr>
          <p:spPr>
            <a:xfrm>
              <a:off x="4048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6" name="矩形 25"/>
            <p:cNvSpPr/>
            <p:nvPr>
              <p:custDataLst>
                <p:tags r:id="rId21"/>
              </p:custDataLst>
            </p:nvPr>
          </p:nvSpPr>
          <p:spPr>
            <a:xfrm>
              <a:off x="4048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7" name="矩形 26"/>
            <p:cNvSpPr/>
            <p:nvPr>
              <p:custDataLst>
                <p:tags r:id="rId22"/>
              </p:custDataLst>
            </p:nvPr>
          </p:nvSpPr>
          <p:spPr>
            <a:xfrm>
              <a:off x="4048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8" name="矩形 27"/>
            <p:cNvSpPr/>
            <p:nvPr>
              <p:custDataLst>
                <p:tags r:id="rId23"/>
              </p:custDataLst>
            </p:nvPr>
          </p:nvSpPr>
          <p:spPr>
            <a:xfrm>
              <a:off x="4048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9" name="矩形 28"/>
            <p:cNvSpPr/>
            <p:nvPr>
              <p:custDataLst>
                <p:tags r:id="rId24"/>
              </p:custDataLst>
            </p:nvPr>
          </p:nvSpPr>
          <p:spPr>
            <a:xfrm>
              <a:off x="4675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矩形 29"/>
            <p:cNvSpPr/>
            <p:nvPr>
              <p:custDataLst>
                <p:tags r:id="rId25"/>
              </p:custDataLst>
            </p:nvPr>
          </p:nvSpPr>
          <p:spPr>
            <a:xfrm>
              <a:off x="4675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1" name="矩形 30"/>
            <p:cNvSpPr/>
            <p:nvPr>
              <p:custDataLst>
                <p:tags r:id="rId26"/>
              </p:custDataLst>
            </p:nvPr>
          </p:nvSpPr>
          <p:spPr>
            <a:xfrm>
              <a:off x="4675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2" name="矩形 31"/>
            <p:cNvSpPr/>
            <p:nvPr>
              <p:custDataLst>
                <p:tags r:id="rId27"/>
              </p:custDataLst>
            </p:nvPr>
          </p:nvSpPr>
          <p:spPr>
            <a:xfrm>
              <a:off x="4675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3" name="矩形 32"/>
            <p:cNvSpPr/>
            <p:nvPr>
              <p:custDataLst>
                <p:tags r:id="rId28"/>
              </p:custDataLst>
            </p:nvPr>
          </p:nvSpPr>
          <p:spPr>
            <a:xfrm>
              <a:off x="5302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4" name="矩形 33"/>
            <p:cNvSpPr/>
            <p:nvPr>
              <p:custDataLst>
                <p:tags r:id="rId29"/>
              </p:custDataLst>
            </p:nvPr>
          </p:nvSpPr>
          <p:spPr>
            <a:xfrm>
              <a:off x="5302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5" name="矩形 34"/>
            <p:cNvSpPr/>
            <p:nvPr>
              <p:custDataLst>
                <p:tags r:id="rId30"/>
              </p:custDataLst>
            </p:nvPr>
          </p:nvSpPr>
          <p:spPr>
            <a:xfrm>
              <a:off x="5302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矩形 35"/>
            <p:cNvSpPr/>
            <p:nvPr>
              <p:custDataLst>
                <p:tags r:id="rId31"/>
              </p:custDataLst>
            </p:nvPr>
          </p:nvSpPr>
          <p:spPr>
            <a:xfrm>
              <a:off x="5302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7" name="矩形 36"/>
            <p:cNvSpPr/>
            <p:nvPr>
              <p:custDataLst>
                <p:tags r:id="rId32"/>
              </p:custDataLst>
            </p:nvPr>
          </p:nvSpPr>
          <p:spPr>
            <a:xfrm>
              <a:off x="5929" y="6050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w,c</a:t>
              </a:r>
              <a:endParaRPr lang="en-US" altLang="zh-CN"/>
            </a:p>
          </p:txBody>
        </p:sp>
        <p:sp>
          <p:nvSpPr>
            <p:cNvPr id="38" name="矩形 37"/>
            <p:cNvSpPr/>
            <p:nvPr>
              <p:custDataLst>
                <p:tags r:id="rId33"/>
              </p:custDataLst>
            </p:nvPr>
          </p:nvSpPr>
          <p:spPr>
            <a:xfrm>
              <a:off x="5929" y="6677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2,3</a:t>
              </a:r>
              <a:endParaRPr lang="en-US" altLang="zh-CN"/>
            </a:p>
          </p:txBody>
        </p:sp>
        <p:sp>
          <p:nvSpPr>
            <p:cNvPr id="39" name="矩形 38"/>
            <p:cNvSpPr/>
            <p:nvPr>
              <p:custDataLst>
                <p:tags r:id="rId34"/>
              </p:custDataLst>
            </p:nvPr>
          </p:nvSpPr>
          <p:spPr>
            <a:xfrm>
              <a:off x="5929" y="7304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4,7</a:t>
              </a:r>
              <a:endParaRPr lang="en-US" altLang="zh-CN"/>
            </a:p>
          </p:txBody>
        </p:sp>
        <p:sp>
          <p:nvSpPr>
            <p:cNvPr id="40" name="矩形 39"/>
            <p:cNvSpPr/>
            <p:nvPr>
              <p:custDataLst>
                <p:tags r:id="rId35"/>
              </p:custDataLst>
            </p:nvPr>
          </p:nvSpPr>
          <p:spPr>
            <a:xfrm>
              <a:off x="5929" y="7931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3,6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>
              <p:custDataLst>
                <p:tags r:id="rId36"/>
              </p:custDataLst>
            </p:nvPr>
          </p:nvSpPr>
          <p:spPr>
            <a:xfrm>
              <a:off x="1323" y="5382"/>
              <a:ext cx="44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70C0"/>
                  </a:solidFill>
                </a:rPr>
                <a:t>j</a:t>
              </a:r>
              <a:r>
                <a:rPr lang="en-US" altLang="zh-CN"/>
                <a:t>  0      1     2     3      4     5      6</a:t>
              </a:r>
              <a:endParaRPr lang="en-US" altLang="zh-CN"/>
            </a:p>
          </p:txBody>
        </p:sp>
        <p:sp>
          <p:nvSpPr>
            <p:cNvPr id="43" name="文本框 42"/>
            <p:cNvSpPr txBox="1"/>
            <p:nvPr>
              <p:custDataLst>
                <p:tags r:id="rId37"/>
              </p:custDataLst>
            </p:nvPr>
          </p:nvSpPr>
          <p:spPr>
            <a:xfrm>
              <a:off x="1085" y="5281"/>
              <a:ext cx="425" cy="31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b="1">
                  <a:solidFill>
                    <a:srgbClr val="0070C0"/>
                  </a:solidFill>
                </a:rPr>
                <a:t>i</a:t>
              </a:r>
              <a:endParaRPr lang="en-US" altLang="zh-CN" b="1">
                <a:solidFill>
                  <a:srgbClr val="0070C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/>
                <a:t>0</a:t>
              </a:r>
              <a:endParaRPr lang="en-US" altLang="zh-CN"/>
            </a:p>
            <a:p>
              <a:pPr>
                <a:lnSpc>
                  <a:spcPct val="140000"/>
                </a:lnSpc>
              </a:pPr>
              <a:r>
                <a:rPr lang="en-US" altLang="zh-CN"/>
                <a:t>1</a:t>
              </a:r>
              <a:endParaRPr lang="en-US" altLang="zh-CN"/>
            </a:p>
            <a:p>
              <a:pPr>
                <a:lnSpc>
                  <a:spcPct val="140000"/>
                </a:lnSpc>
              </a:pPr>
              <a:r>
                <a:rPr lang="en-US" altLang="zh-CN"/>
                <a:t>2</a:t>
              </a:r>
              <a:endParaRPr lang="en-US" altLang="zh-CN"/>
            </a:p>
            <a:p>
              <a:pPr>
                <a:lnSpc>
                  <a:spcPct val="140000"/>
                </a:lnSpc>
              </a:pPr>
              <a:r>
                <a:rPr lang="en-US" altLang="zh-CN"/>
                <a:t>3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37565" y="172085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    m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620520" y="2446020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 Ci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89150"/>
            <a:ext cx="647700" cy="108204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7243445" y="751205"/>
            <a:ext cx="4160520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for(i=1;i&lt;=n;i++){</a:t>
            </a:r>
            <a:r>
              <a:rPr lang="en-US" altLang="zh-CN">
                <a:solidFill>
                  <a:schemeClr val="accent6"/>
                </a:solidFill>
              </a:rPr>
              <a:t>//goods</a:t>
            </a:r>
            <a:endParaRPr lang="en-US" altLang="zh-CN"/>
          </a:p>
          <a:p>
            <a:r>
              <a:rPr lang="en-US" altLang="zh-CN"/>
              <a:t>    for(j=1;j&lt;=m;j++){</a:t>
            </a:r>
            <a:r>
              <a:rPr lang="en-US" altLang="zh-CN">
                <a:solidFill>
                  <a:schemeClr val="accent6"/>
                </a:solidFill>
              </a:rPr>
              <a:t>//capacity</a:t>
            </a:r>
            <a:endParaRPr lang="en-US" altLang="zh-CN"/>
          </a:p>
          <a:p>
            <a:r>
              <a:rPr lang="en-US" altLang="zh-CN"/>
              <a:t>        if(j&lt;w[i])f[i][j]=f[i-1][j];</a:t>
            </a:r>
            <a:endParaRPr lang="en-US" altLang="zh-CN"/>
          </a:p>
          <a:p>
            <a:r>
              <a:rPr lang="en-US" altLang="zh-CN"/>
              <a:t>        else</a:t>
            </a:r>
            <a:endParaRPr lang="en-US" altLang="zh-CN"/>
          </a:p>
          <a:p>
            <a:r>
              <a:rPr lang="en-US" altLang="zh-CN"/>
              <a:t>            </a:t>
            </a:r>
            <a:r>
              <a:rPr lang="en-US" altLang="zh-CN">
                <a:solidFill>
                  <a:srgbClr val="C00000"/>
                </a:solidFill>
              </a:rPr>
              <a:t>f[i][j]=max(f[i-1][j],f[i][j-w[i]]+c[i]);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printf(“%d”,f[n][m])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7086600" y="3943795"/>
            <a:ext cx="4386580" cy="2551349"/>
            <a:chOff x="1085" y="5437"/>
            <a:chExt cx="5876" cy="3123"/>
          </a:xfrm>
        </p:grpSpPr>
        <p:sp>
          <p:nvSpPr>
            <p:cNvPr id="13" name="矩形 12"/>
            <p:cNvSpPr/>
            <p:nvPr>
              <p:custDataLst>
                <p:tags r:id="rId3"/>
              </p:custDataLst>
            </p:nvPr>
          </p:nvSpPr>
          <p:spPr>
            <a:xfrm>
              <a:off x="1540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1540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>
              <a:off x="1540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1540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7" name="矩形 16"/>
            <p:cNvSpPr/>
            <p:nvPr>
              <p:custDataLst>
                <p:tags r:id="rId7"/>
              </p:custDataLst>
            </p:nvPr>
          </p:nvSpPr>
          <p:spPr>
            <a:xfrm>
              <a:off x="2167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8" name="矩形 17"/>
            <p:cNvSpPr/>
            <p:nvPr>
              <p:custDataLst>
                <p:tags r:id="rId8"/>
              </p:custDataLst>
            </p:nvPr>
          </p:nvSpPr>
          <p:spPr>
            <a:xfrm>
              <a:off x="2167" y="6677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9" name="矩形 18"/>
            <p:cNvSpPr/>
            <p:nvPr>
              <p:custDataLst>
                <p:tags r:id="rId9"/>
              </p:custDataLst>
            </p:nvPr>
          </p:nvSpPr>
          <p:spPr>
            <a:xfrm>
              <a:off x="2167" y="7304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0" name="矩形 19"/>
            <p:cNvSpPr/>
            <p:nvPr>
              <p:custDataLst>
                <p:tags r:id="rId10"/>
              </p:custDataLst>
            </p:nvPr>
          </p:nvSpPr>
          <p:spPr>
            <a:xfrm>
              <a:off x="2167" y="7931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矩形 20"/>
            <p:cNvSpPr/>
            <p:nvPr>
              <p:custDataLst>
                <p:tags r:id="rId11"/>
              </p:custDataLst>
            </p:nvPr>
          </p:nvSpPr>
          <p:spPr>
            <a:xfrm>
              <a:off x="2794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2" name="矩形 21"/>
            <p:cNvSpPr/>
            <p:nvPr>
              <p:custDataLst>
                <p:tags r:id="rId12"/>
              </p:custDataLst>
            </p:nvPr>
          </p:nvSpPr>
          <p:spPr>
            <a:xfrm>
              <a:off x="2794" y="6677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3" name="矩形 22"/>
            <p:cNvSpPr/>
            <p:nvPr>
              <p:custDataLst>
                <p:tags r:id="rId13"/>
              </p:custDataLst>
            </p:nvPr>
          </p:nvSpPr>
          <p:spPr>
            <a:xfrm>
              <a:off x="2794" y="7304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4" name="矩形 23"/>
            <p:cNvSpPr/>
            <p:nvPr>
              <p:custDataLst>
                <p:tags r:id="rId14"/>
              </p:custDataLst>
            </p:nvPr>
          </p:nvSpPr>
          <p:spPr>
            <a:xfrm>
              <a:off x="2794" y="7931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5" name="矩形 24"/>
            <p:cNvSpPr/>
            <p:nvPr>
              <p:custDataLst>
                <p:tags r:id="rId15"/>
              </p:custDataLst>
            </p:nvPr>
          </p:nvSpPr>
          <p:spPr>
            <a:xfrm>
              <a:off x="3421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6" name="矩形 25"/>
            <p:cNvSpPr/>
            <p:nvPr>
              <p:custDataLst>
                <p:tags r:id="rId16"/>
              </p:custDataLst>
            </p:nvPr>
          </p:nvSpPr>
          <p:spPr>
            <a:xfrm>
              <a:off x="3421" y="6677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矩形 26"/>
            <p:cNvSpPr/>
            <p:nvPr>
              <p:custDataLst>
                <p:tags r:id="rId17"/>
              </p:custDataLst>
            </p:nvPr>
          </p:nvSpPr>
          <p:spPr>
            <a:xfrm>
              <a:off x="3421" y="7304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8" name="矩形 27"/>
            <p:cNvSpPr/>
            <p:nvPr>
              <p:custDataLst>
                <p:tags r:id="rId18"/>
              </p:custDataLst>
            </p:nvPr>
          </p:nvSpPr>
          <p:spPr>
            <a:xfrm>
              <a:off x="3421" y="7931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29" name="矩形 28"/>
            <p:cNvSpPr/>
            <p:nvPr>
              <p:custDataLst>
                <p:tags r:id="rId19"/>
              </p:custDataLst>
            </p:nvPr>
          </p:nvSpPr>
          <p:spPr>
            <a:xfrm>
              <a:off x="4048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矩形 29"/>
            <p:cNvSpPr/>
            <p:nvPr>
              <p:custDataLst>
                <p:tags r:id="rId20"/>
              </p:custDataLst>
            </p:nvPr>
          </p:nvSpPr>
          <p:spPr>
            <a:xfrm>
              <a:off x="4048" y="6677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1" name="矩形 30"/>
            <p:cNvSpPr/>
            <p:nvPr>
              <p:custDataLst>
                <p:tags r:id="rId21"/>
              </p:custDataLst>
            </p:nvPr>
          </p:nvSpPr>
          <p:spPr>
            <a:xfrm>
              <a:off x="4048" y="7304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2" name="矩形 31"/>
            <p:cNvSpPr/>
            <p:nvPr>
              <p:custDataLst>
                <p:tags r:id="rId22"/>
              </p:custDataLst>
            </p:nvPr>
          </p:nvSpPr>
          <p:spPr>
            <a:xfrm>
              <a:off x="4048" y="7931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3" name="矩形 32"/>
            <p:cNvSpPr/>
            <p:nvPr>
              <p:custDataLst>
                <p:tags r:id="rId23"/>
              </p:custDataLst>
            </p:nvPr>
          </p:nvSpPr>
          <p:spPr>
            <a:xfrm>
              <a:off x="4675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4" name="矩形 33"/>
            <p:cNvSpPr/>
            <p:nvPr>
              <p:custDataLst>
                <p:tags r:id="rId24"/>
              </p:custDataLst>
            </p:nvPr>
          </p:nvSpPr>
          <p:spPr>
            <a:xfrm>
              <a:off x="4675" y="6677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5" name="矩形 34"/>
            <p:cNvSpPr/>
            <p:nvPr>
              <p:custDataLst>
                <p:tags r:id="rId25"/>
              </p:custDataLst>
            </p:nvPr>
          </p:nvSpPr>
          <p:spPr>
            <a:xfrm>
              <a:off x="4675" y="7304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6" name="矩形 35"/>
            <p:cNvSpPr/>
            <p:nvPr>
              <p:custDataLst>
                <p:tags r:id="rId26"/>
              </p:custDataLst>
            </p:nvPr>
          </p:nvSpPr>
          <p:spPr>
            <a:xfrm>
              <a:off x="4675" y="7931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7" name="矩形 36"/>
            <p:cNvSpPr/>
            <p:nvPr>
              <p:custDataLst>
                <p:tags r:id="rId27"/>
              </p:custDataLst>
            </p:nvPr>
          </p:nvSpPr>
          <p:spPr>
            <a:xfrm>
              <a:off x="5302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8" name="矩形 37"/>
            <p:cNvSpPr/>
            <p:nvPr>
              <p:custDataLst>
                <p:tags r:id="rId28"/>
              </p:custDataLst>
            </p:nvPr>
          </p:nvSpPr>
          <p:spPr>
            <a:xfrm>
              <a:off x="5302" y="6677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9" name="矩形 38"/>
            <p:cNvSpPr/>
            <p:nvPr>
              <p:custDataLst>
                <p:tags r:id="rId29"/>
              </p:custDataLst>
            </p:nvPr>
          </p:nvSpPr>
          <p:spPr>
            <a:xfrm>
              <a:off x="5302" y="7304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40" name="矩形 39"/>
            <p:cNvSpPr/>
            <p:nvPr>
              <p:custDataLst>
                <p:tags r:id="rId30"/>
              </p:custDataLst>
            </p:nvPr>
          </p:nvSpPr>
          <p:spPr>
            <a:xfrm>
              <a:off x="5302" y="7931"/>
              <a:ext cx="627" cy="62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12</a:t>
              </a:r>
              <a:endParaRPr lang="en-US" altLang="zh-CN"/>
            </a:p>
          </p:txBody>
        </p:sp>
        <p:sp>
          <p:nvSpPr>
            <p:cNvPr id="41" name="矩形 40"/>
            <p:cNvSpPr/>
            <p:nvPr>
              <p:custDataLst>
                <p:tags r:id="rId31"/>
              </p:custDataLst>
            </p:nvPr>
          </p:nvSpPr>
          <p:spPr>
            <a:xfrm>
              <a:off x="5929" y="6050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w,c</a:t>
              </a:r>
              <a:endParaRPr lang="en-US" altLang="zh-CN"/>
            </a:p>
          </p:txBody>
        </p:sp>
        <p:sp>
          <p:nvSpPr>
            <p:cNvPr id="43" name="矩形 42"/>
            <p:cNvSpPr/>
            <p:nvPr>
              <p:custDataLst>
                <p:tags r:id="rId32"/>
              </p:custDataLst>
            </p:nvPr>
          </p:nvSpPr>
          <p:spPr>
            <a:xfrm>
              <a:off x="5929" y="6677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2,3</a:t>
              </a:r>
              <a:endParaRPr lang="en-US" altLang="zh-CN"/>
            </a:p>
          </p:txBody>
        </p:sp>
        <p:sp>
          <p:nvSpPr>
            <p:cNvPr id="44" name="矩形 43"/>
            <p:cNvSpPr/>
            <p:nvPr>
              <p:custDataLst>
                <p:tags r:id="rId33"/>
              </p:custDataLst>
            </p:nvPr>
          </p:nvSpPr>
          <p:spPr>
            <a:xfrm>
              <a:off x="5929" y="7304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4,7</a:t>
              </a:r>
              <a:endParaRPr lang="en-US" altLang="zh-CN"/>
            </a:p>
          </p:txBody>
        </p:sp>
        <p:sp>
          <p:nvSpPr>
            <p:cNvPr id="45" name="矩形 44"/>
            <p:cNvSpPr/>
            <p:nvPr>
              <p:custDataLst>
                <p:tags r:id="rId34"/>
              </p:custDataLst>
            </p:nvPr>
          </p:nvSpPr>
          <p:spPr>
            <a:xfrm>
              <a:off x="5929" y="7931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3,6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>
              <p:custDataLst>
                <p:tags r:id="rId35"/>
              </p:custDataLst>
            </p:nvPr>
          </p:nvSpPr>
          <p:spPr>
            <a:xfrm>
              <a:off x="1323" y="5466"/>
              <a:ext cx="4499" cy="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>
                <a:lnSpc>
                  <a:spcPct val="110000"/>
                </a:lnSpc>
              </a:pPr>
              <a:r>
                <a:rPr lang="en-US" altLang="zh-CN" b="1">
                  <a:solidFill>
                    <a:srgbClr val="0070C0"/>
                  </a:solidFill>
                </a:rPr>
                <a:t>j</a:t>
              </a:r>
              <a:r>
                <a:rPr lang="en-US" altLang="zh-CN"/>
                <a:t>  0      1     2     3      4     5      6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>
              <p:custDataLst>
                <p:tags r:id="rId36"/>
              </p:custDataLst>
            </p:nvPr>
          </p:nvSpPr>
          <p:spPr>
            <a:xfrm>
              <a:off x="1085" y="5437"/>
              <a:ext cx="425" cy="31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70000"/>
                </a:lnSpc>
              </a:pPr>
              <a:r>
                <a:rPr lang="en-US" altLang="zh-CN" b="1">
                  <a:solidFill>
                    <a:srgbClr val="0070C0"/>
                  </a:solidFill>
                </a:rPr>
                <a:t>i</a:t>
              </a:r>
              <a:endParaRPr lang="en-US" altLang="zh-CN" b="1">
                <a:solidFill>
                  <a:srgbClr val="0070C0"/>
                </a:solidFill>
              </a:endParaRPr>
            </a:p>
            <a:p>
              <a:pPr>
                <a:lnSpc>
                  <a:spcPct val="170000"/>
                </a:lnSpc>
              </a:pPr>
              <a:r>
                <a:rPr lang="en-US" altLang="zh-CN"/>
                <a:t>0</a:t>
              </a:r>
              <a:endParaRPr lang="en-US" altLang="zh-CN"/>
            </a:p>
            <a:p>
              <a:pPr>
                <a:lnSpc>
                  <a:spcPct val="170000"/>
                </a:lnSpc>
              </a:pPr>
              <a:r>
                <a:rPr lang="en-US" altLang="zh-CN"/>
                <a:t>1</a:t>
              </a:r>
              <a:endParaRPr lang="en-US" altLang="zh-CN"/>
            </a:p>
            <a:p>
              <a:pPr>
                <a:lnSpc>
                  <a:spcPct val="170000"/>
                </a:lnSpc>
              </a:pPr>
              <a:r>
                <a:rPr lang="en-US" altLang="zh-CN"/>
                <a:t>2</a:t>
              </a:r>
              <a:endParaRPr lang="en-US" altLang="zh-CN"/>
            </a:p>
            <a:p>
              <a:pPr>
                <a:lnSpc>
                  <a:spcPct val="170000"/>
                </a:lnSpc>
              </a:pPr>
              <a:r>
                <a:rPr lang="en-US" altLang="zh-CN"/>
                <a:t>3</a:t>
              </a:r>
              <a:endParaRPr lang="en-US" altLang="zh-CN"/>
            </a:p>
          </p:txBody>
        </p:sp>
      </p:grpSp>
      <p:cxnSp>
        <p:nvCxnSpPr>
          <p:cNvPr id="49" name="曲线连接符 48"/>
          <p:cNvCxnSpPr/>
          <p:nvPr/>
        </p:nvCxnSpPr>
        <p:spPr>
          <a:xfrm rot="16200000" flipH="1">
            <a:off x="8128000" y="4610735"/>
            <a:ext cx="3175" cy="936625"/>
          </a:xfrm>
          <a:prstGeom prst="curvedConnector3">
            <a:avLst>
              <a:gd name="adj1" fmla="val -610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曲线连接符 49"/>
          <p:cNvCxnSpPr/>
          <p:nvPr>
            <p:custDataLst>
              <p:tags r:id="rId37"/>
            </p:custDataLst>
          </p:nvPr>
        </p:nvCxnSpPr>
        <p:spPr>
          <a:xfrm rot="16200000" flipH="1">
            <a:off x="8580120" y="4656455"/>
            <a:ext cx="3175" cy="936625"/>
          </a:xfrm>
          <a:prstGeom prst="curvedConnector3">
            <a:avLst>
              <a:gd name="adj1" fmla="val -746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>
            <p:custDataLst>
              <p:tags r:id="rId38"/>
            </p:custDataLst>
          </p:nvPr>
        </p:nvCxnSpPr>
        <p:spPr>
          <a:xfrm rot="16200000" flipH="1">
            <a:off x="9032240" y="4631055"/>
            <a:ext cx="3175" cy="936625"/>
          </a:xfrm>
          <a:prstGeom prst="curvedConnector3">
            <a:avLst>
              <a:gd name="adj1" fmla="val -746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曲线连接符 51"/>
          <p:cNvCxnSpPr/>
          <p:nvPr>
            <p:custDataLst>
              <p:tags r:id="rId39"/>
            </p:custDataLst>
          </p:nvPr>
        </p:nvCxnSpPr>
        <p:spPr>
          <a:xfrm rot="16200000" flipH="1">
            <a:off x="9494520" y="4636135"/>
            <a:ext cx="3175" cy="936625"/>
          </a:xfrm>
          <a:prstGeom prst="curvedConnector3">
            <a:avLst>
              <a:gd name="adj1" fmla="val -746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曲线连接符 52"/>
          <p:cNvCxnSpPr/>
          <p:nvPr>
            <p:custDataLst>
              <p:tags r:id="rId40"/>
            </p:custDataLst>
          </p:nvPr>
        </p:nvCxnSpPr>
        <p:spPr>
          <a:xfrm rot="16200000" flipH="1">
            <a:off x="9956800" y="4641215"/>
            <a:ext cx="3175" cy="936625"/>
          </a:xfrm>
          <a:prstGeom prst="curvedConnector3">
            <a:avLst>
              <a:gd name="adj1" fmla="val -746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曲线连接符 53"/>
          <p:cNvCxnSpPr/>
          <p:nvPr/>
        </p:nvCxnSpPr>
        <p:spPr>
          <a:xfrm rot="16200000" flipH="1">
            <a:off x="8595995" y="4675505"/>
            <a:ext cx="3175" cy="1872615"/>
          </a:xfrm>
          <a:prstGeom prst="curvedConnector3">
            <a:avLst>
              <a:gd name="adj1" fmla="val -746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曲线连接符 54"/>
          <p:cNvCxnSpPr/>
          <p:nvPr>
            <p:custDataLst>
              <p:tags r:id="rId41"/>
            </p:custDataLst>
          </p:nvPr>
        </p:nvCxnSpPr>
        <p:spPr>
          <a:xfrm rot="16200000" flipH="1">
            <a:off x="9037955" y="4680585"/>
            <a:ext cx="3175" cy="1872615"/>
          </a:xfrm>
          <a:prstGeom prst="curvedConnector3">
            <a:avLst>
              <a:gd name="adj1" fmla="val -746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曲线连接符 55"/>
          <p:cNvCxnSpPr/>
          <p:nvPr>
            <p:custDataLst>
              <p:tags r:id="rId42"/>
            </p:custDataLst>
          </p:nvPr>
        </p:nvCxnSpPr>
        <p:spPr>
          <a:xfrm rot="16200000" flipH="1">
            <a:off x="9530715" y="4685665"/>
            <a:ext cx="3175" cy="1872615"/>
          </a:xfrm>
          <a:prstGeom prst="curvedConnector3">
            <a:avLst>
              <a:gd name="adj1" fmla="val -746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曲线连接符 56"/>
          <p:cNvCxnSpPr/>
          <p:nvPr/>
        </p:nvCxnSpPr>
        <p:spPr>
          <a:xfrm rot="16200000" flipH="1">
            <a:off x="8362315" y="5410835"/>
            <a:ext cx="3175" cy="1404620"/>
          </a:xfrm>
          <a:prstGeom prst="curvedConnector3">
            <a:avLst>
              <a:gd name="adj1" fmla="val -74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曲线连接符 57"/>
          <p:cNvCxnSpPr/>
          <p:nvPr>
            <p:custDataLst>
              <p:tags r:id="rId43"/>
            </p:custDataLst>
          </p:nvPr>
        </p:nvCxnSpPr>
        <p:spPr>
          <a:xfrm rot="16200000" flipH="1">
            <a:off x="9291955" y="5426075"/>
            <a:ext cx="3175" cy="1404620"/>
          </a:xfrm>
          <a:prstGeom prst="curvedConnector3">
            <a:avLst>
              <a:gd name="adj1" fmla="val -74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>
            <p:custDataLst>
              <p:tags r:id="rId44"/>
            </p:custDataLst>
          </p:nvPr>
        </p:nvCxnSpPr>
        <p:spPr>
          <a:xfrm rot="16200000" flipH="1">
            <a:off x="9744075" y="5431155"/>
            <a:ext cx="3175" cy="1404620"/>
          </a:xfrm>
          <a:prstGeom prst="curvedConnector3">
            <a:avLst>
              <a:gd name="adj1" fmla="val -74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>
            <p:custDataLst>
              <p:tags r:id="rId45"/>
            </p:custDataLst>
          </p:nvPr>
        </p:nvSpPr>
        <p:spPr>
          <a:xfrm>
            <a:off x="926465" y="4465049"/>
            <a:ext cx="2066925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i=1:</a:t>
            </a:r>
            <a:endParaRPr lang="en-US" altLang="zh-CN"/>
          </a:p>
          <a:p>
            <a:r>
              <a:rPr lang="en-US" altLang="zh-CN"/>
              <a:t>f[1][1]=f[0][1]=0;</a:t>
            </a:r>
            <a:endParaRPr lang="en-US" altLang="zh-CN"/>
          </a:p>
          <a:p>
            <a:r>
              <a:rPr lang="en-US" altLang="zh-CN"/>
              <a:t>f[1][2]=f[1][0]+3=3;</a:t>
            </a:r>
            <a:endParaRPr lang="en-US" altLang="zh-CN"/>
          </a:p>
          <a:p>
            <a:r>
              <a:rPr lang="en-US" altLang="zh-CN"/>
              <a:t>f[1][3]=f[1][1]+3=3;</a:t>
            </a:r>
            <a:endParaRPr lang="en-US" altLang="zh-CN"/>
          </a:p>
          <a:p>
            <a:r>
              <a:rPr lang="en-US" altLang="zh-CN"/>
              <a:t>f[1][4]=f[1][2]+3=6;</a:t>
            </a:r>
            <a:endParaRPr lang="en-US" altLang="zh-CN"/>
          </a:p>
          <a:p>
            <a:r>
              <a:rPr lang="en-US" altLang="zh-CN"/>
              <a:t>f[1][5]=f[1][3]+3=6;</a:t>
            </a:r>
            <a:endParaRPr lang="en-US" altLang="zh-CN"/>
          </a:p>
          <a:p>
            <a:r>
              <a:rPr lang="en-US" altLang="zh-CN"/>
              <a:t>f[1][6]=f[1][4]+3=9;</a:t>
            </a:r>
            <a:endParaRPr lang="en-US" altLang="zh-CN"/>
          </a:p>
        </p:txBody>
      </p:sp>
      <p:sp>
        <p:nvSpPr>
          <p:cNvPr id="64" name="文本框 63"/>
          <p:cNvSpPr txBox="1"/>
          <p:nvPr>
            <p:custDataLst>
              <p:tags r:id="rId46"/>
            </p:custDataLst>
          </p:nvPr>
        </p:nvSpPr>
        <p:spPr>
          <a:xfrm>
            <a:off x="2993390" y="4465049"/>
            <a:ext cx="2066925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i=2:</a:t>
            </a:r>
            <a:endParaRPr lang="en-US" altLang="zh-CN"/>
          </a:p>
          <a:p>
            <a:r>
              <a:rPr lang="en-US" altLang="zh-CN"/>
              <a:t>f[2][1]=f[0][1]=0;</a:t>
            </a:r>
            <a:endParaRPr lang="en-US" altLang="zh-CN"/>
          </a:p>
          <a:p>
            <a:r>
              <a:rPr lang="en-US" altLang="zh-CN"/>
              <a:t>f[2][2]=f[1][2]=3;</a:t>
            </a:r>
            <a:endParaRPr lang="en-US" altLang="zh-CN"/>
          </a:p>
          <a:p>
            <a:r>
              <a:rPr lang="en-US" altLang="zh-CN"/>
              <a:t>f[2][3]=f[1][3]=3;</a:t>
            </a:r>
            <a:endParaRPr lang="en-US" altLang="zh-CN"/>
          </a:p>
          <a:p>
            <a:r>
              <a:rPr lang="en-US" altLang="zh-CN"/>
              <a:t>f[2][4]=f[2][0]+7=7;</a:t>
            </a:r>
            <a:endParaRPr lang="en-US" altLang="zh-CN"/>
          </a:p>
          <a:p>
            <a:r>
              <a:rPr lang="en-US" altLang="zh-CN"/>
              <a:t>f[2][5]=f[2][1]+7=7;</a:t>
            </a:r>
            <a:endParaRPr lang="en-US" altLang="zh-CN"/>
          </a:p>
          <a:p>
            <a:r>
              <a:rPr lang="en-US" altLang="zh-CN"/>
              <a:t>f[2][6]=f[2][2]+7=10;</a:t>
            </a:r>
            <a:endParaRPr lang="en-US" altLang="zh-CN"/>
          </a:p>
        </p:txBody>
      </p:sp>
      <p:sp>
        <p:nvSpPr>
          <p:cNvPr id="65" name="文本框 64"/>
          <p:cNvSpPr txBox="1"/>
          <p:nvPr>
            <p:custDataLst>
              <p:tags r:id="rId47"/>
            </p:custDataLst>
          </p:nvPr>
        </p:nvSpPr>
        <p:spPr>
          <a:xfrm>
            <a:off x="5039995" y="4465049"/>
            <a:ext cx="2066925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i=3:</a:t>
            </a:r>
            <a:endParaRPr lang="en-US" altLang="zh-CN"/>
          </a:p>
          <a:p>
            <a:r>
              <a:rPr lang="en-US" altLang="zh-CN"/>
              <a:t>f[3][1]=f[2][1]=0;</a:t>
            </a:r>
            <a:endParaRPr lang="en-US" altLang="zh-CN"/>
          </a:p>
          <a:p>
            <a:r>
              <a:rPr lang="en-US" altLang="zh-CN"/>
              <a:t>f[3][2]=f[2][2]=3;</a:t>
            </a:r>
            <a:endParaRPr lang="en-US" altLang="zh-CN"/>
          </a:p>
          <a:p>
            <a:r>
              <a:rPr lang="en-US" altLang="zh-CN"/>
              <a:t>f[3][3]=f[3][0]+6=6;</a:t>
            </a:r>
            <a:endParaRPr lang="en-US" altLang="zh-CN"/>
          </a:p>
          <a:p>
            <a:r>
              <a:rPr lang="en-US" altLang="zh-CN"/>
              <a:t>f[3][4]=f[2][4]=7;</a:t>
            </a:r>
            <a:endParaRPr lang="en-US" altLang="zh-CN"/>
          </a:p>
          <a:p>
            <a:r>
              <a:rPr lang="en-US" altLang="zh-CN"/>
              <a:t>f[3][5]=f[3][2]+6=9;</a:t>
            </a:r>
            <a:endParaRPr lang="en-US" altLang="zh-CN"/>
          </a:p>
          <a:p>
            <a:r>
              <a:rPr lang="en-US" altLang="zh-CN"/>
              <a:t>f[3][6]=f[3][3]+6=12;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/>
          <a:p>
            <a:r>
              <a:rPr lang="en-US" altLang="zh-CN"/>
              <a:t>eg: Longest Common Sequence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give two string, please calulate the length of longest common sequence</a:t>
            </a:r>
            <a:endParaRPr lang="en-US" altLang="zh-CN"/>
          </a:p>
          <a:p>
            <a:r>
              <a:rPr lang="en-US" altLang="zh-CN"/>
              <a:t>Input: A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en-US" altLang="zh-CN"/>
              <a:t>A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E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DB</a:t>
            </a:r>
            <a:r>
              <a:rPr lang="en-US" altLang="zh-CN"/>
              <a:t>D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Output:3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954770" y="3578860"/>
            <a:ext cx="167703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A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D </a:t>
            </a:r>
            <a:r>
              <a:rPr lang="en-US" altLang="zh-CN" sz="2400">
                <a:sym typeface="+mn-ea"/>
              </a:rPr>
              <a:t>A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B </a:t>
            </a:r>
            <a:r>
              <a:rPr lang="en-US" altLang="zh-CN" sz="2400">
                <a:sym typeface="+mn-ea"/>
              </a:rPr>
              <a:t>E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tx1"/>
                </a:solidFill>
                <a:sym typeface="+mn-ea"/>
              </a:rPr>
              <a:t>        i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D B </a:t>
            </a:r>
            <a:r>
              <a:rPr lang="en-US" altLang="zh-CN" sz="2400">
                <a:sym typeface="+mn-ea"/>
              </a:rPr>
              <a:t>D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 </a:t>
            </a:r>
            <a:r>
              <a:rPr lang="en-US" altLang="zh-CN" sz="2400">
                <a:sym typeface="+mn-ea"/>
              </a:rPr>
              <a:t>A 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/>
              <a:t>            j</a:t>
            </a:r>
            <a:endParaRPr lang="en-US" altLang="zh-CN" sz="240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9619615" y="3997325"/>
            <a:ext cx="0" cy="300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9911080" y="5081270"/>
            <a:ext cx="0" cy="346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686675" y="5260975"/>
            <a:ext cx="93599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f[i][j]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475615" y="382270"/>
            <a:ext cx="1676400" cy="2306320"/>
            <a:chOff x="749" y="602"/>
            <a:chExt cx="2640" cy="3632"/>
          </a:xfrm>
        </p:grpSpPr>
        <p:sp>
          <p:nvSpPr>
            <p:cNvPr id="4" name="文本框 3"/>
            <p:cNvSpPr txBox="1"/>
            <p:nvPr/>
          </p:nvSpPr>
          <p:spPr>
            <a:xfrm>
              <a:off x="749" y="602"/>
              <a:ext cx="2641" cy="36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A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D </a:t>
              </a:r>
              <a:r>
                <a:rPr lang="en-US" altLang="zh-CN" sz="2400">
                  <a:sym typeface="+mn-ea"/>
                </a:rPr>
                <a:t>A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B </a:t>
              </a:r>
              <a:r>
                <a:rPr lang="en-US" altLang="zh-CN" sz="2400">
                  <a:sym typeface="+mn-ea"/>
                </a:rPr>
                <a:t>E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C</a:t>
              </a:r>
              <a:endParaRPr lang="en-US" altLang="zh-CN" sz="2400">
                <a:solidFill>
                  <a:srgbClr val="FF0000"/>
                </a:solidFill>
                <a:sym typeface="+mn-ea"/>
              </a:endParaRPr>
            </a:p>
            <a:p>
              <a:endParaRPr lang="en-US" altLang="zh-CN" sz="2400">
                <a:solidFill>
                  <a:srgbClr val="FF0000"/>
                </a:solidFill>
                <a:sym typeface="+mn-ea"/>
              </a:endParaRPr>
            </a:p>
            <a:p>
              <a:r>
                <a:rPr lang="en-US" altLang="zh-CN" sz="2400">
                  <a:solidFill>
                    <a:schemeClr val="tx1"/>
                  </a:solidFill>
                  <a:sym typeface="+mn-ea"/>
                </a:rPr>
                <a:t>            i</a:t>
              </a:r>
              <a:endParaRPr lang="en-US" altLang="zh-CN" sz="2400">
                <a:solidFill>
                  <a:srgbClr val="FF0000"/>
                </a:solidFill>
                <a:sym typeface="+mn-ea"/>
              </a:endParaRPr>
            </a:p>
            <a:p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D B </a:t>
              </a:r>
              <a:r>
                <a:rPr lang="en-US" altLang="zh-CN" sz="2400">
                  <a:sym typeface="+mn-ea"/>
                </a:rPr>
                <a:t>D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C </a:t>
              </a:r>
              <a:r>
                <a:rPr lang="en-US" altLang="zh-CN" sz="2400">
                  <a:sym typeface="+mn-ea"/>
                </a:rPr>
                <a:t>A </a:t>
              </a:r>
              <a:endParaRPr lang="en-US" altLang="zh-CN" sz="2400">
                <a:sym typeface="+mn-ea"/>
              </a:endParaRPr>
            </a:p>
            <a:p>
              <a:endParaRPr lang="en-US" altLang="zh-CN" sz="2400">
                <a:sym typeface="+mn-ea"/>
              </a:endParaRPr>
            </a:p>
            <a:p>
              <a:r>
                <a:rPr lang="en-US" altLang="zh-CN" sz="2400"/>
                <a:t>     j</a:t>
              </a:r>
              <a:endParaRPr lang="en-US" altLang="zh-CN" sz="2400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V="1">
              <a:off x="2201" y="1261"/>
              <a:ext cx="0" cy="4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445" y="2968"/>
              <a:ext cx="0" cy="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476250" y="2984500"/>
            <a:ext cx="1677035" cy="2306955"/>
            <a:chOff x="749" y="602"/>
            <a:chExt cx="2641" cy="3633"/>
          </a:xfrm>
        </p:grpSpPr>
        <p:sp>
          <p:nvSpPr>
            <p:cNvPr id="10" name="文本框 9"/>
            <p:cNvSpPr txBox="1"/>
            <p:nvPr/>
          </p:nvSpPr>
          <p:spPr>
            <a:xfrm>
              <a:off x="749" y="602"/>
              <a:ext cx="2641" cy="36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A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D </a:t>
              </a:r>
              <a:r>
                <a:rPr lang="en-US" altLang="zh-CN" sz="2400">
                  <a:sym typeface="+mn-ea"/>
                </a:rPr>
                <a:t>A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B </a:t>
              </a:r>
              <a:r>
                <a:rPr lang="en-US" altLang="zh-CN" sz="2400">
                  <a:sym typeface="+mn-ea"/>
                </a:rPr>
                <a:t>E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C</a:t>
              </a:r>
              <a:endParaRPr lang="en-US" altLang="zh-CN" sz="2400">
                <a:solidFill>
                  <a:srgbClr val="FF0000"/>
                </a:solidFill>
                <a:sym typeface="+mn-ea"/>
              </a:endParaRPr>
            </a:p>
            <a:p>
              <a:endParaRPr lang="en-US" altLang="zh-CN" sz="2400">
                <a:solidFill>
                  <a:srgbClr val="FF0000"/>
                </a:solidFill>
                <a:sym typeface="+mn-ea"/>
              </a:endParaRPr>
            </a:p>
            <a:p>
              <a:r>
                <a:rPr lang="en-US" altLang="zh-CN" sz="2400">
                  <a:solidFill>
                    <a:schemeClr val="tx1"/>
                  </a:solidFill>
                  <a:sym typeface="+mn-ea"/>
                </a:rPr>
                <a:t>               i</a:t>
              </a:r>
              <a:endParaRPr lang="en-US" altLang="zh-CN" sz="2400">
                <a:solidFill>
                  <a:srgbClr val="FF0000"/>
                </a:solidFill>
                <a:sym typeface="+mn-ea"/>
              </a:endParaRPr>
            </a:p>
            <a:p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D B </a:t>
              </a:r>
              <a:r>
                <a:rPr lang="en-US" altLang="zh-CN" sz="2400">
                  <a:sym typeface="+mn-ea"/>
                </a:rPr>
                <a:t>D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C </a:t>
              </a:r>
              <a:r>
                <a:rPr lang="en-US" altLang="zh-CN" sz="2400">
                  <a:sym typeface="+mn-ea"/>
                </a:rPr>
                <a:t>A </a:t>
              </a:r>
              <a:endParaRPr lang="en-US" altLang="zh-CN" sz="2400">
                <a:sym typeface="+mn-ea"/>
              </a:endParaRPr>
            </a:p>
            <a:p>
              <a:endParaRPr lang="en-US" altLang="zh-CN" sz="2400">
                <a:sym typeface="+mn-ea"/>
              </a:endParaRPr>
            </a:p>
            <a:p>
              <a:r>
                <a:rPr lang="en-US" altLang="zh-CN" sz="2400"/>
                <a:t>     j</a:t>
              </a:r>
              <a:endParaRPr lang="en-US" altLang="zh-CN" sz="240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2576" y="1261"/>
              <a:ext cx="0" cy="4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1445" y="2968"/>
              <a:ext cx="0" cy="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6506210" y="382905"/>
            <a:ext cx="1677035" cy="2306955"/>
            <a:chOff x="749" y="602"/>
            <a:chExt cx="2641" cy="3633"/>
          </a:xfrm>
        </p:grpSpPr>
        <p:sp>
          <p:nvSpPr>
            <p:cNvPr id="15" name="文本框 14"/>
            <p:cNvSpPr txBox="1"/>
            <p:nvPr/>
          </p:nvSpPr>
          <p:spPr>
            <a:xfrm>
              <a:off x="749" y="602"/>
              <a:ext cx="2641" cy="36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A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D </a:t>
              </a:r>
              <a:r>
                <a:rPr lang="en-US" altLang="zh-CN" sz="2400">
                  <a:sym typeface="+mn-ea"/>
                </a:rPr>
                <a:t>A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B </a:t>
              </a:r>
              <a:r>
                <a:rPr lang="en-US" altLang="zh-CN" sz="2400">
                  <a:sym typeface="+mn-ea"/>
                </a:rPr>
                <a:t>E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C</a:t>
              </a:r>
              <a:endParaRPr lang="en-US" altLang="zh-CN" sz="2400">
                <a:solidFill>
                  <a:srgbClr val="FF0000"/>
                </a:solidFill>
                <a:sym typeface="+mn-ea"/>
              </a:endParaRPr>
            </a:p>
            <a:p>
              <a:endParaRPr lang="en-US" altLang="zh-CN" sz="2400">
                <a:solidFill>
                  <a:srgbClr val="FF0000"/>
                </a:solidFill>
                <a:sym typeface="+mn-ea"/>
              </a:endParaRPr>
            </a:p>
            <a:p>
              <a:r>
                <a:rPr lang="en-US" altLang="zh-CN" sz="2400">
                  <a:solidFill>
                    <a:schemeClr val="tx1"/>
                  </a:solidFill>
                  <a:sym typeface="+mn-ea"/>
                </a:rPr>
                <a:t>            i</a:t>
              </a:r>
              <a:endParaRPr lang="en-US" altLang="zh-CN" sz="2400">
                <a:solidFill>
                  <a:srgbClr val="FF0000"/>
                </a:solidFill>
                <a:sym typeface="+mn-ea"/>
              </a:endParaRPr>
            </a:p>
            <a:p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D B </a:t>
              </a:r>
              <a:r>
                <a:rPr lang="en-US" altLang="zh-CN" sz="2400">
                  <a:sym typeface="+mn-ea"/>
                </a:rPr>
                <a:t>D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C </a:t>
              </a:r>
              <a:r>
                <a:rPr lang="en-US" altLang="zh-CN" sz="2400">
                  <a:sym typeface="+mn-ea"/>
                </a:rPr>
                <a:t>A </a:t>
              </a:r>
              <a:endParaRPr lang="en-US" altLang="zh-CN" sz="2400">
                <a:sym typeface="+mn-ea"/>
              </a:endParaRPr>
            </a:p>
            <a:p>
              <a:endParaRPr lang="en-US" altLang="zh-CN" sz="2400">
                <a:sym typeface="+mn-ea"/>
              </a:endParaRPr>
            </a:p>
            <a:p>
              <a:r>
                <a:rPr lang="en-US" altLang="zh-CN" sz="2400"/>
                <a:t>        j</a:t>
              </a:r>
              <a:endParaRPr lang="en-US" altLang="zh-CN" sz="240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2201" y="1261"/>
              <a:ext cx="0" cy="4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1820" y="2968"/>
              <a:ext cx="0" cy="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506210" y="2984500"/>
            <a:ext cx="1677035" cy="2306955"/>
            <a:chOff x="749" y="602"/>
            <a:chExt cx="2641" cy="3633"/>
          </a:xfrm>
        </p:grpSpPr>
        <p:sp>
          <p:nvSpPr>
            <p:cNvPr id="19" name="文本框 18"/>
            <p:cNvSpPr txBox="1"/>
            <p:nvPr/>
          </p:nvSpPr>
          <p:spPr>
            <a:xfrm>
              <a:off x="749" y="602"/>
              <a:ext cx="2641" cy="36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sz="2400">
                  <a:sym typeface="+mn-ea"/>
                </a:rPr>
                <a:t>A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D </a:t>
              </a:r>
              <a:r>
                <a:rPr lang="en-US" altLang="zh-CN" sz="2400">
                  <a:sym typeface="+mn-ea"/>
                </a:rPr>
                <a:t>A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B </a:t>
              </a:r>
              <a:r>
                <a:rPr lang="en-US" altLang="zh-CN" sz="2400">
                  <a:sym typeface="+mn-ea"/>
                </a:rPr>
                <a:t>E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C</a:t>
              </a:r>
              <a:endParaRPr lang="en-US" altLang="zh-CN" sz="2400">
                <a:solidFill>
                  <a:srgbClr val="FF0000"/>
                </a:solidFill>
                <a:sym typeface="+mn-ea"/>
              </a:endParaRPr>
            </a:p>
            <a:p>
              <a:endParaRPr lang="en-US" altLang="zh-CN" sz="2400">
                <a:solidFill>
                  <a:srgbClr val="FF0000"/>
                </a:solidFill>
                <a:sym typeface="+mn-ea"/>
              </a:endParaRPr>
            </a:p>
            <a:p>
              <a:r>
                <a:rPr lang="en-US" altLang="zh-CN" sz="2400">
                  <a:solidFill>
                    <a:schemeClr val="tx1"/>
                  </a:solidFill>
                  <a:sym typeface="+mn-ea"/>
                </a:rPr>
                <a:t>               i</a:t>
              </a:r>
              <a:endParaRPr lang="en-US" altLang="zh-CN" sz="2400">
                <a:solidFill>
                  <a:srgbClr val="FF0000"/>
                </a:solidFill>
                <a:sym typeface="+mn-ea"/>
              </a:endParaRPr>
            </a:p>
            <a:p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D B </a:t>
              </a:r>
              <a:r>
                <a:rPr lang="en-US" altLang="zh-CN" sz="2400">
                  <a:sym typeface="+mn-ea"/>
                </a:rPr>
                <a:t>D </a:t>
              </a:r>
              <a:r>
                <a:rPr lang="en-US" altLang="zh-CN" sz="2400">
                  <a:solidFill>
                    <a:srgbClr val="FF0000"/>
                  </a:solidFill>
                  <a:sym typeface="+mn-ea"/>
                </a:rPr>
                <a:t>C </a:t>
              </a:r>
              <a:r>
                <a:rPr lang="en-US" altLang="zh-CN" sz="2400">
                  <a:sym typeface="+mn-ea"/>
                </a:rPr>
                <a:t>A </a:t>
              </a:r>
              <a:endParaRPr lang="en-US" altLang="zh-CN" sz="2400">
                <a:sym typeface="+mn-ea"/>
              </a:endParaRPr>
            </a:p>
            <a:p>
              <a:endParaRPr lang="en-US" altLang="zh-CN" sz="2400">
                <a:sym typeface="+mn-ea"/>
              </a:endParaRPr>
            </a:p>
            <a:p>
              <a:r>
                <a:rPr lang="en-US" altLang="zh-CN" sz="2400"/>
                <a:t>        j</a:t>
              </a:r>
              <a:endParaRPr lang="en-US" altLang="zh-CN" sz="24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V="1">
              <a:off x="2576" y="1261"/>
              <a:ext cx="0" cy="4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1805" y="2968"/>
              <a:ext cx="0" cy="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2415540" y="2167255"/>
            <a:ext cx="283591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f[i][j]=f[i-1][j-1]+1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91220" y="2167255"/>
            <a:ext cx="216662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f[i][j]=f[i][j-1]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15540" y="4769485"/>
            <a:ext cx="283591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f[i][j]=f[i-1][j]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91220" y="4769485"/>
            <a:ext cx="355600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f[i][j]=f[i-1][j]?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f[i][j-1]?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2655570"/>
            <a:ext cx="4382770" cy="420243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862320" y="1156335"/>
            <a:ext cx="1358900" cy="283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7720" y="421640"/>
            <a:ext cx="392366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for(i=1;i&lt;m;i++){</a:t>
            </a:r>
            <a:endParaRPr lang="en-US" altLang="zh-CN"/>
          </a:p>
          <a:p>
            <a:r>
              <a:rPr lang="en-US" altLang="zh-CN"/>
              <a:t>    for(j=1;j&lt;n;j++){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en-US" altLang="zh-CN">
                <a:solidFill>
                  <a:srgbClr val="C00000"/>
                </a:solidFill>
              </a:rPr>
              <a:t> if(a[i-1]==b[j-1]) f[i][j]=f[i-1][j-1]+1;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        else f[i][j]=max(f[i-1][j],f[i][j-1]);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954645" y="421640"/>
            <a:ext cx="3019425" cy="4523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for(i=1;i&lt;m;i++){</a:t>
            </a:r>
            <a:r>
              <a:rPr lang="en-US" altLang="zh-CN">
                <a:solidFill>
                  <a:schemeClr val="accent6"/>
                </a:solidFill>
              </a:rPr>
              <a:t>//row</a:t>
            </a:r>
            <a:endParaRPr lang="en-US" altLang="zh-CN">
              <a:solidFill>
                <a:schemeClr val="accent6"/>
              </a:solidFill>
            </a:endParaRPr>
          </a:p>
          <a:p>
            <a:r>
              <a:rPr lang="en-US" altLang="zh-CN"/>
              <a:t>    for(j=1;j&lt;=n;j++){</a:t>
            </a:r>
            <a:r>
              <a:rPr lang="en-US" altLang="zh-CN">
                <a:solidFill>
                  <a:schemeClr val="accent6"/>
                </a:solidFill>
              </a:rPr>
              <a:t>//column</a:t>
            </a:r>
            <a:endParaRPr lang="en-US" altLang="zh-CN">
              <a:solidFill>
                <a:schemeClr val="accent6"/>
              </a:solidFill>
            </a:endParaRPr>
          </a:p>
          <a:p>
            <a:r>
              <a:rPr lang="en-US" altLang="zh-CN"/>
              <a:t>       </a:t>
            </a:r>
            <a:r>
              <a:rPr lang="en-US" altLang="zh-CN">
                <a:solidFill>
                  <a:srgbClr val="C00000"/>
                </a:solidFill>
              </a:rPr>
              <a:t> if(a[i-1]==b[j-1])</a:t>
            </a:r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          </a:t>
            </a:r>
            <a:r>
              <a:rPr lang="en-US" altLang="zh-CN">
                <a:solidFill>
                  <a:srgbClr val="C00000"/>
                </a:solidFill>
              </a:rPr>
              <a:t>f[i][j]=f[i-1][j-1]+1;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            p[i][j]=1;</a:t>
            </a:r>
            <a:r>
              <a:rPr lang="en-US" altLang="zh-CN">
                <a:solidFill>
                  <a:schemeClr val="accent6"/>
                </a:solidFill>
              </a:rPr>
              <a:t>//left up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/>
              <a:t>        </a:t>
            </a:r>
            <a:r>
              <a:rPr lang="en-US" altLang="zh-CN">
                <a:solidFill>
                  <a:srgbClr val="C00000"/>
                </a:solidFill>
              </a:rPr>
              <a:t>else if(f[i][j-1]&gt;f[i-1][j])</a:t>
            </a:r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en-US" altLang="zh-CN">
                <a:solidFill>
                  <a:srgbClr val="C00000"/>
                </a:solidFill>
              </a:rPr>
              <a:t>f[i][j]=f[i][j-1];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           p[i][j]=2</a:t>
            </a:r>
            <a:r>
              <a:rPr lang="en-US" altLang="zh-CN"/>
              <a:t>;</a:t>
            </a:r>
            <a:r>
              <a:rPr lang="en-US" altLang="zh-CN">
                <a:solidFill>
                  <a:schemeClr val="accent6"/>
                </a:solidFill>
              </a:rPr>
              <a:t>//leftwards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/>
              <a:t>        else{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en-US" altLang="zh-CN">
                <a:solidFill>
                  <a:srgbClr val="C00000"/>
                </a:solidFill>
              </a:rPr>
              <a:t> f[i][j]=f[i-1][j];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            p[i][j]=3</a:t>
            </a:r>
            <a:r>
              <a:rPr lang="en-US" altLang="zh-CN"/>
              <a:t>;</a:t>
            </a:r>
            <a:r>
              <a:rPr lang="en-US" altLang="zh-CN">
                <a:solidFill>
                  <a:schemeClr val="accent6"/>
                </a:solidFill>
              </a:rPr>
              <a:t>//upwards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    }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" y="268605"/>
            <a:ext cx="3291205" cy="3051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5" y="3660140"/>
            <a:ext cx="3291205" cy="3031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115" y="501015"/>
            <a:ext cx="3825240" cy="4366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930" y="351790"/>
            <a:ext cx="4147185" cy="46647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47560" y="5558790"/>
            <a:ext cx="4246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Is P[i][j] necessary?</a:t>
            </a:r>
            <a:endParaRPr lang="en-US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eg: longest path in a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given tree with N nodes, and N-1 edges, every edge has weight wi</a:t>
            </a:r>
            <a:endParaRPr lang="en-US" altLang="zh-CN"/>
          </a:p>
          <a:p>
            <a:r>
              <a:rPr lang="en-US" altLang="zh-CN"/>
              <a:t>find longest path(Max(Sum{wi|wi of path}))</a:t>
            </a:r>
            <a:endParaRPr lang="en-US" altLang="zh-CN"/>
          </a:p>
          <a:p>
            <a:r>
              <a:rPr lang="en-US" altLang="zh-CN"/>
              <a:t>Input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Output: distance of longest path(here 22)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99820" y="3448685"/>
            <a:ext cx="83756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  <a:p>
            <a:r>
              <a:rPr lang="en-US" altLang="zh-CN"/>
              <a:t>5  1  </a:t>
            </a:r>
            <a:r>
              <a:rPr lang="en-US" altLang="zh-CN">
                <a:solidFill>
                  <a:srgbClr val="FF0000"/>
                </a:solidFill>
              </a:rPr>
              <a:t>6</a:t>
            </a:r>
            <a:endParaRPr lang="en-US" altLang="zh-CN"/>
          </a:p>
          <a:p>
            <a:r>
              <a:rPr lang="en-US" altLang="zh-CN"/>
              <a:t>1  4  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endParaRPr lang="en-US" altLang="zh-CN"/>
          </a:p>
          <a:p>
            <a:r>
              <a:rPr lang="en-US" altLang="zh-CN"/>
              <a:t>6  3  </a:t>
            </a:r>
            <a:r>
              <a:rPr lang="en-US" altLang="zh-CN">
                <a:solidFill>
                  <a:srgbClr val="FF0000"/>
                </a:solidFill>
              </a:rPr>
              <a:t>9</a:t>
            </a:r>
            <a:endParaRPr lang="en-US" altLang="zh-CN"/>
          </a:p>
          <a:p>
            <a:r>
              <a:rPr lang="en-US" altLang="zh-CN"/>
              <a:t>2  6  </a:t>
            </a:r>
            <a:r>
              <a:rPr lang="en-US" altLang="zh-CN">
                <a:solidFill>
                  <a:srgbClr val="FF0000"/>
                </a:solidFill>
              </a:rPr>
              <a:t>8</a:t>
            </a:r>
            <a:endParaRPr lang="en-US" altLang="zh-CN"/>
          </a:p>
          <a:p>
            <a:r>
              <a:rPr lang="en-US" altLang="zh-CN"/>
              <a:t>6  1  </a:t>
            </a:r>
            <a:r>
              <a:rPr lang="en-US" altLang="zh-CN">
                <a:solidFill>
                  <a:srgbClr val="FF0000"/>
                </a:solidFill>
              </a:rPr>
              <a:t>7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049145" y="784860"/>
            <a:ext cx="438785" cy="43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05890" y="1529715"/>
            <a:ext cx="438785" cy="43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120265" y="2315845"/>
            <a:ext cx="438785" cy="4387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028065" y="3101340"/>
            <a:ext cx="438785" cy="43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3192145" y="3101340"/>
            <a:ext cx="438785" cy="43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120265" y="3101340"/>
            <a:ext cx="438785" cy="438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14" name="等腰三角形 13"/>
          <p:cNvSpPr/>
          <p:nvPr/>
        </p:nvSpPr>
        <p:spPr>
          <a:xfrm>
            <a:off x="2733040" y="1529715"/>
            <a:ext cx="459105" cy="4591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814070" y="4382770"/>
            <a:ext cx="459105" cy="4591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3437255" y="4413885"/>
            <a:ext cx="459105" cy="4591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5" idx="7"/>
            <a:endCxn id="4" idx="3"/>
          </p:cNvCxnSpPr>
          <p:nvPr/>
        </p:nvCxnSpPr>
        <p:spPr>
          <a:xfrm flipV="1">
            <a:off x="1780540" y="1159510"/>
            <a:ext cx="332740" cy="4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5"/>
          </p:cNvCxnSpPr>
          <p:nvPr/>
        </p:nvCxnSpPr>
        <p:spPr>
          <a:xfrm>
            <a:off x="2423795" y="1159510"/>
            <a:ext cx="523240" cy="39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4"/>
            <a:endCxn id="7" idx="0"/>
          </p:cNvCxnSpPr>
          <p:nvPr/>
        </p:nvCxnSpPr>
        <p:spPr>
          <a:xfrm>
            <a:off x="2268855" y="1223645"/>
            <a:ext cx="7112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3"/>
            <a:endCxn id="8" idx="7"/>
          </p:cNvCxnSpPr>
          <p:nvPr/>
        </p:nvCxnSpPr>
        <p:spPr>
          <a:xfrm flipH="1">
            <a:off x="1402715" y="2690495"/>
            <a:ext cx="781685" cy="47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4"/>
            <a:endCxn id="10" idx="0"/>
          </p:cNvCxnSpPr>
          <p:nvPr/>
        </p:nvCxnSpPr>
        <p:spPr>
          <a:xfrm>
            <a:off x="2339975" y="2754630"/>
            <a:ext cx="0" cy="34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7" idx="5"/>
            <a:endCxn id="9" idx="1"/>
          </p:cNvCxnSpPr>
          <p:nvPr/>
        </p:nvCxnSpPr>
        <p:spPr>
          <a:xfrm>
            <a:off x="2494915" y="2690495"/>
            <a:ext cx="761365" cy="47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8" idx="4"/>
            <a:endCxn id="15" idx="0"/>
          </p:cNvCxnSpPr>
          <p:nvPr/>
        </p:nvCxnSpPr>
        <p:spPr>
          <a:xfrm flipH="1">
            <a:off x="1043940" y="3540125"/>
            <a:ext cx="203835" cy="84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4"/>
            <a:endCxn id="16" idx="0"/>
          </p:cNvCxnSpPr>
          <p:nvPr/>
        </p:nvCxnSpPr>
        <p:spPr>
          <a:xfrm>
            <a:off x="3411855" y="3540125"/>
            <a:ext cx="255270" cy="87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031105" y="285750"/>
            <a:ext cx="67278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Any node U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Search downward from U, collection wi when return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d(u)=d1+d2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d1: distance of longest path downward from u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d2:</a:t>
            </a:r>
            <a:r>
              <a:rPr lang="en-US" altLang="zh-CN" sz="2800">
                <a:sym typeface="+mn-ea"/>
              </a:rPr>
              <a:t>distance of second longest path downward from u</a:t>
            </a:r>
            <a:endParaRPr lang="en-US" altLang="zh-CN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result = Max(result,d(i))</a:t>
            </a:r>
            <a:endParaRPr lang="en-US" altLang="zh-CN" sz="2800"/>
          </a:p>
        </p:txBody>
      </p:sp>
      <p:sp>
        <p:nvSpPr>
          <p:cNvPr id="27" name="矩形 26"/>
          <p:cNvSpPr/>
          <p:nvPr/>
        </p:nvSpPr>
        <p:spPr>
          <a:xfrm>
            <a:off x="5411153" y="4258945"/>
            <a:ext cx="378904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Is d[i] necessary?</a:t>
            </a:r>
            <a:endParaRPr lang="en-US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80025" y="5464175"/>
            <a:ext cx="50431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result = Max(result, d1+d2), result is global value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7" grpId="0"/>
      <p:bldP spid="2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57900" y="426085"/>
            <a:ext cx="53555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</a:t>
            </a:r>
            <a:r>
              <a:rPr lang="en-US" altLang="zh-CN" b="1"/>
              <a:t>dfs</a:t>
            </a:r>
            <a:r>
              <a:rPr lang="en-US" altLang="zh-CN"/>
              <a:t>(int </a:t>
            </a:r>
            <a:r>
              <a:rPr lang="en-US" altLang="zh-CN" b="1">
                <a:solidFill>
                  <a:srgbClr val="FF0000"/>
                </a:solidFill>
              </a:rPr>
              <a:t>u</a:t>
            </a:r>
            <a:r>
              <a:rPr lang="en-US" altLang="zh-CN"/>
              <a:t>){</a:t>
            </a:r>
            <a:endParaRPr lang="en-US" altLang="zh-CN"/>
          </a:p>
          <a:p>
            <a:r>
              <a:rPr lang="en-US" altLang="zh-CN"/>
              <a:t>    vis[u]=true;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//sign if u has been visited</a:t>
            </a:r>
            <a:endParaRPr lang="en-US" altLang="zh-CN"/>
          </a:p>
          <a:p>
            <a:r>
              <a:rPr lang="en-US" altLang="zh-CN"/>
              <a:t>    int d1 = 0;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//longest distance downward from u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/>
              <a:t>    int d2 =0;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//2nd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longest distance downward from u</a:t>
            </a:r>
            <a:endParaRPr lang="en-US" altLang="zh-CN">
              <a:sym typeface="+mn-ea"/>
            </a:endParaRPr>
          </a:p>
          <a:p>
            <a:r>
              <a:rPr lang="en-US" altLang="zh-CN"/>
              <a:t>    for(int i=h[</a:t>
            </a:r>
            <a:r>
              <a:rPr lang="en-US" altLang="zh-CN" b="1">
                <a:solidFill>
                  <a:srgbClr val="FF0000"/>
                </a:solidFill>
              </a:rPr>
              <a:t>u</a:t>
            </a:r>
            <a:r>
              <a:rPr lang="en-US" altLang="zh-CN"/>
              <a:t>]; i!=-1; i=ne[i]){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//i is index of edge</a:t>
            </a:r>
            <a:endParaRPr lang="en-US" altLang="zh-CN"/>
          </a:p>
          <a:p>
            <a:r>
              <a:rPr lang="en-US" altLang="zh-CN"/>
              <a:t>        int </a:t>
            </a:r>
            <a:r>
              <a:rPr lang="en-US" altLang="zh-CN" b="1">
                <a:solidFill>
                  <a:srgbClr val="FF0000"/>
                </a:solidFill>
              </a:rPr>
              <a:t>j</a:t>
            </a:r>
            <a:r>
              <a:rPr lang="en-US" altLang="zh-CN"/>
              <a:t>=e[i]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//j is adjacent node of u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/>
              <a:t>        if(vis[</a:t>
            </a:r>
            <a:r>
              <a:rPr lang="en-US" altLang="zh-CN" b="1">
                <a:solidFill>
                  <a:srgbClr val="FF0000"/>
                </a:solidFill>
              </a:rPr>
              <a:t>j</a:t>
            </a:r>
            <a:r>
              <a:rPr lang="en-US" altLang="zh-CN"/>
              <a:t>]) continue;</a:t>
            </a:r>
            <a:endParaRPr lang="en-US" altLang="zh-CN"/>
          </a:p>
          <a:p>
            <a:r>
              <a:rPr lang="en-US" altLang="zh-CN"/>
              <a:t>        int d =dfs(</a:t>
            </a:r>
            <a:r>
              <a:rPr lang="en-US" altLang="zh-CN" b="1">
                <a:solidFill>
                  <a:srgbClr val="FF0000"/>
                </a:solidFill>
              </a:rPr>
              <a:t>j</a:t>
            </a:r>
            <a:r>
              <a:rPr lang="en-US" altLang="zh-CN"/>
              <a:t>)+w[i];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update d1,d2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/>
              <a:t>        if(d&gt;=d1) {d2=d1; d1=d;}</a:t>
            </a:r>
            <a:endParaRPr lang="en-US" altLang="zh-CN"/>
          </a:p>
          <a:p>
            <a:r>
              <a:rPr lang="en-US" altLang="zh-CN"/>
              <a:t>        else if(d&gt;d2)d2=d;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    result = max(result, d1+d2)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//update result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result d1;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63550" y="80645"/>
            <a:ext cx="543179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const int N=10010, M=N*2;</a:t>
            </a:r>
            <a:endParaRPr lang="en-US" altLang="zh-CN"/>
          </a:p>
          <a:p>
            <a:r>
              <a:rPr lang="en-US" altLang="zh-CN"/>
              <a:t>int n, result;</a:t>
            </a:r>
            <a:endParaRPr lang="en-US" altLang="zh-CN"/>
          </a:p>
          <a:p>
            <a:r>
              <a:rPr lang="en-US" altLang="zh-CN"/>
              <a:t>bool vis[N];</a:t>
            </a:r>
            <a:endParaRPr lang="en-US" altLang="zh-CN"/>
          </a:p>
          <a:p>
            <a:r>
              <a:rPr lang="en-US" altLang="zh-CN"/>
              <a:t>int h[N], e[M], w[M], ne[M], idx;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//adjacent set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/>
          </a:p>
          <a:p>
            <a:r>
              <a:rPr lang="en-US" altLang="zh-CN"/>
              <a:t>void add(int a, int b, int c){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//store edge with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adjacent set</a:t>
            </a:r>
            <a:endParaRPr lang="en-US" altLang="zh-CN"/>
          </a:p>
          <a:p>
            <a:r>
              <a:rPr lang="en-US" altLang="zh-CN"/>
              <a:t>    e[++idx]=b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;// e--end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/>
              <a:t>    w[idx]=c;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//w--weight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/>
              <a:t>    ne[idx]=h[a];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//ne--next</a:t>
            </a:r>
            <a:endParaRPr lang="en-US" altLang="zh-CN"/>
          </a:p>
          <a:p>
            <a:r>
              <a:rPr lang="en-US" altLang="zh-CN"/>
              <a:t>    h[a]=idx;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//h--head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 main(){</a:t>
            </a:r>
            <a:endParaRPr lang="en-US" altLang="zh-CN"/>
          </a:p>
          <a:p>
            <a:r>
              <a:rPr lang="en-US" altLang="zh-CN"/>
              <a:t>    memset(h, -1, sizeof(h));</a:t>
            </a:r>
            <a:endParaRPr lang="en-US" altLang="zh-CN"/>
          </a:p>
          <a:p>
            <a:r>
              <a:rPr lang="en-US" altLang="zh-CN"/>
              <a:t>    cin&gt;&gt;n;</a:t>
            </a:r>
            <a:endParaRPr lang="en-US" altLang="zh-CN"/>
          </a:p>
          <a:p>
            <a:r>
              <a:rPr lang="en-US" altLang="zh-CN"/>
              <a:t>    for(int i=1; i&lt;n;++i){</a:t>
            </a:r>
            <a:endParaRPr lang="en-US" altLang="zh-CN"/>
          </a:p>
          <a:p>
            <a:r>
              <a:rPr lang="en-US" altLang="zh-CN"/>
              <a:t>        int a,b,c;</a:t>
            </a:r>
            <a:endParaRPr lang="en-US" altLang="zh-CN"/>
          </a:p>
          <a:p>
            <a:r>
              <a:rPr lang="en-US" altLang="zh-CN"/>
              <a:t>        cin&gt;&gt;a&gt;&gt;b&gt;&gt;c;</a:t>
            </a:r>
            <a:endParaRPr lang="en-US" altLang="zh-CN"/>
          </a:p>
          <a:p>
            <a:r>
              <a:rPr lang="en-US" altLang="zh-CN"/>
              <a:t>        add(a, b, c); add(b, a, c);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    dfs(1);</a:t>
            </a:r>
            <a:endParaRPr lang="en-US" altLang="zh-CN"/>
          </a:p>
          <a:p>
            <a:r>
              <a:rPr lang="en-US" altLang="zh-CN"/>
              <a:t>    cout&lt;&lt;result&lt;&lt;endl;</a:t>
            </a:r>
            <a:endParaRPr lang="en-US" altLang="zh-CN"/>
          </a:p>
          <a:p>
            <a:r>
              <a:rPr lang="en-US" altLang="zh-CN"/>
              <a:t>    return 0;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eg:[Compression]Traveling Salesman Problem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traveling salesman wanna go to all n cities, but only one time for each city. </a:t>
            </a:r>
            <a:endParaRPr lang="en-US" altLang="zh-CN"/>
          </a:p>
          <a:p>
            <a:r>
              <a:rPr lang="en-US" altLang="zh-CN"/>
              <a:t>First, he start from one city and return to the same one at last.</a:t>
            </a:r>
            <a:endParaRPr lang="en-US" altLang="zh-CN"/>
          </a:p>
          <a:p>
            <a:r>
              <a:rPr lang="en-US" altLang="zh-CN"/>
              <a:t>He wanna know the Min value of the path he had passed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O(n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2</a:t>
            </a:r>
            <a:r>
              <a:rPr lang="en-US" altLang="zh-CN"/>
              <a:t>*2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n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dp[i][S], i-this city(node), S-set of cities arrived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08063" y="5926455"/>
            <a:ext cx="265239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integer-&gt;bit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9992995" y="4775200"/>
            <a:ext cx="272415" cy="272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295130" y="4023360"/>
            <a:ext cx="272415" cy="272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10996295" y="4502785"/>
            <a:ext cx="272415" cy="272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9720580" y="5926455"/>
            <a:ext cx="272415" cy="272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8738870" y="5047615"/>
            <a:ext cx="272415" cy="272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10723880" y="5789295"/>
            <a:ext cx="272415" cy="272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2" name="直接连接符 11"/>
          <p:cNvCxnSpPr>
            <a:stCxn id="7" idx="5"/>
            <a:endCxn id="6" idx="1"/>
          </p:cNvCxnSpPr>
          <p:nvPr/>
        </p:nvCxnSpPr>
        <p:spPr>
          <a:xfrm>
            <a:off x="9527540" y="4255770"/>
            <a:ext cx="505460" cy="5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3"/>
            <a:endCxn id="10" idx="7"/>
          </p:cNvCxnSpPr>
          <p:nvPr/>
        </p:nvCxnSpPr>
        <p:spPr>
          <a:xfrm flipH="1">
            <a:off x="8971280" y="4255770"/>
            <a:ext cx="363855" cy="83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7"/>
            <a:endCxn id="8" idx="2"/>
          </p:cNvCxnSpPr>
          <p:nvPr/>
        </p:nvCxnSpPr>
        <p:spPr>
          <a:xfrm flipV="1">
            <a:off x="10225405" y="4639310"/>
            <a:ext cx="770890" cy="17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1"/>
            <a:endCxn id="10" idx="5"/>
          </p:cNvCxnSpPr>
          <p:nvPr/>
        </p:nvCxnSpPr>
        <p:spPr>
          <a:xfrm flipH="1" flipV="1">
            <a:off x="8971280" y="5280025"/>
            <a:ext cx="789305" cy="686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7"/>
            <a:endCxn id="8" idx="4"/>
          </p:cNvCxnSpPr>
          <p:nvPr/>
        </p:nvCxnSpPr>
        <p:spPr>
          <a:xfrm flipV="1">
            <a:off x="10956290" y="4775200"/>
            <a:ext cx="176530" cy="105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6" idx="4"/>
            <a:endCxn id="9" idx="7"/>
          </p:cNvCxnSpPr>
          <p:nvPr/>
        </p:nvCxnSpPr>
        <p:spPr>
          <a:xfrm flipH="1">
            <a:off x="9952990" y="5047615"/>
            <a:ext cx="176530" cy="91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6"/>
            <a:endCxn id="6" idx="2"/>
          </p:cNvCxnSpPr>
          <p:nvPr/>
        </p:nvCxnSpPr>
        <p:spPr>
          <a:xfrm flipV="1">
            <a:off x="9011285" y="4911725"/>
            <a:ext cx="981710" cy="27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6"/>
            <a:endCxn id="11" idx="2"/>
          </p:cNvCxnSpPr>
          <p:nvPr/>
        </p:nvCxnSpPr>
        <p:spPr>
          <a:xfrm flipV="1">
            <a:off x="9992995" y="5925820"/>
            <a:ext cx="730885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5"/>
            <a:endCxn id="11" idx="1"/>
          </p:cNvCxnSpPr>
          <p:nvPr/>
        </p:nvCxnSpPr>
        <p:spPr>
          <a:xfrm>
            <a:off x="10225405" y="5007610"/>
            <a:ext cx="538480" cy="82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eg:Fibonacci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/>
                  <a:t>0, 1, 1, 2, 3, 5, 8, 13, 21......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794385" y="4225290"/>
            <a:ext cx="3060065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ln>
                  <a:noFill/>
                </a:ln>
              </a:rPr>
              <a:t>function f(x){</a:t>
            </a:r>
            <a:endParaRPr lang="en-US" altLang="zh-CN">
              <a:ln>
                <a:noFill/>
              </a:ln>
            </a:endParaRPr>
          </a:p>
          <a:p>
            <a:r>
              <a:rPr lang="en-US" altLang="zh-CN">
                <a:ln>
                  <a:noFill/>
                </a:ln>
              </a:rPr>
              <a:t>     if(x==0) return 0;</a:t>
            </a:r>
            <a:endParaRPr lang="en-US" altLang="zh-CN">
              <a:ln>
                <a:noFill/>
              </a:ln>
            </a:endParaRPr>
          </a:p>
          <a:p>
            <a:r>
              <a:rPr lang="en-US" altLang="zh-CN">
                <a:ln>
                  <a:noFill/>
                </a:ln>
              </a:rPr>
              <a:t>     if</a:t>
            </a:r>
            <a:r>
              <a:rPr lang="en-US" altLang="zh-CN">
                <a:ln>
                  <a:noFill/>
                </a:ln>
                <a:sym typeface="+mn-ea"/>
              </a:rPr>
              <a:t>(x==1) return 1;</a:t>
            </a:r>
            <a:endParaRPr lang="en-US" altLang="zh-CN">
              <a:ln>
                <a:noFill/>
              </a:ln>
              <a:sym typeface="+mn-ea"/>
            </a:endParaRPr>
          </a:p>
          <a:p>
            <a:r>
              <a:rPr lang="en-US" altLang="zh-CN">
                <a:ln>
                  <a:noFill/>
                </a:ln>
                <a:sym typeface="+mn-ea"/>
              </a:rPr>
              <a:t>     else</a:t>
            </a:r>
            <a:r>
              <a:rPr lang="en-US" altLang="zh-CN">
                <a:ln>
                  <a:noFill/>
                </a:ln>
                <a:sym typeface="+mn-ea"/>
              </a:rPr>
              <a:t> return f(x-1)+f(x-2);</a:t>
            </a:r>
            <a:endParaRPr lang="en-US" altLang="zh-CN">
              <a:ln>
                <a:noFill/>
              </a:ln>
              <a:sym typeface="+mn-ea"/>
            </a:endParaRPr>
          </a:p>
          <a:p>
            <a:r>
              <a:rPr lang="en-US" altLang="zh-CN">
                <a:ln>
                  <a:noFill/>
                </a:ln>
              </a:rPr>
              <a:t>}</a:t>
            </a:r>
            <a:endParaRPr lang="en-US" altLang="zh-CN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995" y="788670"/>
            <a:ext cx="10504805" cy="5388610"/>
          </a:xfrm>
        </p:spPr>
        <p:txBody>
          <a:bodyPr/>
          <a:p>
            <a:r>
              <a:rPr lang="en-US" altLang="zh-CN"/>
              <a:t>S=(10010)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V={1,4}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Min : Only care about this node/passed nodes, no need record path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start state: dp[i][1&lt;&lt;i]=0</a:t>
            </a:r>
            <a:endParaRPr lang="en-US" altLang="zh-CN"/>
          </a:p>
          <a:p>
            <a:r>
              <a:rPr lang="en-US" altLang="zh-CN"/>
              <a:t>transfer func: dp[j][S|(1&lt;&lt;j)]=min(dp[i][S]+W[i][j])</a:t>
            </a:r>
            <a:endParaRPr lang="en-US" altLang="zh-CN"/>
          </a:p>
          <a:p>
            <a:r>
              <a:rPr lang="en-US" altLang="zh-CN"/>
              <a:t>enumerate: for(int S=0;S&lt;(1&lt;&lt;n);S++)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9207500" y="556260"/>
            <a:ext cx="2529205" cy="2174875"/>
            <a:chOff x="13762" y="6336"/>
            <a:chExt cx="3983" cy="3425"/>
          </a:xfrm>
        </p:grpSpPr>
        <p:sp>
          <p:nvSpPr>
            <p:cNvPr id="6" name="椭圆 5"/>
            <p:cNvSpPr/>
            <p:nvPr/>
          </p:nvSpPr>
          <p:spPr>
            <a:xfrm>
              <a:off x="15737" y="7520"/>
              <a:ext cx="429" cy="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14638" y="6336"/>
              <a:ext cx="429" cy="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17317" y="7091"/>
              <a:ext cx="429" cy="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15308" y="9333"/>
              <a:ext cx="429" cy="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3762" y="7949"/>
              <a:ext cx="429" cy="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888" y="9117"/>
              <a:ext cx="429" cy="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12" name="直接连接符 11"/>
            <p:cNvCxnSpPr>
              <a:stCxn id="7" idx="5"/>
              <a:endCxn id="6" idx="1"/>
            </p:cNvCxnSpPr>
            <p:nvPr/>
          </p:nvCxnSpPr>
          <p:spPr>
            <a:xfrm>
              <a:off x="15004" y="6702"/>
              <a:ext cx="796" cy="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3"/>
              <a:endCxn id="10" idx="7"/>
            </p:cNvCxnSpPr>
            <p:nvPr/>
          </p:nvCxnSpPr>
          <p:spPr>
            <a:xfrm flipH="1">
              <a:off x="14128" y="6702"/>
              <a:ext cx="573" cy="1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7"/>
              <a:endCxn id="8" idx="2"/>
            </p:cNvCxnSpPr>
            <p:nvPr/>
          </p:nvCxnSpPr>
          <p:spPr>
            <a:xfrm flipV="1">
              <a:off x="16103" y="7306"/>
              <a:ext cx="1214" cy="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1"/>
              <a:endCxn id="10" idx="5"/>
            </p:cNvCxnSpPr>
            <p:nvPr/>
          </p:nvCxnSpPr>
          <p:spPr>
            <a:xfrm flipH="1" flipV="1">
              <a:off x="14128" y="8315"/>
              <a:ext cx="1243" cy="1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1" idx="7"/>
              <a:endCxn id="8" idx="4"/>
            </p:cNvCxnSpPr>
            <p:nvPr/>
          </p:nvCxnSpPr>
          <p:spPr>
            <a:xfrm flipV="1">
              <a:off x="17254" y="7520"/>
              <a:ext cx="278" cy="1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4"/>
              <a:endCxn id="9" idx="7"/>
            </p:cNvCxnSpPr>
            <p:nvPr/>
          </p:nvCxnSpPr>
          <p:spPr>
            <a:xfrm flipH="1">
              <a:off x="15674" y="7949"/>
              <a:ext cx="278" cy="1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0" idx="6"/>
              <a:endCxn id="6" idx="2"/>
            </p:cNvCxnSpPr>
            <p:nvPr/>
          </p:nvCxnSpPr>
          <p:spPr>
            <a:xfrm flipV="1">
              <a:off x="14191" y="7735"/>
              <a:ext cx="1546" cy="4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6"/>
              <a:endCxn id="11" idx="2"/>
            </p:cNvCxnSpPr>
            <p:nvPr/>
          </p:nvCxnSpPr>
          <p:spPr>
            <a:xfrm flipV="1">
              <a:off x="15737" y="9332"/>
              <a:ext cx="1151" cy="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5"/>
              <a:endCxn id="11" idx="1"/>
            </p:cNvCxnSpPr>
            <p:nvPr/>
          </p:nvCxnSpPr>
          <p:spPr>
            <a:xfrm>
              <a:off x="16103" y="7886"/>
              <a:ext cx="848" cy="1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下箭头 4"/>
          <p:cNvSpPr/>
          <p:nvPr/>
        </p:nvSpPr>
        <p:spPr>
          <a:xfrm>
            <a:off x="1630045" y="1364615"/>
            <a:ext cx="226060" cy="39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10865" y="1172210"/>
            <a:ext cx="285750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compression</a:t>
            </a:r>
            <a:endParaRPr lang="en-US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pseudo-code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 altLang="zh-CN"/>
              <a:t>for(</a:t>
            </a:r>
            <a:r>
              <a:rPr lang="en-US" altLang="zh-CN">
                <a:sym typeface="+mn-ea"/>
              </a:rPr>
              <a:t>int S=0;S&lt;(1&lt;&lt;n);S++</a:t>
            </a:r>
            <a:r>
              <a:rPr lang="en-US" altLang="zh-CN"/>
              <a:t>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for(int i=1; i&lt;n;i++){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if(S&amp;(1&lt;&lt;i)){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for(int j=0;i&lt;n;j++){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if(!(S&amp;(1&lt;&lt;j)&amp;&amp;W[i][j]))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dp[j][S|(1&lt;&lt;j)]=min(dp[j][S|(1&lt;&lt;i)],dp[i][S]+W[i][j])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eg:[interval]combine stones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 groups of stones in a row, numbered as 1,2,3,...,N</a:t>
            </a:r>
            <a:endParaRPr lang="en-US" altLang="zh-CN"/>
          </a:p>
          <a:p>
            <a:r>
              <a:rPr lang="en-US" altLang="zh-CN"/>
              <a:t>Every group of stone has its own energy 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en-US" altLang="zh-CN" b="1" baseline="-25000">
                <a:solidFill>
                  <a:srgbClr val="FF0000"/>
                </a:solidFill>
                <a:uFillTx/>
              </a:rPr>
              <a:t>i</a:t>
            </a:r>
            <a:r>
              <a:rPr lang="en-US" altLang="zh-CN"/>
              <a:t>(i=1,2,3,...,N), you can combine neighbour two groups(i,i+1) to one which has enery(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uFillTx/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+a</a:t>
            </a:r>
            <a:r>
              <a:rPr lang="en-US" altLang="zh-CN" baseline="-25000">
                <a:solidFill>
                  <a:srgbClr val="FF0000"/>
                </a:solidFill>
                <a:uFillTx/>
              </a:rPr>
              <a:t>i+1</a:t>
            </a:r>
            <a:r>
              <a:rPr lang="en-US" altLang="zh-CN"/>
              <a:t>) ,and also cost</a:t>
            </a:r>
            <a:r>
              <a:rPr lang="en-US" altLang="zh-CN">
                <a:sym typeface="+mn-ea"/>
              </a:rPr>
              <a:t>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uFillTx/>
                <a:sym typeface="+mn-ea"/>
              </a:rPr>
              <a:t>i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+a</a:t>
            </a:r>
            <a:r>
              <a:rPr lang="en-US" altLang="zh-CN" baseline="-25000">
                <a:solidFill>
                  <a:srgbClr val="FF0000"/>
                </a:solidFill>
                <a:uFillTx/>
                <a:sym typeface="+mn-ea"/>
              </a:rPr>
              <a:t>i+1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Find a strategy to combine all groups to one that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cost least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Input: first row N, second row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uFillTx/>
                <a:sym typeface="+mn-ea"/>
              </a:rPr>
              <a:t>1</a:t>
            </a:r>
            <a:r>
              <a:rPr lang="en-US" altLang="zh-CN"/>
              <a:t>,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uFillTx/>
                <a:sym typeface="+mn-ea"/>
              </a:rPr>
              <a:t>2</a:t>
            </a:r>
            <a:r>
              <a:rPr lang="en-US" altLang="zh-CN"/>
              <a:t>,...,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uFillTx/>
                <a:sym typeface="+mn-ea"/>
              </a:rPr>
              <a:t>N</a:t>
            </a:r>
            <a:endParaRPr lang="en-US" altLang="zh-CN" baseline="-25000">
              <a:solidFill>
                <a:srgbClr val="FF0000"/>
              </a:solidFill>
              <a:uFillTx/>
              <a:sym typeface="+mn-ea"/>
            </a:endParaRPr>
          </a:p>
          <a:p>
            <a:r>
              <a:rPr lang="en-US" altLang="zh-CN"/>
              <a:t>Output: minimum cost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719945" y="4563110"/>
            <a:ext cx="1231265" cy="829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1 3 4 2 5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9945" y="5540375"/>
            <a:ext cx="118364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          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363345" y="1259205"/>
            <a:ext cx="114617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4 2 5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6985" y="734060"/>
            <a:ext cx="123126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1 3 4 2 5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3345" y="1784350"/>
            <a:ext cx="113030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</a:t>
            </a:r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5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79220" y="2309495"/>
            <a:ext cx="113030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10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5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9220" y="2834640"/>
            <a:ext cx="83756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15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23670" y="1189990"/>
            <a:ext cx="294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40865" y="1687195"/>
            <a:ext cx="294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466850" y="2214880"/>
            <a:ext cx="588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63065" y="2781935"/>
            <a:ext cx="720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98625" y="3844290"/>
            <a:ext cx="49149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35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2725" y="5033010"/>
            <a:ext cx="473202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greedy(short-sighted)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46575" y="1356995"/>
            <a:ext cx="114617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4 2 5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60215" y="831850"/>
            <a:ext cx="123126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1 3 4 2 5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46575" y="1882140"/>
            <a:ext cx="106108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4   </a:t>
            </a:r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</a:t>
            </a:r>
            <a:endParaRPr lang="en-US" altLang="zh-CN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62450" y="2407285"/>
            <a:ext cx="104521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8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7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62450" y="2932430"/>
            <a:ext cx="83756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15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410710" y="1266825"/>
            <a:ext cx="272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076190" y="1800860"/>
            <a:ext cx="294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454525" y="2302510"/>
            <a:ext cx="490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650740" y="2901950"/>
            <a:ext cx="588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747895" y="3850640"/>
            <a:ext cx="49149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34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6089650" y="1612900"/>
            <a:ext cx="992505" cy="294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DP</a:t>
            </a:r>
            <a:endParaRPr lang="en-US" altLang="zh-CN"/>
          </a:p>
        </p:txBody>
      </p:sp>
      <p:sp>
        <p:nvSpPr>
          <p:cNvPr id="32" name="正五边形 31"/>
          <p:cNvSpPr/>
          <p:nvPr/>
        </p:nvSpPr>
        <p:spPr>
          <a:xfrm>
            <a:off x="7465060" y="1613535"/>
            <a:ext cx="305435" cy="2838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正五边形 32"/>
          <p:cNvSpPr/>
          <p:nvPr/>
        </p:nvSpPr>
        <p:spPr>
          <a:xfrm>
            <a:off x="7984490" y="1618615"/>
            <a:ext cx="305435" cy="2838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正五边形 33"/>
          <p:cNvSpPr/>
          <p:nvPr/>
        </p:nvSpPr>
        <p:spPr>
          <a:xfrm>
            <a:off x="8503920" y="1623695"/>
            <a:ext cx="305435" cy="2838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正五边形 34"/>
          <p:cNvSpPr/>
          <p:nvPr/>
        </p:nvSpPr>
        <p:spPr>
          <a:xfrm>
            <a:off x="9023350" y="1618615"/>
            <a:ext cx="305435" cy="2838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正五边形 35"/>
          <p:cNvSpPr/>
          <p:nvPr/>
        </p:nvSpPr>
        <p:spPr>
          <a:xfrm>
            <a:off x="9542780" y="1623695"/>
            <a:ext cx="305435" cy="2838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正五边形 36"/>
          <p:cNvSpPr/>
          <p:nvPr/>
        </p:nvSpPr>
        <p:spPr>
          <a:xfrm>
            <a:off x="10062210" y="1623695"/>
            <a:ext cx="305435" cy="2838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正五边形 37"/>
          <p:cNvSpPr/>
          <p:nvPr/>
        </p:nvSpPr>
        <p:spPr>
          <a:xfrm>
            <a:off x="10581640" y="1618615"/>
            <a:ext cx="305435" cy="2838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正五边形 38"/>
          <p:cNvSpPr/>
          <p:nvPr/>
        </p:nvSpPr>
        <p:spPr>
          <a:xfrm>
            <a:off x="11101070" y="1623695"/>
            <a:ext cx="305435" cy="28384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8656955" y="1907540"/>
            <a:ext cx="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0215245" y="1902460"/>
            <a:ext cx="0" cy="25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503603" y="2127250"/>
            <a:ext cx="31178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040621" y="2127250"/>
            <a:ext cx="35433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65266" y="2856230"/>
            <a:ext cx="4582795" cy="37846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dp(L,R): min cost of interval [L,R]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dp(L,K)+dp(K+1,R)+C(L,K)+C(K+1,R)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dp(L,R)=min(dp(L,R),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dp(L,R)+dp(K+1,R)+S(R)-S(L-1))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algn="l"/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dp(i,i)=0, output dp(1,n)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9176385" y="135699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003983" y="896620"/>
            <a:ext cx="349885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 flipV="1">
            <a:off x="7135495" y="3331210"/>
            <a:ext cx="259080" cy="313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140825" y="4097020"/>
            <a:ext cx="1875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8892858" y="4088130"/>
            <a:ext cx="237172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Prefix Sum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C(L,K)=S(K)-S(L-1)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9265"/>
            <a:ext cx="5269230" cy="57886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const int N=5010;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int n;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int a[N];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int s[N];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int dp[N][N];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//pre</a:t>
            </a:r>
            <a:endParaRPr lang="en-US" altLang="zh-CN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/>
              <a:t>memset(f,0x3f,sizeof(f));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cin&gt;&gt;n;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for(int i=1;i&lt;=n;i++){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cin&gt;&gt;a[i];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s[i]=s[i-1]+a[i];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dp[i][i]=0;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42685" y="565150"/>
            <a:ext cx="5681345" cy="5788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accent6"/>
                </a:solidFill>
              </a:rPr>
              <a:t>//state transition</a:t>
            </a:r>
            <a:endParaRPr lang="en-US" altLang="zh-CN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/>
              <a:t>for(int len=2; len&lt;=n; len++)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for(int l=1; l+len-1&lt;=n; l++){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int r=l+len-1;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for(int k=l;k&lt;r;k++)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dp[l][r]=min(dp[l][r], dp[l][k]+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dp[k+1][r]+s[r]-s[l-1]);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cout&lt;&lt;dp[1][n]&lt;&lt;endl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9600">
                <a:solidFill>
                  <a:schemeClr val="accent1">
                    <a:lumMod val="50000"/>
                  </a:schemeClr>
                </a:solidFill>
              </a:rPr>
              <a:t>THX :-)</a:t>
            </a:r>
            <a:endParaRPr lang="en-US" altLang="zh-CN" sz="960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DFS-&gt;DP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1793240"/>
            <a:ext cx="3234055" cy="147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function f(x){</a:t>
            </a:r>
            <a:endParaRPr lang="en-US" altLang="zh-CN"/>
          </a:p>
          <a:p>
            <a:r>
              <a:rPr lang="en-US" altLang="zh-CN"/>
              <a:t>     if(x==0) return 0;</a:t>
            </a:r>
            <a:endParaRPr lang="en-US" altLang="zh-CN"/>
          </a:p>
          <a:p>
            <a:r>
              <a:rPr lang="en-US" altLang="zh-CN"/>
              <a:t>     if</a:t>
            </a:r>
            <a:r>
              <a:rPr lang="en-US" altLang="zh-CN">
                <a:sym typeface="+mn-ea"/>
              </a:rPr>
              <a:t>(x==1) return 1;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else</a:t>
            </a:r>
            <a:r>
              <a:rPr lang="en-US" altLang="zh-CN">
                <a:sym typeface="+mn-ea"/>
              </a:rPr>
              <a:t> return f(x-1)+f(x-2);</a:t>
            </a:r>
            <a:endParaRPr lang="en-US" altLang="zh-CN">
              <a:sym typeface="+mn-ea"/>
            </a:endParaRPr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504430" y="1793240"/>
            <a:ext cx="3234055" cy="2584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function f(x){</a:t>
            </a:r>
            <a:endParaRPr lang="en-US" altLang="zh-CN"/>
          </a:p>
          <a:p>
            <a:r>
              <a:rPr lang="en-US" altLang="zh-CN"/>
              <a:t>     int[] dp = new int[x+1];</a:t>
            </a:r>
            <a:endParaRPr lang="en-US" altLang="zh-CN"/>
          </a:p>
          <a:p>
            <a:r>
              <a:rPr lang="en-US" altLang="zh-CN"/>
              <a:t>     dp[0]=0;</a:t>
            </a:r>
            <a:endParaRPr lang="en-US" altLang="zh-CN"/>
          </a:p>
          <a:p>
            <a:r>
              <a:rPr lang="en-US" altLang="zh-CN">
                <a:sym typeface="+mn-ea"/>
              </a:rPr>
              <a:t>     dp[1]=1;</a:t>
            </a:r>
            <a:endParaRPr lang="en-US" altLang="zh-CN"/>
          </a:p>
          <a:p>
            <a:r>
              <a:rPr lang="en-US" altLang="zh-CN">
                <a:sym typeface="+mn-ea"/>
              </a:rPr>
              <a:t>     for(int i=2;i&lt;x+1;i++){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</a:t>
            </a:r>
            <a:r>
              <a:rPr lang="en-US" altLang="zh-CN">
                <a:sym typeface="+mn-ea"/>
              </a:rPr>
              <a:t>dp[i]=dp[i-1]+dp[i-2];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}</a:t>
            </a:r>
            <a:endParaRPr lang="en-US" altLang="zh-CN"/>
          </a:p>
          <a:p>
            <a:r>
              <a:rPr lang="en-US" altLang="zh-CN">
                <a:sym typeface="+mn-ea"/>
              </a:rPr>
              <a:t>     return dp[x];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5102225" y="2239645"/>
            <a:ext cx="1603375" cy="410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07965" y="5334000"/>
            <a:ext cx="64020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DP use array to store fore-results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time -&gt; space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Steps of DP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determine state(function)</a:t>
            </a:r>
            <a:endParaRPr lang="en-US" altLang="zh-CN"/>
          </a:p>
          <a:p>
            <a:r>
              <a:rPr lang="en-US" altLang="zh-CN"/>
              <a:t>determine transition function/matrix (recursion relationship)</a:t>
            </a:r>
            <a:endParaRPr lang="en-US" altLang="zh-CN"/>
          </a:p>
          <a:p>
            <a:r>
              <a:rPr lang="en-US" altLang="zh-CN"/>
              <a:t>determine Boundary conditions</a:t>
            </a:r>
            <a:endParaRPr lang="en-US" altLang="zh-CN"/>
          </a:p>
          <a:p>
            <a:r>
              <a:rPr lang="en-US" altLang="zh-CN">
                <a:sym typeface="+mn-ea"/>
              </a:rPr>
              <a:t>determine recursion order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Types of DP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linear</a:t>
            </a:r>
            <a:endParaRPr lang="en-US" altLang="zh-CN"/>
          </a:p>
          <a:p>
            <a:r>
              <a:rPr lang="en-US" altLang="zh-CN"/>
              <a:t>Interval</a:t>
            </a:r>
            <a:endParaRPr lang="en-US" altLang="zh-CN"/>
          </a:p>
          <a:p>
            <a:r>
              <a:rPr lang="en-US" altLang="zh-CN"/>
              <a:t>State compression</a:t>
            </a:r>
            <a:endParaRPr lang="en-US" altLang="zh-CN"/>
          </a:p>
          <a:p>
            <a:r>
              <a:rPr lang="en-US" altLang="zh-CN"/>
              <a:t>tree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eg: 01 knapsack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altLang="zh-CN"/>
              <a:t> kg total,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altLang="zh-CN"/>
              <a:t> kinds of goods(each kind has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only one</a:t>
            </a:r>
            <a:r>
              <a:rPr lang="en-US" altLang="zh-CN"/>
              <a:t>), the weight of each goods is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Wi (1&lt;=i&lt;=n)</a:t>
            </a:r>
            <a:r>
              <a:rPr lang="en-US" altLang="zh-CN"/>
              <a:t> and value is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Ci (1&lt;=i&lt;=n)</a:t>
            </a:r>
            <a:r>
              <a:rPr lang="en-US" altLang="zh-CN">
                <a:solidFill>
                  <a:schemeClr val="tx1"/>
                </a:solidFill>
              </a:rPr>
              <a:t>, to get the Max value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Input: n kinds, m capacity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Max value-&gt;f(i,j)-&gt;f[i][j]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f[i][j] means the value of i kinds of goods put in bag </a:t>
            </a:r>
            <a:r>
              <a:rPr lang="en-US" altLang="zh-CN">
                <a:sym typeface="+mn-ea"/>
              </a:rPr>
              <a:t>capacity j </a:t>
            </a:r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</a:rPr>
              <a:t>the final Max value is: kinds i from 0 to n; capacity j from 0 to m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f[n][m]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92630"/>
            <a:ext cx="701040" cy="1143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7565" y="172085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    m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29740" y="2203450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 Ci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243445" y="751205"/>
            <a:ext cx="4160520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for(i=1;i&lt;=n;i++){</a:t>
            </a:r>
            <a:r>
              <a:rPr lang="en-US" altLang="zh-CN">
                <a:solidFill>
                  <a:schemeClr val="accent6"/>
                </a:solidFill>
              </a:rPr>
              <a:t>//goods</a:t>
            </a:r>
            <a:endParaRPr lang="en-US" altLang="zh-CN"/>
          </a:p>
          <a:p>
            <a:r>
              <a:rPr lang="en-US" altLang="zh-CN"/>
              <a:t>    for(j=1;j&lt;=m;j++){</a:t>
            </a:r>
            <a:r>
              <a:rPr lang="en-US" altLang="zh-CN">
                <a:solidFill>
                  <a:schemeClr val="accent6"/>
                </a:solidFill>
              </a:rPr>
              <a:t>//capacity</a:t>
            </a:r>
            <a:endParaRPr lang="en-US" altLang="zh-CN"/>
          </a:p>
          <a:p>
            <a:r>
              <a:rPr lang="en-US" altLang="zh-CN"/>
              <a:t>        if(j&lt;w[i])f[i][j]=f[i-1][j];</a:t>
            </a:r>
            <a:endParaRPr lang="en-US" altLang="zh-CN"/>
          </a:p>
          <a:p>
            <a:r>
              <a:rPr lang="en-US" altLang="zh-CN"/>
              <a:t>        else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en-US" altLang="zh-CN">
                <a:solidFill>
                  <a:srgbClr val="C00000"/>
                </a:solidFill>
              </a:rPr>
              <a:t> f[i][j]=max(f[i-1][j],f[i-1][j-w[i]]+c[i]);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printf(“%d”,f[n][m])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7672705" y="3751580"/>
            <a:ext cx="3731260" cy="2080260"/>
            <a:chOff x="1085" y="5281"/>
            <a:chExt cx="5876" cy="3276"/>
          </a:xfrm>
        </p:grpSpPr>
        <p:sp>
          <p:nvSpPr>
            <p:cNvPr id="8" name="矩形 7"/>
            <p:cNvSpPr/>
            <p:nvPr/>
          </p:nvSpPr>
          <p:spPr>
            <a:xfrm>
              <a:off x="1540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1540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1540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40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2167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67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67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2167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2794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2794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2794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2794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3421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21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3421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3" name="矩形 22"/>
            <p:cNvSpPr/>
            <p:nvPr/>
          </p:nvSpPr>
          <p:spPr>
            <a:xfrm>
              <a:off x="3421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4" name="矩形 23"/>
            <p:cNvSpPr/>
            <p:nvPr/>
          </p:nvSpPr>
          <p:spPr>
            <a:xfrm>
              <a:off x="4048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5" name="矩形 24"/>
            <p:cNvSpPr/>
            <p:nvPr/>
          </p:nvSpPr>
          <p:spPr>
            <a:xfrm>
              <a:off x="4048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6" name="矩形 25"/>
            <p:cNvSpPr/>
            <p:nvPr/>
          </p:nvSpPr>
          <p:spPr>
            <a:xfrm>
              <a:off x="4048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7" name="矩形 26"/>
            <p:cNvSpPr/>
            <p:nvPr/>
          </p:nvSpPr>
          <p:spPr>
            <a:xfrm>
              <a:off x="4048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8" name="矩形 27"/>
            <p:cNvSpPr/>
            <p:nvPr/>
          </p:nvSpPr>
          <p:spPr>
            <a:xfrm>
              <a:off x="4675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4675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75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4675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5302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5302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4" name="矩形 33"/>
            <p:cNvSpPr/>
            <p:nvPr/>
          </p:nvSpPr>
          <p:spPr>
            <a:xfrm>
              <a:off x="5302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5" name="矩形 34"/>
            <p:cNvSpPr/>
            <p:nvPr/>
          </p:nvSpPr>
          <p:spPr>
            <a:xfrm>
              <a:off x="5302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矩形 35"/>
            <p:cNvSpPr/>
            <p:nvPr/>
          </p:nvSpPr>
          <p:spPr>
            <a:xfrm>
              <a:off x="5929" y="6050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w,c</a:t>
              </a:r>
              <a:endParaRPr lang="en-US" altLang="zh-CN"/>
            </a:p>
          </p:txBody>
        </p:sp>
        <p:sp>
          <p:nvSpPr>
            <p:cNvPr id="37" name="矩形 36"/>
            <p:cNvSpPr/>
            <p:nvPr/>
          </p:nvSpPr>
          <p:spPr>
            <a:xfrm>
              <a:off x="5929" y="6677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3,5</a:t>
              </a:r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5929" y="7304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2,3</a:t>
              </a:r>
              <a:endParaRPr lang="en-US" altLang="zh-CN"/>
            </a:p>
          </p:txBody>
        </p:sp>
        <p:sp>
          <p:nvSpPr>
            <p:cNvPr id="39" name="矩形 38"/>
            <p:cNvSpPr/>
            <p:nvPr/>
          </p:nvSpPr>
          <p:spPr>
            <a:xfrm>
              <a:off x="5929" y="7931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4,6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23" y="5382"/>
              <a:ext cx="44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70C0"/>
                  </a:solidFill>
                </a:rPr>
                <a:t>j</a:t>
              </a:r>
              <a:r>
                <a:rPr lang="en-US" altLang="zh-CN"/>
                <a:t>  0      1     2     3      4     5      6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085" y="5281"/>
              <a:ext cx="425" cy="31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b="1">
                  <a:solidFill>
                    <a:srgbClr val="0070C0"/>
                  </a:solidFill>
                </a:rPr>
                <a:t>i</a:t>
              </a:r>
              <a:endParaRPr lang="en-US" altLang="zh-CN" b="1">
                <a:solidFill>
                  <a:srgbClr val="0070C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/>
                <a:t>0</a:t>
              </a:r>
              <a:endParaRPr lang="en-US" altLang="zh-CN"/>
            </a:p>
            <a:p>
              <a:pPr>
                <a:lnSpc>
                  <a:spcPct val="140000"/>
                </a:lnSpc>
              </a:pPr>
              <a:r>
                <a:rPr lang="en-US" altLang="zh-CN"/>
                <a:t>1</a:t>
              </a:r>
              <a:endParaRPr lang="en-US" altLang="zh-CN"/>
            </a:p>
            <a:p>
              <a:pPr>
                <a:lnSpc>
                  <a:spcPct val="140000"/>
                </a:lnSpc>
              </a:pPr>
              <a:r>
                <a:rPr lang="en-US" altLang="zh-CN"/>
                <a:t>2</a:t>
              </a:r>
              <a:endParaRPr lang="en-US" altLang="zh-CN"/>
            </a:p>
            <a:p>
              <a:pPr>
                <a:lnSpc>
                  <a:spcPct val="140000"/>
                </a:lnSpc>
              </a:pPr>
              <a:r>
                <a:rPr lang="en-US" altLang="zh-CN"/>
                <a:t>3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92630"/>
            <a:ext cx="701040" cy="1143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7565" y="172085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    m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729740" y="2203450"/>
            <a:ext cx="938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 Ci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243445" y="751205"/>
            <a:ext cx="4160520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for(i=1;i&lt;=n;i++){</a:t>
            </a:r>
            <a:r>
              <a:rPr lang="en-US" altLang="zh-CN">
                <a:solidFill>
                  <a:schemeClr val="accent6"/>
                </a:solidFill>
              </a:rPr>
              <a:t>//goods</a:t>
            </a:r>
            <a:endParaRPr lang="en-US" altLang="zh-CN"/>
          </a:p>
          <a:p>
            <a:r>
              <a:rPr lang="en-US" altLang="zh-CN"/>
              <a:t>    for(j=1;j&lt;=m;j++){</a:t>
            </a:r>
            <a:r>
              <a:rPr lang="en-US" altLang="zh-CN">
                <a:solidFill>
                  <a:schemeClr val="accent6"/>
                </a:solidFill>
              </a:rPr>
              <a:t>//capacity</a:t>
            </a:r>
            <a:endParaRPr lang="en-US" altLang="zh-CN"/>
          </a:p>
          <a:p>
            <a:r>
              <a:rPr lang="en-US" altLang="zh-CN"/>
              <a:t>        if(j&lt;w[i])f[i][j]=f[i-1][j];</a:t>
            </a:r>
            <a:endParaRPr lang="en-US" altLang="zh-CN"/>
          </a:p>
          <a:p>
            <a:r>
              <a:rPr lang="en-US" altLang="zh-CN"/>
              <a:t>        else</a:t>
            </a:r>
            <a:endParaRPr lang="en-US" altLang="zh-CN"/>
          </a:p>
          <a:p>
            <a:r>
              <a:rPr lang="en-US" altLang="zh-CN"/>
              <a:t>           </a:t>
            </a:r>
            <a:r>
              <a:rPr lang="en-US" altLang="zh-CN">
                <a:solidFill>
                  <a:srgbClr val="C00000"/>
                </a:solidFill>
              </a:rPr>
              <a:t> f[i][j]=max(f[i-1][j],f[i-1][j-w[i]]+c[i]);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printf(“%d”,f[n][m])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7672705" y="3751580"/>
            <a:ext cx="3731260" cy="2080260"/>
            <a:chOff x="1085" y="5281"/>
            <a:chExt cx="5876" cy="3276"/>
          </a:xfrm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1540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1540" y="6677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540" y="7304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2" name="矩形 11"/>
            <p:cNvSpPr/>
            <p:nvPr>
              <p:custDataLst>
                <p:tags r:id="rId6"/>
              </p:custDataLst>
            </p:nvPr>
          </p:nvSpPr>
          <p:spPr>
            <a:xfrm>
              <a:off x="1540" y="7931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3" name="矩形 12"/>
            <p:cNvSpPr/>
            <p:nvPr>
              <p:custDataLst>
                <p:tags r:id="rId7"/>
              </p:custDataLst>
            </p:nvPr>
          </p:nvSpPr>
          <p:spPr>
            <a:xfrm>
              <a:off x="2167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4" name="矩形 13"/>
            <p:cNvSpPr/>
            <p:nvPr>
              <p:custDataLst>
                <p:tags r:id="rId8"/>
              </p:custDataLst>
            </p:nvPr>
          </p:nvSpPr>
          <p:spPr>
            <a:xfrm>
              <a:off x="2167" y="6677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5" name="矩形 14"/>
            <p:cNvSpPr/>
            <p:nvPr>
              <p:custDataLst>
                <p:tags r:id="rId9"/>
              </p:custDataLst>
            </p:nvPr>
          </p:nvSpPr>
          <p:spPr>
            <a:xfrm>
              <a:off x="2167" y="7304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6" name="矩形 15"/>
            <p:cNvSpPr/>
            <p:nvPr>
              <p:custDataLst>
                <p:tags r:id="rId10"/>
              </p:custDataLst>
            </p:nvPr>
          </p:nvSpPr>
          <p:spPr>
            <a:xfrm>
              <a:off x="2167" y="7931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2794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8" name="矩形 17"/>
            <p:cNvSpPr/>
            <p:nvPr>
              <p:custDataLst>
                <p:tags r:id="rId12"/>
              </p:custDataLst>
            </p:nvPr>
          </p:nvSpPr>
          <p:spPr>
            <a:xfrm>
              <a:off x="2794" y="6677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9" name="矩形 18"/>
            <p:cNvSpPr/>
            <p:nvPr>
              <p:custDataLst>
                <p:tags r:id="rId13"/>
              </p:custDataLst>
            </p:nvPr>
          </p:nvSpPr>
          <p:spPr>
            <a:xfrm>
              <a:off x="2794" y="7304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0" name="矩形 19"/>
            <p:cNvSpPr/>
            <p:nvPr>
              <p:custDataLst>
                <p:tags r:id="rId14"/>
              </p:custDataLst>
            </p:nvPr>
          </p:nvSpPr>
          <p:spPr>
            <a:xfrm>
              <a:off x="2794" y="7931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1" name="矩形 20"/>
            <p:cNvSpPr/>
            <p:nvPr>
              <p:custDataLst>
                <p:tags r:id="rId15"/>
              </p:custDataLst>
            </p:nvPr>
          </p:nvSpPr>
          <p:spPr>
            <a:xfrm>
              <a:off x="3421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2" name="矩形 21"/>
            <p:cNvSpPr/>
            <p:nvPr>
              <p:custDataLst>
                <p:tags r:id="rId16"/>
              </p:custDataLst>
            </p:nvPr>
          </p:nvSpPr>
          <p:spPr>
            <a:xfrm>
              <a:off x="3421" y="6677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3" name="矩形 22"/>
            <p:cNvSpPr/>
            <p:nvPr>
              <p:custDataLst>
                <p:tags r:id="rId17"/>
              </p:custDataLst>
            </p:nvPr>
          </p:nvSpPr>
          <p:spPr>
            <a:xfrm>
              <a:off x="3421" y="7304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4" name="矩形 23"/>
            <p:cNvSpPr/>
            <p:nvPr>
              <p:custDataLst>
                <p:tags r:id="rId18"/>
              </p:custDataLst>
            </p:nvPr>
          </p:nvSpPr>
          <p:spPr>
            <a:xfrm>
              <a:off x="3421" y="7931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5" name="矩形 24"/>
            <p:cNvSpPr/>
            <p:nvPr>
              <p:custDataLst>
                <p:tags r:id="rId19"/>
              </p:custDataLst>
            </p:nvPr>
          </p:nvSpPr>
          <p:spPr>
            <a:xfrm>
              <a:off x="4048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26" name="矩形 25"/>
            <p:cNvSpPr/>
            <p:nvPr>
              <p:custDataLst>
                <p:tags r:id="rId20"/>
              </p:custDataLst>
            </p:nvPr>
          </p:nvSpPr>
          <p:spPr>
            <a:xfrm>
              <a:off x="4048" y="6677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7" name="矩形 26"/>
            <p:cNvSpPr/>
            <p:nvPr>
              <p:custDataLst>
                <p:tags r:id="rId21"/>
              </p:custDataLst>
            </p:nvPr>
          </p:nvSpPr>
          <p:spPr>
            <a:xfrm>
              <a:off x="4048" y="7304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8" name="矩形 27"/>
            <p:cNvSpPr/>
            <p:nvPr>
              <p:custDataLst>
                <p:tags r:id="rId22"/>
              </p:custDataLst>
            </p:nvPr>
          </p:nvSpPr>
          <p:spPr>
            <a:xfrm>
              <a:off x="4048" y="7931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29" name="矩形 28"/>
            <p:cNvSpPr/>
            <p:nvPr>
              <p:custDataLst>
                <p:tags r:id="rId23"/>
              </p:custDataLst>
            </p:nvPr>
          </p:nvSpPr>
          <p:spPr>
            <a:xfrm>
              <a:off x="4675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矩形 29"/>
            <p:cNvSpPr/>
            <p:nvPr>
              <p:custDataLst>
                <p:tags r:id="rId24"/>
              </p:custDataLst>
            </p:nvPr>
          </p:nvSpPr>
          <p:spPr>
            <a:xfrm>
              <a:off x="4675" y="6677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1" name="矩形 30"/>
            <p:cNvSpPr/>
            <p:nvPr>
              <p:custDataLst>
                <p:tags r:id="rId25"/>
              </p:custDataLst>
            </p:nvPr>
          </p:nvSpPr>
          <p:spPr>
            <a:xfrm>
              <a:off x="4675" y="7304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2" name="矩形 31"/>
            <p:cNvSpPr/>
            <p:nvPr>
              <p:custDataLst>
                <p:tags r:id="rId26"/>
              </p:custDataLst>
            </p:nvPr>
          </p:nvSpPr>
          <p:spPr>
            <a:xfrm>
              <a:off x="4675" y="7931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3" name="矩形 32"/>
            <p:cNvSpPr/>
            <p:nvPr>
              <p:custDataLst>
                <p:tags r:id="rId27"/>
              </p:custDataLst>
            </p:nvPr>
          </p:nvSpPr>
          <p:spPr>
            <a:xfrm>
              <a:off x="5302" y="6050"/>
              <a:ext cx="627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4" name="矩形 33"/>
            <p:cNvSpPr/>
            <p:nvPr>
              <p:custDataLst>
                <p:tags r:id="rId28"/>
              </p:custDataLst>
            </p:nvPr>
          </p:nvSpPr>
          <p:spPr>
            <a:xfrm>
              <a:off x="5302" y="6677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5" name="矩形 34"/>
            <p:cNvSpPr/>
            <p:nvPr>
              <p:custDataLst>
                <p:tags r:id="rId29"/>
              </p:custDataLst>
            </p:nvPr>
          </p:nvSpPr>
          <p:spPr>
            <a:xfrm>
              <a:off x="5302" y="7304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6" name="矩形 35"/>
            <p:cNvSpPr/>
            <p:nvPr>
              <p:custDataLst>
                <p:tags r:id="rId30"/>
              </p:custDataLst>
            </p:nvPr>
          </p:nvSpPr>
          <p:spPr>
            <a:xfrm>
              <a:off x="5302" y="7931"/>
              <a:ext cx="627" cy="6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7" name="矩形 36"/>
            <p:cNvSpPr/>
            <p:nvPr>
              <p:custDataLst>
                <p:tags r:id="rId31"/>
              </p:custDataLst>
            </p:nvPr>
          </p:nvSpPr>
          <p:spPr>
            <a:xfrm>
              <a:off x="5929" y="6050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w,c</a:t>
              </a:r>
              <a:endParaRPr lang="en-US" altLang="zh-CN"/>
            </a:p>
          </p:txBody>
        </p:sp>
        <p:sp>
          <p:nvSpPr>
            <p:cNvPr id="38" name="矩形 37"/>
            <p:cNvSpPr/>
            <p:nvPr>
              <p:custDataLst>
                <p:tags r:id="rId32"/>
              </p:custDataLst>
            </p:nvPr>
          </p:nvSpPr>
          <p:spPr>
            <a:xfrm>
              <a:off x="5929" y="6677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3,5</a:t>
              </a:r>
              <a:endParaRPr lang="en-US" altLang="zh-CN"/>
            </a:p>
          </p:txBody>
        </p:sp>
        <p:sp>
          <p:nvSpPr>
            <p:cNvPr id="39" name="矩形 38"/>
            <p:cNvSpPr/>
            <p:nvPr>
              <p:custDataLst>
                <p:tags r:id="rId33"/>
              </p:custDataLst>
            </p:nvPr>
          </p:nvSpPr>
          <p:spPr>
            <a:xfrm>
              <a:off x="5929" y="7304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2,3</a:t>
              </a:r>
              <a:endParaRPr lang="en-US" altLang="zh-CN"/>
            </a:p>
          </p:txBody>
        </p:sp>
        <p:sp>
          <p:nvSpPr>
            <p:cNvPr id="40" name="矩形 39"/>
            <p:cNvSpPr/>
            <p:nvPr>
              <p:custDataLst>
                <p:tags r:id="rId34"/>
              </p:custDataLst>
            </p:nvPr>
          </p:nvSpPr>
          <p:spPr>
            <a:xfrm>
              <a:off x="5929" y="7931"/>
              <a:ext cx="1032" cy="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4,6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>
              <p:custDataLst>
                <p:tags r:id="rId35"/>
              </p:custDataLst>
            </p:nvPr>
          </p:nvSpPr>
          <p:spPr>
            <a:xfrm>
              <a:off x="1323" y="5382"/>
              <a:ext cx="44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0070C0"/>
                  </a:solidFill>
                </a:rPr>
                <a:t>j</a:t>
              </a:r>
              <a:r>
                <a:rPr lang="en-US" altLang="zh-CN"/>
                <a:t>  0      1     2     3      4     5      6</a:t>
              </a:r>
              <a:endParaRPr lang="en-US" altLang="zh-CN"/>
            </a:p>
          </p:txBody>
        </p:sp>
        <p:sp>
          <p:nvSpPr>
            <p:cNvPr id="43" name="文本框 42"/>
            <p:cNvSpPr txBox="1"/>
            <p:nvPr>
              <p:custDataLst>
                <p:tags r:id="rId36"/>
              </p:custDataLst>
            </p:nvPr>
          </p:nvSpPr>
          <p:spPr>
            <a:xfrm>
              <a:off x="1085" y="5281"/>
              <a:ext cx="425" cy="31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b="1">
                  <a:solidFill>
                    <a:srgbClr val="0070C0"/>
                  </a:solidFill>
                </a:rPr>
                <a:t>i</a:t>
              </a:r>
              <a:endParaRPr lang="en-US" altLang="zh-CN" b="1">
                <a:solidFill>
                  <a:srgbClr val="0070C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/>
                <a:t>0</a:t>
              </a:r>
              <a:endParaRPr lang="en-US" altLang="zh-CN"/>
            </a:p>
            <a:p>
              <a:pPr>
                <a:lnSpc>
                  <a:spcPct val="140000"/>
                </a:lnSpc>
              </a:pPr>
              <a:r>
                <a:rPr lang="en-US" altLang="zh-CN"/>
                <a:t>1</a:t>
              </a:r>
              <a:endParaRPr lang="en-US" altLang="zh-CN"/>
            </a:p>
            <a:p>
              <a:pPr>
                <a:lnSpc>
                  <a:spcPct val="140000"/>
                </a:lnSpc>
              </a:pPr>
              <a:r>
                <a:rPr lang="en-US" altLang="zh-CN"/>
                <a:t>2</a:t>
              </a:r>
              <a:endParaRPr lang="en-US" altLang="zh-CN"/>
            </a:p>
            <a:p>
              <a:pPr>
                <a:lnSpc>
                  <a:spcPct val="140000"/>
                </a:lnSpc>
              </a:pPr>
              <a:r>
                <a:rPr lang="en-US" altLang="zh-CN"/>
                <a:t>3</a:t>
              </a:r>
              <a:endParaRPr lang="en-US" altLang="zh-CN"/>
            </a:p>
          </p:txBody>
        </p:sp>
      </p:grpSp>
      <p:cxnSp>
        <p:nvCxnSpPr>
          <p:cNvPr id="45" name="直接箭头连接符 44"/>
          <p:cNvCxnSpPr/>
          <p:nvPr/>
        </p:nvCxnSpPr>
        <p:spPr>
          <a:xfrm>
            <a:off x="8246110" y="4549775"/>
            <a:ext cx="1034415" cy="204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>
            <p:custDataLst>
              <p:tags r:id="rId37"/>
            </p:custDataLst>
          </p:nvPr>
        </p:nvCxnSpPr>
        <p:spPr>
          <a:xfrm>
            <a:off x="8698230" y="4544695"/>
            <a:ext cx="1034415" cy="204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>
            <p:custDataLst>
              <p:tags r:id="rId38"/>
            </p:custDataLst>
          </p:nvPr>
        </p:nvCxnSpPr>
        <p:spPr>
          <a:xfrm>
            <a:off x="9084310" y="4534535"/>
            <a:ext cx="1034415" cy="204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>
            <p:custDataLst>
              <p:tags r:id="rId39"/>
            </p:custDataLst>
          </p:nvPr>
        </p:nvCxnSpPr>
        <p:spPr>
          <a:xfrm>
            <a:off x="9465310" y="4529455"/>
            <a:ext cx="1034415" cy="204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>
            <p:custDataLst>
              <p:tags r:id="rId40"/>
            </p:custDataLst>
          </p:nvPr>
        </p:nvCxnSpPr>
        <p:spPr>
          <a:xfrm>
            <a:off x="9407525" y="4968875"/>
            <a:ext cx="638810" cy="173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>
            <p:custDataLst>
              <p:tags r:id="rId41"/>
            </p:custDataLst>
          </p:nvPr>
        </p:nvCxnSpPr>
        <p:spPr>
          <a:xfrm>
            <a:off x="9808845" y="4963795"/>
            <a:ext cx="638810" cy="173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>
            <p:custDataLst>
              <p:tags r:id="rId42"/>
            </p:custDataLst>
          </p:nvPr>
        </p:nvCxnSpPr>
        <p:spPr>
          <a:xfrm>
            <a:off x="8264525" y="4984115"/>
            <a:ext cx="638810" cy="173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>
            <p:custDataLst>
              <p:tags r:id="rId43"/>
            </p:custDataLst>
          </p:nvPr>
        </p:nvCxnSpPr>
        <p:spPr>
          <a:xfrm>
            <a:off x="8239125" y="5334635"/>
            <a:ext cx="1430020" cy="227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>
            <p:custDataLst>
              <p:tags r:id="rId44"/>
            </p:custDataLst>
          </p:nvPr>
        </p:nvCxnSpPr>
        <p:spPr>
          <a:xfrm>
            <a:off x="9026525" y="5329555"/>
            <a:ext cx="1430020" cy="227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926465" y="3802380"/>
            <a:ext cx="4367530" cy="2030095"/>
            <a:chOff x="1408" y="6401"/>
            <a:chExt cx="6878" cy="3197"/>
          </a:xfrm>
        </p:grpSpPr>
        <p:sp>
          <p:nvSpPr>
            <p:cNvPr id="54" name="文本框 53"/>
            <p:cNvSpPr txBox="1"/>
            <p:nvPr/>
          </p:nvSpPr>
          <p:spPr>
            <a:xfrm>
              <a:off x="1408" y="6401"/>
              <a:ext cx="1443" cy="31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/>
                <a:t>i=0:</a:t>
              </a:r>
              <a:endParaRPr lang="en-US" altLang="zh-CN"/>
            </a:p>
            <a:p>
              <a:r>
                <a:rPr lang="en-US" altLang="zh-CN"/>
                <a:t>f[1]=0;</a:t>
              </a:r>
              <a:endParaRPr lang="en-US" altLang="zh-CN"/>
            </a:p>
            <a:p>
              <a:r>
                <a:rPr lang="en-US" altLang="zh-CN"/>
                <a:t>f[2]=0;</a:t>
              </a:r>
              <a:endParaRPr lang="en-US" altLang="zh-CN"/>
            </a:p>
            <a:p>
              <a:r>
                <a:rPr lang="en-US" altLang="zh-CN"/>
                <a:t>f[3]=0;</a:t>
              </a:r>
              <a:endParaRPr lang="en-US" altLang="zh-CN"/>
            </a:p>
            <a:p>
              <a:r>
                <a:rPr lang="en-US" altLang="zh-CN"/>
                <a:t>f[4]=0;</a:t>
              </a:r>
              <a:endParaRPr lang="en-US" altLang="zh-CN"/>
            </a:p>
            <a:p>
              <a:r>
                <a:rPr lang="en-US" altLang="zh-CN"/>
                <a:t>f[5]=0;</a:t>
              </a:r>
              <a:endParaRPr lang="en-US" altLang="zh-CN"/>
            </a:p>
            <a:p>
              <a:r>
                <a:rPr lang="en-US" altLang="zh-CN"/>
                <a:t>f[6]=0;</a:t>
              </a:r>
              <a:endParaRPr lang="en-US" altLang="zh-CN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970" y="6401"/>
              <a:ext cx="2597" cy="31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/>
                <a:t>i=1:</a:t>
              </a:r>
              <a:endParaRPr lang="en-US" altLang="zh-CN"/>
            </a:p>
            <a:p>
              <a:r>
                <a:rPr lang="en-US" altLang="zh-CN"/>
                <a:t>f[3]=f[0]+5=5;</a:t>
              </a:r>
              <a:endParaRPr lang="en-US" altLang="zh-CN"/>
            </a:p>
            <a:p>
              <a:r>
                <a:rPr lang="en-US" altLang="zh-CN"/>
                <a:t>f[4]=f[1]+5=5;</a:t>
              </a:r>
              <a:endParaRPr lang="en-US" altLang="zh-CN"/>
            </a:p>
            <a:p>
              <a:r>
                <a:rPr lang="en-US" altLang="zh-CN"/>
                <a:t>f[5]=f[2]+5=5;</a:t>
              </a:r>
              <a:endParaRPr lang="en-US" altLang="zh-CN"/>
            </a:p>
            <a:p>
              <a:r>
                <a:rPr lang="en-US" altLang="zh-CN"/>
                <a:t>f[6]=f[3]+5=5;</a:t>
              </a:r>
              <a:endParaRPr lang="en-US" altLang="zh-CN"/>
            </a:p>
            <a:p>
              <a:endParaRPr lang="en-US" altLang="zh-CN"/>
            </a:p>
            <a:p>
              <a:r>
                <a:rPr lang="en-US" altLang="zh-CN"/>
                <a:t>i=2:</a:t>
              </a:r>
              <a:endParaRPr lang="en-US" altLang="zh-CN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689" y="6401"/>
              <a:ext cx="2597" cy="31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/>
                <a:t>f[2]=f[0]+3=3;</a:t>
              </a:r>
              <a:endParaRPr lang="en-US" altLang="zh-CN"/>
            </a:p>
            <a:p>
              <a:r>
                <a:rPr lang="en-US" altLang="zh-CN"/>
                <a:t>f[5]=f[3]+3=8;</a:t>
              </a:r>
              <a:endParaRPr lang="en-US" altLang="zh-CN"/>
            </a:p>
            <a:p>
              <a:r>
                <a:rPr lang="en-US" altLang="zh-CN">
                  <a:sym typeface="+mn-ea"/>
                </a:rPr>
                <a:t>f[5]=f[3]+3=8;</a:t>
              </a:r>
              <a:endParaRPr lang="en-US" altLang="zh-CN">
                <a:sym typeface="+mn-ea"/>
              </a:endParaRPr>
            </a:p>
            <a:p>
              <a:endParaRPr lang="en-US" altLang="zh-CN"/>
            </a:p>
            <a:p>
              <a:r>
                <a:rPr lang="en-US" altLang="zh-CN"/>
                <a:t>i=3:</a:t>
              </a:r>
              <a:endParaRPr lang="en-US" altLang="zh-CN"/>
            </a:p>
            <a:p>
              <a:r>
                <a:rPr lang="en-US" altLang="zh-CN"/>
                <a:t>f[4]=f[2]+3=6;</a:t>
              </a:r>
              <a:endParaRPr lang="en-US" altLang="zh-CN"/>
            </a:p>
            <a:p>
              <a:r>
                <a:rPr lang="en-US" altLang="zh-CN"/>
                <a:t>f[6]=f[4]+3=9;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eg: complete knapsack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altLang="zh-CN"/>
              <a:t> kg total,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altLang="zh-CN"/>
              <a:t> kinds of goods(each kind has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enough</a:t>
            </a:r>
            <a:r>
              <a:rPr lang="en-US" altLang="zh-CN"/>
              <a:t>), the weight of each goods is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Wi (1&lt;=i&lt;=n)</a:t>
            </a:r>
            <a:r>
              <a:rPr lang="en-US" altLang="zh-CN"/>
              <a:t> and value is </a:t>
            </a:r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Ci (1&lt;=i&lt;=n)</a:t>
            </a:r>
            <a:r>
              <a:rPr lang="en-US" altLang="zh-CN">
                <a:solidFill>
                  <a:schemeClr val="tx1"/>
                </a:solidFill>
              </a:rPr>
              <a:t>, to get the Max value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Input: n kinds, m capacity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Max value-&gt;f(i,j)-&gt;f[i][j]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f[i][j] means the value of i kinds of goods put in bag with </a:t>
            </a:r>
            <a:r>
              <a:rPr lang="en-US" altLang="zh-CN">
                <a:sym typeface="+mn-ea"/>
              </a:rPr>
              <a:t>capacity j </a:t>
            </a:r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chemeClr val="tx1"/>
                </a:solidFill>
              </a:rPr>
              <a:t>the final Max value is: kinds i from 0 to n; capacity j from 0 to m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f[n][m]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COMMONDATA" val="eyJoZGlkIjoiMmFlOTUxZDJmMTBmNTk5OGJhNmI5N2UyYmQyOTQ0YjAifQ=="/>
  <p:tag name="KSO_WPP_MARK_KEY" val="58baf1f4-88a0-49f0-b163-b6c746b50ea0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7309</Words>
  <Application>WPS 演示</Application>
  <PresentationFormat>宽屏</PresentationFormat>
  <Paragraphs>768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Office 主题</vt:lpstr>
      <vt:lpstr>Dynamic Programming</vt:lpstr>
      <vt:lpstr>eg:Fibonacci</vt:lpstr>
      <vt:lpstr>DFS-&gt;DP</vt:lpstr>
      <vt:lpstr>Steps of DP</vt:lpstr>
      <vt:lpstr>Types of DP</vt:lpstr>
      <vt:lpstr>eg: 01 knapsack</vt:lpstr>
      <vt:lpstr>PowerPoint 演示文稿</vt:lpstr>
      <vt:lpstr>PowerPoint 演示文稿</vt:lpstr>
      <vt:lpstr>eg: complete knapsack</vt:lpstr>
      <vt:lpstr>PowerPoint 演示文稿</vt:lpstr>
      <vt:lpstr>PowerPoint 演示文稿</vt:lpstr>
      <vt:lpstr>eg: Longest Common Sequence</vt:lpstr>
      <vt:lpstr>PowerPoint 演示文稿</vt:lpstr>
      <vt:lpstr>PowerPoint 演示文稿</vt:lpstr>
      <vt:lpstr>PowerPoint 演示文稿</vt:lpstr>
      <vt:lpstr>eg: longest path in a tree</vt:lpstr>
      <vt:lpstr>PowerPoint 演示文稿</vt:lpstr>
      <vt:lpstr>PowerPoint 演示文稿</vt:lpstr>
      <vt:lpstr>eg:[Compression]Traveling Salesman Problem</vt:lpstr>
      <vt:lpstr>PowerPoint 演示文稿</vt:lpstr>
      <vt:lpstr>pseudo-code</vt:lpstr>
      <vt:lpstr>eg:[interval]combine stones</vt:lpstr>
      <vt:lpstr>PowerPoint 演示文稿</vt:lpstr>
      <vt:lpstr>PowerPoint 演示文稿</vt:lpstr>
      <vt:lpstr>THX 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WWY</dc:creator>
  <cp:lastModifiedBy>besiesie</cp:lastModifiedBy>
  <cp:revision>22</cp:revision>
  <dcterms:created xsi:type="dcterms:W3CDTF">2021-05-06T00:20:00Z</dcterms:created>
  <dcterms:modified xsi:type="dcterms:W3CDTF">2023-05-10T07:25:28Z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1E608D72F1E8415F9B9E52A982070F6D</vt:lpwstr>
  </property>
  <property fmtid="{D5CDD505-2E9C-101B-9397-08002B2CF9AE}" pid="3" name="KSOProductBuildVer">
    <vt:lpwstr>2052-11.1.0.14036</vt:lpwstr>
  </property>
</Properties>
</file>