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69" r:id="rId4"/>
    <p:sldId id="319" r:id="rId6"/>
    <p:sldId id="314" r:id="rId7"/>
    <p:sldId id="320" r:id="rId8"/>
    <p:sldId id="321" r:id="rId9"/>
    <p:sldId id="291" r:id="rId10"/>
    <p:sldId id="322" r:id="rId11"/>
    <p:sldId id="302" r:id="rId12"/>
    <p:sldId id="318" r:id="rId13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  <a:srgbClr val="EECEC8"/>
    <a:srgbClr val="F3E7EA"/>
    <a:srgbClr val="7F7F7F"/>
    <a:srgbClr val="E4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04A1FF-4102-4AA9-A928-4B6B9306E467}" styleName="表样式 1 17">
    <a:wholeTbl>
      <a:tcTxStyle>
        <a:fontRef idx="none">
          <a:schemeClr val="tx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/>
              </a:solidFill>
            </a:ln>
          </a:insideV>
        </a:tcBdr>
        <a:fill>
          <a:solidFill>
            <a:schemeClr val="bg1">
              <a:alpha val="0"/>
            </a:schemeClr>
          </a:solidFill>
        </a:fill>
      </a:tcStyle>
    </a:wholeTbl>
    <a:band2H>
      <a:tcStyle>
        <a:tcBdr/>
        <a:fill>
          <a:solidFill>
            <a:schemeClr val="accent1">
              <a:alpha val="25000"/>
              <a:lumMod val="40000"/>
              <a:lumOff val="60000"/>
            </a:schemeClr>
          </a:solidFill>
        </a:fill>
      </a:tcStyle>
    </a:band2H>
    <a:band1V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alpha val="25000"/>
              <a:lumMod val="40000"/>
              <a:lumOff val="6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alpha val="40000"/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alpha val="40000"/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lastRow>
    <a:seCell>
      <a:tcTxStyle b="on">
        <a:fontRef idx="none">
          <a:schemeClr val="accent1"/>
        </a:fontRef>
      </a:tcTxStyle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swCell>
    <a:fir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/>
              </a:solidFill>
            </a:ln>
          </a:insideV>
        </a:tcBdr>
        <a:fill>
          <a:solidFill>
            <a:schemeClr val="bg1">
              <a:alpha val="0"/>
            </a:schemeClr>
          </a:solidFill>
        </a:fill>
      </a:tcStyle>
    </a:firstRow>
    <a:ne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neCell>
    <a:n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9"/>
    <p:restoredTop sz="95884"/>
  </p:normalViewPr>
  <p:slideViewPr>
    <p:cSldViewPr snapToGrid="0" snapToObjects="1">
      <p:cViewPr varScale="1">
        <p:scale>
          <a:sx n="110" d="100"/>
          <a:sy n="11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49A88-3623-E740-A81D-203533892F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DC3C-E253-9245-B214-3D6A401C0F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Lab10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855345" y="1788795"/>
            <a:ext cx="9236075" cy="16408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377180" y="1028065"/>
            <a:ext cx="351155" cy="51943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0" name="表格 79"/>
          <p:cNvGraphicFramePr/>
          <p:nvPr>
            <p:custDataLst>
              <p:tags r:id="rId1"/>
            </p:custDataLst>
          </p:nvPr>
        </p:nvGraphicFramePr>
        <p:xfrm>
          <a:off x="1254125" y="2237105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表格 92"/>
          <p:cNvGraphicFramePr/>
          <p:nvPr>
            <p:custDataLst>
              <p:tags r:id="rId2"/>
            </p:custDataLst>
          </p:nvPr>
        </p:nvGraphicFramePr>
        <p:xfrm>
          <a:off x="6057900" y="220599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4" name="图片 93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2249805"/>
            <a:ext cx="691515" cy="691515"/>
          </a:xfrm>
          <a:prstGeom prst="rect">
            <a:avLst/>
          </a:prstGeom>
        </p:spPr>
      </p:pic>
      <p:pic>
        <p:nvPicPr>
          <p:cNvPr id="100" name="图片 99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015" y="2255520"/>
            <a:ext cx="691515" cy="691515"/>
          </a:xfrm>
          <a:prstGeom prst="rect">
            <a:avLst/>
          </a:prstGeom>
        </p:spPr>
      </p:pic>
      <p:sp>
        <p:nvSpPr>
          <p:cNvPr id="118" name="文本框 117"/>
          <p:cNvSpPr txBox="1"/>
          <p:nvPr/>
        </p:nvSpPr>
        <p:spPr>
          <a:xfrm>
            <a:off x="10189210" y="2205990"/>
            <a:ext cx="2326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2s: add 2 states</a:t>
            </a:r>
            <a:endParaRPr lang="en-US" altLang="zh-CN"/>
          </a:p>
          <a:p>
            <a:r>
              <a:rPr lang="en-US" altLang="zh-CN"/>
              <a:t>Total: 10 states</a:t>
            </a:r>
            <a:endParaRPr lang="en-US" altLang="zh-CN"/>
          </a:p>
        </p:txBody>
      </p:sp>
      <p:pic>
        <p:nvPicPr>
          <p:cNvPr id="2" name="图片 1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65" y="2309495"/>
            <a:ext cx="691515" cy="691515"/>
          </a:xfrm>
          <a:prstGeom prst="rect">
            <a:avLst/>
          </a:prstGeom>
        </p:spPr>
      </p:pic>
      <p:pic>
        <p:nvPicPr>
          <p:cNvPr id="3" name="图片 2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2298065"/>
            <a:ext cx="691515" cy="691515"/>
          </a:xfrm>
          <a:prstGeom prst="rect">
            <a:avLst/>
          </a:prstGeom>
        </p:spPr>
      </p:pic>
      <p:pic>
        <p:nvPicPr>
          <p:cNvPr id="4" name="图片 3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309495"/>
            <a:ext cx="691515" cy="691515"/>
          </a:xfrm>
          <a:prstGeom prst="rect">
            <a:avLst/>
          </a:prstGeom>
        </p:spPr>
      </p:pic>
      <p:pic>
        <p:nvPicPr>
          <p:cNvPr id="97" name="图片 96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755" y="2255520"/>
            <a:ext cx="691515" cy="691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9770" y="3830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 .. 5s :No more states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10300" y="4600424"/>
            <a:ext cx="102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Output: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32650" y="4600791"/>
            <a:ext cx="464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b="1" dirty="0"/>
              <a:t>10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65" y="973455"/>
            <a:ext cx="9253220" cy="706755"/>
          </a:xfrm>
        </p:spPr>
        <p:txBody>
          <a:bodyPr/>
          <a:lstStyle/>
          <a:p>
            <a:r>
              <a:rPr lang="en-US" altLang="zh-CN" sz="2800" b="1" dirty="0"/>
              <a:t>Lab10.A: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Cookie</a:t>
            </a:r>
            <a:endParaRPr lang="en-US" altLang="zh-CN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530" y="2285365"/>
            <a:ext cx="11015345" cy="4389120"/>
          </a:xfrm>
        </p:spPr>
        <p:txBody>
          <a:bodyPr>
            <a:no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In 2025, the student-run "Xiaobaicai Store" at SUSTech launched a new series of cookies. To enjoy his favorite "Yilin Cookies" every day, student smy must please the merciless store manager Xiaobai. The store offers three types of cookies: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775" dirty="0">
                <a:solidFill>
                  <a:schemeClr val="tx1"/>
                </a:solidFill>
              </a:rPr>
              <a:t>- </a:t>
            </a:r>
            <a:r>
              <a:rPr lang="en-US" altLang="zh-CN" sz="1775" b="1" dirty="0">
                <a:solidFill>
                  <a:schemeClr val="tx1"/>
                </a:solidFill>
              </a:rPr>
              <a:t>Yilin Cookies</a:t>
            </a:r>
            <a:r>
              <a:rPr lang="en-US" altLang="zh-CN" sz="1775" dirty="0">
                <a:solidFill>
                  <a:schemeClr val="tx1"/>
                </a:solidFill>
              </a:rPr>
              <a:t>: </a:t>
            </a:r>
            <a:r>
              <a:rPr lang="en-US" altLang="zh-CN" sz="1775" b="1" dirty="0">
                <a:solidFill>
                  <a:schemeClr val="tx1"/>
                </a:solidFill>
              </a:rPr>
              <a:t>limited in stock</a:t>
            </a:r>
            <a:r>
              <a:rPr lang="en-US" altLang="zh-CN" sz="1775" dirty="0">
                <a:solidFill>
                  <a:schemeClr val="tx1"/>
                </a:solidFill>
              </a:rPr>
              <a:t>  </a:t>
            </a:r>
            <a:endParaRPr lang="en-US" altLang="zh-CN" sz="1775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775" dirty="0">
                <a:solidFill>
                  <a:schemeClr val="tx1"/>
                </a:solidFill>
              </a:rPr>
              <a:t>- </a:t>
            </a:r>
            <a:r>
              <a:rPr lang="en-US" altLang="zh-CN" sz="1775" b="1" dirty="0">
                <a:solidFill>
                  <a:schemeClr val="tx1"/>
                </a:solidFill>
              </a:rPr>
              <a:t>Regular Cookies</a:t>
            </a:r>
            <a:r>
              <a:rPr lang="en-US" altLang="zh-CN" sz="1775" dirty="0">
                <a:solidFill>
                  <a:schemeClr val="tx1"/>
                </a:solidFill>
              </a:rPr>
              <a:t>: </a:t>
            </a:r>
            <a:r>
              <a:rPr lang="en-US" altLang="zh-CN" sz="1775" b="1" dirty="0">
                <a:solidFill>
                  <a:schemeClr val="tx1"/>
                </a:solidFill>
              </a:rPr>
              <a:t>unlimited in stock</a:t>
            </a:r>
            <a:r>
              <a:rPr lang="en-US" altLang="zh-CN" sz="1775" dirty="0">
                <a:solidFill>
                  <a:schemeClr val="tx1"/>
                </a:solidFill>
              </a:rPr>
              <a:t>  </a:t>
            </a:r>
            <a:endParaRPr lang="en-US" altLang="zh-CN" sz="1775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775" dirty="0">
                <a:solidFill>
                  <a:schemeClr val="tx1"/>
                </a:solidFill>
              </a:rPr>
              <a:t>- </a:t>
            </a:r>
            <a:r>
              <a:rPr lang="en-US" altLang="zh-CN" sz="1775" b="1" dirty="0">
                <a:solidFill>
                  <a:schemeClr val="tx1"/>
                </a:solidFill>
              </a:rPr>
              <a:t>Exclusive Cookies</a:t>
            </a:r>
            <a:r>
              <a:rPr lang="en-US" altLang="zh-CN" sz="1775" dirty="0">
                <a:solidFill>
                  <a:schemeClr val="tx1"/>
                </a:solidFill>
              </a:rPr>
              <a:t>: </a:t>
            </a:r>
            <a:r>
              <a:rPr lang="en-US" altLang="zh-CN" sz="1775" b="1" dirty="0">
                <a:solidFill>
                  <a:schemeClr val="tx1"/>
                </a:solidFill>
              </a:rPr>
              <a:t>only one per subtype</a:t>
            </a:r>
            <a:r>
              <a:rPr lang="en-US" altLang="zh-CN" sz="1775" dirty="0">
                <a:solidFill>
                  <a:schemeClr val="tx1"/>
                </a:solidFill>
              </a:rPr>
              <a:t>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Each cookie type has several subtypes. There are </a:t>
            </a:r>
            <a:r>
              <a:rPr lang="en-US" altLang="zh-CN" sz="2000" b="1" dirty="0">
                <a:solidFill>
                  <a:schemeClr val="tx1"/>
                </a:solidFill>
              </a:rPr>
              <a:t>m</a:t>
            </a:r>
            <a:r>
              <a:rPr lang="en-US" altLang="zh-CN" sz="2000" dirty="0">
                <a:solidFill>
                  <a:schemeClr val="tx1"/>
                </a:solidFill>
              </a:rPr>
              <a:t> subtypes in total. The </a:t>
            </a:r>
            <a:r>
              <a:rPr lang="en-US" altLang="zh-CN" sz="2000" b="1" dirty="0">
                <a:solidFill>
                  <a:schemeClr val="tx1"/>
                </a:solidFill>
              </a:rPr>
              <a:t>i-th</a:t>
            </a:r>
            <a:r>
              <a:rPr lang="en-US" altLang="zh-CN" sz="2000" dirty="0">
                <a:solidFill>
                  <a:schemeClr val="tx1"/>
                </a:solidFill>
              </a:rPr>
              <a:t> subtype has a price of </a:t>
            </a:r>
            <a:r>
              <a:rPr lang="en-US" altLang="zh-CN" sz="2000" b="1" dirty="0">
                <a:solidFill>
                  <a:schemeClr val="tx1"/>
                </a:solidFill>
              </a:rPr>
              <a:t>c</a:t>
            </a:r>
            <a:r>
              <a:rPr lang="" altLang="en-US" sz="2000" b="1" dirty="0">
                <a:solidFill>
                  <a:schemeClr val="tx1"/>
                </a:solidFill>
              </a:rPr>
              <a:t>ᵢ</a:t>
            </a:r>
            <a:r>
              <a:rPr lang="en-US" altLang="zh-CN" sz="2000" dirty="0">
                <a:solidFill>
                  <a:schemeClr val="tx1"/>
                </a:solidFill>
              </a:rPr>
              <a:t>.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However, Xiaobai insists that smy </a:t>
            </a:r>
            <a:r>
              <a:rPr lang="en-US" altLang="zh-CN" sz="2000" b="1" dirty="0">
                <a:solidFill>
                  <a:schemeClr val="tx1"/>
                </a:solidFill>
              </a:rPr>
              <a:t>must spend exactly n yuan</a:t>
            </a:r>
            <a:r>
              <a:rPr lang="en-US" altLang="zh-CN" sz="2000" dirty="0">
                <a:solidFill>
                  <a:schemeClr val="tx1"/>
                </a:solidFill>
              </a:rPr>
              <a:t> to check out.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Each subtype cookie has a specific </a:t>
            </a:r>
            <a:r>
              <a:rPr lang="en-US" altLang="zh-CN" sz="2000" b="1" dirty="0">
                <a:solidFill>
                  <a:schemeClr val="tx1"/>
                </a:solidFill>
              </a:rPr>
              <a:t>value v</a:t>
            </a:r>
            <a:r>
              <a:rPr lang="" altLang="en-US" sz="2000" b="1" dirty="0">
                <a:solidFill>
                  <a:schemeClr val="tx1"/>
                </a:solidFill>
              </a:rPr>
              <a:t>ᵢ</a:t>
            </a:r>
            <a:r>
              <a:rPr lang="en-US" altLang="zh-CN" sz="2000" dirty="0">
                <a:solidFill>
                  <a:schemeClr val="tx1"/>
                </a:solidFill>
              </a:rPr>
              <a:t> (per cookie). Since smy is required to spend all </a:t>
            </a:r>
            <a:r>
              <a:rPr lang="en-US" altLang="zh-CN" sz="2000" b="1" dirty="0">
                <a:solidFill>
                  <a:schemeClr val="tx1"/>
                </a:solidFill>
              </a:rPr>
              <a:t>n yuan</a:t>
            </a:r>
            <a:r>
              <a:rPr lang="en-US" altLang="zh-CN" sz="2000" dirty="0">
                <a:solidFill>
                  <a:schemeClr val="tx1"/>
                </a:solidFill>
              </a:rPr>
              <a:t>, he hopes to maximize the </a:t>
            </a:r>
            <a:r>
              <a:rPr lang="en-US" altLang="zh-CN" sz="2000" b="1" dirty="0">
                <a:solidFill>
                  <a:schemeClr val="tx1"/>
                </a:solidFill>
              </a:rPr>
              <a:t>total value</a:t>
            </a:r>
            <a:r>
              <a:rPr lang="en-US" altLang="zh-CN" sz="2000" dirty="0">
                <a:solidFill>
                  <a:schemeClr val="tx1"/>
                </a:solidFill>
              </a:rPr>
              <a:t> of cookies he can purchase.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 b="1" dirty="0">
                <a:sym typeface="+mn-ea"/>
              </a:rPr>
              <a:t>Lab10.A:</a:t>
            </a: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Cookie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065" y="2258060"/>
            <a:ext cx="9648825" cy="3865880"/>
          </a:xfrm>
        </p:spPr>
        <p:txBody>
          <a:bodyPr>
            <a:noAutofit/>
          </a:bodyPr>
          <a:p>
            <a:r>
              <a:rPr lang="en-US" altLang="zh-CN" sz="1900"/>
              <a:t>Given </a:t>
            </a:r>
            <a:r>
              <a:rPr lang="en-US" altLang="zh-CN" sz="1900" b="1"/>
              <a:t>n</a:t>
            </a:r>
            <a:r>
              <a:rPr lang="en-US" altLang="zh-CN" sz="1900"/>
              <a:t>, </a:t>
            </a:r>
            <a:r>
              <a:rPr lang="en-US" altLang="zh-CN" sz="1900" b="1"/>
              <a:t>m</a:t>
            </a:r>
            <a:r>
              <a:rPr lang="en-US" altLang="zh-CN" sz="1900"/>
              <a:t>, and for each cookie subtype: category, quantity, price, and value — calculate the </a:t>
            </a:r>
            <a:r>
              <a:rPr lang="en-US" altLang="zh-CN" sz="1900" b="1"/>
              <a:t>maximum total value</a:t>
            </a:r>
            <a:r>
              <a:rPr lang="en-US" altLang="zh-CN" sz="1900"/>
              <a:t> smy can obtain.</a:t>
            </a:r>
            <a:endParaRPr lang="en-US" altLang="zh-CN" sz="1900"/>
          </a:p>
          <a:p>
            <a:r>
              <a:rPr lang="en-US" altLang="zh-CN" sz="1900" b="1"/>
              <a:t>Input Format</a:t>
            </a:r>
            <a:endParaRPr lang="en-US" altLang="zh-CN" sz="1900"/>
          </a:p>
          <a:p>
            <a:pPr lvl="1"/>
            <a:r>
              <a:rPr lang="en-US" altLang="zh-CN" sz="1900"/>
              <a:t>Line 1: Two integers </a:t>
            </a:r>
            <a:r>
              <a:rPr lang="en-US" altLang="zh-CN" sz="1900" b="1"/>
              <a:t>n</a:t>
            </a:r>
            <a:r>
              <a:rPr lang="en-US" altLang="zh-CN" sz="1900"/>
              <a:t> and </a:t>
            </a:r>
            <a:r>
              <a:rPr lang="en-US" altLang="zh-CN" sz="1900" b="1"/>
              <a:t>m</a:t>
            </a:r>
            <a:r>
              <a:rPr lang="en-US" altLang="zh-CN" sz="1900"/>
              <a:t> — total money to spend and number of cookie subtypes.  </a:t>
            </a:r>
            <a:endParaRPr lang="en-US" altLang="zh-CN" sz="1900"/>
          </a:p>
          <a:p>
            <a:pPr lvl="1"/>
            <a:r>
              <a:rPr lang="en-US" altLang="zh-CN" sz="1900"/>
              <a:t>The next </a:t>
            </a:r>
            <a:r>
              <a:rPr lang="en-US" altLang="zh-CN" sz="1900" b="1"/>
              <a:t>m</a:t>
            </a:r>
            <a:r>
              <a:rPr lang="en-US" altLang="zh-CN" sz="1900"/>
              <a:t> lines describe each subtype:  </a:t>
            </a:r>
            <a:endParaRPr lang="en-US" altLang="zh-CN" sz="1900"/>
          </a:p>
          <a:p>
            <a:pPr lvl="2"/>
            <a:r>
              <a:rPr lang="en-US" altLang="zh-CN" sz="1660"/>
              <a:t>  </a:t>
            </a:r>
            <a:r>
              <a:rPr lang="en-US" altLang="zh-CN" sz="1660" b="1"/>
              <a:t>op</a:t>
            </a:r>
            <a:r>
              <a:rPr lang="" altLang="en-US" sz="1660" b="1"/>
              <a:t>ᵢ</a:t>
            </a:r>
            <a:r>
              <a:rPr lang="en-US" altLang="zh-CN" sz="1660" b="1"/>
              <a:t> = 0</a:t>
            </a:r>
            <a:r>
              <a:rPr lang="en-US" altLang="zh-CN" sz="1660"/>
              <a:t>: Regular Cookie — followed by two integers </a:t>
            </a:r>
            <a:r>
              <a:rPr lang="en-US" altLang="zh-CN" sz="1660" b="1"/>
              <a:t>c</a:t>
            </a:r>
            <a:r>
              <a:rPr lang="" altLang="en-US" sz="1660" b="1"/>
              <a:t>ᵢ</a:t>
            </a:r>
            <a:r>
              <a:rPr lang="en-US" altLang="zh-CN" sz="1660" b="1"/>
              <a:t>, v</a:t>
            </a:r>
            <a:r>
              <a:rPr lang="" altLang="en-US" sz="1660" b="1"/>
              <a:t>ᵢ</a:t>
            </a:r>
            <a:r>
              <a:rPr lang="en-US" altLang="zh-CN" sz="1660"/>
              <a:t>  </a:t>
            </a:r>
            <a:endParaRPr lang="en-US" altLang="zh-CN" sz="1660"/>
          </a:p>
          <a:p>
            <a:pPr lvl="2"/>
            <a:r>
              <a:rPr lang="en-US" altLang="zh-CN" sz="1660"/>
              <a:t>  </a:t>
            </a:r>
            <a:r>
              <a:rPr lang="en-US" altLang="zh-CN" sz="1660" b="1"/>
              <a:t>op</a:t>
            </a:r>
            <a:r>
              <a:rPr lang="" altLang="en-US" sz="1660" b="1"/>
              <a:t>ᵢ</a:t>
            </a:r>
            <a:r>
              <a:rPr lang="en-US" altLang="zh-CN" sz="1660" b="1"/>
              <a:t> = 1</a:t>
            </a:r>
            <a:r>
              <a:rPr lang="en-US" altLang="zh-CN" sz="1660"/>
              <a:t>: Exclusive Cookie — followed by two integers </a:t>
            </a:r>
            <a:r>
              <a:rPr lang="en-US" altLang="zh-CN" sz="1660" b="1"/>
              <a:t>c</a:t>
            </a:r>
            <a:r>
              <a:rPr lang="" altLang="en-US" sz="1660" b="1"/>
              <a:t>ᵢ</a:t>
            </a:r>
            <a:r>
              <a:rPr lang="en-US" altLang="zh-CN" sz="1660" b="1"/>
              <a:t>, v</a:t>
            </a:r>
            <a:r>
              <a:rPr lang="" altLang="en-US" sz="1660" b="1"/>
              <a:t>ᵢ</a:t>
            </a:r>
            <a:r>
              <a:rPr lang="en-US" altLang="zh-CN" sz="1660"/>
              <a:t>  </a:t>
            </a:r>
            <a:endParaRPr lang="en-US" altLang="zh-CN" sz="1660"/>
          </a:p>
          <a:p>
            <a:pPr lvl="2"/>
            <a:r>
              <a:rPr lang="en-US" altLang="zh-CN" sz="1660"/>
              <a:t>  </a:t>
            </a:r>
            <a:r>
              <a:rPr lang="en-US" altLang="zh-CN" sz="1660" b="1"/>
              <a:t>op</a:t>
            </a:r>
            <a:r>
              <a:rPr lang="" altLang="en-US" sz="1660" b="1"/>
              <a:t>ᵢ</a:t>
            </a:r>
            <a:r>
              <a:rPr lang="en-US" altLang="zh-CN" sz="1660" b="1"/>
              <a:t> = 2</a:t>
            </a:r>
            <a:r>
              <a:rPr lang="en-US" altLang="zh-CN" sz="1660"/>
              <a:t>: Yilin Cookie — followed by three integers </a:t>
            </a:r>
            <a:r>
              <a:rPr lang="en-US" altLang="zh-CN" sz="1660" b="1"/>
              <a:t>x</a:t>
            </a:r>
            <a:r>
              <a:rPr lang="" altLang="en-US" sz="1660" b="1"/>
              <a:t>ᵢ</a:t>
            </a:r>
            <a:r>
              <a:rPr lang="en-US" altLang="zh-CN" sz="1660" b="1"/>
              <a:t>, c</a:t>
            </a:r>
            <a:r>
              <a:rPr lang="" altLang="en-US" sz="1660" b="1"/>
              <a:t>ᵢ</a:t>
            </a:r>
            <a:r>
              <a:rPr lang="en-US" altLang="zh-CN" sz="1660" b="1"/>
              <a:t>, v</a:t>
            </a:r>
            <a:r>
              <a:rPr lang="" altLang="en-US" sz="1660" b="1"/>
              <a:t>ᵢ</a:t>
            </a:r>
            <a:r>
              <a:rPr lang="en-US" altLang="zh-CN" sz="1660"/>
              <a:t>, where </a:t>
            </a:r>
            <a:r>
              <a:rPr lang="en-US" altLang="zh-CN" sz="1660" b="1"/>
              <a:t>x</a:t>
            </a:r>
            <a:r>
              <a:rPr lang="" altLang="en-US" sz="1660" b="1"/>
              <a:t>ᵢ</a:t>
            </a:r>
            <a:r>
              <a:rPr lang="en-US" altLang="zh-CN" sz="1660"/>
              <a:t> is the stock of that subtype  </a:t>
            </a:r>
            <a:endParaRPr lang="en-US" altLang="zh-CN" sz="1660"/>
          </a:p>
          <a:p>
            <a:r>
              <a:rPr lang="en-US" altLang="zh-CN" sz="1900" b="1"/>
              <a:t>Output Format</a:t>
            </a:r>
            <a:endParaRPr lang="en-US" altLang="zh-CN" sz="1900" b="1"/>
          </a:p>
          <a:p>
            <a:pPr lvl="1"/>
            <a:r>
              <a:rPr lang="en-US" altLang="zh-CN" sz="1685"/>
              <a:t>Output a single integer: the </a:t>
            </a:r>
            <a:r>
              <a:rPr lang="en-US" altLang="zh-CN" sz="1685" b="1"/>
              <a:t>maximum total value</a:t>
            </a:r>
            <a:r>
              <a:rPr lang="en-US" altLang="zh-CN" sz="1685"/>
              <a:t> smy can get.</a:t>
            </a:r>
            <a:endParaRPr lang="en-US" altLang="zh-CN" sz="168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033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 1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74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/>
              <a:t>5 2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0 2 3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1 3 4</a:t>
            </a:r>
            <a:endParaRPr kumimoji="1" lang="en-US" altLang="zh-CN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9816177" y="5060573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 1:</a:t>
            </a:r>
            <a:endParaRPr lang="en-US" altLang="zh-CN" dirty="0"/>
          </a:p>
          <a:p>
            <a:r>
              <a:rPr lang="en-US" altLang="zh-CN" b="1" dirty="0"/>
              <a:t>7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948940" y="114808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>
                <a:sym typeface="+mn-ea"/>
              </a:rPr>
              <a:t>Regular </a:t>
            </a:r>
            <a:r>
              <a:rPr lang="en-US" altLang="zh-CN" sz="1660">
                <a:sym typeface="+mn-ea"/>
              </a:rPr>
              <a:t>Cookie (cost 2, value 3, </a:t>
            </a:r>
            <a:r>
              <a:rPr lang="en-US" altLang="zh-CN" sz="1660" b="1" dirty="0">
                <a:sym typeface="+mn-ea"/>
              </a:rPr>
              <a:t>unlimited 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8940" y="300228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 dirty="0">
                <a:sym typeface="+mn-ea"/>
              </a:rPr>
              <a:t>Exclusive </a:t>
            </a:r>
            <a:r>
              <a:rPr lang="en-US" altLang="zh-CN" sz="1660">
                <a:sym typeface="+mn-ea"/>
              </a:rPr>
              <a:t>Cookie (cost 3, value 4, </a:t>
            </a:r>
            <a:r>
              <a:rPr lang="en-US" altLang="zh-CN" sz="1660" b="1" dirty="0">
                <a:sym typeface="+mn-ea"/>
              </a:rPr>
              <a:t>only one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pic>
        <p:nvPicPr>
          <p:cNvPr id="6" name="图片 5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1515745"/>
            <a:ext cx="900000" cy="900000"/>
          </a:xfrm>
          <a:prstGeom prst="rect">
            <a:avLst/>
          </a:prstGeom>
        </p:spPr>
      </p:pic>
      <p:pic>
        <p:nvPicPr>
          <p:cNvPr id="7" name="图片 6" descr="曲奇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0" y="3465830"/>
            <a:ext cx="900000" cy="900000"/>
          </a:xfrm>
          <a:prstGeom prst="rect">
            <a:avLst/>
          </a:prstGeom>
        </p:spPr>
      </p:pic>
      <p:pic>
        <p:nvPicPr>
          <p:cNvPr id="9" name="图片 8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1494155"/>
            <a:ext cx="900000" cy="900000"/>
          </a:xfrm>
          <a:prstGeom prst="rect">
            <a:avLst/>
          </a:prstGeom>
        </p:spPr>
      </p:pic>
      <p:pic>
        <p:nvPicPr>
          <p:cNvPr id="10" name="图片 9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785" y="1494155"/>
            <a:ext cx="900000" cy="9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54750" y="1691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57195" y="4751070"/>
            <a:ext cx="2288540" cy="13404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26945" y="506031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Buy:</a:t>
            </a:r>
            <a:endParaRPr lang="en-US" altLang="zh-CN"/>
          </a:p>
        </p:txBody>
      </p:sp>
      <p:pic>
        <p:nvPicPr>
          <p:cNvPr id="14" name="图片 13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195" y="4971415"/>
            <a:ext cx="900000" cy="900000"/>
          </a:xfrm>
          <a:prstGeom prst="rect">
            <a:avLst/>
          </a:prstGeom>
        </p:spPr>
      </p:pic>
      <p:pic>
        <p:nvPicPr>
          <p:cNvPr id="15" name="图片 14" descr="曲奇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45" y="4971415"/>
            <a:ext cx="900000" cy="90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871845" y="4895850"/>
            <a:ext cx="205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Cost:   2+3 = 5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910580" y="5428615"/>
            <a:ext cx="203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Value: 3+4 = 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033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 2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12325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/>
              <a:t>6 3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0 3 3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1 1 12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2 1 4 100</a:t>
            </a:r>
            <a:endParaRPr kumimoji="1" lang="en-US" altLang="zh-CN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9739977" y="5604133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 2:</a:t>
            </a:r>
            <a:endParaRPr lang="en-US" altLang="zh-CN" dirty="0"/>
          </a:p>
          <a:p>
            <a:r>
              <a:rPr lang="en-US" altLang="zh-CN" b="1" dirty="0"/>
              <a:t>6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948940" y="39243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>
                <a:sym typeface="+mn-ea"/>
              </a:rPr>
              <a:t>Regular </a:t>
            </a:r>
            <a:r>
              <a:rPr lang="en-US" altLang="zh-CN" sz="1660">
                <a:sym typeface="+mn-ea"/>
              </a:rPr>
              <a:t>Cookie (cost 3, value 3, </a:t>
            </a:r>
            <a:r>
              <a:rPr lang="en-US" altLang="zh-CN" sz="1660" b="1" dirty="0">
                <a:sym typeface="+mn-ea"/>
              </a:rPr>
              <a:t>unlimited 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8940" y="179324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 dirty="0">
                <a:sym typeface="+mn-ea"/>
              </a:rPr>
              <a:t>Exclusive </a:t>
            </a:r>
            <a:r>
              <a:rPr lang="en-US" altLang="zh-CN" sz="1660">
                <a:sym typeface="+mn-ea"/>
              </a:rPr>
              <a:t>Cookie (cost 1, value 12, </a:t>
            </a:r>
            <a:r>
              <a:rPr lang="en-US" altLang="zh-CN" sz="1660" b="1" dirty="0">
                <a:sym typeface="+mn-ea"/>
              </a:rPr>
              <a:t>only one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pic>
        <p:nvPicPr>
          <p:cNvPr id="6" name="图片 5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760095"/>
            <a:ext cx="900000" cy="900000"/>
          </a:xfrm>
          <a:prstGeom prst="rect">
            <a:avLst/>
          </a:prstGeom>
        </p:spPr>
      </p:pic>
      <p:pic>
        <p:nvPicPr>
          <p:cNvPr id="7" name="图片 6" descr="曲奇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0" y="2256790"/>
            <a:ext cx="900000" cy="900000"/>
          </a:xfrm>
          <a:prstGeom prst="rect">
            <a:avLst/>
          </a:prstGeom>
        </p:spPr>
      </p:pic>
      <p:pic>
        <p:nvPicPr>
          <p:cNvPr id="9" name="图片 8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738505"/>
            <a:ext cx="900000" cy="900000"/>
          </a:xfrm>
          <a:prstGeom prst="rect">
            <a:avLst/>
          </a:prstGeom>
        </p:spPr>
      </p:pic>
      <p:pic>
        <p:nvPicPr>
          <p:cNvPr id="10" name="图片 9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785" y="738505"/>
            <a:ext cx="900000" cy="90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57195" y="5128895"/>
            <a:ext cx="2288540" cy="13404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26945" y="5438140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Buy:</a:t>
            </a:r>
            <a:endParaRPr lang="en-US" altLang="zh-CN"/>
          </a:p>
        </p:txBody>
      </p:sp>
      <p:pic>
        <p:nvPicPr>
          <p:cNvPr id="14" name="图片 13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195" y="5349240"/>
            <a:ext cx="900000" cy="9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59735" y="3284855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 dirty="0">
                <a:sym typeface="+mn-ea"/>
              </a:rPr>
              <a:t>Yilin </a:t>
            </a:r>
            <a:r>
              <a:rPr lang="en-US" altLang="zh-CN" sz="1660">
                <a:sym typeface="+mn-ea"/>
              </a:rPr>
              <a:t>Cookie (cost 4, value 100, </a:t>
            </a:r>
            <a:r>
              <a:rPr lang="en-US" altLang="zh-CN" sz="1660" b="1">
                <a:sym typeface="+mn-ea"/>
              </a:rPr>
              <a:t>limited:1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pic>
        <p:nvPicPr>
          <p:cNvPr id="16" name="图片 15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5349240"/>
            <a:ext cx="900000" cy="900000"/>
          </a:xfrm>
          <a:prstGeom prst="rect">
            <a:avLst/>
          </a:prstGeom>
        </p:spPr>
      </p:pic>
      <p:pic>
        <p:nvPicPr>
          <p:cNvPr id="17" name="图片 16" descr="蔓越莓曲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40" y="3692525"/>
            <a:ext cx="900000" cy="900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871845" y="5273675"/>
            <a:ext cx="205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Cost:   3+3 = 6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910580" y="5806440"/>
            <a:ext cx="203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Value: 3+3 = 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033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 3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12325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/>
              <a:t>6 3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0 4 3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1 1 12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2 1 4 100</a:t>
            </a:r>
            <a:endParaRPr kumimoji="1" lang="en-US" altLang="zh-CN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9761567" y="5477133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 3:</a:t>
            </a:r>
            <a:endParaRPr lang="en-US" altLang="zh-CN" dirty="0"/>
          </a:p>
          <a:p>
            <a:r>
              <a:rPr lang="en-US" altLang="zh-CN" b="1" dirty="0"/>
              <a:t>0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948940" y="39243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>
                <a:sym typeface="+mn-ea"/>
              </a:rPr>
              <a:t>Regular </a:t>
            </a:r>
            <a:r>
              <a:rPr lang="en-US" altLang="zh-CN" sz="1660">
                <a:sym typeface="+mn-ea"/>
              </a:rPr>
              <a:t>Cookie (cost 4, value 3, </a:t>
            </a:r>
            <a:r>
              <a:rPr lang="en-US" altLang="zh-CN" sz="1660" b="1" dirty="0">
                <a:sym typeface="+mn-ea"/>
              </a:rPr>
              <a:t>unlimited 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8940" y="179324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 dirty="0">
                <a:sym typeface="+mn-ea"/>
              </a:rPr>
              <a:t>Exclusive </a:t>
            </a:r>
            <a:r>
              <a:rPr lang="en-US" altLang="zh-CN" sz="1660">
                <a:sym typeface="+mn-ea"/>
              </a:rPr>
              <a:t>Cookie (cost 1, value 12, </a:t>
            </a:r>
            <a:r>
              <a:rPr lang="en-US" altLang="zh-CN" sz="1660" b="1" dirty="0">
                <a:sym typeface="+mn-ea"/>
              </a:rPr>
              <a:t>only one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pic>
        <p:nvPicPr>
          <p:cNvPr id="6" name="图片 5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760095"/>
            <a:ext cx="900000" cy="900000"/>
          </a:xfrm>
          <a:prstGeom prst="rect">
            <a:avLst/>
          </a:prstGeom>
        </p:spPr>
      </p:pic>
      <p:pic>
        <p:nvPicPr>
          <p:cNvPr id="7" name="图片 6" descr="曲奇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0" y="2256790"/>
            <a:ext cx="900000" cy="900000"/>
          </a:xfrm>
          <a:prstGeom prst="rect">
            <a:avLst/>
          </a:prstGeom>
        </p:spPr>
      </p:pic>
      <p:pic>
        <p:nvPicPr>
          <p:cNvPr id="9" name="图片 8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738505"/>
            <a:ext cx="900000" cy="900000"/>
          </a:xfrm>
          <a:prstGeom prst="rect">
            <a:avLst/>
          </a:prstGeom>
        </p:spPr>
      </p:pic>
      <p:pic>
        <p:nvPicPr>
          <p:cNvPr id="10" name="图片 9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785" y="738505"/>
            <a:ext cx="900000" cy="90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57195" y="5128895"/>
            <a:ext cx="2288540" cy="13404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26945" y="5438140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Buy: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59735" y="3284855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 dirty="0">
                <a:sym typeface="+mn-ea"/>
              </a:rPr>
              <a:t>Yilin </a:t>
            </a:r>
            <a:r>
              <a:rPr lang="en-US" altLang="zh-CN" sz="1660">
                <a:sym typeface="+mn-ea"/>
              </a:rPr>
              <a:t>Cookie (cost 4, value 100, </a:t>
            </a:r>
            <a:r>
              <a:rPr lang="en-US" altLang="zh-CN" sz="1660" b="1">
                <a:sym typeface="+mn-ea"/>
              </a:rPr>
              <a:t>limited:1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pic>
        <p:nvPicPr>
          <p:cNvPr id="17" name="图片 16" descr="蔓越莓曲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40" y="3692525"/>
            <a:ext cx="900000" cy="9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478466" y="5096129"/>
                <a:ext cx="1085215" cy="15684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6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</m:oMath>
                  </m:oMathPara>
                </a14:m>
                <a:endParaRPr lang="en-US" altLang="zh-CN" sz="96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466" y="5096129"/>
                <a:ext cx="1085215" cy="1568450"/>
              </a:xfrm>
              <a:prstGeom prst="rect">
                <a:avLst/>
              </a:prstGeom>
              <a:blipFill rotWithShape="1">
                <a:blip r:embed="rId4"/>
                <a:stretch>
                  <a:fillRect l="-53" t="-16" r="-2124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30446" cy="706964"/>
          </a:xfrm>
        </p:spPr>
        <p:txBody>
          <a:bodyPr/>
          <a:lstStyle/>
          <a:p>
            <a:r>
              <a:rPr lang="en-US" altLang="zh-CN" sz="2800" b="1" dirty="0"/>
              <a:t>Lab10.B: </a:t>
            </a:r>
            <a:r>
              <a:rPr lang="en-US" altLang="zh-CN" sz="2800" b="1" dirty="0"/>
              <a:t>Dance </a:t>
            </a:r>
            <a:endParaRPr lang="en-US" altLang="zh-CN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4" y="2468032"/>
            <a:ext cx="11015662" cy="3718456"/>
          </a:xfrm>
        </p:spPr>
        <p:txBody>
          <a:bodyPr>
            <a:normAutofit lnSpcReduction="20000"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In the SUSTech Traditional Culture Club, students are performing a </a:t>
            </a:r>
            <a:r>
              <a:rPr lang="en-US" altLang="zh-CN" sz="2000" b="1" dirty="0">
                <a:solidFill>
                  <a:schemeClr val="tx1"/>
                </a:solidFill>
              </a:rPr>
              <a:t>modern fan dance</a:t>
            </a:r>
            <a:r>
              <a:rPr lang="en-US" altLang="zh-CN" sz="2000" dirty="0">
                <a:solidFill>
                  <a:schemeClr val="tx1"/>
                </a:solidFill>
              </a:rPr>
              <a:t> inspired by Korean heritage. The dance begins with </a:t>
            </a:r>
            <a:r>
              <a:rPr lang="en-US" altLang="zh-CN" sz="2000" b="1" dirty="0">
                <a:solidFill>
                  <a:schemeClr val="tx1"/>
                </a:solidFill>
              </a:rPr>
              <a:t>n dancers</a:t>
            </a:r>
            <a:r>
              <a:rPr lang="en-US" altLang="zh-CN" sz="2000" dirty="0">
                <a:solidFill>
                  <a:schemeClr val="tx1"/>
                </a:solidFill>
              </a:rPr>
              <a:t>, each holding </a:t>
            </a:r>
            <a:r>
              <a:rPr lang="en-US" altLang="zh-CN" sz="2000" b="1" dirty="0">
                <a:solidFill>
                  <a:schemeClr val="tx1"/>
                </a:solidFill>
              </a:rPr>
              <a:t>one fan</a:t>
            </a:r>
            <a:r>
              <a:rPr lang="en-US" altLang="zh-CN" sz="2000" dirty="0">
                <a:solidFill>
                  <a:schemeClr val="tx1"/>
                </a:solidFill>
              </a:rPr>
              <a:t>. The entire performance lasts for </a:t>
            </a:r>
            <a:r>
              <a:rPr lang="en-US" altLang="zh-CN" sz="2000" b="1" dirty="0">
                <a:solidFill>
                  <a:schemeClr val="tx1"/>
                </a:solidFill>
              </a:rPr>
              <a:t>m seconds</a:t>
            </a:r>
            <a:r>
              <a:rPr lang="en-US" altLang="zh-CN" sz="2000" dirty="0">
                <a:solidFill>
                  <a:schemeClr val="tx1"/>
                </a:solidFill>
              </a:rPr>
              <a:t>.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During each second, dancers may pass some or all of their fans to the adjacent person (left or right), or keep them. They can also receive fans from adjacent neighbors. A fan received in the current second </a:t>
            </a:r>
            <a:r>
              <a:rPr lang="en-US" altLang="zh-CN" sz="2000" b="1" dirty="0">
                <a:solidFill>
                  <a:schemeClr val="tx1"/>
                </a:solidFill>
              </a:rPr>
              <a:t>cannot</a:t>
            </a:r>
            <a:r>
              <a:rPr lang="en-US" altLang="zh-CN" sz="2000" dirty="0">
                <a:solidFill>
                  <a:schemeClr val="tx1"/>
                </a:solidFill>
              </a:rPr>
              <a:t> be passed on again in the same second.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Each dancer may hold any number of fans, including none.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Objective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775" dirty="0">
                <a:solidFill>
                  <a:schemeClr val="tx1"/>
                </a:solidFill>
              </a:rPr>
              <a:t>Determine the number of </a:t>
            </a:r>
            <a:r>
              <a:rPr lang="en-US" altLang="zh-CN" sz="1775" b="1" dirty="0">
                <a:solidFill>
                  <a:schemeClr val="tx1"/>
                </a:solidFill>
              </a:rPr>
              <a:t>distinct final configurations</a:t>
            </a:r>
            <a:r>
              <a:rPr lang="en-US" altLang="zh-CN" sz="1775" dirty="0">
                <a:solidFill>
                  <a:schemeClr val="tx1"/>
                </a:solidFill>
              </a:rPr>
              <a:t> (i.e., how many fans each dancer ends up with), modulo </a:t>
            </a:r>
            <a:r>
              <a:rPr lang="en-US" altLang="zh-CN" sz="1775" b="1" dirty="0">
                <a:solidFill>
                  <a:schemeClr val="tx1"/>
                </a:solidFill>
              </a:rPr>
              <a:t>99824353</a:t>
            </a:r>
            <a:r>
              <a:rPr lang="en-US" altLang="zh-CN" sz="1775" dirty="0">
                <a:solidFill>
                  <a:schemeClr val="tx1"/>
                </a:solidFill>
              </a:rPr>
              <a:t>.</a:t>
            </a:r>
            <a:endParaRPr lang="en-US" altLang="zh-CN" sz="1775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775" dirty="0">
                <a:solidFill>
                  <a:schemeClr val="tx1"/>
                </a:solidFill>
              </a:rPr>
              <a:t>Two configurations are considered different if at least one dancer ends up with a different number of fans.</a:t>
            </a:r>
            <a:endParaRPr lang="en-US" altLang="zh-CN" sz="1775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 b="1" dirty="0">
                <a:sym typeface="+mn-ea"/>
              </a:rPr>
              <a:t>Lab10.B: Dance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Input Format</a:t>
            </a:r>
            <a:endParaRPr lang="en-US" altLang="zh-CN"/>
          </a:p>
          <a:p>
            <a:pPr lvl="1"/>
            <a:r>
              <a:rPr lang="en-US" altLang="zh-CN"/>
              <a:t>A single line with two integers: </a:t>
            </a:r>
            <a:r>
              <a:rPr lang="en-US" altLang="zh-CN" b="1"/>
              <a:t>n</a:t>
            </a:r>
            <a:r>
              <a:rPr lang="en-US" altLang="zh-CN"/>
              <a:t> (number of dancers), </a:t>
            </a:r>
            <a:r>
              <a:rPr lang="en-US" altLang="zh-CN" b="1"/>
              <a:t>m</a:t>
            </a:r>
            <a:r>
              <a:rPr lang="en-US" altLang="zh-CN"/>
              <a:t> (duration in seconds)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Output Format</a:t>
            </a:r>
            <a:endParaRPr lang="en-US" altLang="zh-CN"/>
          </a:p>
          <a:p>
            <a:pPr lvl="1"/>
            <a:r>
              <a:rPr lang="en-US" altLang="zh-CN"/>
              <a:t>One integer: the number of possible configurations after </a:t>
            </a:r>
            <a:r>
              <a:rPr lang="en-US" altLang="zh-CN" b="1"/>
              <a:t>m</a:t>
            </a:r>
            <a:r>
              <a:rPr lang="en-US" altLang="zh-CN"/>
              <a:t> seconds, modulo </a:t>
            </a:r>
            <a:r>
              <a:rPr lang="en-US" altLang="zh-CN" b="1"/>
              <a:t>99824353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750945" y="53848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95" y="588010"/>
            <a:ext cx="691515" cy="691515"/>
          </a:xfrm>
          <a:prstGeom prst="rect">
            <a:avLst/>
          </a:prstGeom>
        </p:spPr>
      </p:pic>
      <p:pic>
        <p:nvPicPr>
          <p:cNvPr id="9" name="图片 8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70" y="588010"/>
            <a:ext cx="691515" cy="691515"/>
          </a:xfrm>
          <a:prstGeom prst="rect">
            <a:avLst/>
          </a:prstGeom>
        </p:spPr>
      </p:pic>
      <p:pic>
        <p:nvPicPr>
          <p:cNvPr id="10" name="图片 9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60" y="588010"/>
            <a:ext cx="691515" cy="6915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6134" y="577687"/>
            <a:ext cx="763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6134" y="1060602"/>
            <a:ext cx="600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/>
              <a:t>3 5 </a:t>
            </a:r>
            <a:endParaRPr kumimoji="1"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855345" y="2360930"/>
            <a:ext cx="9236075" cy="3906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377180" y="1600200"/>
            <a:ext cx="351155" cy="51943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1" name="表格 70"/>
          <p:cNvGraphicFramePr/>
          <p:nvPr>
            <p:custDataLst>
              <p:tags r:id="rId3"/>
            </p:custDataLst>
          </p:nvPr>
        </p:nvGraphicFramePr>
        <p:xfrm>
          <a:off x="1254125" y="264414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2" name="图片 71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2693670"/>
            <a:ext cx="691515" cy="691515"/>
          </a:xfrm>
          <a:prstGeom prst="rect">
            <a:avLst/>
          </a:prstGeom>
        </p:spPr>
      </p:pic>
      <p:pic>
        <p:nvPicPr>
          <p:cNvPr id="73" name="图片 72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2693670"/>
            <a:ext cx="691515" cy="691515"/>
          </a:xfrm>
          <a:prstGeom prst="rect">
            <a:avLst/>
          </a:prstGeom>
        </p:spPr>
      </p:pic>
      <p:pic>
        <p:nvPicPr>
          <p:cNvPr id="74" name="图片 73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2727325"/>
            <a:ext cx="691515" cy="691515"/>
          </a:xfrm>
          <a:prstGeom prst="rect">
            <a:avLst/>
          </a:prstGeom>
        </p:spPr>
      </p:pic>
      <p:graphicFrame>
        <p:nvGraphicFramePr>
          <p:cNvPr id="75" name="表格 74"/>
          <p:cNvGraphicFramePr/>
          <p:nvPr>
            <p:custDataLst>
              <p:tags r:id="rId4"/>
            </p:custDataLst>
          </p:nvPr>
        </p:nvGraphicFramePr>
        <p:xfrm>
          <a:off x="1254125" y="3512185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7" name="图片 76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3561715"/>
            <a:ext cx="691515" cy="691515"/>
          </a:xfrm>
          <a:prstGeom prst="rect">
            <a:avLst/>
          </a:prstGeom>
        </p:spPr>
      </p:pic>
      <p:pic>
        <p:nvPicPr>
          <p:cNvPr id="78" name="图片 77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45" y="3561715"/>
            <a:ext cx="691515" cy="691515"/>
          </a:xfrm>
          <a:prstGeom prst="rect">
            <a:avLst/>
          </a:prstGeom>
        </p:spPr>
      </p:pic>
      <p:pic>
        <p:nvPicPr>
          <p:cNvPr id="79" name="图片 78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40" y="3561715"/>
            <a:ext cx="691515" cy="691515"/>
          </a:xfrm>
          <a:prstGeom prst="rect">
            <a:avLst/>
          </a:prstGeom>
        </p:spPr>
      </p:pic>
      <p:graphicFrame>
        <p:nvGraphicFramePr>
          <p:cNvPr id="80" name="表格 79"/>
          <p:cNvGraphicFramePr/>
          <p:nvPr>
            <p:custDataLst>
              <p:tags r:id="rId5"/>
            </p:custDataLst>
          </p:nvPr>
        </p:nvGraphicFramePr>
        <p:xfrm>
          <a:off x="1254125" y="4396105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" name="图片 80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4445635"/>
            <a:ext cx="691515" cy="691515"/>
          </a:xfrm>
          <a:prstGeom prst="rect">
            <a:avLst/>
          </a:prstGeom>
        </p:spPr>
      </p:pic>
      <p:pic>
        <p:nvPicPr>
          <p:cNvPr id="82" name="图片 81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4445635"/>
            <a:ext cx="691515" cy="691515"/>
          </a:xfrm>
          <a:prstGeom prst="rect">
            <a:avLst/>
          </a:prstGeom>
        </p:spPr>
      </p:pic>
      <p:pic>
        <p:nvPicPr>
          <p:cNvPr id="83" name="图片 82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" y="4457065"/>
            <a:ext cx="691515" cy="691515"/>
          </a:xfrm>
          <a:prstGeom prst="rect">
            <a:avLst/>
          </a:prstGeom>
        </p:spPr>
      </p:pic>
      <p:graphicFrame>
        <p:nvGraphicFramePr>
          <p:cNvPr id="84" name="表格 83"/>
          <p:cNvGraphicFramePr/>
          <p:nvPr>
            <p:custDataLst>
              <p:tags r:id="rId6"/>
            </p:custDataLst>
          </p:nvPr>
        </p:nvGraphicFramePr>
        <p:xfrm>
          <a:off x="6057900" y="262890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5" name="图片 84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015" y="2727960"/>
            <a:ext cx="691515" cy="691515"/>
          </a:xfrm>
          <a:prstGeom prst="rect">
            <a:avLst/>
          </a:prstGeom>
        </p:spPr>
      </p:pic>
      <p:pic>
        <p:nvPicPr>
          <p:cNvPr id="86" name="图片 85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725" y="2678430"/>
            <a:ext cx="691515" cy="691515"/>
          </a:xfrm>
          <a:prstGeom prst="rect">
            <a:avLst/>
          </a:prstGeom>
        </p:spPr>
      </p:pic>
      <p:pic>
        <p:nvPicPr>
          <p:cNvPr id="88" name="图片 87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5" y="2678430"/>
            <a:ext cx="691515" cy="691515"/>
          </a:xfrm>
          <a:prstGeom prst="rect">
            <a:avLst/>
          </a:prstGeom>
        </p:spPr>
      </p:pic>
      <p:graphicFrame>
        <p:nvGraphicFramePr>
          <p:cNvPr id="89" name="表格 88"/>
          <p:cNvGraphicFramePr/>
          <p:nvPr>
            <p:custDataLst>
              <p:tags r:id="rId7"/>
            </p:custDataLst>
          </p:nvPr>
        </p:nvGraphicFramePr>
        <p:xfrm>
          <a:off x="6057900" y="3496945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0" name="图片 89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3546475"/>
            <a:ext cx="691515" cy="691515"/>
          </a:xfrm>
          <a:prstGeom prst="rect">
            <a:avLst/>
          </a:prstGeom>
        </p:spPr>
      </p:pic>
      <p:pic>
        <p:nvPicPr>
          <p:cNvPr id="91" name="图片 90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70" y="3546475"/>
            <a:ext cx="691515" cy="691515"/>
          </a:xfrm>
          <a:prstGeom prst="rect">
            <a:avLst/>
          </a:prstGeom>
        </p:spPr>
      </p:pic>
      <p:pic>
        <p:nvPicPr>
          <p:cNvPr id="92" name="图片 91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5" y="3546475"/>
            <a:ext cx="691515" cy="691515"/>
          </a:xfrm>
          <a:prstGeom prst="rect">
            <a:avLst/>
          </a:prstGeom>
        </p:spPr>
      </p:pic>
      <p:graphicFrame>
        <p:nvGraphicFramePr>
          <p:cNvPr id="93" name="表格 92"/>
          <p:cNvGraphicFramePr/>
          <p:nvPr>
            <p:custDataLst>
              <p:tags r:id="rId8"/>
            </p:custDataLst>
          </p:nvPr>
        </p:nvGraphicFramePr>
        <p:xfrm>
          <a:off x="6057900" y="436499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4" name="图片 93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4408805"/>
            <a:ext cx="691515" cy="691515"/>
          </a:xfrm>
          <a:prstGeom prst="rect">
            <a:avLst/>
          </a:prstGeom>
        </p:spPr>
      </p:pic>
      <p:pic>
        <p:nvPicPr>
          <p:cNvPr id="97" name="图片 96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725" y="4414520"/>
            <a:ext cx="691515" cy="691515"/>
          </a:xfrm>
          <a:prstGeom prst="rect">
            <a:avLst/>
          </a:prstGeom>
        </p:spPr>
      </p:pic>
      <p:pic>
        <p:nvPicPr>
          <p:cNvPr id="100" name="图片 99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5" y="4414520"/>
            <a:ext cx="691515" cy="691515"/>
          </a:xfrm>
          <a:prstGeom prst="rect">
            <a:avLst/>
          </a:prstGeom>
        </p:spPr>
      </p:pic>
      <p:graphicFrame>
        <p:nvGraphicFramePr>
          <p:cNvPr id="102" name="表格 101"/>
          <p:cNvGraphicFramePr/>
          <p:nvPr>
            <p:custDataLst>
              <p:tags r:id="rId9"/>
            </p:custDataLst>
          </p:nvPr>
        </p:nvGraphicFramePr>
        <p:xfrm>
          <a:off x="1264920" y="524891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3" name="图片 112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35" y="5309870"/>
            <a:ext cx="691515" cy="691515"/>
          </a:xfrm>
          <a:prstGeom prst="rect">
            <a:avLst/>
          </a:prstGeom>
        </p:spPr>
      </p:pic>
      <p:pic>
        <p:nvPicPr>
          <p:cNvPr id="114" name="图片 113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45" y="5298440"/>
            <a:ext cx="691515" cy="691515"/>
          </a:xfrm>
          <a:prstGeom prst="rect">
            <a:avLst/>
          </a:prstGeom>
        </p:spPr>
      </p:pic>
      <p:pic>
        <p:nvPicPr>
          <p:cNvPr id="115" name="图片 114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30" y="5309870"/>
            <a:ext cx="691515" cy="691515"/>
          </a:xfrm>
          <a:prstGeom prst="rect">
            <a:avLst/>
          </a:prstGeom>
        </p:spPr>
      </p:pic>
      <p:sp>
        <p:nvSpPr>
          <p:cNvPr id="117" name="文本框 116"/>
          <p:cNvSpPr txBox="1"/>
          <p:nvPr/>
        </p:nvSpPr>
        <p:spPr>
          <a:xfrm>
            <a:off x="7757795" y="588010"/>
            <a:ext cx="232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Initial 0s: 1 state</a:t>
            </a:r>
            <a:endParaRPr lang="en-US" altLang="zh-CN"/>
          </a:p>
        </p:txBody>
      </p:sp>
      <p:sp>
        <p:nvSpPr>
          <p:cNvPr id="118" name="文本框 117"/>
          <p:cNvSpPr txBox="1"/>
          <p:nvPr/>
        </p:nvSpPr>
        <p:spPr>
          <a:xfrm>
            <a:off x="10189210" y="3016885"/>
            <a:ext cx="2326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1s: add 7 states</a:t>
            </a:r>
            <a:endParaRPr lang="en-US" altLang="zh-CN"/>
          </a:p>
          <a:p>
            <a:r>
              <a:rPr lang="en-US" altLang="zh-CN"/>
              <a:t>Total: 8 states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10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11.xml><?xml version="1.0" encoding="utf-8"?>
<p:tagLst xmlns:p="http://schemas.openxmlformats.org/presentationml/2006/main">
  <p:tag name="resource_record_key" val="{&quot;13&quot;:[4364950,4364915,4364942,4364957],&quot;29&quot;:[50052953,50052965]}"/>
</p:tagLst>
</file>

<file path=ppt/tags/tag2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3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4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5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6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7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8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9.xml><?xml version="1.0" encoding="utf-8"?>
<p:tagLst xmlns:p="http://schemas.openxmlformats.org/presentationml/2006/main">
  <p:tag name="TABLE_ENDDRAG_ORIGIN_RECT" val="394*100"/>
  <p:tag name="TABLE_ENDDRAG_RECT" val="144*255*394*10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2960</Words>
  <Application>WPS 演示</Application>
  <PresentationFormat>宽屏</PresentationFormat>
  <Paragraphs>124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等线</vt:lpstr>
      <vt:lpstr>Calibri</vt:lpstr>
      <vt:lpstr>Cambria Math</vt:lpstr>
      <vt:lpstr>MS Mincho</vt:lpstr>
      <vt:lpstr>Segoe Print</vt:lpstr>
      <vt:lpstr>离子会议室</vt:lpstr>
      <vt:lpstr>Lab10 Questions</vt:lpstr>
      <vt:lpstr>Lab10.A: Cookie</vt:lpstr>
      <vt:lpstr>PowerPoint 演示文稿</vt:lpstr>
      <vt:lpstr>PowerPoint 演示文稿</vt:lpstr>
      <vt:lpstr>PowerPoint 演示文稿</vt:lpstr>
      <vt:lpstr>PowerPoint 演示文稿</vt:lpstr>
      <vt:lpstr>Lab10.B: Dance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yezi</dc:creator>
  <cp:lastModifiedBy>yao</cp:lastModifiedBy>
  <cp:revision>121</cp:revision>
  <dcterms:created xsi:type="dcterms:W3CDTF">2021-03-16T16:05:00Z</dcterms:created>
  <dcterms:modified xsi:type="dcterms:W3CDTF">2025-05-13T21:55:05Z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52B01DF48DD947468B4AE9D3C4BBFF20_13</vt:lpwstr>
  </property>
  <property fmtid="{D5CDD505-2E9C-101B-9397-08002B2CF9AE}" pid="3" name="KSOProductBuildVer">
    <vt:lpwstr>2052-12.1.0.20784</vt:lpwstr>
  </property>
</Properties>
</file>