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8" r:id="rId4"/>
    <p:sldId id="260" r:id="rId5"/>
    <p:sldId id="262" r:id="rId6"/>
    <p:sldId id="263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5" r:id="rId16"/>
    <p:sldId id="266" r:id="rId17"/>
    <p:sldId id="267" r:id="rId18"/>
    <p:sldId id="269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59" r:id="rId27"/>
    <p:sldId id="261" r:id="rId28"/>
    <p:sldId id="264" r:id="rId29"/>
    <p:sldId id="285" r:id="rId30"/>
    <p:sldId id="286" r:id="rId31"/>
    <p:sldId id="287" r:id="rId32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257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C8204-0668-6945-89C5-6EE1E36E39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C8204-0668-6945-89C5-6EE1E36E39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C8204-0668-6945-89C5-6EE1E36E39E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image" Target="../media/image14.tif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tif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tif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tiff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tiff"/><Relationship Id="rId1" Type="http://schemas.openxmlformats.org/officeDocument/2006/relationships/image" Target="../media/image17.tif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tif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Lab 9 solution hint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93370"/>
            <a:ext cx="10515600" cy="776605"/>
          </a:xfrm>
        </p:spPr>
        <p:txBody>
          <a:bodyPr>
            <a:normAutofit/>
          </a:bodyPr>
          <a:p>
            <a:r>
              <a:rPr lang="en-US" altLang="zh-CN" sz="3200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2. Recursively define the value of an optimal solution.</a:t>
            </a:r>
            <a:endParaRPr lang="en-US" altLang="zh-CN" sz="3200" b="1" dirty="0">
              <a:solidFill>
                <a:srgbClr val="231F20"/>
              </a:solidFill>
              <a:effectLst/>
              <a:latin typeface="Times-Roman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16050" y="1269365"/>
                <a:ext cx="8194040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000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min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50" y="1269365"/>
                <a:ext cx="8194040" cy="3987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thin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90" y="2781300"/>
            <a:ext cx="2491740" cy="24917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12021" y="3573399"/>
                <a:ext cx="3451225" cy="50863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21" y="3573399"/>
                <a:ext cx="3451225" cy="508635"/>
              </a:xfrm>
              <a:prstGeom prst="rect">
                <a:avLst/>
              </a:prstGeom>
              <a:blipFill rotWithShape="1">
                <a:blip r:embed="rId3"/>
                <a:stretch>
                  <a:fillRect l="-145" t="-1049" r="-204" b="-8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93370"/>
            <a:ext cx="10515600" cy="776605"/>
          </a:xfrm>
        </p:spPr>
        <p:txBody>
          <a:bodyPr>
            <a:normAutofit/>
          </a:bodyPr>
          <a:p>
            <a:r>
              <a:rPr lang="en-US" altLang="zh-CN" sz="3200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2. Recursively define the value of an optimal solution.</a:t>
            </a:r>
            <a:endParaRPr lang="en-US" altLang="zh-CN" sz="3200" b="1" dirty="0">
              <a:solidFill>
                <a:srgbClr val="231F20"/>
              </a:solidFill>
              <a:effectLst/>
              <a:latin typeface="Times-Roman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87805" y="1990090"/>
                <a:ext cx="8194040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000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min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805" y="1990090"/>
                <a:ext cx="8194040" cy="3987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518920" y="1409065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20" y="1409065"/>
                <a:ext cx="406400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下箭头 2"/>
          <p:cNvSpPr/>
          <p:nvPr/>
        </p:nvSpPr>
        <p:spPr>
          <a:xfrm>
            <a:off x="4655820" y="2781300"/>
            <a:ext cx="360045" cy="5759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14805" y="3622675"/>
                <a:ext cx="8194040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000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min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805" y="3622675"/>
                <a:ext cx="8194040" cy="3987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3.Compute the value of an optimal solution, typically in a bottom-up fashion.</a:t>
            </a:r>
            <a:endParaRPr lang="en-US" altLang="zh-CN" sz="3200" b="1" dirty="0">
              <a:solidFill>
                <a:srgbClr val="231F20"/>
              </a:solidFill>
              <a:effectLst/>
              <a:latin typeface="Times-Roman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1905000"/>
          <a:ext cx="852995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44"/>
                <a:gridCol w="1066245"/>
                <a:gridCol w="1066244"/>
                <a:gridCol w="1066245"/>
                <a:gridCol w="1066244"/>
                <a:gridCol w="1066244"/>
                <a:gridCol w="1066245"/>
                <a:gridCol w="10662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71980" y="15786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Initial: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3.Compute the value of an optimal solution, typically in a bottom-up fashion.</a:t>
            </a:r>
            <a:endParaRPr lang="en-US" altLang="zh-CN" sz="3200" b="1" dirty="0">
              <a:solidFill>
                <a:srgbClr val="231F20"/>
              </a:solidFill>
              <a:effectLst/>
              <a:latin typeface="Times-Roman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1905000"/>
          <a:ext cx="852995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44"/>
                <a:gridCol w="1066245"/>
                <a:gridCol w="1066244"/>
                <a:gridCol w="1066245"/>
                <a:gridCol w="1066244"/>
                <a:gridCol w="1066244"/>
                <a:gridCol w="1066245"/>
                <a:gridCol w="1066244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a:t>∞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71980" y="15786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Initial: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631950" y="2277110"/>
            <a:ext cx="1008380" cy="39598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0585" y="2315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Jump a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56230" y="1701165"/>
            <a:ext cx="7273925" cy="5822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15865" y="1341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Jump b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44110" y="4725035"/>
            <a:ext cx="587375" cy="79184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5"/>
          </p:cNvCxnSpPr>
          <p:nvPr/>
        </p:nvCxnSpPr>
        <p:spPr>
          <a:xfrm>
            <a:off x="5445760" y="5400675"/>
            <a:ext cx="578485" cy="98044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143625" y="6144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2*7+3*2 = 20=L</a:t>
            </a:r>
            <a:endParaRPr lang="en-US" altLang="zh-CN"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120015" y="2781300"/>
            <a:ext cx="6252210" cy="2143125"/>
            <a:chOff x="70" y="1661"/>
            <a:chExt cx="9846" cy="3375"/>
          </a:xfrm>
        </p:grpSpPr>
        <p:sp>
          <p:nvSpPr>
            <p:cNvPr id="3" name="矩形 2"/>
            <p:cNvSpPr/>
            <p:nvPr/>
          </p:nvSpPr>
          <p:spPr>
            <a:xfrm>
              <a:off x="1734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279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824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369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3914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459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004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49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094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639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184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729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274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819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364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33" name="矩形 232"/>
            <p:cNvSpPr/>
            <p:nvPr/>
          </p:nvSpPr>
          <p:spPr>
            <a:xfrm>
              <a:off x="1663" y="1661"/>
              <a:ext cx="1943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stone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1734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279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824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369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3914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459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004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549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094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639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184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729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274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819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364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734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279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824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369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3914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459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004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549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094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639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184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729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274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819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364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289" y="2566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70" y="2905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734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272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817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...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362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3907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452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4997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542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087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632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177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722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267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812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357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210" y="2682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210" y="3234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210" y="378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210" y="4266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</p:grpSp>
      <p:sp>
        <p:nvSpPr>
          <p:cNvPr id="359" name="文本框 358"/>
          <p:cNvSpPr txBox="1"/>
          <p:nvPr/>
        </p:nvSpPr>
        <p:spPr>
          <a:xfrm>
            <a:off x="6000750" y="45085"/>
            <a:ext cx="6185535" cy="5074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init array stone, location</a:t>
            </a:r>
            <a:endParaRPr lang="en-US" altLang="zh-CN" sz="1400"/>
          </a:p>
          <a:p>
            <a:r>
              <a:rPr lang="en-US" altLang="zh-CN" sz="1400"/>
              <a:t>for i&lt;--index of stone[]</a:t>
            </a:r>
            <a:endParaRPr lang="en-US" altLang="zh-CN" sz="1400"/>
          </a:p>
          <a:p>
            <a:pPr indent="457200"/>
            <a:r>
              <a:rPr lang="en-US" altLang="zh-CN" sz="1400"/>
              <a:t>if stone[i].sta is equal to -1</a:t>
            </a:r>
            <a:endParaRPr lang="en-US" altLang="zh-CN" sz="1400"/>
          </a:p>
          <a:p>
            <a:pPr marL="457200" lvl="1" indent="457200"/>
            <a:r>
              <a:rPr lang="en-US" altLang="zh-CN" sz="1400"/>
              <a:t>continue</a:t>
            </a:r>
            <a:endParaRPr lang="en-US" altLang="zh-CN" sz="1400"/>
          </a:p>
          <a:p>
            <a:pPr marL="457200" lvl="1" indent="457200"/>
            <a:endParaRPr lang="en-US" altLang="zh-CN" sz="1400"/>
          </a:p>
          <a:p>
            <a:pPr indent="457200"/>
            <a:r>
              <a:rPr lang="en-US" altLang="zh-CN" sz="1400"/>
              <a:t>#check ma</a:t>
            </a:r>
            <a:endParaRPr lang="en-US" altLang="zh-CN" sz="1400"/>
          </a:p>
          <a:p>
            <a:pPr indent="457200"/>
            <a:r>
              <a:rPr lang="en-US" altLang="zh-CN" sz="1400"/>
              <a:t>next_loc = stone[i]+ma</a:t>
            </a:r>
            <a:endParaRPr lang="en-US" altLang="zh-CN" sz="1400"/>
          </a:p>
          <a:p>
            <a:pPr indent="457200"/>
            <a:r>
              <a:rPr lang="en-US" altLang="zh-CN" sz="1400"/>
              <a:t>if 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/>
              <a:t>&lt;=L &amp;&amp; location[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/>
              <a:t>]!=0 &amp;&amp;stones[i].cxa&lt;xa</a:t>
            </a:r>
            <a:endParaRPr lang="en-US" altLang="zh-CN" sz="1400"/>
          </a:p>
          <a:p>
            <a:pPr marL="457200" lvl="1" indent="457200"/>
            <a:r>
              <a:rPr lang="en-US" altLang="zh-CN" sz="1400"/>
              <a:t>if (stones[i].sta+ca&gt;0 and stones[location[next_loc]].sta==-1)or</a:t>
            </a:r>
            <a:endParaRPr lang="en-US" altLang="zh-CN" sz="1400"/>
          </a:p>
          <a:p>
            <a:pPr marL="457200" lvl="1" indent="457200"/>
            <a:r>
              <a:rPr lang="en-US" altLang="zh-CN" sz="1400"/>
              <a:t>(</a:t>
            </a:r>
            <a:r>
              <a:rPr lang="en-US" altLang="zh-CN" sz="1400">
                <a:sym typeface="+mn-ea"/>
              </a:rPr>
              <a:t>stones[i].sta+ca&gt;0 and stones[location[next_loc]].sta&gt;0 and </a:t>
            </a:r>
            <a:endParaRPr lang="en-US" altLang="zh-CN" sz="1400">
              <a:sym typeface="+mn-ea"/>
            </a:endParaRPr>
          </a:p>
          <a:p>
            <a:pPr marL="457200" lvl="1" indent="457200"/>
            <a:r>
              <a:rPr lang="en-US" altLang="zh-CN" sz="1400">
                <a:sym typeface="+mn-ea"/>
              </a:rPr>
              <a:t>stones[i].sta+ca&lt; stones[location[next_loc]].sta</a:t>
            </a:r>
            <a:r>
              <a:rPr lang="en-US" altLang="zh-CN" sz="1400"/>
              <a:t>)</a:t>
            </a:r>
            <a:endParaRPr lang="en-US" altLang="zh-CN" sz="1400"/>
          </a:p>
          <a:p>
            <a:pPr marL="914400" lvl="2" indent="457200"/>
            <a:r>
              <a:rPr lang="en-US" altLang="zh-CN" sz="1400"/>
              <a:t>stones[location[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/>
              <a:t>]].sta = stones[i].sta+ca;</a:t>
            </a:r>
            <a:endParaRPr lang="en-US" altLang="zh-CN" sz="1400"/>
          </a:p>
          <a:p>
            <a:pPr marL="457200" lvl="1" indent="457200"/>
            <a:r>
              <a:rPr lang="en-US" altLang="zh-CN" sz="1400"/>
              <a:t>                stones[location[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/>
              <a:t>]].cxa = stones[i].cxa+1</a:t>
            </a:r>
            <a:endParaRPr lang="en-US" altLang="zh-CN" sz="1400"/>
          </a:p>
          <a:p>
            <a:pPr marL="457200" lvl="1" indent="457200"/>
            <a:r>
              <a:rPr lang="en-US" altLang="zh-CN" sz="1400"/>
              <a:t>                stones[location[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/>
              <a:t>]].cxb = stones[i].cxb</a:t>
            </a:r>
            <a:endParaRPr lang="en-US" altLang="zh-CN" sz="1400"/>
          </a:p>
          <a:p>
            <a:pPr marL="457200" lvl="1" indent="457200"/>
            <a:r>
              <a:rPr lang="en-US" altLang="zh-CN" sz="1400"/>
              <a:t>            }</a:t>
            </a:r>
            <a:endParaRPr lang="en-US" altLang="zh-CN" sz="1400"/>
          </a:p>
          <a:p>
            <a:pPr marL="457200" lvl="1" indent="457200"/>
            <a:endParaRPr lang="en-US" altLang="zh-CN" sz="1400"/>
          </a:p>
          <a:p>
            <a:pPr indent="457200"/>
            <a:r>
              <a:rPr lang="en-US" altLang="zh-CN" sz="1400"/>
              <a:t>#check mb</a:t>
            </a:r>
            <a:endParaRPr lang="en-US" altLang="zh-CN" sz="1400"/>
          </a:p>
          <a:p>
            <a:pPr indent="457200"/>
            <a:r>
              <a:rPr lang="en-US" altLang="zh-CN" sz="1400"/>
              <a:t>next_loc = stone[i]+mb</a:t>
            </a:r>
            <a:endParaRPr lang="en-US" altLang="zh-CN" sz="1400"/>
          </a:p>
          <a:p>
            <a:pPr indent="457200"/>
            <a:r>
              <a:rPr lang="en-US" altLang="zh-CN" sz="1400">
                <a:sym typeface="+mn-ea"/>
              </a:rPr>
              <a:t>if 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>
                <a:sym typeface="+mn-ea"/>
              </a:rPr>
              <a:t>&lt;=L &amp;&amp; location[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>
                <a:sym typeface="+mn-ea"/>
              </a:rPr>
              <a:t>]!=0 &amp;&amp;stones[i].cxb&lt;xb</a:t>
            </a:r>
            <a:endParaRPr lang="en-US" altLang="zh-CN" sz="1400"/>
          </a:p>
          <a:p>
            <a:pPr marL="457200" lvl="1" indent="457200"/>
            <a:r>
              <a:rPr lang="en-US" altLang="zh-CN" sz="1400">
                <a:sym typeface="+mn-ea"/>
              </a:rPr>
              <a:t>if (stones[i].sta+cb&gt;0 and stones[location[next_loc]].sta==-1)or</a:t>
            </a:r>
            <a:endParaRPr lang="en-US" altLang="zh-CN" sz="1400"/>
          </a:p>
          <a:p>
            <a:pPr marL="457200" lvl="1" indent="457200"/>
            <a:r>
              <a:rPr lang="en-US" altLang="zh-CN" sz="1400">
                <a:sym typeface="+mn-ea"/>
              </a:rPr>
              <a:t>(</a:t>
            </a:r>
            <a:r>
              <a:rPr lang="en-US" altLang="zh-CN" sz="1400">
                <a:sym typeface="+mn-ea"/>
              </a:rPr>
              <a:t>stones[i].sta+cb&gt;0 and stones[location[next_loc]].sta&gt;0 and </a:t>
            </a:r>
            <a:endParaRPr lang="en-US" altLang="zh-CN" sz="1400">
              <a:sym typeface="+mn-ea"/>
            </a:endParaRPr>
          </a:p>
          <a:p>
            <a:pPr marL="457200" lvl="1" indent="457200"/>
            <a:r>
              <a:rPr lang="en-US" altLang="zh-CN" sz="1400">
                <a:sym typeface="+mn-ea"/>
              </a:rPr>
              <a:t>stones[i].sta+cb&lt; stones[location[next_loc]].sta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/>
          </a:p>
          <a:p>
            <a:pPr marL="914400" lvl="2" indent="457200"/>
            <a:r>
              <a:rPr lang="en-US" altLang="zh-CN" sz="1400">
                <a:sym typeface="+mn-ea"/>
              </a:rPr>
              <a:t>stones[location[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>
                <a:sym typeface="+mn-ea"/>
              </a:rPr>
              <a:t>]].sta = stones[i].sta+cb;</a:t>
            </a:r>
            <a:endParaRPr lang="en-US" altLang="zh-CN" sz="1400"/>
          </a:p>
          <a:p>
            <a:pPr marL="457200" lvl="1" indent="457200"/>
            <a:r>
              <a:rPr lang="en-US" altLang="zh-CN" sz="1400">
                <a:sym typeface="+mn-ea"/>
              </a:rPr>
              <a:t>                stones[location[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>
                <a:sym typeface="+mn-ea"/>
              </a:rPr>
              <a:t>]].cxa = stones[i].cxa</a:t>
            </a:r>
            <a:endParaRPr lang="en-US" altLang="zh-CN" sz="1400"/>
          </a:p>
          <a:p>
            <a:pPr marL="457200" lvl="1" indent="457200"/>
            <a:r>
              <a:rPr lang="en-US" altLang="zh-CN" sz="1400">
                <a:sym typeface="+mn-ea"/>
              </a:rPr>
              <a:t>                stones[location[</a:t>
            </a:r>
            <a:r>
              <a:rPr lang="en-US" altLang="zh-CN" sz="1400">
                <a:sym typeface="+mn-ea"/>
              </a:rPr>
              <a:t>next_loc</a:t>
            </a:r>
            <a:r>
              <a:rPr lang="en-US" altLang="zh-CN" sz="1400">
                <a:sym typeface="+mn-ea"/>
              </a:rPr>
              <a:t>]].cxb = stones[i].cxb+1</a:t>
            </a:r>
            <a:endParaRPr lang="en-US" altLang="zh-CN" sz="1400"/>
          </a:p>
          <a:p>
            <a:pPr indent="457200"/>
            <a:endParaRPr lang="en-US" altLang="zh-CN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i=0</a:t>
            </a:r>
            <a:endParaRPr lang="en-US" altLang="zh-CN"/>
          </a:p>
          <a:p>
            <a:r>
              <a:rPr lang="en-US" altLang="zh-CN"/>
              <a:t>next_loc=5</a:t>
            </a:r>
            <a:endParaRPr lang="en-US" altLang="zh-CN"/>
          </a:p>
          <a:p>
            <a:r>
              <a:rPr lang="en-US" altLang="zh-CN"/>
              <a:t>stone[3].sta=9,</a:t>
            </a:r>
            <a:r>
              <a:rPr lang="en-US" altLang="zh-CN">
                <a:sym typeface="+mn-ea"/>
              </a:rPr>
              <a:t>stone[3].cxa=1,stone[3].cxb=0</a:t>
            </a:r>
            <a:endParaRPr lang="en-US" altLang="zh-CN">
              <a:sym typeface="+mn-ea"/>
            </a:endParaRPr>
          </a:p>
          <a:p>
            <a:r>
              <a:rPr lang="en-US" altLang="zh-CN"/>
              <a:t>next_loc=7</a:t>
            </a:r>
            <a:endParaRPr lang="en-US" altLang="zh-CN"/>
          </a:p>
          <a:p>
            <a:r>
              <a:rPr lang="en-US" altLang="zh-CN">
                <a:sym typeface="+mn-ea"/>
              </a:rPr>
              <a:t>stone[4].sta=5,</a:t>
            </a:r>
            <a:r>
              <a:rPr lang="en-US" altLang="zh-CN">
                <a:sym typeface="+mn-ea"/>
              </a:rPr>
              <a:t>stone[4].cxa=0,stone[4].cxb=1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i=0</a:t>
            </a:r>
            <a:endParaRPr lang="en-US" altLang="zh-CN"/>
          </a:p>
          <a:p>
            <a:r>
              <a:rPr lang="en-US" altLang="zh-CN"/>
              <a:t>next_loc=5</a:t>
            </a:r>
            <a:endParaRPr lang="en-US" altLang="zh-CN"/>
          </a:p>
          <a:p>
            <a:r>
              <a:rPr lang="en-US" altLang="zh-CN"/>
              <a:t>stone[3].sta=9,</a:t>
            </a:r>
            <a:r>
              <a:rPr lang="en-US" altLang="zh-CN">
                <a:sym typeface="+mn-ea"/>
              </a:rPr>
              <a:t>stone[3].cxa=1,stone[3].cxb=0</a:t>
            </a:r>
            <a:endParaRPr lang="en-US" altLang="zh-CN">
              <a:sym typeface="+mn-ea"/>
            </a:endParaRPr>
          </a:p>
          <a:p>
            <a:r>
              <a:rPr lang="en-US" altLang="zh-CN"/>
              <a:t>next_loc=7</a:t>
            </a:r>
            <a:endParaRPr lang="en-US" altLang="zh-CN"/>
          </a:p>
          <a:p>
            <a:r>
              <a:rPr lang="en-US" altLang="zh-CN">
                <a:sym typeface="+mn-ea"/>
              </a:rPr>
              <a:t>stone[4].sta=5,</a:t>
            </a:r>
            <a:r>
              <a:rPr lang="en-US" altLang="zh-CN">
                <a:sym typeface="+mn-ea"/>
              </a:rPr>
              <a:t>stone[4].cxa=0,stone[4].cxb=1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14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600190" y="260985"/>
            <a:ext cx="5003800" cy="2614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i=3</a:t>
            </a:r>
            <a:endParaRPr lang="en-US" altLang="zh-CN"/>
          </a:p>
          <a:p>
            <a:r>
              <a:rPr lang="en-US" altLang="zh-CN"/>
              <a:t>next_loc=10</a:t>
            </a:r>
            <a:endParaRPr lang="en-US" altLang="zh-CN"/>
          </a:p>
          <a:p>
            <a:r>
              <a:rPr lang="en-US" altLang="zh-CN"/>
              <a:t>next_loc=12</a:t>
            </a:r>
            <a:endParaRPr lang="en-US" altLang="zh-CN"/>
          </a:p>
          <a:p>
            <a:r>
              <a:rPr lang="en-US" altLang="zh-CN">
                <a:sym typeface="+mn-ea"/>
              </a:rPr>
              <a:t>stone[5].sta=14,</a:t>
            </a:r>
            <a:r>
              <a:rPr lang="en-US" altLang="zh-CN">
                <a:sym typeface="+mn-ea"/>
              </a:rPr>
              <a:t>stone[5].cxa=1,stone[5].cxb=1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i=4</a:t>
            </a:r>
            <a:endParaRPr lang="en-US" altLang="zh-CN"/>
          </a:p>
          <a:p>
            <a:r>
              <a:rPr lang="en-US" altLang="zh-CN">
                <a:sym typeface="+mn-ea"/>
              </a:rPr>
              <a:t>next_loc=12</a:t>
            </a:r>
            <a:endParaRPr lang="en-US" altLang="zh-CN"/>
          </a:p>
          <a:p>
            <a:r>
              <a:rPr lang="en-US" altLang="zh-CN">
                <a:sym typeface="+mn-ea"/>
              </a:rPr>
              <a:t>stone[5].sta=14,stone[5].cxa=1,stone[5].cxb=1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next_loc=14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i=0</a:t>
            </a:r>
            <a:endParaRPr lang="en-US" altLang="zh-CN"/>
          </a:p>
          <a:p>
            <a:r>
              <a:rPr lang="en-US" altLang="zh-CN"/>
              <a:t>next_loc=5</a:t>
            </a:r>
            <a:endParaRPr lang="en-US" altLang="zh-CN"/>
          </a:p>
          <a:p>
            <a:r>
              <a:rPr lang="en-US" altLang="zh-CN"/>
              <a:t>stone[3].sta=9,</a:t>
            </a:r>
            <a:r>
              <a:rPr lang="en-US" altLang="zh-CN">
                <a:sym typeface="+mn-ea"/>
              </a:rPr>
              <a:t>stone[3].cxa=1,stone[3].cxb=0</a:t>
            </a:r>
            <a:endParaRPr lang="en-US" altLang="zh-CN">
              <a:sym typeface="+mn-ea"/>
            </a:endParaRPr>
          </a:p>
          <a:p>
            <a:r>
              <a:rPr lang="en-US" altLang="zh-CN"/>
              <a:t>next_loc=7</a:t>
            </a:r>
            <a:endParaRPr lang="en-US" altLang="zh-CN"/>
          </a:p>
          <a:p>
            <a:r>
              <a:rPr lang="en-US" altLang="zh-CN">
                <a:sym typeface="+mn-ea"/>
              </a:rPr>
              <a:t>stone[4].sta=5,</a:t>
            </a:r>
            <a:r>
              <a:rPr lang="en-US" altLang="zh-CN">
                <a:sym typeface="+mn-ea"/>
              </a:rPr>
              <a:t>stone[4].cxa=0,stone[4].cxb=1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14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23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960235" y="117475"/>
            <a:ext cx="5003800" cy="516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i=3</a:t>
            </a:r>
            <a:endParaRPr lang="en-US" altLang="zh-CN"/>
          </a:p>
          <a:p>
            <a:r>
              <a:rPr lang="en-US" altLang="zh-CN"/>
              <a:t>next_loc=10</a:t>
            </a:r>
            <a:endParaRPr lang="en-US" altLang="zh-CN"/>
          </a:p>
          <a:p>
            <a:r>
              <a:rPr lang="en-US" altLang="zh-CN"/>
              <a:t>next_loc=12</a:t>
            </a:r>
            <a:endParaRPr lang="en-US" altLang="zh-CN"/>
          </a:p>
          <a:p>
            <a:r>
              <a:rPr lang="en-US" altLang="zh-CN">
                <a:sym typeface="+mn-ea"/>
              </a:rPr>
              <a:t>stone[5].sta=14,</a:t>
            </a:r>
            <a:r>
              <a:rPr lang="en-US" altLang="zh-CN">
                <a:sym typeface="+mn-ea"/>
              </a:rPr>
              <a:t>stone[5].cxa=1,stone[5].cxb=1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i=4</a:t>
            </a:r>
            <a:endParaRPr lang="en-US" altLang="zh-CN"/>
          </a:p>
          <a:p>
            <a:r>
              <a:rPr lang="en-US" altLang="zh-CN">
                <a:sym typeface="+mn-ea"/>
              </a:rPr>
              <a:t>next_loc=12</a:t>
            </a:r>
            <a:endParaRPr lang="en-US" altLang="zh-CN"/>
          </a:p>
          <a:p>
            <a:r>
              <a:rPr lang="en-US" altLang="zh-CN">
                <a:sym typeface="+mn-ea"/>
              </a:rPr>
              <a:t>stone[5].sta=14,stone[5].cxa=1,stone[5].cxb=1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next_loc=14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i=5</a:t>
            </a:r>
            <a:endParaRPr lang="en-US" altLang="zh-CN"/>
          </a:p>
          <a:p>
            <a:r>
              <a:rPr lang="en-US" altLang="zh-CN">
                <a:sym typeface="+mn-ea"/>
              </a:rPr>
              <a:t>next_loc=17</a:t>
            </a:r>
            <a:endParaRPr lang="en-US" altLang="zh-CN"/>
          </a:p>
          <a:p>
            <a:r>
              <a:rPr lang="en-US" altLang="zh-CN">
                <a:sym typeface="+mn-ea"/>
              </a:rPr>
              <a:t>stone[6].sta=23,stone[6].cxa=2,stone[6].cxb=1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next_loc=19</a:t>
            </a:r>
            <a:endParaRPr lang="en-US" altLang="zh-CN"/>
          </a:p>
          <a:p>
            <a:r>
              <a:rPr lang="en-US" altLang="zh-CN">
                <a:sym typeface="+mn-ea"/>
              </a:rPr>
              <a:t>stone[7].sta=19,stone[7].cxa=1,stone[7].cxb=2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i=6</a:t>
            </a:r>
            <a:endParaRPr lang="en-US" altLang="zh-CN"/>
          </a:p>
          <a:p>
            <a:r>
              <a:rPr lang="en-US" altLang="zh-CN"/>
              <a:t>next_loc=22</a:t>
            </a:r>
            <a:endParaRPr lang="en-US" altLang="zh-CN"/>
          </a:p>
          <a:p>
            <a:r>
              <a:rPr lang="en-US" altLang="zh-CN"/>
              <a:t>next_loc=24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14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23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25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960235" y="117475"/>
            <a:ext cx="5003800" cy="516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i=7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next_loc=24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next_loc=26</a:t>
            </a:r>
            <a:endParaRPr lang="en-US" altLang="zh-CN"/>
          </a:p>
          <a:p>
            <a:r>
              <a:rPr lang="en-US" altLang="zh-CN">
                <a:sym typeface="+mn-ea"/>
              </a:rPr>
              <a:t>stone[9].sta=25,stone[9].cxa=1,stone[9].cxb=3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i=6</a:t>
            </a:r>
            <a:endParaRPr lang="en-US" altLang="zh-CN"/>
          </a:p>
          <a:p>
            <a:r>
              <a:rPr lang="en-US" altLang="zh-CN"/>
              <a:t>next_loc=22</a:t>
            </a:r>
            <a:endParaRPr lang="en-US" altLang="zh-CN"/>
          </a:p>
          <a:p>
            <a:r>
              <a:rPr lang="en-US" altLang="zh-CN"/>
              <a:t>next_loc=24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14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23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25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960235" y="117475"/>
            <a:ext cx="5003800" cy="516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i=7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next_loc=24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next_loc=26</a:t>
            </a:r>
            <a:endParaRPr lang="en-US" altLang="zh-CN"/>
          </a:p>
          <a:p>
            <a:r>
              <a:rPr lang="en-US" altLang="zh-CN">
                <a:sym typeface="+mn-ea"/>
              </a:rPr>
              <a:t>stone[9].sta=25,stone[9].cxa=1,stone[9].cxb=3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/>
              </a:bodyPr>
              <a:p>
                <a:r>
                  <a:rPr lang="en-US" altLang="zh-CN"/>
                  <a:t>There is a river of width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zh-CN"/>
                  <a:t>, and there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 stones located at 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⋯,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/>
                  <a:t>. A frog wants to jump from one side of the river (position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) to the other side (position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zh-CN"/>
                  <a:t>) under the following rules:</a:t>
                </a:r>
                <a:endParaRPr lang="en-US" altLang="zh-CN"/>
              </a:p>
              <a:p>
                <a:pPr lvl="1"/>
                <a:r>
                  <a:rPr lang="en-US" altLang="zh-CN"/>
                  <a:t>The frog can only land on a stone, or on the riverbanks at 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 and 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zh-CN"/>
                  <a:t>.</a:t>
                </a:r>
                <a:endParaRPr lang="en-US" altLang="zh-CN"/>
              </a:p>
              <a:p>
                <a:pPr lvl="1"/>
                <a:r>
                  <a:rPr lang="en-US" altLang="zh-CN"/>
                  <a:t>The frog can only jump forward, not backward.</a:t>
                </a:r>
                <a:endParaRPr lang="en-US" altLang="zh-CN"/>
              </a:p>
              <a:p>
                <a:pPr lvl="1"/>
                <a:r>
                  <a:rPr lang="en-US" altLang="zh-CN"/>
                  <a:t>The frog has two types of jumps:</a:t>
                </a:r>
                <a:endParaRPr lang="en-US" altLang="zh-CN"/>
              </a:p>
              <a:p>
                <a:pPr lvl="2"/>
                <a:r>
                  <a:rPr lang="en-US" altLang="zh-CN"/>
                  <a:t>It can jump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/>
                  <a:t> meters,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/>
                  <a:t> times, each costing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/>
                  <a:t> stamina.</a:t>
                </a:r>
                <a:endParaRPr lang="en-US" altLang="zh-CN"/>
              </a:p>
              <a:p>
                <a:pPr lvl="2"/>
                <a:r>
                  <a:rPr lang="en-US" altLang="zh-CN"/>
                  <a:t> It can jump exactly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/>
                  <a:t> meters,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/>
                  <a:t> times, each costing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/>
                  <a:t> stamina.</a:t>
                </a:r>
                <a:endParaRPr lang="en-US" altLang="zh-CN"/>
              </a:p>
              <a:p>
                <a:r>
                  <a:rPr lang="en-US" altLang="zh-CN"/>
                  <a:t>Your task is to determine the </a:t>
                </a:r>
                <a:r>
                  <a:rPr lang="en-US" altLang="zh-CN" b="1"/>
                  <a:t>minimum total stamina</a:t>
                </a:r>
                <a:r>
                  <a:rPr lang="en-US" altLang="zh-CN"/>
                  <a:t> required for the frog to reach position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en-US" altLang="zh-CN"/>
                  <a:t> starting from position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.</a:t>
                </a:r>
                <a:endParaRPr lang="en-US" altLang="zh-CN"/>
              </a:p>
              <a:p>
                <a:r>
                  <a:rPr lang="en-US" altLang="zh-CN"/>
                  <a:t>If it is </a:t>
                </a:r>
                <a:r>
                  <a:rPr lang="en-US" altLang="zh-CN" b="1"/>
                  <a:t>impossible</a:t>
                </a:r>
                <a:r>
                  <a:rPr lang="en-US" altLang="zh-CN"/>
                  <a:t> to reach the opposite riverbank, output </a:t>
                </a:r>
                <a:r>
                  <a:rPr lang="en-US" altLang="zh-CN" b="1"/>
                  <a:t>`-1`</a:t>
                </a:r>
                <a:r>
                  <a:rPr lang="en-US" altLang="zh-CN"/>
                  <a:t>.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i=6</a:t>
            </a:r>
            <a:endParaRPr lang="en-US" altLang="zh-CN"/>
          </a:p>
          <a:p>
            <a:r>
              <a:rPr lang="en-US" altLang="zh-CN"/>
              <a:t>next_loc=22</a:t>
            </a:r>
            <a:endParaRPr lang="en-US" altLang="zh-CN"/>
          </a:p>
          <a:p>
            <a:r>
              <a:rPr lang="en-US" altLang="zh-CN"/>
              <a:t>next_loc=24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14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23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25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960235" y="117475"/>
            <a:ext cx="5003800" cy="516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i=7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next_loc=24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next_loc=26</a:t>
            </a:r>
            <a:endParaRPr lang="en-US" altLang="zh-CN"/>
          </a:p>
          <a:p>
            <a:r>
              <a:rPr lang="en-US" altLang="zh-CN">
                <a:sym typeface="+mn-ea"/>
              </a:rPr>
              <a:t>stone[9].sta=25,stone[9].cxa=1,stone[9].cxb=3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i=6</a:t>
            </a:r>
            <a:endParaRPr lang="en-US" altLang="zh-CN"/>
          </a:p>
          <a:p>
            <a:r>
              <a:rPr lang="en-US" altLang="zh-CN"/>
              <a:t>next_loc=22</a:t>
            </a:r>
            <a:endParaRPr lang="en-US" altLang="zh-CN"/>
          </a:p>
          <a:p>
            <a:r>
              <a:rPr lang="en-US" altLang="zh-CN"/>
              <a:t>next_loc=24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14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23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25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34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960235" y="117475"/>
            <a:ext cx="5003800" cy="516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i=7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next_loc=24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next_loc=26</a:t>
            </a:r>
            <a:endParaRPr lang="en-US" altLang="zh-CN"/>
          </a:p>
          <a:p>
            <a:r>
              <a:rPr lang="en-US" altLang="zh-CN">
                <a:sym typeface="+mn-ea"/>
              </a:rPr>
              <a:t>stone[9].sta=25,stone[9].cxa=1,stone[9].cxb=3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i=8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i=9</a:t>
            </a:r>
            <a:endParaRPr lang="en-US" altLang="zh-CN"/>
          </a:p>
          <a:p>
            <a:r>
              <a:rPr lang="en-US" altLang="zh-CN">
                <a:sym typeface="+mn-ea"/>
              </a:rPr>
              <a:t>next_loc=31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stone[10].sta=34,stone[10].cxa=2,stone[9].cxb=3</a:t>
            </a:r>
            <a:endParaRPr lang="en-US" altLang="zh-CN"/>
          </a:p>
          <a:p>
            <a:r>
              <a:rPr lang="en-US" altLang="zh-CN">
                <a:sym typeface="+mn-ea"/>
              </a:rPr>
              <a:t>next_loc=33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15</a:t>
              </a:r>
              <a:endParaRPr lang="en-US" altLang="zh-CN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i=6</a:t>
            </a:r>
            <a:endParaRPr lang="en-US" altLang="zh-CN"/>
          </a:p>
          <a:p>
            <a:r>
              <a:rPr lang="en-US" altLang="zh-CN"/>
              <a:t>next_loc=22</a:t>
            </a:r>
            <a:endParaRPr lang="en-US" altLang="zh-CN"/>
          </a:p>
          <a:p>
            <a:r>
              <a:rPr lang="en-US" altLang="zh-CN"/>
              <a:t>next_loc=24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14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23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25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34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39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960235" y="117475"/>
            <a:ext cx="5003800" cy="516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i=7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next_loc=24</a:t>
            </a:r>
            <a:endParaRPr lang="en-US" altLang="zh-CN"/>
          </a:p>
          <a:p>
            <a:r>
              <a:rPr lang="en-US" altLang="zh-CN">
                <a:sym typeface="+mn-ea"/>
              </a:rPr>
              <a:t>next_loc=26</a:t>
            </a:r>
            <a:endParaRPr lang="en-US" altLang="zh-CN"/>
          </a:p>
          <a:p>
            <a:r>
              <a:rPr lang="en-US" altLang="zh-CN">
                <a:sym typeface="+mn-ea"/>
              </a:rPr>
              <a:t>stone[9].sta=25,stone[9].cxa=1,stone[9].cxb=3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i=8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i=9</a:t>
            </a:r>
            <a:endParaRPr lang="en-US" altLang="zh-CN"/>
          </a:p>
          <a:p>
            <a:r>
              <a:rPr lang="en-US" altLang="zh-CN">
                <a:sym typeface="+mn-ea"/>
              </a:rPr>
              <a:t>next_loc=31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stone[10].sta=34,stone[10].cxa=2,stone[9].cxb=3</a:t>
            </a:r>
            <a:endParaRPr lang="en-US" altLang="zh-CN"/>
          </a:p>
          <a:p>
            <a:r>
              <a:rPr lang="en-US" altLang="zh-CN">
                <a:sym typeface="+mn-ea"/>
              </a:rPr>
              <a:t>next_loc=33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i=10</a:t>
            </a:r>
            <a:endParaRPr lang="en-US" altLang="zh-CN"/>
          </a:p>
          <a:p>
            <a:r>
              <a:rPr lang="en-US" altLang="zh-CN">
                <a:sym typeface="+mn-ea"/>
              </a:rPr>
              <a:t>next_loc=36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next_loc=38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stone[12].sta=34,stone[12].cxa=2,stone[12].cxb=4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15</a:t>
              </a:r>
              <a:endParaRPr lang="en-US" altLang="zh-CN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i=11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i=12</a:t>
            </a:r>
            <a:endParaRPr lang="en-US" altLang="zh-CN"/>
          </a:p>
          <a:p>
            <a:r>
              <a:rPr lang="en-US" altLang="zh-CN">
                <a:sym typeface="+mn-ea"/>
              </a:rPr>
              <a:t>next_loc=43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next_loc=45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stone[14].sta=43,stone[14].cxa=2,stone[1].cxb=5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14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23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25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34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39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43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6" name="组合 355"/>
          <p:cNvGrpSpPr/>
          <p:nvPr/>
        </p:nvGrpSpPr>
        <p:grpSpPr>
          <a:xfrm>
            <a:off x="793750" y="5204460"/>
            <a:ext cx="10633710" cy="1101725"/>
            <a:chOff x="1563" y="4951"/>
            <a:chExt cx="16746" cy="1735"/>
          </a:xfrm>
        </p:grpSpPr>
        <p:sp>
          <p:nvSpPr>
            <p:cNvPr id="183" name="矩形 182"/>
            <p:cNvSpPr/>
            <p:nvPr/>
          </p:nvSpPr>
          <p:spPr>
            <a:xfrm>
              <a:off x="16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98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5" name="矩形 184"/>
            <p:cNvSpPr/>
            <p:nvPr/>
          </p:nvSpPr>
          <p:spPr>
            <a:xfrm>
              <a:off x="23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263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5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328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60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393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191" name="矩形 190"/>
            <p:cNvSpPr/>
            <p:nvPr/>
          </p:nvSpPr>
          <p:spPr>
            <a:xfrm>
              <a:off x="42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45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3" name="矩形 192"/>
            <p:cNvSpPr/>
            <p:nvPr/>
          </p:nvSpPr>
          <p:spPr>
            <a:xfrm>
              <a:off x="49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4" name="矩形 193"/>
            <p:cNvSpPr/>
            <p:nvPr/>
          </p:nvSpPr>
          <p:spPr>
            <a:xfrm>
              <a:off x="52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55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5</a:t>
              </a:r>
              <a:endParaRPr lang="en-US" altLang="zh-CN" sz="800"/>
            </a:p>
          </p:txBody>
        </p:sp>
        <p:sp>
          <p:nvSpPr>
            <p:cNvPr id="196" name="矩形 195"/>
            <p:cNvSpPr/>
            <p:nvPr/>
          </p:nvSpPr>
          <p:spPr>
            <a:xfrm>
              <a:off x="587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61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65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684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717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6</a:t>
              </a:r>
              <a:endParaRPr lang="en-US" altLang="zh-CN" sz="800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74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7819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7</a:t>
              </a:r>
              <a:endParaRPr lang="en-US" altLang="zh-CN" sz="800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814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846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5" name="矩形 204"/>
            <p:cNvSpPr/>
            <p:nvPr/>
          </p:nvSpPr>
          <p:spPr>
            <a:xfrm>
              <a:off x="87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6" name="矩形 205"/>
            <p:cNvSpPr/>
            <p:nvPr/>
          </p:nvSpPr>
          <p:spPr>
            <a:xfrm>
              <a:off x="91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7" name="矩形 206"/>
            <p:cNvSpPr/>
            <p:nvPr/>
          </p:nvSpPr>
          <p:spPr>
            <a:xfrm>
              <a:off x="94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8" name="矩形 207"/>
            <p:cNvSpPr/>
            <p:nvPr/>
          </p:nvSpPr>
          <p:spPr>
            <a:xfrm>
              <a:off x="976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09" name="矩形 208"/>
            <p:cNvSpPr/>
            <p:nvPr/>
          </p:nvSpPr>
          <p:spPr>
            <a:xfrm>
              <a:off x="1008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9</a:t>
              </a:r>
              <a:endParaRPr lang="en-US" altLang="zh-CN" sz="800"/>
            </a:p>
          </p:txBody>
        </p:sp>
        <p:sp>
          <p:nvSpPr>
            <p:cNvPr id="210" name="矩形 209"/>
            <p:cNvSpPr/>
            <p:nvPr/>
          </p:nvSpPr>
          <p:spPr>
            <a:xfrm>
              <a:off x="1041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1073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2" name="矩形 211"/>
            <p:cNvSpPr/>
            <p:nvPr/>
          </p:nvSpPr>
          <p:spPr>
            <a:xfrm>
              <a:off x="1105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3" name="矩形 212"/>
            <p:cNvSpPr/>
            <p:nvPr/>
          </p:nvSpPr>
          <p:spPr>
            <a:xfrm>
              <a:off x="1138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4" name="矩形 213"/>
            <p:cNvSpPr/>
            <p:nvPr/>
          </p:nvSpPr>
          <p:spPr>
            <a:xfrm>
              <a:off x="1170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10</a:t>
              </a:r>
              <a:endParaRPr lang="en-US" altLang="zh-CN" sz="800"/>
            </a:p>
          </p:txBody>
        </p:sp>
        <p:sp>
          <p:nvSpPr>
            <p:cNvPr id="215" name="矩形 214"/>
            <p:cNvSpPr/>
            <p:nvPr/>
          </p:nvSpPr>
          <p:spPr>
            <a:xfrm>
              <a:off x="1203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6" name="矩形 215"/>
            <p:cNvSpPr/>
            <p:nvPr/>
          </p:nvSpPr>
          <p:spPr>
            <a:xfrm>
              <a:off x="1235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7" name="矩形 216"/>
            <p:cNvSpPr/>
            <p:nvPr/>
          </p:nvSpPr>
          <p:spPr>
            <a:xfrm>
              <a:off x="1267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1300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19" name="矩形 218"/>
            <p:cNvSpPr/>
            <p:nvPr/>
          </p:nvSpPr>
          <p:spPr>
            <a:xfrm>
              <a:off x="1332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0" name="矩形 219"/>
            <p:cNvSpPr/>
            <p:nvPr/>
          </p:nvSpPr>
          <p:spPr>
            <a:xfrm>
              <a:off x="13651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11</a:t>
              </a:r>
              <a:endParaRPr lang="en-US" altLang="zh-CN" sz="800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13975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12</a:t>
              </a:r>
              <a:endParaRPr lang="en-US" altLang="zh-CN" sz="800"/>
            </a:p>
          </p:txBody>
        </p:sp>
        <p:sp>
          <p:nvSpPr>
            <p:cNvPr id="222" name="矩形 221"/>
            <p:cNvSpPr/>
            <p:nvPr/>
          </p:nvSpPr>
          <p:spPr>
            <a:xfrm>
              <a:off x="1429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3" name="矩形 222"/>
            <p:cNvSpPr/>
            <p:nvPr/>
          </p:nvSpPr>
          <p:spPr>
            <a:xfrm>
              <a:off x="14623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14947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13</a:t>
              </a:r>
              <a:endParaRPr lang="en-US" altLang="zh-CN" sz="800"/>
            </a:p>
          </p:txBody>
        </p:sp>
        <p:sp>
          <p:nvSpPr>
            <p:cNvPr id="225" name="矩形 224"/>
            <p:cNvSpPr/>
            <p:nvPr/>
          </p:nvSpPr>
          <p:spPr>
            <a:xfrm>
              <a:off x="1527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6" name="矩形 225"/>
            <p:cNvSpPr/>
            <p:nvPr/>
          </p:nvSpPr>
          <p:spPr>
            <a:xfrm>
              <a:off x="1559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7" name="矩形 226"/>
            <p:cNvSpPr/>
            <p:nvPr/>
          </p:nvSpPr>
          <p:spPr>
            <a:xfrm>
              <a:off x="1591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16243" y="5967"/>
              <a:ext cx="351" cy="35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14</a:t>
              </a:r>
              <a:endParaRPr lang="en-US" altLang="zh-CN" sz="800"/>
            </a:p>
          </p:txBody>
        </p:sp>
        <p:sp>
          <p:nvSpPr>
            <p:cNvPr id="229" name="矩形 228"/>
            <p:cNvSpPr/>
            <p:nvPr/>
          </p:nvSpPr>
          <p:spPr>
            <a:xfrm>
              <a:off x="16567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16891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1" name="矩形 230"/>
            <p:cNvSpPr/>
            <p:nvPr/>
          </p:nvSpPr>
          <p:spPr>
            <a:xfrm>
              <a:off x="17215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2" name="矩形 231"/>
            <p:cNvSpPr/>
            <p:nvPr/>
          </p:nvSpPr>
          <p:spPr>
            <a:xfrm>
              <a:off x="17539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800"/>
            </a:p>
          </p:txBody>
        </p:sp>
        <p:sp>
          <p:nvSpPr>
            <p:cNvPr id="236" name="矩形 235"/>
            <p:cNvSpPr/>
            <p:nvPr/>
          </p:nvSpPr>
          <p:spPr>
            <a:xfrm>
              <a:off x="1674" y="4951"/>
              <a:ext cx="2696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location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4" name="文本框 313"/>
            <p:cNvSpPr txBox="1"/>
            <p:nvPr/>
          </p:nvSpPr>
          <p:spPr>
            <a:xfrm>
              <a:off x="1563" y="6300"/>
              <a:ext cx="1674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0    1     2     3     4     5     6     7     8     9     10   11  12   13   14   15  16   17   18   19  20   21  22   23   24   25  26   27   28   29  30   31  32   33   34   35   36   37  38   39   40   41  42   43   44  45   46   47  48   49   50</a:t>
              </a:r>
              <a:endParaRPr lang="en-US" altLang="zh-CN" sz="1000"/>
            </a:p>
          </p:txBody>
        </p:sp>
        <p:sp>
          <p:nvSpPr>
            <p:cNvPr id="315" name="矩形 314"/>
            <p:cNvSpPr/>
            <p:nvPr/>
          </p:nvSpPr>
          <p:spPr>
            <a:xfrm>
              <a:off x="17866" y="5967"/>
              <a:ext cx="351" cy="35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800"/>
                <a:t>15</a:t>
              </a:r>
              <a:endParaRPr lang="en-US" altLang="zh-CN" sz="800"/>
            </a:p>
          </p:txBody>
        </p:sp>
      </p:grpSp>
      <p:sp>
        <p:nvSpPr>
          <p:cNvPr id="233" name="矩形 232"/>
          <p:cNvSpPr/>
          <p:nvPr/>
        </p:nvSpPr>
        <p:spPr>
          <a:xfrm>
            <a:off x="1131570" y="2781300"/>
            <a:ext cx="12338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stone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" y="1196975"/>
            <a:ext cx="50038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i=11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i=12</a:t>
            </a:r>
            <a:endParaRPr lang="en-US" altLang="zh-CN"/>
          </a:p>
          <a:p>
            <a:r>
              <a:rPr lang="en-US" altLang="zh-CN">
                <a:sym typeface="+mn-ea"/>
              </a:rPr>
              <a:t>next_loc=43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next_loc=45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stone[14].sta=43,stone[14].cxa=2,stone[14].cxb=5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120015" y="3355975"/>
            <a:ext cx="6664325" cy="1568450"/>
            <a:chOff x="189" y="5285"/>
            <a:chExt cx="10495" cy="2470"/>
          </a:xfrm>
        </p:grpSpPr>
        <p:sp>
          <p:nvSpPr>
            <p:cNvPr id="3" name="矩形 2"/>
            <p:cNvSpPr/>
            <p:nvPr/>
          </p:nvSpPr>
          <p:spPr>
            <a:xfrm>
              <a:off x="185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5" name="矩形 4"/>
            <p:cNvSpPr/>
            <p:nvPr/>
          </p:nvSpPr>
          <p:spPr>
            <a:xfrm>
              <a:off x="239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94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79" name="矩形 78"/>
            <p:cNvSpPr/>
            <p:nvPr/>
          </p:nvSpPr>
          <p:spPr>
            <a:xfrm>
              <a:off x="348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7</a:t>
              </a:r>
              <a:endParaRPr lang="en-US" altLang="zh-CN" sz="1000"/>
            </a:p>
          </p:txBody>
        </p:sp>
        <p:sp>
          <p:nvSpPr>
            <p:cNvPr id="87" name="矩形 86"/>
            <p:cNvSpPr/>
            <p:nvPr/>
          </p:nvSpPr>
          <p:spPr>
            <a:xfrm>
              <a:off x="403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12</a:t>
              </a:r>
              <a:endParaRPr lang="en-US" altLang="zh-CN" sz="100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57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17</a:t>
              </a:r>
              <a:endParaRPr lang="en-US" altLang="zh-CN" sz="1000"/>
            </a:p>
          </p:txBody>
        </p:sp>
        <p:sp>
          <p:nvSpPr>
            <p:cNvPr id="89" name="矩形 88"/>
            <p:cNvSpPr/>
            <p:nvPr/>
          </p:nvSpPr>
          <p:spPr>
            <a:xfrm>
              <a:off x="512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18</a:t>
              </a:r>
              <a:endParaRPr lang="en-US" altLang="zh-CN" sz="1000"/>
            </a:p>
          </p:txBody>
        </p:sp>
        <p:sp>
          <p:nvSpPr>
            <p:cNvPr id="90" name="矩形 89"/>
            <p:cNvSpPr/>
            <p:nvPr/>
          </p:nvSpPr>
          <p:spPr>
            <a:xfrm>
              <a:off x="566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1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21</a:t>
              </a:r>
              <a:endParaRPr lang="en-US" altLang="zh-CN" sz="1000"/>
            </a:p>
          </p:txBody>
        </p:sp>
        <p:sp>
          <p:nvSpPr>
            <p:cNvPr id="92" name="矩形 91"/>
            <p:cNvSpPr/>
            <p:nvPr/>
          </p:nvSpPr>
          <p:spPr>
            <a:xfrm>
              <a:off x="675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26</a:t>
              </a:r>
              <a:endParaRPr lang="en-US" altLang="zh-CN" sz="1000"/>
            </a:p>
          </p:txBody>
        </p:sp>
        <p:sp>
          <p:nvSpPr>
            <p:cNvPr id="93" name="矩形 92"/>
            <p:cNvSpPr/>
            <p:nvPr/>
          </p:nvSpPr>
          <p:spPr>
            <a:xfrm>
              <a:off x="730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31</a:t>
              </a:r>
              <a:endParaRPr lang="en-US" altLang="zh-CN" sz="1000"/>
            </a:p>
          </p:txBody>
        </p:sp>
        <p:sp>
          <p:nvSpPr>
            <p:cNvPr id="94" name="矩形 93"/>
            <p:cNvSpPr/>
            <p:nvPr/>
          </p:nvSpPr>
          <p:spPr>
            <a:xfrm>
              <a:off x="784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37</a:t>
              </a:r>
              <a:endParaRPr lang="en-US" altLang="zh-CN" sz="1000"/>
            </a:p>
          </p:txBody>
        </p:sp>
        <p:sp>
          <p:nvSpPr>
            <p:cNvPr id="95" name="矩形 94"/>
            <p:cNvSpPr/>
            <p:nvPr/>
          </p:nvSpPr>
          <p:spPr>
            <a:xfrm>
              <a:off x="839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38</a:t>
              </a:r>
              <a:endParaRPr lang="en-US" altLang="zh-CN" sz="1000"/>
            </a:p>
          </p:txBody>
        </p:sp>
        <p:sp>
          <p:nvSpPr>
            <p:cNvPr id="96" name="矩形 95"/>
            <p:cNvSpPr/>
            <p:nvPr/>
          </p:nvSpPr>
          <p:spPr>
            <a:xfrm>
              <a:off x="8938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41</a:t>
              </a:r>
              <a:endParaRPr lang="en-US" altLang="zh-CN" sz="100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9483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45</a:t>
              </a:r>
              <a:endParaRPr lang="en-US" altLang="zh-CN" sz="1000"/>
            </a:p>
          </p:txBody>
        </p:sp>
        <p:sp>
          <p:nvSpPr>
            <p:cNvPr id="268" name="矩形 267"/>
            <p:cNvSpPr/>
            <p:nvPr/>
          </p:nvSpPr>
          <p:spPr>
            <a:xfrm>
              <a:off x="185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239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0" name="矩形 269"/>
            <p:cNvSpPr/>
            <p:nvPr/>
          </p:nvSpPr>
          <p:spPr>
            <a:xfrm>
              <a:off x="294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1" name="矩形 270"/>
            <p:cNvSpPr/>
            <p:nvPr/>
          </p:nvSpPr>
          <p:spPr>
            <a:xfrm>
              <a:off x="348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272" name="矩形 271"/>
            <p:cNvSpPr/>
            <p:nvPr/>
          </p:nvSpPr>
          <p:spPr>
            <a:xfrm>
              <a:off x="403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3" name="矩形 272"/>
            <p:cNvSpPr/>
            <p:nvPr/>
          </p:nvSpPr>
          <p:spPr>
            <a:xfrm>
              <a:off x="457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4" name="矩形 273"/>
            <p:cNvSpPr/>
            <p:nvPr/>
          </p:nvSpPr>
          <p:spPr>
            <a:xfrm>
              <a:off x="512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5" name="矩形 274"/>
            <p:cNvSpPr/>
            <p:nvPr/>
          </p:nvSpPr>
          <p:spPr>
            <a:xfrm>
              <a:off x="566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6" name="矩形 275"/>
            <p:cNvSpPr/>
            <p:nvPr/>
          </p:nvSpPr>
          <p:spPr>
            <a:xfrm>
              <a:off x="621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77" name="矩形 276"/>
            <p:cNvSpPr/>
            <p:nvPr/>
          </p:nvSpPr>
          <p:spPr>
            <a:xfrm>
              <a:off x="675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278" name="矩形 277"/>
            <p:cNvSpPr/>
            <p:nvPr/>
          </p:nvSpPr>
          <p:spPr>
            <a:xfrm>
              <a:off x="730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79" name="矩形 278"/>
            <p:cNvSpPr/>
            <p:nvPr/>
          </p:nvSpPr>
          <p:spPr>
            <a:xfrm>
              <a:off x="784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0" name="矩形 279"/>
            <p:cNvSpPr/>
            <p:nvPr/>
          </p:nvSpPr>
          <p:spPr>
            <a:xfrm>
              <a:off x="839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81" name="矩形 280"/>
            <p:cNvSpPr/>
            <p:nvPr/>
          </p:nvSpPr>
          <p:spPr>
            <a:xfrm>
              <a:off x="8938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9483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298" name="矩形 297"/>
            <p:cNvSpPr/>
            <p:nvPr/>
          </p:nvSpPr>
          <p:spPr>
            <a:xfrm>
              <a:off x="185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299" name="矩形 298"/>
            <p:cNvSpPr/>
            <p:nvPr/>
          </p:nvSpPr>
          <p:spPr>
            <a:xfrm>
              <a:off x="239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0" name="矩形 299"/>
            <p:cNvSpPr/>
            <p:nvPr/>
          </p:nvSpPr>
          <p:spPr>
            <a:xfrm>
              <a:off x="294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01" name="矩形 300"/>
            <p:cNvSpPr/>
            <p:nvPr/>
          </p:nvSpPr>
          <p:spPr>
            <a:xfrm>
              <a:off x="348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2" name="矩形 301"/>
            <p:cNvSpPr/>
            <p:nvPr/>
          </p:nvSpPr>
          <p:spPr>
            <a:xfrm>
              <a:off x="403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457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</a:t>
              </a:r>
              <a:endParaRPr lang="en-US" altLang="zh-CN" sz="100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2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66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</a:t>
              </a:r>
              <a:endParaRPr lang="en-US" altLang="zh-CN" sz="1000"/>
            </a:p>
          </p:txBody>
        </p:sp>
        <p:sp>
          <p:nvSpPr>
            <p:cNvPr id="306" name="矩形 305"/>
            <p:cNvSpPr/>
            <p:nvPr/>
          </p:nvSpPr>
          <p:spPr>
            <a:xfrm>
              <a:off x="621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675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8" name="矩形 307"/>
            <p:cNvSpPr/>
            <p:nvPr/>
          </p:nvSpPr>
          <p:spPr>
            <a:xfrm>
              <a:off x="730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</a:t>
              </a:r>
              <a:endParaRPr lang="en-US" altLang="zh-CN" sz="1000"/>
            </a:p>
          </p:txBody>
        </p:sp>
        <p:sp>
          <p:nvSpPr>
            <p:cNvPr id="309" name="矩形 308"/>
            <p:cNvSpPr/>
            <p:nvPr/>
          </p:nvSpPr>
          <p:spPr>
            <a:xfrm>
              <a:off x="784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0" name="矩形 309"/>
            <p:cNvSpPr/>
            <p:nvPr/>
          </p:nvSpPr>
          <p:spPr>
            <a:xfrm>
              <a:off x="839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</a:t>
              </a:r>
              <a:endParaRPr lang="en-US" altLang="zh-CN" sz="1000"/>
            </a:p>
          </p:txBody>
        </p:sp>
        <p:sp>
          <p:nvSpPr>
            <p:cNvPr id="311" name="矩形 310"/>
            <p:cNvSpPr/>
            <p:nvPr/>
          </p:nvSpPr>
          <p:spPr>
            <a:xfrm>
              <a:off x="8938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00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9483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408" y="5285"/>
              <a:ext cx="968" cy="247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loc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cxb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4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</a:t>
              </a:r>
              <a:endPara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16" name="左大括号 315"/>
            <p:cNvSpPr/>
            <p:nvPr/>
          </p:nvSpPr>
          <p:spPr>
            <a:xfrm>
              <a:off x="189" y="5624"/>
              <a:ext cx="347" cy="1865"/>
            </a:xfrm>
            <a:prstGeom prst="leftBrace">
              <a:avLst>
                <a:gd name="adj1" fmla="val 41149"/>
                <a:gd name="adj2" fmla="val 50036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2" name="矩形 331"/>
            <p:cNvSpPr/>
            <p:nvPr/>
          </p:nvSpPr>
          <p:spPr>
            <a:xfrm>
              <a:off x="1853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3" name="矩形 332"/>
            <p:cNvSpPr/>
            <p:nvPr/>
          </p:nvSpPr>
          <p:spPr>
            <a:xfrm>
              <a:off x="239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4" name="矩形 333"/>
            <p:cNvSpPr/>
            <p:nvPr/>
          </p:nvSpPr>
          <p:spPr>
            <a:xfrm>
              <a:off x="293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9</a:t>
              </a:r>
              <a:endParaRPr lang="en-US" altLang="zh-CN" sz="1000"/>
            </a:p>
          </p:txBody>
        </p:sp>
        <p:sp>
          <p:nvSpPr>
            <p:cNvPr id="335" name="矩形 334"/>
            <p:cNvSpPr/>
            <p:nvPr/>
          </p:nvSpPr>
          <p:spPr>
            <a:xfrm>
              <a:off x="348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5</a:t>
              </a:r>
              <a:endParaRPr lang="en-US" altLang="zh-CN" sz="1000"/>
            </a:p>
          </p:txBody>
        </p:sp>
        <p:sp>
          <p:nvSpPr>
            <p:cNvPr id="336" name="矩形 335"/>
            <p:cNvSpPr/>
            <p:nvPr/>
          </p:nvSpPr>
          <p:spPr>
            <a:xfrm>
              <a:off x="402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14</a:t>
              </a:r>
              <a:endParaRPr lang="en-US" altLang="zh-CN" sz="1000"/>
            </a:p>
          </p:txBody>
        </p:sp>
        <p:sp>
          <p:nvSpPr>
            <p:cNvPr id="337" name="矩形 336"/>
            <p:cNvSpPr/>
            <p:nvPr/>
          </p:nvSpPr>
          <p:spPr>
            <a:xfrm>
              <a:off x="457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23</a:t>
              </a:r>
              <a:endParaRPr lang="en-US" altLang="zh-CN" sz="1000"/>
            </a:p>
          </p:txBody>
        </p:sp>
        <p:sp>
          <p:nvSpPr>
            <p:cNvPr id="338" name="矩形 337"/>
            <p:cNvSpPr/>
            <p:nvPr/>
          </p:nvSpPr>
          <p:spPr>
            <a:xfrm>
              <a:off x="511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39" name="矩形 338"/>
            <p:cNvSpPr/>
            <p:nvPr/>
          </p:nvSpPr>
          <p:spPr>
            <a:xfrm>
              <a:off x="566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19</a:t>
              </a:r>
              <a:endParaRPr lang="en-US" altLang="zh-CN" sz="1000"/>
            </a:p>
          </p:txBody>
        </p:sp>
        <p:sp>
          <p:nvSpPr>
            <p:cNvPr id="340" name="矩形 339"/>
            <p:cNvSpPr/>
            <p:nvPr/>
          </p:nvSpPr>
          <p:spPr>
            <a:xfrm>
              <a:off x="620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1" name="矩形 340"/>
            <p:cNvSpPr/>
            <p:nvPr/>
          </p:nvSpPr>
          <p:spPr>
            <a:xfrm>
              <a:off x="675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25</a:t>
              </a:r>
              <a:endParaRPr lang="en-US" altLang="zh-CN" sz="1000"/>
            </a:p>
          </p:txBody>
        </p:sp>
        <p:sp>
          <p:nvSpPr>
            <p:cNvPr id="342" name="矩形 341"/>
            <p:cNvSpPr/>
            <p:nvPr/>
          </p:nvSpPr>
          <p:spPr>
            <a:xfrm>
              <a:off x="729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34</a:t>
              </a:r>
              <a:endParaRPr lang="en-US" altLang="zh-CN" sz="1000"/>
            </a:p>
          </p:txBody>
        </p:sp>
        <p:sp>
          <p:nvSpPr>
            <p:cNvPr id="343" name="矩形 342"/>
            <p:cNvSpPr/>
            <p:nvPr/>
          </p:nvSpPr>
          <p:spPr>
            <a:xfrm>
              <a:off x="784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4" name="矩形 343"/>
            <p:cNvSpPr/>
            <p:nvPr/>
          </p:nvSpPr>
          <p:spPr>
            <a:xfrm>
              <a:off x="838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39</a:t>
              </a:r>
              <a:endParaRPr lang="en-US" altLang="zh-CN" sz="1000"/>
            </a:p>
          </p:txBody>
        </p:sp>
        <p:sp>
          <p:nvSpPr>
            <p:cNvPr id="345" name="矩形 344"/>
            <p:cNvSpPr/>
            <p:nvPr/>
          </p:nvSpPr>
          <p:spPr>
            <a:xfrm>
              <a:off x="8931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-1</a:t>
              </a:r>
              <a:endParaRPr lang="en-US" altLang="zh-CN" sz="1000"/>
            </a:p>
          </p:txBody>
        </p:sp>
        <p:sp>
          <p:nvSpPr>
            <p:cNvPr id="346" name="矩形 345"/>
            <p:cNvSpPr/>
            <p:nvPr/>
          </p:nvSpPr>
          <p:spPr>
            <a:xfrm>
              <a:off x="9476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43</a:t>
              </a:r>
              <a:endParaRPr lang="en-US" altLang="zh-CN" sz="1000"/>
            </a:p>
          </p:txBody>
        </p:sp>
        <p:sp>
          <p:nvSpPr>
            <p:cNvPr id="348" name="矩形 347"/>
            <p:cNvSpPr/>
            <p:nvPr/>
          </p:nvSpPr>
          <p:spPr>
            <a:xfrm>
              <a:off x="1329" y="5401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49" name="矩形 348"/>
            <p:cNvSpPr/>
            <p:nvPr/>
          </p:nvSpPr>
          <p:spPr>
            <a:xfrm>
              <a:off x="1329" y="5953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0" name="矩形 349"/>
            <p:cNvSpPr/>
            <p:nvPr/>
          </p:nvSpPr>
          <p:spPr>
            <a:xfrm>
              <a:off x="1329" y="650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351" name="矩形 350"/>
            <p:cNvSpPr/>
            <p:nvPr/>
          </p:nvSpPr>
          <p:spPr>
            <a:xfrm>
              <a:off x="1329" y="6985"/>
              <a:ext cx="552" cy="55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/>
                <a:t>0</a:t>
              </a:r>
              <a:endParaRPr lang="en-US" altLang="zh-CN" sz="1000"/>
            </a:p>
          </p:txBody>
        </p:sp>
        <p:sp>
          <p:nvSpPr>
            <p:cNvPr id="7" name="矩形 6"/>
            <p:cNvSpPr/>
            <p:nvPr/>
          </p:nvSpPr>
          <p:spPr>
            <a:xfrm>
              <a:off x="10132" y="5404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50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132" y="5956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3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132" y="6508"/>
              <a:ext cx="552" cy="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5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125" y="6988"/>
              <a:ext cx="552" cy="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>
                  <a:solidFill>
                    <a:srgbClr val="FF0000"/>
                  </a:solidFill>
                </a:rPr>
                <a:t>-1</a:t>
              </a:r>
              <a:endParaRPr lang="en-US" altLang="zh-CN" sz="100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960235" y="117475"/>
            <a:ext cx="5003800" cy="2560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i=13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i=14</a:t>
            </a:r>
            <a:endParaRPr lang="en-US" altLang="zh-CN"/>
          </a:p>
          <a:p>
            <a:r>
              <a:rPr lang="en-US" altLang="zh-CN">
                <a:sym typeface="+mn-ea"/>
              </a:rPr>
              <a:t>next_loc=50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stone[15].sta=52,stone[15].cxa=3,stone[15].cxb=5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next_loc=52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478713" y="3589020"/>
            <a:ext cx="16249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end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911860" y="260985"/>
            <a:ext cx="10515600" cy="1325563"/>
          </a:xfrm>
        </p:spPr>
        <p:txBody>
          <a:bodyPr/>
          <a:p>
            <a:r>
              <a:rPr lang="en-US" altLang="zh-CN"/>
              <a:t>Other method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 sz="3000"/>
              <a:t>At the end of the semester, a student at SUSTech wants to thank a TA who has provided significant help throughout the term.    To show appreciation, the student decides to buy the TA’s favorite treat — milk candy.    However, after recently buying gifts for friends during his holiday, the student only has </a:t>
            </a:r>
            <a:r>
              <a:rPr lang="en-US" altLang="zh-CN" sz="3000" b="1"/>
              <a:t>n yuan</a:t>
            </a:r>
            <a:r>
              <a:rPr lang="en-US" altLang="zh-CN" sz="3000"/>
              <a:t> left.    Fortunately, the nearby campus store offers </a:t>
            </a:r>
            <a:r>
              <a:rPr lang="en-US" altLang="zh-CN" sz="3000" b="1"/>
              <a:t>m types</a:t>
            </a:r>
            <a:r>
              <a:rPr lang="en-US" altLang="zh-CN" sz="3000"/>
              <a:t> of milk candy, each sold as a whole package and not individually.</a:t>
            </a:r>
            <a:endParaRPr lang="en-US" altLang="zh-CN" sz="3000"/>
          </a:p>
          <a:p>
            <a:r>
              <a:rPr lang="en-US" altLang="zh-CN" sz="3000"/>
              <a:t>The student wants to buy some candy without exceeding the budget and aims to </a:t>
            </a:r>
            <a:r>
              <a:rPr lang="en-US" altLang="zh-CN" sz="3000" b="1"/>
              <a:t>maximize the total sugar content</a:t>
            </a:r>
            <a:r>
              <a:rPr lang="en-US" altLang="zh-CN" sz="3000"/>
              <a:t> obtained.    Please help calculate the maximum sugar he can get, along with the specific number of packages to buy for each candy type.</a:t>
            </a:r>
            <a:endParaRPr lang="en-US" altLang="zh-CN" sz="3000"/>
          </a:p>
          <a:p>
            <a:r>
              <a:rPr lang="en-US" altLang="zh-CN" sz="3000"/>
              <a:t>Given an integer </a:t>
            </a:r>
            <a:r>
              <a:rPr lang="en-US" altLang="zh-CN" sz="3000" b="1"/>
              <a:t>n</a:t>
            </a:r>
            <a:r>
              <a:rPr lang="en-US" altLang="zh-CN" sz="3000"/>
              <a:t> (the total amount of money available) and </a:t>
            </a:r>
            <a:r>
              <a:rPr lang="en-US" altLang="zh-CN" sz="3000" b="1"/>
              <a:t>m</a:t>
            </a:r>
            <a:r>
              <a:rPr lang="en-US" altLang="zh-CN" sz="3000"/>
              <a:t> (the number of candy types), along with the </a:t>
            </a:r>
            <a:r>
              <a:rPr lang="en-US" altLang="zh-CN" sz="3000" b="1"/>
              <a:t>price and sugar content</a:t>
            </a:r>
            <a:r>
              <a:rPr lang="en-US" altLang="zh-CN" sz="3000"/>
              <a:t> of each type of candy, determine:</a:t>
            </a:r>
            <a:endParaRPr lang="en-US" altLang="zh-CN" sz="3000"/>
          </a:p>
          <a:p>
            <a:pPr lvl="1"/>
            <a:r>
              <a:rPr lang="en-US" altLang="zh-CN" sz="3000"/>
              <a:t>The </a:t>
            </a:r>
            <a:r>
              <a:rPr lang="en-US" altLang="zh-CN" sz="3000" b="1"/>
              <a:t>maximum total suga</a:t>
            </a:r>
            <a:r>
              <a:rPr lang="en-US" altLang="zh-CN" sz="3000"/>
              <a:t>r the student can obtain within the budget;</a:t>
            </a:r>
            <a:endParaRPr lang="en-US" altLang="zh-CN" sz="3000"/>
          </a:p>
          <a:p>
            <a:pPr lvl="1"/>
            <a:r>
              <a:rPr lang="en-US" altLang="zh-CN" sz="3000"/>
              <a:t>A valid </a:t>
            </a:r>
            <a:r>
              <a:rPr lang="en-US" altLang="zh-CN" sz="3000" b="1"/>
              <a:t>purchase plan</a:t>
            </a:r>
            <a:r>
              <a:rPr lang="en-US" altLang="zh-CN" sz="3000"/>
              <a:t>, showing how many units of each candy to buy.</a:t>
            </a:r>
            <a:endParaRPr lang="en-US" altLang="zh-CN" sz="3000"/>
          </a:p>
          <a:p>
            <a:r>
              <a:rPr lang="en-US" altLang="zh-CN" sz="3000"/>
              <a:t>Each candy type has an </a:t>
            </a:r>
            <a:r>
              <a:rPr lang="en-US" altLang="zh-CN" sz="3000" b="1"/>
              <a:t>unlimited supply</a:t>
            </a:r>
            <a:r>
              <a:rPr lang="en-US" altLang="zh-CN" sz="3000"/>
              <a:t>, and </a:t>
            </a:r>
            <a:r>
              <a:rPr lang="en-US" altLang="zh-CN" sz="3000" b="1"/>
              <a:t>each unit has a positive integer price</a:t>
            </a:r>
            <a:r>
              <a:rPr lang="en-US" altLang="zh-CN" sz="3000"/>
              <a:t>.</a:t>
            </a:r>
            <a:endParaRPr lang="en-US" altLang="zh-CN" sz="3000"/>
          </a:p>
          <a:p>
            <a:r>
              <a:rPr lang="en-US" altLang="zh-CN" sz="3000"/>
              <a:t>It is guaranteed that </a:t>
            </a:r>
            <a:r>
              <a:rPr lang="en-US" altLang="zh-CN" sz="3000" b="1"/>
              <a:t>there exists exactly one optimal solution</a:t>
            </a:r>
            <a:r>
              <a:rPr lang="en-US" altLang="zh-CN" sz="3000"/>
              <a:t>.</a:t>
            </a:r>
            <a:endParaRPr lang="en-US" altLang="zh-CN"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sz="3000"/>
              <a:t>Input Format</a:t>
            </a:r>
            <a:endParaRPr lang="en-US" altLang="zh-CN" sz="3000"/>
          </a:p>
          <a:p>
            <a:pPr lvl="1"/>
            <a:r>
              <a:rPr lang="en-US" altLang="zh-CN" sz="2570"/>
              <a:t>The first line contains two integers, </a:t>
            </a:r>
            <a:r>
              <a:rPr lang="en-US" altLang="zh-CN" sz="2570" b="1"/>
              <a:t>n</a:t>
            </a:r>
            <a:r>
              <a:rPr lang="en-US" altLang="zh-CN" sz="2570"/>
              <a:t> and </a:t>
            </a:r>
            <a:r>
              <a:rPr lang="en-US" altLang="zh-CN" sz="2570" b="1"/>
              <a:t>m</a:t>
            </a:r>
            <a:r>
              <a:rPr lang="en-US" altLang="zh-CN" sz="2570"/>
              <a:t> — the amount of money available and the number of candy types.</a:t>
            </a:r>
            <a:endParaRPr lang="en-US" altLang="zh-CN" sz="2570"/>
          </a:p>
          <a:p>
            <a:pPr lvl="1"/>
            <a:r>
              <a:rPr lang="en-US" altLang="zh-CN" sz="2570"/>
              <a:t>The next </a:t>
            </a:r>
            <a:r>
              <a:rPr lang="en-US" altLang="zh-CN" sz="2570" b="1"/>
              <a:t>m lines</a:t>
            </a:r>
            <a:r>
              <a:rPr lang="en-US" altLang="zh-CN" sz="2570"/>
              <a:t> each contain two integers </a:t>
            </a:r>
            <a:r>
              <a:rPr lang="en-US" altLang="zh-CN" sz="2570" b="1"/>
              <a:t>a</a:t>
            </a:r>
            <a:r>
              <a:rPr lang="en-US" altLang="zh-CN" sz="2570"/>
              <a:t> and </a:t>
            </a:r>
            <a:r>
              <a:rPr lang="en-US" altLang="zh-CN" sz="2570" b="1"/>
              <a:t>b</a:t>
            </a:r>
            <a:r>
              <a:rPr lang="en-US" altLang="zh-CN" sz="2570"/>
              <a:t>, where </a:t>
            </a:r>
            <a:r>
              <a:rPr lang="en-US" altLang="zh-CN" sz="2570" b="1"/>
              <a:t>a</a:t>
            </a:r>
            <a:r>
              <a:rPr lang="en-US" altLang="zh-CN" sz="2570"/>
              <a:t> is the price and </a:t>
            </a:r>
            <a:r>
              <a:rPr lang="en-US" altLang="zh-CN" sz="2570" b="1"/>
              <a:t>b</a:t>
            </a:r>
            <a:r>
              <a:rPr lang="en-US" altLang="zh-CN" sz="2570"/>
              <a:t> is the sugar content of that type.</a:t>
            </a:r>
            <a:endParaRPr lang="en-US" altLang="zh-CN" sz="2570"/>
          </a:p>
          <a:p>
            <a:endParaRPr lang="en-US" altLang="zh-CN" sz="3000"/>
          </a:p>
          <a:p>
            <a:r>
              <a:rPr lang="en-US" altLang="zh-CN" sz="3000"/>
              <a:t>Output Format</a:t>
            </a:r>
            <a:endParaRPr lang="en-US" altLang="zh-CN" sz="3000"/>
          </a:p>
          <a:p>
            <a:pPr lvl="1"/>
            <a:r>
              <a:rPr lang="en-US" altLang="zh-CN" sz="2570"/>
              <a:t>The first line outputs a single integer: </a:t>
            </a:r>
            <a:r>
              <a:rPr lang="en-US" altLang="zh-CN" sz="2570" b="1"/>
              <a:t>the maximum total sugar</a:t>
            </a:r>
            <a:r>
              <a:rPr lang="en-US" altLang="zh-CN" sz="2570"/>
              <a:t> that can be obtained.</a:t>
            </a:r>
            <a:endParaRPr lang="en-US" altLang="zh-CN" sz="2570"/>
          </a:p>
          <a:p>
            <a:pPr lvl="1"/>
            <a:r>
              <a:rPr lang="en-US" altLang="zh-CN" sz="2570"/>
              <a:t>The following </a:t>
            </a:r>
            <a:r>
              <a:rPr lang="en-US" altLang="zh-CN" sz="2570" b="1"/>
              <a:t>m lines</a:t>
            </a:r>
            <a:r>
              <a:rPr lang="en-US" altLang="zh-CN" sz="2570"/>
              <a:t>: the </a:t>
            </a:r>
            <a:r>
              <a:rPr lang="en-US" altLang="zh-CN" sz="2570" b="1"/>
              <a:t>j-th line</a:t>
            </a:r>
            <a:r>
              <a:rPr lang="en-US" altLang="zh-CN" sz="2570"/>
              <a:t> (1-based) should output the number of units bought of the </a:t>
            </a:r>
            <a:r>
              <a:rPr lang="en-US" altLang="zh-CN" sz="2570" b="1"/>
              <a:t>j-th type</a:t>
            </a:r>
            <a:r>
              <a:rPr lang="en-US" altLang="zh-CN" sz="2570"/>
              <a:t> of candy.</a:t>
            </a:r>
            <a:endParaRPr lang="en-US" altLang="zh-CN" sz="257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222375" cy="187452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570"/>
              <a:t>70 3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71 100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69 1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1 2</a:t>
            </a:r>
            <a:endParaRPr lang="en-US" altLang="zh-CN" sz="257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48075" y="1844675"/>
            <a:ext cx="1222375" cy="18745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570"/>
              <a:t>140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0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0</a:t>
            </a:r>
            <a:endParaRPr lang="en-US" altLang="zh-CN" sz="2570"/>
          </a:p>
          <a:p>
            <a:pPr marL="0" indent="0">
              <a:buNone/>
            </a:pPr>
            <a:r>
              <a:rPr lang="en-US" altLang="zh-CN" sz="2570"/>
              <a:t>70</a:t>
            </a:r>
            <a:endParaRPr lang="en-US" altLang="zh-CN" sz="2570"/>
          </a:p>
        </p:txBody>
      </p:sp>
      <p:sp>
        <p:nvSpPr>
          <p:cNvPr id="5" name="右箭头 4"/>
          <p:cNvSpPr/>
          <p:nvPr/>
        </p:nvSpPr>
        <p:spPr>
          <a:xfrm>
            <a:off x="2495550" y="2636520"/>
            <a:ext cx="720090" cy="2882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sym typeface="+mn-ea"/>
              </a:rPr>
              <a:t>Knapsack problem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kumimoji="1" lang="en-US" altLang="zh-CN" dirty="0">
                <a:sym typeface="+mn-ea"/>
              </a:rPr>
              <a:t>0-1</a:t>
            </a:r>
            <a:r>
              <a:rPr kumimoji="1" lang="zh-CN" altLang="en-US" dirty="0">
                <a:sym typeface="+mn-ea"/>
              </a:rPr>
              <a:t> </a:t>
            </a:r>
            <a:r>
              <a:rPr kumimoji="1" lang="en-US" altLang="zh-CN" dirty="0">
                <a:sym typeface="+mn-ea"/>
              </a:rPr>
              <a:t>Knapsack problem</a:t>
            </a:r>
            <a:r>
              <a:rPr kumimoji="1"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Given weights and values of n items, put these items in a knapsack of capacity W to get the maximum total value in the knapsack.  You cannot break an item, either pick the complete item or don’t pick it (0-1 property). This is the most basic </a:t>
            </a:r>
            <a:r>
              <a:rPr kumimoji="1" lang="en-US" altLang="zh-CN" dirty="0">
                <a:sym typeface="+mn-ea"/>
              </a:rPr>
              <a:t>Knapsack</a:t>
            </a:r>
            <a:r>
              <a:rPr lang="en-US" altLang="zh-CN" dirty="0">
                <a:sym typeface="+mn-ea"/>
              </a:rPr>
              <a:t> problem, which is explained in detail in the theory class 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/>
          </a:p>
          <a:p>
            <a:pPr algn="just"/>
            <a:r>
              <a:rPr lang="en-US" altLang="zh-CN" dirty="0">
                <a:sym typeface="+mn-ea"/>
              </a:rPr>
              <a:t>Unbounded Knapsack Problem(</a:t>
            </a:r>
            <a:r>
              <a:rPr lang="zh-CN" altLang="en-US" dirty="0">
                <a:sym typeface="+mn-ea"/>
              </a:rPr>
              <a:t>完全背包</a:t>
            </a:r>
            <a:r>
              <a:rPr lang="en-US" altLang="zh-CN" dirty="0">
                <a:sym typeface="+mn-ea"/>
              </a:rPr>
              <a:t>):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for each item, you can put as many times as you want.</a:t>
            </a:r>
            <a:endParaRPr kumimoji="1"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0-1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 problem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00" y="4967334"/>
            <a:ext cx="5851275" cy="1112517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00" y="2330366"/>
            <a:ext cx="11069199" cy="15492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0" y="3879664"/>
            <a:ext cx="10949329" cy="4494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66397" y="4529398"/>
            <a:ext cx="356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0-1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 problem</a:t>
            </a:r>
            <a:r>
              <a:rPr kumimoji="1" lang="zh-CN" altLang="en-US" dirty="0"/>
              <a:t> </a:t>
            </a:r>
            <a:r>
              <a:rPr lang="zh-CN" altLang="en-US" dirty="0"/>
              <a:t>equation：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r>
                  <a:rPr lang="en-US" altLang="zh-CN"/>
                  <a:t>Input Format</a:t>
                </a:r>
                <a:endParaRPr lang="en-US" altLang="zh-CN"/>
              </a:p>
              <a:p>
                <a:pPr lvl="1"/>
                <a:r>
                  <a:rPr lang="en-US" altLang="zh-CN"/>
                  <a:t>The first line contains two integers: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The second line contains three integers: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The third line contains three integers: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The fourth line contains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/>
                  <a:t> integers: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⋯,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Output Format</a:t>
                </a:r>
                <a:endParaRPr lang="en-US" altLang="zh-CN"/>
              </a:p>
              <a:p>
                <a:pPr lvl="1"/>
                <a:r>
                  <a:rPr lang="en-US" altLang="zh-CN"/>
                  <a:t>Output a single integer: the minimum stamina required to reach the other side. If it is impossible, output `-1`.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372" y="3361266"/>
            <a:ext cx="2920737" cy="25281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72" y="2423885"/>
            <a:ext cx="1510112" cy="6066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413" y="2423885"/>
            <a:ext cx="8943587" cy="35670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Pseudo-code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0" y="2307725"/>
            <a:ext cx="8548914" cy="424255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960350" cy="706964"/>
          </a:xfrm>
        </p:spPr>
        <p:txBody>
          <a:bodyPr/>
          <a:lstStyle/>
          <a:p>
            <a:r>
              <a:rPr kumimoji="1" lang="en-US" altLang="zh-CN" dirty="0"/>
              <a:t>Space complexity optimization of 0-1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404" y="2603500"/>
            <a:ext cx="8565505" cy="3416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5404" y="3694279"/>
            <a:ext cx="8565505" cy="1477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975274" y="2848131"/>
            <a:ext cx="198687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 calculate the new values of row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, only rows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-1 needed. The data from rows 0 to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-2 do not need storage space.</a:t>
            </a:r>
            <a:endParaRPr kumimoji="1" lang="en-US" altLang="zh-CN" dirty="0"/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9850860" y="3860800"/>
            <a:ext cx="133350" cy="274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86" y="1575011"/>
            <a:ext cx="8548914" cy="42425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56468" y="3830265"/>
            <a:ext cx="7967232" cy="1618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/>
          <p:cNvCxnSpPr>
            <a:endCxn id="8" idx="2"/>
          </p:cNvCxnSpPr>
          <p:nvPr/>
        </p:nvCxnSpPr>
        <p:spPr>
          <a:xfrm flipV="1">
            <a:off x="8151793" y="2368364"/>
            <a:ext cx="367913" cy="146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34492" y="1722033"/>
                <a:ext cx="437042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</a:t>
                </a:r>
                <a:r>
                  <a:rPr kumimoji="1" lang="en-US" altLang="zh-CN" dirty="0"/>
                  <a:t>M[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w]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{M[</a:t>
                </a:r>
                <a:r>
                  <a:rPr kumimoji="1" lang="en-US" altLang="zh-CN" dirty="0" err="1"/>
                  <a:t>i,w</a:t>
                </a:r>
                <a:r>
                  <a:rPr kumimoji="1" lang="en-US" altLang="zh-CN" dirty="0"/>
                  <a:t>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kumimoji="1" lang="en-US" altLang="zh-CN" dirty="0" err="1"/>
                  <a:t>+M</a:t>
                </a:r>
                <a:r>
                  <a:rPr kumimoji="1" lang="en-US" altLang="zh-CN" dirty="0"/>
                  <a:t>[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]}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92" y="1722033"/>
                <a:ext cx="4370427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10" t="-773" r="-100" b="-7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334492" y="442376"/>
                <a:ext cx="3842399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</a:t>
                </a:r>
                <a:r>
                  <a:rPr kumimoji="1" lang="en-US" altLang="zh-CN" dirty="0"/>
                  <a:t>M[w]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{M[w],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+M[w-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]}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492" y="442376"/>
                <a:ext cx="3842399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25" t="-752" r="-122" b="-63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/>
          <p:cNvCxnSpPr>
            <a:stCxn id="8" idx="0"/>
            <a:endCxn id="10" idx="2"/>
          </p:cNvCxnSpPr>
          <p:nvPr/>
        </p:nvCxnSpPr>
        <p:spPr>
          <a:xfrm flipH="1" flipV="1">
            <a:off x="8255692" y="1088707"/>
            <a:ext cx="264014" cy="633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220" y="2420531"/>
            <a:ext cx="3886200" cy="14351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57215" y="3245485"/>
            <a:ext cx="255905" cy="42735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97024" y="2829865"/>
            <a:ext cx="31290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5766988" y="3007995"/>
            <a:ext cx="1330036" cy="2375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87805" y="1196975"/>
            <a:ext cx="9519285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/>
              <a:t>If the 'less than or equal to' constraint in the 0-1 knapsack problem is changed to an equality constraint, how should the problem be solved?</a:t>
            </a:r>
            <a:endParaRPr lang="en-US" altLang="zh-CN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2278611"/>
            <a:ext cx="8548914" cy="42425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11733" y="2624666"/>
            <a:ext cx="2810934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M[0]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0;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W</a:t>
            </a:r>
            <a:endParaRPr kumimoji="1" lang="en-US" altLang="zh-CN" dirty="0"/>
          </a:p>
          <a:p>
            <a:r>
              <a:rPr kumimoji="1" lang="zh-CN" altLang="en-US" dirty="0"/>
              <a:t>        </a:t>
            </a:r>
            <a:r>
              <a:rPr kumimoji="1" lang="en-US" altLang="zh-CN" dirty="0"/>
              <a:t>M[w]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6400" y="2946400"/>
            <a:ext cx="2760133" cy="812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6" idx="3"/>
            <a:endCxn id="5" idx="1"/>
          </p:cNvCxnSpPr>
          <p:nvPr/>
        </p:nvCxnSpPr>
        <p:spPr>
          <a:xfrm flipV="1">
            <a:off x="3166533" y="3086331"/>
            <a:ext cx="6045200" cy="26646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60896"/>
            <a:ext cx="3886200" cy="1435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6810" y="1085850"/>
            <a:ext cx="255905" cy="42735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6619" y="670230"/>
            <a:ext cx="31290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cxnSp>
        <p:nvCxnSpPr>
          <p:cNvPr id="11" name="直线箭头连接符 11"/>
          <p:cNvCxnSpPr/>
          <p:nvPr/>
        </p:nvCxnSpPr>
        <p:spPr>
          <a:xfrm flipV="1">
            <a:off x="2526583" y="848360"/>
            <a:ext cx="1330036" cy="23750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cs typeface="+mj-lt"/>
              </a:rPr>
              <a:t>Unbounded Knapsack Problem(</a:t>
            </a:r>
            <a:r>
              <a:rPr lang="zh-CN" altLang="en-US" dirty="0">
                <a:solidFill>
                  <a:schemeClr val="tx1"/>
                </a:solidFill>
                <a:cs typeface="+mj-lt"/>
              </a:rPr>
              <a:t>完全背包</a:t>
            </a:r>
            <a:r>
              <a:rPr lang="en-US" altLang="zh-CN" dirty="0">
                <a:solidFill>
                  <a:schemeClr val="tx1"/>
                </a:solidFill>
                <a:cs typeface="+mj-lt"/>
              </a:rPr>
              <a:t>)</a:t>
            </a:r>
            <a:endParaRPr kumimoji="1" lang="en-US" altLang="zh-CN" dirty="0">
              <a:solidFill>
                <a:schemeClr val="tx1"/>
              </a:solidFill>
              <a:cs typeface="+mj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828" y="2809361"/>
            <a:ext cx="11229155" cy="157690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0021" y="414997"/>
            <a:ext cx="4667003" cy="7080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Unbounded Knapsack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60021" y="1400020"/>
                <a:ext cx="8824913" cy="266214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Although the problem indicates that there are an infinite number of items available for each item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type, in fact the number of 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item cannot exceed W/ w[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], so each item type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 be expanded to W/ W [I] items, each item can be selected or not selected</a:t>
                </a:r>
                <a:endParaRPr lang="en-US" altLang="zh-CN" dirty="0"/>
              </a:p>
              <a:p>
                <a:r>
                  <a:rPr lang="en-US" altLang="zh-CN" i="1" dirty="0">
                    <a:latin typeface="Cambria Math" panose="02040503050406030204" charset="0"/>
                  </a:rPr>
                  <a:t>O(W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 smtClean="0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charset="0"/>
                          </a:rPr>
                          <m:t>]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i="1" dirty="0">
                    <a:latin typeface="Cambria Math" panose="02040503050406030204" charset="0"/>
                  </a:rPr>
                  <a:t>  。</a:t>
                </a:r>
                <a:endParaRPr lang="en-US" altLang="zh-CN" i="1" dirty="0">
                  <a:latin typeface="Cambria Math" panose="02040503050406030204" charset="0"/>
                </a:endParaRPr>
              </a:p>
              <a:p>
                <a:r>
                  <a:rPr lang="en-US" altLang="zh-CN" dirty="0"/>
                  <a:t>Equation: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60021" y="1400020"/>
                <a:ext cx="8824913" cy="2662145"/>
              </a:xfrm>
              <a:blipFill rotWithShape="1">
                <a:blip r:embed="rId1"/>
                <a:stretch>
                  <a:fillRect l="-6" t="-18" r="3" b="-55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295489" y="503960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charset="0"/>
              </a:rPr>
              <a:t>OPT(</a:t>
            </a:r>
            <a:r>
              <a:rPr lang="en-US" altLang="zh-CN" i="1" dirty="0" err="1">
                <a:latin typeface="Cambria Math" panose="02040503050406030204" charset="0"/>
              </a:rPr>
              <a:t>i,w</a:t>
            </a:r>
            <a:r>
              <a:rPr lang="en-US" altLang="zh-CN" i="1" dirty="0">
                <a:latin typeface="Cambria Math" panose="02040503050406030204" charset="0"/>
              </a:rPr>
              <a:t>)</a:t>
            </a:r>
            <a:r>
              <a:rPr lang="zh-CN" altLang="en-US" i="1" dirty="0">
                <a:latin typeface="Cambria Math" panose="02040503050406030204" charset="0"/>
              </a:rPr>
              <a:t> </a:t>
            </a:r>
            <a:r>
              <a:rPr lang="en-US" altLang="zh-CN" i="1" dirty="0">
                <a:latin typeface="Cambria Math" panose="02040503050406030204" charset="0"/>
              </a:rPr>
              <a:t>=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607066" y="4762608"/>
                <a:ext cx="76582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Cambria Math" panose="02040503050406030204" charset="0"/>
                  </a:rPr>
                  <a:t>0,</a:t>
                </a:r>
                <a:r>
                  <a:rPr lang="zh-CN" altLang="en-US" i="1" dirty="0">
                    <a:latin typeface="Cambria Math" panose="02040503050406030204" charset="0"/>
                  </a:rPr>
                  <a:t>                                                                                         </a:t>
                </a:r>
                <a:r>
                  <a:rPr lang="en-US" altLang="zh-CN" i="1" dirty="0">
                    <a:latin typeface="Cambria Math" panose="02040503050406030204" charset="0"/>
                  </a:rPr>
                  <a:t>if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 err="1">
                    <a:latin typeface="Cambria Math" panose="02040503050406030204" charset="0"/>
                  </a:rPr>
                  <a:t>i</a:t>
                </a:r>
                <a:r>
                  <a:rPr lang="en-US" altLang="zh-CN" i="1" dirty="0">
                    <a:latin typeface="Cambria Math" panose="02040503050406030204" charset="0"/>
                  </a:rPr>
                  <a:t>=0</a:t>
                </a:r>
                <a:endParaRPr lang="en-US" altLang="zh-CN" i="1" dirty="0">
                  <a:latin typeface="Cambria Math" panose="02040503050406030204" charset="0"/>
                </a:endParaRPr>
              </a:p>
              <a:p>
                <a:r>
                  <a:rPr lang="en-US" altLang="zh-CN" i="1" dirty="0">
                    <a:latin typeface="Cambria Math" panose="02040503050406030204" charset="0"/>
                  </a:rPr>
                  <a:t>OPT(i-1,w)</a:t>
                </a:r>
                <a:r>
                  <a:rPr lang="zh-CN" altLang="en-US" i="1" dirty="0">
                    <a:latin typeface="Cambria Math" panose="02040503050406030204" charset="0"/>
                  </a:rPr>
                  <a:t>                                                                       </a:t>
                </a:r>
                <a:r>
                  <a:rPr lang="en-US" altLang="zh-CN" i="1" dirty="0">
                    <a:latin typeface="Cambria Math" panose="02040503050406030204" charset="0"/>
                  </a:rPr>
                  <a:t>if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charset="0"/>
                      </a:rPr>
                      <m:t>w</m:t>
                    </m:r>
                  </m:oMath>
                </a14:m>
                <a:endParaRPr lang="en-US" altLang="zh-CN" i="1" dirty="0">
                  <a:latin typeface="Cambria Math" panose="02040503050406030204" charset="0"/>
                </a:endParaRPr>
              </a:p>
              <a:p>
                <a:r>
                  <a:rPr lang="en-US" altLang="zh-CN" i="1" dirty="0">
                    <a:latin typeface="Cambria Math" panose="02040503050406030204" charset="0"/>
                  </a:rPr>
                  <a:t>max(OPT(i-1,w),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zh-CN" altLang="en-US" b="0" i="1" dirty="0" smtClean="0">
                            <a:latin typeface="Cambria Math" panose="02040503050406030204" charset="0"/>
                          </a:rPr>
                          <m:t>∗</m:t>
                        </m:r>
                        <m:r>
                          <a:rPr lang="en-US" altLang="zh-CN" i="1" dirty="0" smtClean="0">
                            <a:latin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+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OPT(i-1,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zh-CN" altLang="en-US" b="0" i="1" dirty="0" smtClean="0">
                            <a:latin typeface="Cambria Math" panose="02040503050406030204" charset="0"/>
                          </a:rPr>
                          <m:t>∗</m:t>
                        </m:r>
                        <m:r>
                          <a:rPr lang="en-US" altLang="zh-CN" i="1" dirty="0" smtClean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))</a:t>
                </a:r>
                <a:r>
                  <a:rPr lang="zh-CN" altLang="en-US" i="1" dirty="0">
                    <a:latin typeface="Cambria Math" panose="02040503050406030204" charset="0"/>
                  </a:rPr>
                  <a:t>     </a:t>
                </a:r>
                <a:r>
                  <a:rPr lang="en-US" altLang="zh-CN" i="1" dirty="0">
                    <a:latin typeface="Cambria Math" panose="02040503050406030204" charset="0"/>
                  </a:rPr>
                  <a:t>0&lt;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&lt;w</a:t>
                </a:r>
                <a:r>
                  <a:rPr lang="zh-CN" altLang="en-US" i="1" dirty="0">
                    <a:latin typeface="Cambria Math" panose="02040503050406030204" charset="0"/>
                  </a:rPr>
                  <a:t>，</a:t>
                </a:r>
                <a:r>
                  <a:rPr lang="en-US" altLang="zh-CN" i="1" dirty="0">
                    <a:latin typeface="Cambria Math" panose="02040503050406030204" charset="0"/>
                  </a:rPr>
                  <a:t>0&lt;k&lt;W/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endParaRPr lang="zh-CN" altLang="en-US" i="1" dirty="0">
                  <a:latin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66" y="4762608"/>
                <a:ext cx="7658251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5" t="-12" r="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859790" y="476691"/>
            <a:ext cx="2850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+mj-lt"/>
                <a:ea typeface="+mj-ea"/>
                <a:cs typeface="+mj-cs"/>
              </a:rPr>
              <a:t>0-1 Knapsack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427024" y="769009"/>
            <a:ext cx="1341911" cy="12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54744" y="636594"/>
            <a:ext cx="8761413" cy="7080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Example: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4744" y="2160539"/>
          <a:ext cx="21481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38"/>
                <a:gridCol w="716038"/>
                <a:gridCol w="71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Item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54744" y="149893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15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77343" y="1964242"/>
          <a:ext cx="32512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2980123" y="2742199"/>
            <a:ext cx="75367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903028" y="1934786"/>
          <a:ext cx="3461658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258"/>
                <a:gridCol w="537080"/>
                <a:gridCol w="537080"/>
                <a:gridCol w="537080"/>
                <a:gridCol w="537080"/>
                <a:gridCol w="5370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…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{1,2}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{1,2,3}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{1,2,3,4}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{1,2,3,4,5}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{1,2,3,4,5,6}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072085" y="2742199"/>
            <a:ext cx="75367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36375" y="777482"/>
            <a:ext cx="8761413" cy="708025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efficient</a:t>
            </a:r>
            <a:r>
              <a:rPr kumimoji="1" lang="zh-CN" altLang="en-US" dirty="0">
                <a:solidFill>
                  <a:schemeClr val="tx1"/>
                </a:solidFill>
              </a:rPr>
              <a:t>？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5996" y="182044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1500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25996" y="2482055"/>
          <a:ext cx="21481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38"/>
                <a:gridCol w="716038"/>
                <a:gridCol w="7160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Item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848595" y="2285758"/>
          <a:ext cx="32512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3162795" y="3155760"/>
            <a:ext cx="464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321138" y="3136286"/>
            <a:ext cx="464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456885" y="2568415"/>
          <a:ext cx="22243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431481" y="218977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702</a:t>
            </a:r>
            <a:r>
              <a:rPr kumimoji="1" lang="zh-CN" altLang="en-US" dirty="0"/>
              <a:t>*</a:t>
            </a:r>
            <a:r>
              <a:rPr kumimoji="1" lang="en-US" altLang="zh-CN" dirty="0"/>
              <a:t>1501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07130" cy="2202815"/>
          </a:xfrm>
          <a:ln>
            <a:solidFill>
              <a:schemeClr val="accent1"/>
            </a:solidFill>
          </a:ln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10 20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2 9 9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3 6 5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3 4 5 7 9 11 13 15 17 19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5031740" y="2824480"/>
            <a:ext cx="598170" cy="3105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73445" y="2380615"/>
            <a:ext cx="1109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73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056005" y="5490845"/>
            <a:ext cx="9993630" cy="482600"/>
            <a:chOff x="1663" y="8647"/>
            <a:chExt cx="15738" cy="76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663" y="8801"/>
              <a:ext cx="157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23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797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36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931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9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065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632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19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6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33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896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467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034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9601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168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0735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1302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869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2435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3001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3567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045" y="8827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38" y="8827"/>
              <a:ext cx="4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71" y="8814"/>
              <a:ext cx="640" cy="5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04" y="8827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43" y="8827"/>
              <a:ext cx="4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83" y="8827"/>
              <a:ext cx="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90" y="8827"/>
              <a:ext cx="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316" y="882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13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450" y="8827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15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598" y="8776"/>
              <a:ext cx="708" cy="6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17</a:t>
              </a:r>
              <a:endParaRPr lang="en-US" altLang="zh-CN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690" y="8827"/>
              <a:ext cx="8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19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3438" y="8827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20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</p:grpSp>
      <p:cxnSp>
        <p:nvCxnSpPr>
          <p:cNvPr id="59" name="直接箭头连接符 58"/>
          <p:cNvCxnSpPr/>
          <p:nvPr/>
        </p:nvCxnSpPr>
        <p:spPr>
          <a:xfrm>
            <a:off x="1397000" y="5097145"/>
            <a:ext cx="10922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2480310" y="5097145"/>
            <a:ext cx="7200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191510" y="5097145"/>
            <a:ext cx="728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3911600" y="5097145"/>
            <a:ext cx="7448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4648200" y="5097145"/>
            <a:ext cx="7277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359400" y="5097145"/>
            <a:ext cx="7194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078855" y="5097145"/>
            <a:ext cx="7283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743700" y="5097145"/>
            <a:ext cx="7912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543165" y="5097145"/>
            <a:ext cx="10839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79855" y="4753610"/>
            <a:ext cx="73082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      5               9            9          9               9          9            9            9                 5</a:t>
            </a:r>
            <a:endParaRPr lang="en-US" altLang="zh-CN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73100" y="167005"/>
                <a:ext cx="10236835" cy="1906270"/>
              </a:xfrm>
            </p:spPr>
            <p:txBody>
              <a:bodyPr>
                <a:normAutofit fontScale="60000"/>
              </a:bodyPr>
              <a:lstStyle/>
              <a:p>
                <a:r>
                  <a:rPr kumimoji="1" lang="en-US" altLang="zh-CN" dirty="0"/>
                  <a:t>Consider a more efficient conversion method, using the idea of binary.</a:t>
                </a:r>
                <a:endParaRPr kumimoji="1" lang="en-US" altLang="zh-CN" dirty="0"/>
              </a:p>
              <a:p>
                <a:r>
                  <a:rPr kumimoji="1" lang="en-US" altLang="zh-CN" dirty="0"/>
                  <a:t> 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type </a:t>
                </a:r>
                <a:r>
                  <a:rPr kumimoji="1" lang="en-US" altLang="zh-CN" dirty="0" err="1"/>
                  <a:t>i</a:t>
                </a:r>
                <a:r>
                  <a:rPr kumimoji="1" lang="en-US" altLang="zh-CN" dirty="0"/>
                  <a:t> can be expanded as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charset="0"/>
                      </a:rPr>
                      <m:t>……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dirty="0"/>
                  <a:t>≤</a:t>
                </a:r>
                <a:r>
                  <a:rPr lang="en-US" altLang="zh-CN" dirty="0"/>
                  <a:t> W/w[i] 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/>
                  <a:t>items,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 corresponding values are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charset="0"/>
                      </a:rPr>
                      <m:t>……</m:t>
                    </m:r>
                    <m:r>
                      <a:rPr lang="en-US" altLang="zh-CN" i="1" dirty="0">
                        <a:latin typeface="Cambria Math" panose="02040503050406030204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charset="0"/>
                          </a:rPr>
                          <m:t>𝑖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zh-CN" altLang="en-US" dirty="0">
                        <a:latin typeface="Cambria Math" panose="02040503050406030204" charset="0"/>
                      </a:rPr>
                      <m:t> </m:t>
                    </m:r>
                    <m:r>
                      <a:rPr lang="en-US" altLang="zh-CN" b="0" i="0" dirty="0" smtClean="0">
                        <a:latin typeface="Cambria Math" panose="02040503050406030204" charset="0"/>
                      </a:rPr>
                      <m:t>,</m:t>
                    </m:r>
                  </m:oMath>
                </a14:m>
                <a:r>
                  <a:rPr lang="en-US" altLang="zh-CN" dirty="0"/>
                  <a:t> respectively. (The combination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𝑘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/>
                  <a:t>can represent any number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dirty="0"/>
                  <a:t>)</a:t>
                </a:r>
                <a:endParaRPr lang="en-US" altLang="zh-CN" dirty="0"/>
              </a:p>
              <a:p>
                <a:r>
                  <a:rPr lang="en-US" altLang="zh-CN" i="1" dirty="0">
                    <a:latin typeface="Cambria Math" panose="02040503050406030204" charset="0"/>
                  </a:rPr>
                  <a:t>O(W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endParaRPr lang="en-US" altLang="zh-CN" i="1" dirty="0">
                  <a:latin typeface="Cambria Math" panose="02040503050406030204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73100" y="167005"/>
                <a:ext cx="10236835" cy="1906270"/>
              </a:xfrm>
              <a:blipFill rotWithShape="1">
                <a:blip r:embed="rId1"/>
                <a:stretch>
                  <a:fillRect b="-3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54744" y="2365829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1500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4744" y="3027438"/>
          <a:ext cx="21481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38"/>
                <a:gridCol w="716038"/>
                <a:gridCol w="716038"/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77341" y="2831141"/>
          <a:ext cx="3741059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01"/>
                <a:gridCol w="634846"/>
                <a:gridCol w="1010572"/>
                <a:gridCol w="137334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*</a:t>
                      </a:r>
                      <a:r>
                        <a:rPr lang="en-US" altLang="zh-CN" dirty="0"/>
                        <a:t>2^7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右箭头 6"/>
          <p:cNvSpPr/>
          <p:nvPr/>
        </p:nvSpPr>
        <p:spPr>
          <a:xfrm>
            <a:off x="3091543" y="3701143"/>
            <a:ext cx="464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576456" y="3701142"/>
            <a:ext cx="464457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385633" y="3113798"/>
          <a:ext cx="22243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  <a:gridCol w="22243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360229" y="273516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26</a:t>
            </a:r>
            <a:r>
              <a:rPr kumimoji="1" lang="zh-CN" altLang="en-US" dirty="0"/>
              <a:t>*</a:t>
            </a:r>
            <a:r>
              <a:rPr kumimoji="1" lang="en-US" altLang="zh-CN" dirty="0"/>
              <a:t>1501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43067" y="2937420"/>
            <a:ext cx="2481943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O(NW)?</a:t>
            </a:r>
            <a:endParaRPr kumimoji="1"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316853" y="2949602"/>
                <a:ext cx="2160143" cy="514693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latin typeface="Cambria Math" panose="02040503050406030204" charset="0"/>
                  </a:rPr>
                  <a:t>O(W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altLang="zh-CN" i="1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</a:rPr>
                          <m:t>log</m:t>
                        </m:r>
                        <m:r>
                          <a:rPr lang="en-US" altLang="zh-CN" i="1">
                            <a:latin typeface="Cambria Math" panose="02040503050406030204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</a:rPr>
                              <m:t>𝑤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latin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endParaRPr lang="en-US" altLang="zh-CN" i="1" dirty="0">
                  <a:latin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53" y="2949602"/>
                <a:ext cx="2160143" cy="514693"/>
              </a:xfrm>
              <a:prstGeom prst="rect">
                <a:avLst/>
              </a:prstGeom>
              <a:blipFill rotWithShape="1">
                <a:blip r:embed="rId1"/>
                <a:stretch>
                  <a:fillRect l="-223" t="-992" r="-3252" b="-91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514443" y="2837617"/>
            <a:ext cx="219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Can</a:t>
            </a:r>
            <a:r>
              <a:rPr lang="zh-CN" altLang="en-US" dirty="0"/>
              <a:t> be optimized to 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4514443" y="3206949"/>
            <a:ext cx="2191177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78751" y="1584779"/>
          <a:ext cx="2148114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038"/>
                <a:gridCol w="716038"/>
                <a:gridCol w="716038"/>
              </a:tblGrid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zh-CN" alt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weight</a:t>
                      </a:r>
                      <a:endParaRPr lang="zh-CN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672116" y="1584779"/>
          <a:ext cx="786674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83"/>
                <a:gridCol w="333489"/>
                <a:gridCol w="327119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</a:tblGrid>
              <a:tr h="2051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15</a:t>
                      </a:r>
                      <a:endParaRPr lang="zh-CN" altLang="en-US" sz="1100" dirty="0"/>
                    </a:p>
                  </a:txBody>
                  <a:tcPr/>
                </a:tc>
              </a:tr>
              <a:tr h="205171"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ø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</a:tr>
              <a:tr h="205171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{0}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39</a:t>
                      </a:r>
                      <a:endParaRPr lang="zh-CN" altLang="en-US" sz="1100" dirty="0"/>
                    </a:p>
                  </a:txBody>
                  <a:tcPr/>
                </a:tc>
              </a:tr>
              <a:tr h="205171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{0,1}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39</a:t>
                      </a:r>
                      <a:endParaRPr lang="zh-CN" altLang="en-US" sz="1100" dirty="0"/>
                    </a:p>
                  </a:txBody>
                  <a:tcPr/>
                </a:tc>
              </a:tr>
              <a:tr h="205171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{0,1,2}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39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526974" y="1178590"/>
                <a:ext cx="8157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Cambria Math" panose="02040503050406030204" charset="0"/>
                  </a:rPr>
                  <a:t>OPT(</a:t>
                </a:r>
                <a:r>
                  <a:rPr lang="en-US" altLang="zh-CN" i="1" dirty="0" err="1">
                    <a:latin typeface="Cambria Math" panose="02040503050406030204" charset="0"/>
                  </a:rPr>
                  <a:t>i,w</a:t>
                </a:r>
                <a:r>
                  <a:rPr lang="en-US" altLang="zh-CN" i="1" dirty="0">
                    <a:latin typeface="Cambria Math" panose="02040503050406030204" charset="0"/>
                  </a:rPr>
                  <a:t>)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=max(OPT(i-1,w),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+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OPT(</a:t>
                </a:r>
                <a:r>
                  <a:rPr lang="en-US" altLang="zh-CN" b="1" i="1" dirty="0" err="1">
                    <a:latin typeface="Cambria Math" panose="02040503050406030204" charset="0"/>
                  </a:rPr>
                  <a:t>i</a:t>
                </a:r>
                <a:r>
                  <a:rPr lang="en-US" altLang="zh-CN" i="1" dirty="0">
                    <a:latin typeface="Cambria Math" panose="02040503050406030204" charset="0"/>
                  </a:rPr>
                  <a:t>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))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4" y="1178590"/>
                <a:ext cx="8157027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8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672117" y="4853221"/>
          <a:ext cx="7866744" cy="134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183"/>
                <a:gridCol w="333488"/>
                <a:gridCol w="327119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  <a:gridCol w="452711"/>
              </a:tblGrid>
              <a:tr h="2689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9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15</a:t>
                      </a:r>
                      <a:endParaRPr lang="zh-CN" altLang="en-US" sz="1100" dirty="0"/>
                    </a:p>
                  </a:txBody>
                  <a:tcPr/>
                </a:tc>
              </a:tr>
              <a:tr h="268912"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ø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</a:tr>
              <a:tr h="268912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{0}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</a:tr>
              <a:tr h="268912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{0,1}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</a:tr>
              <a:tr h="268912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{0,1,2}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30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39</a:t>
                      </a:r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217313" y="4465504"/>
                <a:ext cx="8157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Cambria Math" panose="02040503050406030204" charset="0"/>
                  </a:rPr>
                  <a:t>OPT(</a:t>
                </a:r>
                <a:r>
                  <a:rPr lang="en-US" altLang="zh-CN" i="1" dirty="0" err="1">
                    <a:latin typeface="Cambria Math" panose="02040503050406030204" charset="0"/>
                  </a:rPr>
                  <a:t>i,w</a:t>
                </a:r>
                <a:r>
                  <a:rPr lang="en-US" altLang="zh-CN" i="1" dirty="0">
                    <a:latin typeface="Cambria Math" panose="02040503050406030204" charset="0"/>
                  </a:rPr>
                  <a:t>)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=max(OPT(i-1,w),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+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OPT(</a:t>
                </a:r>
                <a:r>
                  <a:rPr lang="en-US" altLang="zh-CN" b="1" i="1" dirty="0">
                    <a:latin typeface="Cambria Math" panose="02040503050406030204" charset="0"/>
                  </a:rPr>
                  <a:t>i-1</a:t>
                </a:r>
                <a:r>
                  <a:rPr lang="en-US" altLang="zh-CN" i="1" dirty="0">
                    <a:latin typeface="Cambria Math" panose="02040503050406030204" charset="0"/>
                  </a:rPr>
                  <a:t>,</a:t>
                </a:r>
                <a:r>
                  <a:rPr lang="zh-CN" altLang="en-US" i="1" dirty="0">
                    <a:latin typeface="Cambria Math" panose="02040503050406030204" charset="0"/>
                  </a:rPr>
                  <a:t> </a:t>
                </a:r>
                <a:r>
                  <a:rPr lang="en-US" altLang="zh-CN" i="1" dirty="0">
                    <a:latin typeface="Cambria Math" panose="02040503050406030204" charset="0"/>
                  </a:rPr>
                  <a:t>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charset="0"/>
                  </a:rPr>
                  <a:t>))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313" y="4465504"/>
                <a:ext cx="815702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" t="-50" r="3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860473" y="3154499"/>
            <a:ext cx="644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VS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任意形状 12"/>
          <p:cNvSpPr/>
          <p:nvPr/>
        </p:nvSpPr>
        <p:spPr>
          <a:xfrm>
            <a:off x="7331038" y="996796"/>
            <a:ext cx="273170" cy="515533"/>
          </a:xfrm>
          <a:custGeom>
            <a:avLst/>
            <a:gdLst>
              <a:gd name="connsiteX0" fmla="*/ 14674 w 176889"/>
              <a:gd name="connsiteY0" fmla="*/ 0 h 333829"/>
              <a:gd name="connsiteX1" fmla="*/ 58217 w 176889"/>
              <a:gd name="connsiteY1" fmla="*/ 58057 h 333829"/>
              <a:gd name="connsiteX2" fmla="*/ 87245 w 176889"/>
              <a:gd name="connsiteY2" fmla="*/ 101600 h 333829"/>
              <a:gd name="connsiteX3" fmla="*/ 159817 w 176889"/>
              <a:gd name="connsiteY3" fmla="*/ 188686 h 333829"/>
              <a:gd name="connsiteX4" fmla="*/ 159817 w 176889"/>
              <a:gd name="connsiteY4" fmla="*/ 304800 h 333829"/>
              <a:gd name="connsiteX5" fmla="*/ 116274 w 176889"/>
              <a:gd name="connsiteY5" fmla="*/ 333829 h 333829"/>
              <a:gd name="connsiteX6" fmla="*/ 14674 w 176889"/>
              <a:gd name="connsiteY6" fmla="*/ 319314 h 333829"/>
              <a:gd name="connsiteX7" fmla="*/ 14674 w 176889"/>
              <a:gd name="connsiteY7" fmla="*/ 203200 h 333829"/>
              <a:gd name="connsiteX8" fmla="*/ 29188 w 176889"/>
              <a:gd name="connsiteY8" fmla="*/ 159657 h 333829"/>
              <a:gd name="connsiteX9" fmla="*/ 87245 w 176889"/>
              <a:gd name="connsiteY9" fmla="*/ 72572 h 333829"/>
              <a:gd name="connsiteX10" fmla="*/ 101760 w 176889"/>
              <a:gd name="connsiteY10" fmla="*/ 0 h 3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889" h="333829">
                <a:moveTo>
                  <a:pt x="14674" y="0"/>
                </a:moveTo>
                <a:cubicBezTo>
                  <a:pt x="29188" y="19352"/>
                  <a:pt x="44157" y="38372"/>
                  <a:pt x="58217" y="58057"/>
                </a:cubicBezTo>
                <a:cubicBezTo>
                  <a:pt x="68356" y="72252"/>
                  <a:pt x="76078" y="88199"/>
                  <a:pt x="87245" y="101600"/>
                </a:cubicBezTo>
                <a:cubicBezTo>
                  <a:pt x="180380" y="213363"/>
                  <a:pt x="87739" y="80570"/>
                  <a:pt x="159817" y="188686"/>
                </a:cubicBezTo>
                <a:cubicBezTo>
                  <a:pt x="174700" y="233336"/>
                  <a:pt x="189315" y="253178"/>
                  <a:pt x="159817" y="304800"/>
                </a:cubicBezTo>
                <a:cubicBezTo>
                  <a:pt x="151162" y="319946"/>
                  <a:pt x="130788" y="324153"/>
                  <a:pt x="116274" y="333829"/>
                </a:cubicBezTo>
                <a:cubicBezTo>
                  <a:pt x="82407" y="328991"/>
                  <a:pt x="45273" y="334613"/>
                  <a:pt x="14674" y="319314"/>
                </a:cubicBezTo>
                <a:cubicBezTo>
                  <a:pt x="-17625" y="303165"/>
                  <a:pt x="13258" y="208865"/>
                  <a:pt x="14674" y="203200"/>
                </a:cubicBezTo>
                <a:cubicBezTo>
                  <a:pt x="18385" y="188357"/>
                  <a:pt x="21758" y="173031"/>
                  <a:pt x="29188" y="159657"/>
                </a:cubicBezTo>
                <a:cubicBezTo>
                  <a:pt x="46131" y="129160"/>
                  <a:pt x="76212" y="105669"/>
                  <a:pt x="87245" y="72572"/>
                </a:cubicBezTo>
                <a:cubicBezTo>
                  <a:pt x="104820" y="19849"/>
                  <a:pt x="101760" y="44329"/>
                  <a:pt x="101760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>
            <a:off x="6998668" y="4218856"/>
            <a:ext cx="564635" cy="589302"/>
          </a:xfrm>
          <a:custGeom>
            <a:avLst/>
            <a:gdLst>
              <a:gd name="connsiteX0" fmla="*/ 14674 w 176889"/>
              <a:gd name="connsiteY0" fmla="*/ 0 h 333829"/>
              <a:gd name="connsiteX1" fmla="*/ 58217 w 176889"/>
              <a:gd name="connsiteY1" fmla="*/ 58057 h 333829"/>
              <a:gd name="connsiteX2" fmla="*/ 87245 w 176889"/>
              <a:gd name="connsiteY2" fmla="*/ 101600 h 333829"/>
              <a:gd name="connsiteX3" fmla="*/ 159817 w 176889"/>
              <a:gd name="connsiteY3" fmla="*/ 188686 h 333829"/>
              <a:gd name="connsiteX4" fmla="*/ 159817 w 176889"/>
              <a:gd name="connsiteY4" fmla="*/ 304800 h 333829"/>
              <a:gd name="connsiteX5" fmla="*/ 116274 w 176889"/>
              <a:gd name="connsiteY5" fmla="*/ 333829 h 333829"/>
              <a:gd name="connsiteX6" fmla="*/ 14674 w 176889"/>
              <a:gd name="connsiteY6" fmla="*/ 319314 h 333829"/>
              <a:gd name="connsiteX7" fmla="*/ 14674 w 176889"/>
              <a:gd name="connsiteY7" fmla="*/ 203200 h 333829"/>
              <a:gd name="connsiteX8" fmla="*/ 29188 w 176889"/>
              <a:gd name="connsiteY8" fmla="*/ 159657 h 333829"/>
              <a:gd name="connsiteX9" fmla="*/ 87245 w 176889"/>
              <a:gd name="connsiteY9" fmla="*/ 72572 h 333829"/>
              <a:gd name="connsiteX10" fmla="*/ 101760 w 176889"/>
              <a:gd name="connsiteY10" fmla="*/ 0 h 33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6889" h="333829">
                <a:moveTo>
                  <a:pt x="14674" y="0"/>
                </a:moveTo>
                <a:cubicBezTo>
                  <a:pt x="29188" y="19352"/>
                  <a:pt x="44157" y="38372"/>
                  <a:pt x="58217" y="58057"/>
                </a:cubicBezTo>
                <a:cubicBezTo>
                  <a:pt x="68356" y="72252"/>
                  <a:pt x="76078" y="88199"/>
                  <a:pt x="87245" y="101600"/>
                </a:cubicBezTo>
                <a:cubicBezTo>
                  <a:pt x="180380" y="213363"/>
                  <a:pt x="87739" y="80570"/>
                  <a:pt x="159817" y="188686"/>
                </a:cubicBezTo>
                <a:cubicBezTo>
                  <a:pt x="174700" y="233336"/>
                  <a:pt x="189315" y="253178"/>
                  <a:pt x="159817" y="304800"/>
                </a:cubicBezTo>
                <a:cubicBezTo>
                  <a:pt x="151162" y="319946"/>
                  <a:pt x="130788" y="324153"/>
                  <a:pt x="116274" y="333829"/>
                </a:cubicBezTo>
                <a:cubicBezTo>
                  <a:pt x="82407" y="328991"/>
                  <a:pt x="45273" y="334613"/>
                  <a:pt x="14674" y="319314"/>
                </a:cubicBezTo>
                <a:cubicBezTo>
                  <a:pt x="-17625" y="303165"/>
                  <a:pt x="13258" y="208865"/>
                  <a:pt x="14674" y="203200"/>
                </a:cubicBezTo>
                <a:cubicBezTo>
                  <a:pt x="18385" y="188357"/>
                  <a:pt x="21758" y="173031"/>
                  <a:pt x="29188" y="159657"/>
                </a:cubicBezTo>
                <a:cubicBezTo>
                  <a:pt x="46131" y="129160"/>
                  <a:pt x="76212" y="105669"/>
                  <a:pt x="87245" y="72572"/>
                </a:cubicBezTo>
                <a:cubicBezTo>
                  <a:pt x="104820" y="19849"/>
                  <a:pt x="101760" y="44329"/>
                  <a:pt x="101760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9251" y="3849524"/>
            <a:ext cx="3807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0-1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Knapsack problem</a:t>
            </a:r>
            <a:r>
              <a:rPr kumimoji="1" lang="zh-CN" altLang="en-US" b="1" dirty="0"/>
              <a:t> </a:t>
            </a:r>
            <a:r>
              <a:rPr lang="zh-CN" altLang="en-US" b="1" dirty="0"/>
              <a:t>equation：</a:t>
            </a:r>
            <a:endParaRPr lang="zh-CN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579251" y="295242"/>
            <a:ext cx="4693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Unbounded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Knapsack problem</a:t>
            </a:r>
            <a:r>
              <a:rPr kumimoji="1" lang="zh-CN" altLang="en-US" b="1" dirty="0"/>
              <a:t> </a:t>
            </a:r>
            <a:r>
              <a:rPr lang="zh-CN" altLang="en-US" b="1" dirty="0"/>
              <a:t>equation：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54744" y="117825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90905" y="483870"/>
            <a:ext cx="10281920" cy="708025"/>
          </a:xfrm>
        </p:spPr>
        <p:txBody>
          <a:bodyPr>
            <a:normAutofit fontScale="90000"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</a:rPr>
              <a:t>0-1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Knapsack </a:t>
            </a:r>
            <a:r>
              <a:rPr kumimoji="1" lang="en-US" altLang="zh-CN" sz="4400" b="1" dirty="0">
                <a:solidFill>
                  <a:srgbClr val="0070C0"/>
                </a:solidFill>
              </a:rPr>
              <a:t>vs</a:t>
            </a:r>
            <a:r>
              <a:rPr kumimoji="1" lang="en-US" altLang="zh-CN" b="1" dirty="0"/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Unbounded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Knapsack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90650" y="1843479"/>
            <a:ext cx="8824913" cy="3416300"/>
          </a:xfrm>
        </p:spPr>
        <p:txBody>
          <a:bodyPr>
            <a:normAutofit lnSpcReduction="10000"/>
          </a:bodyPr>
          <a:lstStyle/>
          <a:p>
            <a:r>
              <a:rPr kumimoji="1" lang="en-US" altLang="zh-CN" b="1" dirty="0">
                <a:solidFill>
                  <a:schemeClr val="tx1"/>
                </a:solidFill>
              </a:rPr>
              <a:t>0-1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Knapsack:</a:t>
            </a:r>
            <a:r>
              <a:rPr lang="en-US" altLang="zh-CN" dirty="0"/>
              <a:t> To ensure that each item is selected only once, make sure that the “select the </a:t>
            </a:r>
            <a:r>
              <a:rPr lang="en-US" altLang="zh-CN" dirty="0" err="1"/>
              <a:t>ith</a:t>
            </a:r>
            <a:r>
              <a:rPr lang="en-US" altLang="zh-CN" dirty="0"/>
              <a:t> item” strategy is considered in terms of a sub</a:t>
            </a:r>
            <a:r>
              <a:rPr lang="zh-CN" altLang="en-US" dirty="0"/>
              <a:t> </a:t>
            </a:r>
            <a:r>
              <a:rPr lang="en-US" altLang="zh-CN" dirty="0"/>
              <a:t>result that has no </a:t>
            </a:r>
            <a:r>
              <a:rPr lang="en-US" altLang="zh-CN" dirty="0" err="1"/>
              <a:t>ith</a:t>
            </a:r>
            <a:r>
              <a:rPr lang="en-US" altLang="zh-CN" dirty="0"/>
              <a:t> item: </a:t>
            </a:r>
            <a:r>
              <a:rPr lang="en-US" altLang="zh-CN" b="1" dirty="0">
                <a:solidFill>
                  <a:srgbClr val="0070C0"/>
                </a:solidFill>
              </a:rPr>
              <a:t>f[i-1]</a:t>
            </a:r>
            <a:r>
              <a:rPr lang="en-US" altLang="zh-CN" b="1" dirty="0"/>
              <a:t>[</a:t>
            </a:r>
            <a:r>
              <a:rPr lang="en-US" altLang="zh-CN" dirty="0"/>
              <a:t>w-w[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endParaRPr lang="en-US" altLang="zh-CN" dirty="0"/>
          </a:p>
          <a:p>
            <a:r>
              <a:rPr kumimoji="1" lang="en-US" altLang="zh-CN" b="1" dirty="0">
                <a:solidFill>
                  <a:schemeClr val="tx1"/>
                </a:solidFill>
              </a:rPr>
              <a:t>Unbounded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Knapsack: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dirty="0"/>
              <a:t>The characteristic of a </a:t>
            </a:r>
            <a:r>
              <a:rPr lang="en-US" altLang="zh-CN" dirty="0">
                <a:sym typeface="+mn-ea"/>
              </a:rPr>
              <a:t>Unbounded knapsack</a:t>
            </a:r>
            <a:r>
              <a:rPr lang="en-US" altLang="zh-CN" dirty="0"/>
              <a:t> is that each item has an infinite number of items to choose from, so when considering the strategy of ”select the </a:t>
            </a:r>
            <a:r>
              <a:rPr lang="en-US" altLang="zh-CN" dirty="0" err="1"/>
              <a:t>i-th</a:t>
            </a:r>
            <a:r>
              <a:rPr lang="en-US" altLang="zh-CN" dirty="0"/>
              <a:t> item“, you need a sub</a:t>
            </a:r>
            <a:r>
              <a:rPr lang="zh-CN" altLang="en-US" dirty="0"/>
              <a:t> </a:t>
            </a:r>
            <a:r>
              <a:rPr lang="en-US" altLang="zh-CN" dirty="0"/>
              <a:t>result that might already be selected into the </a:t>
            </a:r>
            <a:r>
              <a:rPr lang="en-US" altLang="zh-CN" dirty="0" err="1"/>
              <a:t>i-th</a:t>
            </a:r>
            <a:r>
              <a:rPr lang="en-US" altLang="zh-CN" dirty="0"/>
              <a:t> item: </a:t>
            </a:r>
            <a:r>
              <a:rPr lang="en-US" altLang="zh-CN" b="1" dirty="0">
                <a:solidFill>
                  <a:srgbClr val="0070C0"/>
                </a:solidFill>
              </a:rPr>
              <a:t>f[</a:t>
            </a:r>
            <a:r>
              <a:rPr lang="en-US" altLang="zh-CN" b="1" dirty="0" err="1">
                <a:solidFill>
                  <a:srgbClr val="0070C0"/>
                </a:solidFill>
              </a:rPr>
              <a:t>i</a:t>
            </a:r>
            <a:r>
              <a:rPr lang="en-US" altLang="zh-CN" b="1" dirty="0">
                <a:solidFill>
                  <a:srgbClr val="0070C0"/>
                </a:solidFill>
              </a:rPr>
              <a:t>]</a:t>
            </a:r>
            <a:r>
              <a:rPr lang="en-US" altLang="zh-CN" dirty="0"/>
              <a:t>[w-w[</a:t>
            </a:r>
            <a:r>
              <a:rPr lang="en-US" altLang="zh-CN" dirty="0" err="1"/>
              <a:t>i</a:t>
            </a:r>
            <a:r>
              <a:rPr lang="en-US" altLang="zh-CN" dirty="0"/>
              <a:t>]]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Lab9B</a:t>
            </a:r>
            <a:r>
              <a:rPr lang="en-US" altLang="zh-CN">
                <a:cs typeface="+mj-lt"/>
              </a:rPr>
              <a:t>  </a:t>
            </a:r>
            <a:endParaRPr lang="en-US" altLang="zh-CN"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umimoji="1" lang="en-US" altLang="zh-CN" dirty="0">
                <a:cs typeface="+mj-lt"/>
                <a:sym typeface="+mn-ea"/>
              </a:rPr>
              <a:t>Is a Unbounded</a:t>
            </a:r>
            <a:r>
              <a:rPr kumimoji="1" lang="zh-CN" altLang="en-US" dirty="0">
                <a:cs typeface="+mj-lt"/>
                <a:sym typeface="+mn-ea"/>
              </a:rPr>
              <a:t> </a:t>
            </a:r>
            <a:r>
              <a:rPr kumimoji="1" lang="en-US" altLang="zh-CN" dirty="0">
                <a:cs typeface="+mj-lt"/>
                <a:sym typeface="+mn-ea"/>
              </a:rPr>
              <a:t>Knapsack</a:t>
            </a:r>
            <a:r>
              <a:rPr lang="en-US" altLang="zh-CN">
                <a:cs typeface="+mj-lt"/>
                <a:sym typeface="+mn-ea"/>
              </a:rPr>
              <a:t> Problem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THX:-)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Lab9A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6131560" cy="22028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15 50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5 20 9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7 15 5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3 4 5 7 12 17 18 19 21 26 31 37 38 41 45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056005" y="5588635"/>
            <a:ext cx="99936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1605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8054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14503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50952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87401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3850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60299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96748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33197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69646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06095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42544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78993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5442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51891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88340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789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61238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97687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34136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70585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298575" y="557403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2"/>
                </a:solidFill>
              </a:rPr>
              <a:t>0</a:t>
            </a:r>
            <a:endParaRPr lang="en-US" altLang="zh-CN" b="1">
              <a:solidFill>
                <a:schemeClr val="accent2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64335" y="5574030"/>
            <a:ext cx="25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1851025" y="5574030"/>
            <a:ext cx="4064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2037715" y="5574030"/>
            <a:ext cx="31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2338705" y="5574030"/>
            <a:ext cx="30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3206115" y="5574030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060825" y="5574030"/>
            <a:ext cx="46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17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4265295" y="557403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4483100" y="557403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4853305" y="5574030"/>
            <a:ext cx="449580" cy="40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21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5761990" y="5574030"/>
            <a:ext cx="52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26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0181590" y="5574030"/>
            <a:ext cx="51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2"/>
                </a:solidFill>
              </a:rPr>
              <a:t>50</a:t>
            </a:r>
            <a:endParaRPr lang="en-US" altLang="zh-CN" b="1">
              <a:solidFill>
                <a:schemeClr val="accent2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59829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962785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2727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9176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05625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20745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78523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14972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514215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87870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24319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60768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972175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33666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70115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06564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43013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79462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159115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852360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88809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638925" y="5574030"/>
            <a:ext cx="440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31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706995" y="5574030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37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7947660" y="5574030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38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8471535" y="5574030"/>
            <a:ext cx="50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41</a:t>
            </a:r>
            <a:endParaRPr lang="en-US" altLang="zh-CN"/>
          </a:p>
        </p:txBody>
      </p:sp>
      <p:cxnSp>
        <p:nvCxnSpPr>
          <p:cNvPr id="66" name="直接连接符 65"/>
          <p:cNvCxnSpPr/>
          <p:nvPr/>
        </p:nvCxnSpPr>
        <p:spPr>
          <a:xfrm>
            <a:off x="925258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907034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943483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1400175" y="5106988"/>
            <a:ext cx="10966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2515870" y="5106988"/>
            <a:ext cx="914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3439795" y="5106353"/>
            <a:ext cx="12503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4709795" y="5106353"/>
            <a:ext cx="12700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5979795" y="5106353"/>
            <a:ext cx="9137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864985" y="5106353"/>
            <a:ext cx="13081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8154035" y="5106353"/>
            <a:ext cx="1298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419225" y="4625975"/>
            <a:ext cx="903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5"/>
                </a:solidFill>
              </a:rPr>
              <a:t>       5               9                       5                       5                  9                    5                       5                   9</a:t>
            </a:r>
            <a:endParaRPr lang="en-US" altLang="zh-CN">
              <a:solidFill>
                <a:schemeClr val="accent5"/>
              </a:solidFill>
            </a:endParaRPr>
          </a:p>
        </p:txBody>
      </p:sp>
      <p:sp>
        <p:nvSpPr>
          <p:cNvPr id="77" name="右箭头 76"/>
          <p:cNvSpPr/>
          <p:nvPr/>
        </p:nvSpPr>
        <p:spPr>
          <a:xfrm>
            <a:off x="7392035" y="2853055"/>
            <a:ext cx="720090" cy="35941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568055" y="2493010"/>
            <a:ext cx="1109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52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252585" y="5606415"/>
            <a:ext cx="504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45</a:t>
            </a:r>
            <a:endParaRPr lang="en-US" altLang="zh-CN"/>
          </a:p>
        </p:txBody>
      </p:sp>
      <p:cxnSp>
        <p:nvCxnSpPr>
          <p:cNvPr id="81" name="直接连接符 80"/>
          <p:cNvCxnSpPr/>
          <p:nvPr/>
        </p:nvCxnSpPr>
        <p:spPr>
          <a:xfrm>
            <a:off x="962406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980630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0170795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9988550" y="5490845"/>
            <a:ext cx="0" cy="88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0353040" y="5490845"/>
            <a:ext cx="0" cy="8890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9479915" y="5106353"/>
            <a:ext cx="9144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Dynamic-programming steps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497" y="2316117"/>
            <a:ext cx="11333137" cy="3416300"/>
          </a:xfrm>
        </p:spPr>
        <p:txBody>
          <a:bodyPr>
            <a:noAutofit/>
          </a:bodyPr>
          <a:lstStyle/>
          <a:p>
            <a: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  <a:t>When developing a dynamic-programming algorithm, we follow a sequence of four steps:</a:t>
            </a:r>
            <a:b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</a:br>
            <a: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  <a:t>1. Characterize the structure of an optimal solution.</a:t>
            </a:r>
            <a:b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</a:br>
            <a: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  <a:t>2. Recursively define the value of an optimal solution.</a:t>
            </a:r>
            <a:b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</a:br>
            <a: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  <a:t>3. Compute the value of an optimal solution, typically in a bottom-up fashion.</a:t>
            </a:r>
            <a:b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</a:br>
            <a: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  <a:t>4. Construct an optimal solution from computed information.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b="0" i="0" dirty="0">
                <a:solidFill>
                  <a:srgbClr val="231F20"/>
                </a:solidFill>
                <a:effectLst/>
                <a:latin typeface="Times-Roman"/>
              </a:rPr>
              <a:t>Steps 1–3 form the basis of a dynamic-programming solution to a problem. If we need only the value of an optimal solution, and not the solution itself, then we can omit step 4.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715" y="404495"/>
            <a:ext cx="10847705" cy="1325880"/>
          </a:xfrm>
        </p:spPr>
        <p:txBody>
          <a:bodyPr>
            <a:normAutofit/>
          </a:bodyPr>
          <a:p>
            <a:r>
              <a:rPr lang="en-US" altLang="zh-CN" sz="3200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1. Characterize the structure of an optimal solution.</a:t>
            </a:r>
            <a:endParaRPr lang="en-US" altLang="zh-CN" sz="3200" b="1" dirty="0">
              <a:solidFill>
                <a:srgbClr val="231F20"/>
              </a:solidFill>
              <a:effectLst/>
              <a:latin typeface="Times-Roman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825625"/>
            <a:ext cx="3707130" cy="2202815"/>
          </a:xfrm>
          <a:ln>
            <a:solidFill>
              <a:schemeClr val="accent1"/>
            </a:solidFill>
          </a:ln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10 20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2 9 9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3 6 5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3 4 5 7 9 11 13 15 17 19</a:t>
            </a:r>
            <a:endParaRPr lang="en-US" altLang="zh-CN"/>
          </a:p>
        </p:txBody>
      </p:sp>
      <p:grpSp>
        <p:nvGrpSpPr>
          <p:cNvPr id="55" name="组合 54"/>
          <p:cNvGrpSpPr/>
          <p:nvPr/>
        </p:nvGrpSpPr>
        <p:grpSpPr>
          <a:xfrm>
            <a:off x="840105" y="4523105"/>
            <a:ext cx="9993630" cy="482600"/>
            <a:chOff x="1663" y="8647"/>
            <a:chExt cx="15738" cy="76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663" y="8801"/>
              <a:ext cx="157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23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797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36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931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9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065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632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19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6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33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896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467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034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9601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168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0735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1302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869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2435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3001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3567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045" y="8827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38" y="8827"/>
              <a:ext cx="4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71" y="8814"/>
              <a:ext cx="640" cy="5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04" y="8827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43" y="8827"/>
              <a:ext cx="4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83" y="8827"/>
              <a:ext cx="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90" y="8827"/>
              <a:ext cx="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316" y="882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13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450" y="8827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15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598" y="8776"/>
              <a:ext cx="708" cy="6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17</a:t>
              </a:r>
              <a:endParaRPr lang="en-US" altLang="zh-CN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690" y="8827"/>
              <a:ext cx="8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19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3438" y="8827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20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</p:grpSp>
      <p:sp>
        <p:nvSpPr>
          <p:cNvPr id="6" name="左箭头 5"/>
          <p:cNvSpPr/>
          <p:nvPr/>
        </p:nvSpPr>
        <p:spPr>
          <a:xfrm>
            <a:off x="7679690" y="5228590"/>
            <a:ext cx="720090" cy="14414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7331075" y="5803900"/>
            <a:ext cx="1080000" cy="14400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04150" y="496570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2*1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012690" y="2348865"/>
                <a:ext cx="121031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690" y="2348865"/>
                <a:ext cx="121031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048250" y="2876550"/>
                <a:ext cx="115506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2876550"/>
                <a:ext cx="1155065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7787640" y="552323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3*1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200150" y="5296535"/>
            <a:ext cx="6479540" cy="35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199515" y="5855970"/>
            <a:ext cx="6120130" cy="33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700135" y="506730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Jump 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8683625" y="573278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Jump b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399145" y="2924810"/>
            <a:ext cx="24549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Initial problem:</a:t>
            </a:r>
            <a:endParaRPr lang="en-US" altLang="zh-CN"/>
          </a:p>
          <a:p>
            <a:r>
              <a:rPr lang="en-US" altLang="zh-CN"/>
              <a:t>Position: 20</a:t>
            </a:r>
            <a:endParaRPr lang="en-US" altLang="zh-CN"/>
          </a:p>
          <a:p>
            <a:r>
              <a:rPr lang="en-US" altLang="zh-CN"/>
              <a:t>Jump a number:&lt;= 9</a:t>
            </a:r>
            <a:endParaRPr lang="en-US" altLang="zh-CN"/>
          </a:p>
          <a:p>
            <a:r>
              <a:rPr lang="en-US" altLang="zh-CN"/>
              <a:t>Jump b number:&lt;= 6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367915" y="5016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Position: 18 invalid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79980" y="5523230"/>
            <a:ext cx="2202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Position:17 valid </a:t>
            </a:r>
            <a:r>
              <a:rPr lang="en-US" altLang="zh-CN">
                <a:sym typeface="+mn-ea"/>
              </a:rPr>
              <a:t>Jump a number: 9</a:t>
            </a:r>
            <a:endParaRPr lang="en-US" altLang="zh-CN"/>
          </a:p>
          <a:p>
            <a:r>
              <a:rPr lang="en-US" altLang="zh-CN">
                <a:sym typeface="+mn-ea"/>
              </a:rPr>
              <a:t>Jump b number: </a:t>
            </a:r>
            <a:r>
              <a:rPr lang="en-US" altLang="zh-CN" b="1">
                <a:solidFill>
                  <a:schemeClr val="accent4"/>
                </a:solidFill>
                <a:sym typeface="+mn-ea"/>
              </a:rPr>
              <a:t>5</a:t>
            </a:r>
            <a:endParaRPr lang="en-US" altLang="zh-CN" b="1">
              <a:solidFill>
                <a:schemeClr val="accent4"/>
              </a:solidFill>
              <a:sym typeface="+mn-ea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415655" y="5037455"/>
            <a:ext cx="0" cy="1083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65405"/>
            <a:ext cx="10515600" cy="1325563"/>
          </a:xfrm>
        </p:spPr>
        <p:txBody>
          <a:bodyPr>
            <a:normAutofit/>
          </a:bodyPr>
          <a:p>
            <a:r>
              <a:rPr lang="en-US" altLang="zh-CN" sz="3555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1.</a:t>
            </a:r>
            <a:r>
              <a:rPr lang="en-US" altLang="zh-CN" sz="3200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Characterize </a:t>
            </a:r>
            <a:r>
              <a:rPr lang="en-US" altLang="zh-CN" sz="3555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the structure of an optimal solution.</a:t>
            </a:r>
            <a:endParaRPr lang="en-US" altLang="zh-CN" sz="3555" b="1" dirty="0">
              <a:solidFill>
                <a:srgbClr val="231F20"/>
              </a:solidFill>
              <a:effectLst/>
              <a:latin typeface="Times-Roman"/>
              <a:sym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67715" y="1412875"/>
            <a:ext cx="9993630" cy="482600"/>
            <a:chOff x="1663" y="8647"/>
            <a:chExt cx="15738" cy="760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663" y="8801"/>
              <a:ext cx="157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23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797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36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931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49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065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632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198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64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330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896" y="8647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467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9034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9601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0168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0735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1302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869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2435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3001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3567" y="8661"/>
              <a:ext cx="0" cy="1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2045" y="8827"/>
              <a:ext cx="2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0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38" y="8827"/>
              <a:ext cx="4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71" y="8814"/>
              <a:ext cx="640" cy="5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04" y="8827"/>
              <a:ext cx="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943" y="8827"/>
              <a:ext cx="48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83" y="8827"/>
              <a:ext cx="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090" y="8827"/>
              <a:ext cx="7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316" y="8827"/>
              <a:ext cx="7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13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450" y="8827"/>
              <a:ext cx="73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15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1598" y="8776"/>
              <a:ext cx="708" cy="6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17</a:t>
              </a:r>
              <a:endParaRPr lang="en-US" altLang="zh-CN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690" y="8827"/>
              <a:ext cx="8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19</a:t>
              </a:r>
              <a:endParaRPr lang="en-US" altLang="zh-CN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3438" y="8827"/>
              <a:ext cx="81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2"/>
                  </a:solidFill>
                </a:rPr>
                <a:t>20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</p:grpSp>
      <p:sp>
        <p:nvSpPr>
          <p:cNvPr id="6" name="左箭头 5"/>
          <p:cNvSpPr/>
          <p:nvPr/>
        </p:nvSpPr>
        <p:spPr>
          <a:xfrm>
            <a:off x="7607300" y="2118360"/>
            <a:ext cx="720090" cy="14414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7258685" y="2693670"/>
            <a:ext cx="1080000" cy="14400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60005" y="185547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2*1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643495" y="241300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3*1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056005" y="2186305"/>
            <a:ext cx="6479540" cy="355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1055370" y="2745740"/>
            <a:ext cx="6120130" cy="33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555990" y="195707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Jump a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8539480" y="262255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Jump b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456055" y="18446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Position: 18 invalid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429385" y="2420620"/>
            <a:ext cx="592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Position:17 valid </a:t>
            </a:r>
            <a:r>
              <a:rPr lang="en-US" altLang="zh-CN">
                <a:sym typeface="+mn-ea"/>
              </a:rPr>
              <a:t>Jump a number: &lt;=9 Jump b number: &lt;=</a:t>
            </a:r>
            <a:r>
              <a:rPr lang="en-US" altLang="zh-CN" b="1">
                <a:solidFill>
                  <a:schemeClr val="accent4"/>
                </a:solidFill>
                <a:sym typeface="+mn-ea"/>
              </a:rPr>
              <a:t>5</a:t>
            </a:r>
            <a:endParaRPr lang="en-US" altLang="zh-CN" b="1">
              <a:solidFill>
                <a:schemeClr val="accent4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0300" y="2986405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Jump 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463790" y="3651885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Jump b</a:t>
            </a:r>
            <a:endParaRPr lang="en-US" altLang="zh-CN"/>
          </a:p>
        </p:txBody>
      </p:sp>
      <p:cxnSp>
        <p:nvCxnSpPr>
          <p:cNvPr id="42" name="直接连接符 41"/>
          <p:cNvCxnSpPr/>
          <p:nvPr/>
        </p:nvCxnSpPr>
        <p:spPr>
          <a:xfrm>
            <a:off x="7195820" y="3028315"/>
            <a:ext cx="0" cy="1083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左箭头 20"/>
          <p:cNvSpPr/>
          <p:nvPr/>
        </p:nvSpPr>
        <p:spPr>
          <a:xfrm>
            <a:off x="6442710" y="3321685"/>
            <a:ext cx="751205" cy="15494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箭头 21"/>
          <p:cNvSpPr/>
          <p:nvPr/>
        </p:nvSpPr>
        <p:spPr>
          <a:xfrm>
            <a:off x="6094095" y="3896995"/>
            <a:ext cx="1080000" cy="14400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495415" y="2987040"/>
            <a:ext cx="53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2*1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478905" y="3544570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3*1</a:t>
            </a:r>
            <a:endParaRPr lang="en-US" altLang="zh-CN"/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1038860" y="3427095"/>
            <a:ext cx="5345430" cy="533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1022350" y="4004310"/>
            <a:ext cx="4929505" cy="336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8343900" y="1951990"/>
            <a:ext cx="0" cy="1083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487805" y="36518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Position: 14 invalid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58850" y="3108325"/>
            <a:ext cx="592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Position:15 valid </a:t>
            </a:r>
            <a:r>
              <a:rPr lang="en-US" altLang="zh-CN">
                <a:sym typeface="+mn-ea"/>
              </a:rPr>
              <a:t>Jump a number: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&lt;=8</a:t>
            </a:r>
            <a:r>
              <a:rPr lang="en-US" altLang="zh-CN">
                <a:sym typeface="+mn-ea"/>
              </a:rPr>
              <a:t> Jump b number: &lt;=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5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459865" y="4580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2448560" y="537337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Jump a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2432050" y="6038850"/>
            <a:ext cx="91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Jump b</a:t>
            </a:r>
            <a:endParaRPr lang="en-US" altLang="zh-CN"/>
          </a:p>
        </p:txBody>
      </p:sp>
      <p:cxnSp>
        <p:nvCxnSpPr>
          <p:cNvPr id="64" name="直接连接符 63"/>
          <p:cNvCxnSpPr/>
          <p:nvPr/>
        </p:nvCxnSpPr>
        <p:spPr>
          <a:xfrm>
            <a:off x="2164080" y="5415280"/>
            <a:ext cx="0" cy="1083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左箭头 64"/>
          <p:cNvSpPr/>
          <p:nvPr/>
        </p:nvSpPr>
        <p:spPr>
          <a:xfrm>
            <a:off x="1410970" y="5708650"/>
            <a:ext cx="751205" cy="15494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左箭头 65"/>
          <p:cNvSpPr/>
          <p:nvPr/>
        </p:nvSpPr>
        <p:spPr>
          <a:xfrm>
            <a:off x="1062355" y="6283960"/>
            <a:ext cx="1080000" cy="14400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463675" y="5374005"/>
            <a:ext cx="53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2*1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447165" y="593153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3*1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908685" y="594931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92D050"/>
                </a:solidFill>
              </a:rPr>
              <a:t>Position: 0 valid</a:t>
            </a:r>
            <a:endParaRPr lang="en-US" altLang="zh-CN">
              <a:solidFill>
                <a:srgbClr val="92D05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22020" y="5085080"/>
            <a:ext cx="190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Position:1 invalid</a:t>
            </a:r>
            <a:r>
              <a:rPr lang="en-US" altLang="zh-CN">
                <a:solidFill>
                  <a:schemeClr val="accent4"/>
                </a:solidFill>
              </a:rPr>
              <a:t> 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1024255" y="5796915"/>
            <a:ext cx="2825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3370"/>
            <a:ext cx="10515600" cy="776605"/>
          </a:xfrm>
        </p:spPr>
        <p:txBody>
          <a:bodyPr>
            <a:normAutofit/>
          </a:bodyPr>
          <a:p>
            <a:r>
              <a:rPr lang="en-US" altLang="zh-CN" sz="3555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2. </a:t>
            </a:r>
            <a:r>
              <a:rPr lang="en-US" altLang="zh-CN" sz="3200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Recursively </a:t>
            </a:r>
            <a:r>
              <a:rPr lang="en-US" altLang="zh-CN" sz="3555" b="1" dirty="0">
                <a:solidFill>
                  <a:srgbClr val="231F20"/>
                </a:solidFill>
                <a:effectLst/>
                <a:latin typeface="Times-Roman"/>
                <a:sym typeface="+mn-ea"/>
              </a:rPr>
              <a:t>define the value of an optimal solution.</a:t>
            </a:r>
            <a:endParaRPr lang="en-US" altLang="zh-CN" sz="3555" b="1" dirty="0">
              <a:solidFill>
                <a:srgbClr val="231F20"/>
              </a:solidFill>
              <a:effectLst/>
              <a:latin typeface="Times-Roman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984250" y="1412875"/>
                <a:ext cx="9134475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2000">
                    <a:sym typeface="+mn-ea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 =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the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minimum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stamina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required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to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reach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the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position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</m:oMath>
                </a14:m>
                <a:endParaRPr lang="en-US" altLang="zh-CN" sz="2000"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</m:oMath>
                </a14:m>
                <a:r>
                  <a:rPr lang="en-US" altLang="zh-CN" sz="2000">
                    <a:sym typeface="+mn-ea"/>
                  </a:rPr>
                  <a:t> is valid when the value is in the Set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{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 ⋯, 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}</m:t>
                    </m:r>
                  </m:oMath>
                </a14:m>
                <a:r>
                  <a:rPr lang="en-US" altLang="zh-CN" sz="2000">
                    <a:sym typeface="+mn-ea"/>
                  </a:rPr>
                  <a:t>.</a:t>
                </a:r>
                <a:endParaRPr lang="en-US" altLang="zh-CN" sz="2000">
                  <a:sym typeface="+mn-ea"/>
                </a:endParaRPr>
              </a:p>
              <a:p>
                <a:r>
                  <a:rPr lang="en-US" altLang="zh-CN" sz="2000">
                    <a:sym typeface="+mn-ea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</m:oMath>
                </a14:m>
                <a:r>
                  <a:rPr lang="en-US" altLang="zh-CN" sz="2000">
                    <a:sym typeface="+mn-ea"/>
                  </a:rPr>
                  <a:t> is not valid, let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 =</m:t>
                    </m:r>
                  </m:oMath>
                </a14:m>
                <a:r>
                  <a:rPr lang="en-US" altLang="zh-CN" sz="200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∞</m:t>
                    </m:r>
                  </m:oMath>
                </a14:m>
                <a:r>
                  <a:rPr lang="en-US" altLang="zh-CN" sz="2000">
                    <a:sym typeface="+mn-ea"/>
                  </a:rPr>
                  <a:t>.</a:t>
                </a:r>
                <a:endParaRPr lang="en-US" altLang="zh-CN" sz="2000">
                  <a:sym typeface="+mn-ea"/>
                </a:endParaRPr>
              </a:p>
              <a:p>
                <a:endParaRPr lang="en-US" altLang="zh-CN" sz="2000">
                  <a:sym typeface="+mn-ea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000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min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r>
                  <a:rPr lang="en-US" altLang="zh-CN" sz="2000">
                    <a:sym typeface="+mn-ea"/>
                  </a:rPr>
                  <a:t> </a:t>
                </a:r>
                <a:endParaRPr lang="en-US" altLang="zh-CN" sz="2000">
                  <a:sym typeface="+mn-ea"/>
                </a:endParaRPr>
              </a:p>
              <a:p>
                <a:pPr algn="l"/>
                <a:r>
                  <a:rPr lang="en-US" altLang="zh-CN" sz="2000">
                    <a:sym typeface="+mn-ea"/>
                  </a:rPr>
                  <a:t>When the number of jumps for a and b satisfies the constraints</a:t>
                </a:r>
                <a:endParaRPr lang="en-US" altLang="zh-CN" sz="2000">
                  <a:sym typeface="+mn-ea"/>
                </a:endParaRPr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50" y="1412875"/>
                <a:ext cx="9134475" cy="19380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984250" y="2924810"/>
            <a:ext cx="6767830" cy="5041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2"/>
          </p:cNvCxnSpPr>
          <p:nvPr/>
        </p:nvCxnSpPr>
        <p:spPr>
          <a:xfrm flipH="1">
            <a:off x="4152265" y="3429000"/>
            <a:ext cx="215900" cy="43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974340" y="3764915"/>
            <a:ext cx="6950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This implies that we need to record the number of type a and type b jumps already used.</a:t>
            </a:r>
            <a:endParaRPr lang="en-US" altLang="zh-CN"/>
          </a:p>
        </p:txBody>
      </p:sp>
      <p:sp>
        <p:nvSpPr>
          <p:cNvPr id="8" name="下箭头 7"/>
          <p:cNvSpPr/>
          <p:nvPr/>
        </p:nvSpPr>
        <p:spPr>
          <a:xfrm>
            <a:off x="4872355" y="4580890"/>
            <a:ext cx="503555" cy="57594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40105" y="5373370"/>
                <a:ext cx="8194040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000">
                    <a:sym typeface="+mn-ea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min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Opt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l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j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sz="20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05" y="5373370"/>
                <a:ext cx="8194040" cy="3987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16018</Words>
  <Application>WPS 演示</Application>
  <PresentationFormat>宽屏</PresentationFormat>
  <Paragraphs>3069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Wingdings</vt:lpstr>
      <vt:lpstr>Cambria Math</vt:lpstr>
      <vt:lpstr>Times-Roman</vt:lpstr>
      <vt:lpstr>Times New Roman</vt:lpstr>
      <vt:lpstr>Calibri</vt:lpstr>
      <vt:lpstr>微软雅黑</vt:lpstr>
      <vt:lpstr>Arial Unicode MS</vt:lpstr>
      <vt:lpstr>WPS</vt:lpstr>
      <vt:lpstr>Lab 9 solution hint</vt:lpstr>
      <vt:lpstr>Lab9A</vt:lpstr>
      <vt:lpstr>Lab9A</vt:lpstr>
      <vt:lpstr>Lab9A</vt:lpstr>
      <vt:lpstr>Lab9A</vt:lpstr>
      <vt:lpstr>Dynamic-programming steps</vt:lpstr>
      <vt:lpstr>1. Characterize the structure of an optimal solution.</vt:lpstr>
      <vt:lpstr>1.Characterize the structure of an optimal solution.</vt:lpstr>
      <vt:lpstr>2. Recursively define the value of an optimal solution.</vt:lpstr>
      <vt:lpstr>2. Recursively define the value of an optimal solution.</vt:lpstr>
      <vt:lpstr>2. Recursively define the value of an optimal solution.</vt:lpstr>
      <vt:lpstr>3.Compute the value of an optimal solution, typically in a bottom-up fashion.</vt:lpstr>
      <vt:lpstr>3.Compute the value of an optimal solution, typically in a bottom-up fashion.</vt:lpstr>
      <vt:lpstr>Other method</vt:lpstr>
      <vt:lpstr>Other method</vt:lpstr>
      <vt:lpstr>Other method</vt:lpstr>
      <vt:lpstr>Other method</vt:lpstr>
      <vt:lpstr>Other method</vt:lpstr>
      <vt:lpstr>Other method</vt:lpstr>
      <vt:lpstr>Other method</vt:lpstr>
      <vt:lpstr>Other method</vt:lpstr>
      <vt:lpstr>Other method</vt:lpstr>
      <vt:lpstr>Other method</vt:lpstr>
      <vt:lpstr>Other method</vt:lpstr>
      <vt:lpstr>Lab9B</vt:lpstr>
      <vt:lpstr>Lab9B</vt:lpstr>
      <vt:lpstr>Lab9B</vt:lpstr>
      <vt:lpstr>Knapsack problem</vt:lpstr>
      <vt:lpstr>0-1 Knapsack problem</vt:lpstr>
      <vt:lpstr>Review:</vt:lpstr>
      <vt:lpstr>Pseudo-code</vt:lpstr>
      <vt:lpstr>Space complexity optimization of 0-1 knapsack</vt:lpstr>
      <vt:lpstr>PowerPoint 演示文稿</vt:lpstr>
      <vt:lpstr>PowerPoint 演示文稿</vt:lpstr>
      <vt:lpstr>PowerPoint 演示文稿</vt:lpstr>
      <vt:lpstr>PowerPoint 演示文稿</vt:lpstr>
      <vt:lpstr>Unbounded Knapsack</vt:lpstr>
      <vt:lpstr>Example:</vt:lpstr>
      <vt:lpstr>efficient？</vt:lpstr>
      <vt:lpstr>PowerPoint 演示文稿</vt:lpstr>
      <vt:lpstr>PowerPoint 演示文稿</vt:lpstr>
      <vt:lpstr>PowerPoint 演示文稿</vt:lpstr>
      <vt:lpstr>0-1 Knapsack vs Unbounded Knapsack</vt:lpstr>
      <vt:lpstr>Lab9B  </vt:lpstr>
      <vt:lpstr>THX:-)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维语_豆</cp:lastModifiedBy>
  <cp:revision>12</cp:revision>
  <dcterms:created xsi:type="dcterms:W3CDTF">2023-08-09T12:44:00Z</dcterms:created>
  <dcterms:modified xsi:type="dcterms:W3CDTF">2025-05-14T01:20:43Z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