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269" r:id="rId4"/>
    <p:sldId id="319" r:id="rId6"/>
    <p:sldId id="314" r:id="rId7"/>
    <p:sldId id="320" r:id="rId8"/>
    <p:sldId id="321" r:id="rId9"/>
    <p:sldId id="328" r:id="rId10"/>
    <p:sldId id="329" r:id="rId11"/>
    <p:sldId id="331" r:id="rId12"/>
    <p:sldId id="330" r:id="rId13"/>
    <p:sldId id="334" r:id="rId14"/>
    <p:sldId id="291" r:id="rId15"/>
    <p:sldId id="322" r:id="rId16"/>
    <p:sldId id="302" r:id="rId17"/>
    <p:sldId id="318" r:id="rId18"/>
    <p:sldId id="324" r:id="rId19"/>
    <p:sldId id="325" r:id="rId20"/>
    <p:sldId id="326" r:id="rId21"/>
    <p:sldId id="323" r:id="rId22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74328334" name="白连吉" initials="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EECEC8"/>
    <a:srgbClr val="F3E7EA"/>
    <a:srgbClr val="7F7F7F"/>
    <a:srgbClr val="E4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04A1FF-4102-4AA9-A928-4B6B9306E467}" styleName="表样式 1 17">
    <a:wholeTbl>
      <a:tcTxStyle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/>
              </a:solidFill>
            </a:ln>
          </a:insideV>
        </a:tcBdr>
        <a:fill>
          <a:solidFill>
            <a:schemeClr val="bg1">
              <a:alpha val="0"/>
            </a:schemeClr>
          </a:solidFill>
        </a:fill>
      </a:tcStyle>
    </a:wholeTbl>
    <a:band2H>
      <a:tcStyle>
        <a:tcBdr/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40000"/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40000"/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lastRow>
    <a:seCell>
      <a:tcTxStyle b="on">
        <a:fontRef idx="none">
          <a:schemeClr val="accent1"/>
        </a:fontRef>
      </a:tcTxStyle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swCell>
    <a:fir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/>
              </a:solidFill>
            </a:ln>
          </a:insideV>
        </a:tcBdr>
        <a:fill>
          <a:solidFill>
            <a:schemeClr val="bg1">
              <a:alpha val="0"/>
            </a:schemeClr>
          </a:solidFill>
        </a:fill>
      </a:tcStyle>
    </a:firstRow>
    <a:ne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neCell>
    <a:n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1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0" Type="http://schemas.openxmlformats.org/officeDocument/2006/relationships/notesSlide" Target="../notesSlides/notesSlide4.xml"/><Relationship Id="rId2" Type="http://schemas.openxmlformats.org/officeDocument/2006/relationships/image" Target="../media/image12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12.png"/><Relationship Id="rId5" Type="http://schemas.openxmlformats.org/officeDocument/2006/relationships/tags" Target="../tags/tag32.xml"/><Relationship Id="rId46" Type="http://schemas.openxmlformats.org/officeDocument/2006/relationships/notesSlide" Target="../notesSlides/notesSlide5.x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70.xml"/><Relationship Id="rId43" Type="http://schemas.openxmlformats.org/officeDocument/2006/relationships/tags" Target="../tags/tag69.xml"/><Relationship Id="rId42" Type="http://schemas.openxmlformats.org/officeDocument/2006/relationships/tags" Target="../tags/tag68.xml"/><Relationship Id="rId41" Type="http://schemas.openxmlformats.org/officeDocument/2006/relationships/tags" Target="../tags/tag67.xml"/><Relationship Id="rId40" Type="http://schemas.openxmlformats.org/officeDocument/2006/relationships/tags" Target="../tags/tag66.xml"/><Relationship Id="rId4" Type="http://schemas.openxmlformats.org/officeDocument/2006/relationships/tags" Target="../tags/tag31.xml"/><Relationship Id="rId39" Type="http://schemas.openxmlformats.org/officeDocument/2006/relationships/tags" Target="../tags/tag65.xml"/><Relationship Id="rId38" Type="http://schemas.openxmlformats.org/officeDocument/2006/relationships/tags" Target="../tags/tag64.xml"/><Relationship Id="rId37" Type="http://schemas.openxmlformats.org/officeDocument/2006/relationships/tags" Target="../tags/tag63.xml"/><Relationship Id="rId36" Type="http://schemas.openxmlformats.org/officeDocument/2006/relationships/tags" Target="../tags/tag62.xml"/><Relationship Id="rId35" Type="http://schemas.openxmlformats.org/officeDocument/2006/relationships/tags" Target="../tags/tag61.xml"/><Relationship Id="rId34" Type="http://schemas.openxmlformats.org/officeDocument/2006/relationships/tags" Target="../tags/tag60.xml"/><Relationship Id="rId33" Type="http://schemas.openxmlformats.org/officeDocument/2006/relationships/tags" Target="../tags/tag59.xml"/><Relationship Id="rId32" Type="http://schemas.openxmlformats.org/officeDocument/2006/relationships/tags" Target="../tags/tag58.xml"/><Relationship Id="rId31" Type="http://schemas.openxmlformats.org/officeDocument/2006/relationships/tags" Target="../tags/tag57.xml"/><Relationship Id="rId30" Type="http://schemas.openxmlformats.org/officeDocument/2006/relationships/tags" Target="../tags/tag56.xml"/><Relationship Id="rId3" Type="http://schemas.openxmlformats.org/officeDocument/2006/relationships/tags" Target="../tags/tag30.xml"/><Relationship Id="rId29" Type="http://schemas.openxmlformats.org/officeDocument/2006/relationships/tags" Target="../tags/tag5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5" Type="http://schemas.openxmlformats.org/officeDocument/2006/relationships/notesSlide" Target="../notesSlides/notesSlide6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112.xml"/><Relationship Id="rId42" Type="http://schemas.openxmlformats.org/officeDocument/2006/relationships/tags" Target="../tags/tag111.xml"/><Relationship Id="rId41" Type="http://schemas.openxmlformats.org/officeDocument/2006/relationships/tags" Target="../tags/tag110.xml"/><Relationship Id="rId40" Type="http://schemas.openxmlformats.org/officeDocument/2006/relationships/tags" Target="../tags/tag109.xml"/><Relationship Id="rId4" Type="http://schemas.openxmlformats.org/officeDocument/2006/relationships/tags" Target="../tags/tag73.xml"/><Relationship Id="rId39" Type="http://schemas.openxmlformats.org/officeDocument/2006/relationships/tags" Target="../tags/tag108.xml"/><Relationship Id="rId38" Type="http://schemas.openxmlformats.org/officeDocument/2006/relationships/tags" Target="../tags/tag107.xml"/><Relationship Id="rId37" Type="http://schemas.openxmlformats.org/officeDocument/2006/relationships/tags" Target="../tags/tag106.xml"/><Relationship Id="rId36" Type="http://schemas.openxmlformats.org/officeDocument/2006/relationships/tags" Target="../tags/tag105.xml"/><Relationship Id="rId35" Type="http://schemas.openxmlformats.org/officeDocument/2006/relationships/tags" Target="../tags/tag104.xml"/><Relationship Id="rId34" Type="http://schemas.openxmlformats.org/officeDocument/2006/relationships/tags" Target="../tags/tag103.xml"/><Relationship Id="rId33" Type="http://schemas.openxmlformats.org/officeDocument/2006/relationships/tags" Target="../tags/tag102.xml"/><Relationship Id="rId32" Type="http://schemas.openxmlformats.org/officeDocument/2006/relationships/tags" Target="../tags/tag101.xml"/><Relationship Id="rId31" Type="http://schemas.openxmlformats.org/officeDocument/2006/relationships/tags" Target="../tags/tag100.xml"/><Relationship Id="rId30" Type="http://schemas.openxmlformats.org/officeDocument/2006/relationships/tags" Target="../tags/tag99.xml"/><Relationship Id="rId3" Type="http://schemas.openxmlformats.org/officeDocument/2006/relationships/image" Target="../media/image12.png"/><Relationship Id="rId29" Type="http://schemas.openxmlformats.org/officeDocument/2006/relationships/tags" Target="../tags/tag98.xml"/><Relationship Id="rId28" Type="http://schemas.openxmlformats.org/officeDocument/2006/relationships/tags" Target="../tags/tag97.xml"/><Relationship Id="rId27" Type="http://schemas.openxmlformats.org/officeDocument/2006/relationships/tags" Target="../tags/tag96.xml"/><Relationship Id="rId26" Type="http://schemas.openxmlformats.org/officeDocument/2006/relationships/tags" Target="../tags/tag95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2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Lab10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Solution&amp;</a:t>
            </a:r>
            <a:r>
              <a:rPr kumimoji="1" lang="en-US" altLang="zh-CN" dirty="0"/>
              <a:t>Hint</a:t>
            </a:r>
            <a:endParaRPr kumimoji="1"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78751" y="1584779"/>
          <a:ext cx="21481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38"/>
                <a:gridCol w="716038"/>
                <a:gridCol w="716038"/>
              </a:tblGrid>
              <a:tr h="370840">
                <a:tc>
                  <a:txBody>
                    <a:bodyPr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72116" y="1584779"/>
          <a:ext cx="786674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83"/>
                <a:gridCol w="333489"/>
                <a:gridCol w="327119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</a:tblGrid>
              <a:tr h="205171">
                <a:tc>
                  <a:txBody>
                    <a:bodyPr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15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p>
                      <a:r>
                        <a:rPr lang="en-US" altLang="zh-CN" sz="1100" dirty="0" err="1"/>
                        <a:t>ø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p>
                      <a:r>
                        <a:rPr lang="en-US" altLang="zh-CN" sz="1100" dirty="0"/>
                        <a:t>{0}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p>
                      <a:r>
                        <a:rPr lang="en-US" altLang="zh-CN" sz="1100" dirty="0"/>
                        <a:t>{0,1}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p>
                      <a:r>
                        <a:rPr lang="en-US" altLang="zh-CN" sz="1100" dirty="0"/>
                        <a:t>{0,1,2}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526974" y="1178590"/>
                <a:ext cx="8157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i="1" dirty="0" err="1">
                    <a:latin typeface="Cambria Math" panose="02040503050406030204" charset="0"/>
                  </a:rPr>
                  <a:t>i,w</a:t>
                </a:r>
                <a:r>
                  <a:rPr lang="en-US" altLang="zh-CN" i="1" dirty="0">
                    <a:latin typeface="Cambria Math" panose="02040503050406030204" charset="0"/>
                  </a:rPr>
                  <a:t>)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=max(OPT(i-1,w),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+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b="1" i="1" dirty="0" err="1">
                    <a:latin typeface="Cambria Math" panose="02040503050406030204" charset="0"/>
                  </a:rPr>
                  <a:t>i</a:t>
                </a:r>
                <a:r>
                  <a:rPr lang="en-US" altLang="zh-CN" i="1" dirty="0">
                    <a:latin typeface="Cambria Math" panose="02040503050406030204" charset="0"/>
                  </a:rPr>
                  <a:t>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4" y="1178590"/>
                <a:ext cx="815702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8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72117" y="4853221"/>
          <a:ext cx="7866744" cy="13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83"/>
                <a:gridCol w="333488"/>
                <a:gridCol w="327119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</a:tblGrid>
              <a:tr h="268912">
                <a:tc>
                  <a:txBody>
                    <a:bodyPr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15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p>
                      <a:r>
                        <a:rPr lang="en-US" altLang="zh-CN" sz="1100" dirty="0" err="1"/>
                        <a:t>ø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p>
                      <a:r>
                        <a:rPr lang="en-US" altLang="zh-CN" sz="1100" dirty="0"/>
                        <a:t>{0}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p>
                      <a:r>
                        <a:rPr lang="en-US" altLang="zh-CN" sz="1100" dirty="0"/>
                        <a:t>{0,1}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p>
                      <a:r>
                        <a:rPr lang="en-US" altLang="zh-CN" sz="1100" dirty="0"/>
                        <a:t>{0,1,2}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17313" y="4465504"/>
                <a:ext cx="8157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i="1" dirty="0" err="1">
                    <a:latin typeface="Cambria Math" panose="02040503050406030204" charset="0"/>
                  </a:rPr>
                  <a:t>i,w</a:t>
                </a:r>
                <a:r>
                  <a:rPr lang="en-US" altLang="zh-CN" i="1" dirty="0">
                    <a:latin typeface="Cambria Math" panose="02040503050406030204" charset="0"/>
                  </a:rPr>
                  <a:t>)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=max(OPT(i-1,w),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+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b="1" i="1" dirty="0">
                    <a:latin typeface="Cambria Math" panose="02040503050406030204" charset="0"/>
                  </a:rPr>
                  <a:t>i-1</a:t>
                </a:r>
                <a:r>
                  <a:rPr lang="en-US" altLang="zh-CN" i="1" dirty="0">
                    <a:latin typeface="Cambria Math" panose="02040503050406030204" charset="0"/>
                  </a:rPr>
                  <a:t>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13" y="4465504"/>
                <a:ext cx="815702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50" r="3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60473" y="3154499"/>
            <a:ext cx="644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3200" b="1" dirty="0">
                <a:solidFill>
                  <a:srgbClr val="0070C0"/>
                </a:solidFill>
              </a:rPr>
              <a:t>VS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7331038" y="996796"/>
            <a:ext cx="273170" cy="515533"/>
          </a:xfrm>
          <a:custGeom>
            <a:avLst/>
            <a:gdLst>
              <a:gd name="connsiteX0" fmla="*/ 14674 w 176889"/>
              <a:gd name="connsiteY0" fmla="*/ 0 h 333829"/>
              <a:gd name="connsiteX1" fmla="*/ 58217 w 176889"/>
              <a:gd name="connsiteY1" fmla="*/ 58057 h 333829"/>
              <a:gd name="connsiteX2" fmla="*/ 87245 w 176889"/>
              <a:gd name="connsiteY2" fmla="*/ 101600 h 333829"/>
              <a:gd name="connsiteX3" fmla="*/ 159817 w 176889"/>
              <a:gd name="connsiteY3" fmla="*/ 188686 h 333829"/>
              <a:gd name="connsiteX4" fmla="*/ 159817 w 176889"/>
              <a:gd name="connsiteY4" fmla="*/ 304800 h 333829"/>
              <a:gd name="connsiteX5" fmla="*/ 116274 w 176889"/>
              <a:gd name="connsiteY5" fmla="*/ 333829 h 333829"/>
              <a:gd name="connsiteX6" fmla="*/ 14674 w 176889"/>
              <a:gd name="connsiteY6" fmla="*/ 319314 h 333829"/>
              <a:gd name="connsiteX7" fmla="*/ 14674 w 176889"/>
              <a:gd name="connsiteY7" fmla="*/ 203200 h 333829"/>
              <a:gd name="connsiteX8" fmla="*/ 29188 w 176889"/>
              <a:gd name="connsiteY8" fmla="*/ 159657 h 333829"/>
              <a:gd name="connsiteX9" fmla="*/ 87245 w 176889"/>
              <a:gd name="connsiteY9" fmla="*/ 72572 h 333829"/>
              <a:gd name="connsiteX10" fmla="*/ 101760 w 176889"/>
              <a:gd name="connsiteY10" fmla="*/ 0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889" h="333829">
                <a:moveTo>
                  <a:pt x="14674" y="0"/>
                </a:moveTo>
                <a:cubicBezTo>
                  <a:pt x="29188" y="19352"/>
                  <a:pt x="44157" y="38372"/>
                  <a:pt x="58217" y="58057"/>
                </a:cubicBezTo>
                <a:cubicBezTo>
                  <a:pt x="68356" y="72252"/>
                  <a:pt x="76078" y="88199"/>
                  <a:pt x="87245" y="101600"/>
                </a:cubicBezTo>
                <a:cubicBezTo>
                  <a:pt x="180380" y="213363"/>
                  <a:pt x="87739" y="80570"/>
                  <a:pt x="159817" y="188686"/>
                </a:cubicBezTo>
                <a:cubicBezTo>
                  <a:pt x="174700" y="233336"/>
                  <a:pt x="189315" y="253178"/>
                  <a:pt x="159817" y="304800"/>
                </a:cubicBezTo>
                <a:cubicBezTo>
                  <a:pt x="151162" y="319946"/>
                  <a:pt x="130788" y="324153"/>
                  <a:pt x="116274" y="333829"/>
                </a:cubicBezTo>
                <a:cubicBezTo>
                  <a:pt x="82407" y="328991"/>
                  <a:pt x="45273" y="334613"/>
                  <a:pt x="14674" y="319314"/>
                </a:cubicBezTo>
                <a:cubicBezTo>
                  <a:pt x="-17625" y="303165"/>
                  <a:pt x="13258" y="208865"/>
                  <a:pt x="14674" y="203200"/>
                </a:cubicBezTo>
                <a:cubicBezTo>
                  <a:pt x="18385" y="188357"/>
                  <a:pt x="21758" y="173031"/>
                  <a:pt x="29188" y="159657"/>
                </a:cubicBezTo>
                <a:cubicBezTo>
                  <a:pt x="46131" y="129160"/>
                  <a:pt x="76212" y="105669"/>
                  <a:pt x="87245" y="72572"/>
                </a:cubicBezTo>
                <a:cubicBezTo>
                  <a:pt x="104820" y="19849"/>
                  <a:pt x="101760" y="44329"/>
                  <a:pt x="10176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6998668" y="4218856"/>
            <a:ext cx="564635" cy="589302"/>
          </a:xfrm>
          <a:custGeom>
            <a:avLst/>
            <a:gdLst>
              <a:gd name="connsiteX0" fmla="*/ 14674 w 176889"/>
              <a:gd name="connsiteY0" fmla="*/ 0 h 333829"/>
              <a:gd name="connsiteX1" fmla="*/ 58217 w 176889"/>
              <a:gd name="connsiteY1" fmla="*/ 58057 h 333829"/>
              <a:gd name="connsiteX2" fmla="*/ 87245 w 176889"/>
              <a:gd name="connsiteY2" fmla="*/ 101600 h 333829"/>
              <a:gd name="connsiteX3" fmla="*/ 159817 w 176889"/>
              <a:gd name="connsiteY3" fmla="*/ 188686 h 333829"/>
              <a:gd name="connsiteX4" fmla="*/ 159817 w 176889"/>
              <a:gd name="connsiteY4" fmla="*/ 304800 h 333829"/>
              <a:gd name="connsiteX5" fmla="*/ 116274 w 176889"/>
              <a:gd name="connsiteY5" fmla="*/ 333829 h 333829"/>
              <a:gd name="connsiteX6" fmla="*/ 14674 w 176889"/>
              <a:gd name="connsiteY6" fmla="*/ 319314 h 333829"/>
              <a:gd name="connsiteX7" fmla="*/ 14674 w 176889"/>
              <a:gd name="connsiteY7" fmla="*/ 203200 h 333829"/>
              <a:gd name="connsiteX8" fmla="*/ 29188 w 176889"/>
              <a:gd name="connsiteY8" fmla="*/ 159657 h 333829"/>
              <a:gd name="connsiteX9" fmla="*/ 87245 w 176889"/>
              <a:gd name="connsiteY9" fmla="*/ 72572 h 333829"/>
              <a:gd name="connsiteX10" fmla="*/ 101760 w 176889"/>
              <a:gd name="connsiteY10" fmla="*/ 0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889" h="333829">
                <a:moveTo>
                  <a:pt x="14674" y="0"/>
                </a:moveTo>
                <a:cubicBezTo>
                  <a:pt x="29188" y="19352"/>
                  <a:pt x="44157" y="38372"/>
                  <a:pt x="58217" y="58057"/>
                </a:cubicBezTo>
                <a:cubicBezTo>
                  <a:pt x="68356" y="72252"/>
                  <a:pt x="76078" y="88199"/>
                  <a:pt x="87245" y="101600"/>
                </a:cubicBezTo>
                <a:cubicBezTo>
                  <a:pt x="180380" y="213363"/>
                  <a:pt x="87739" y="80570"/>
                  <a:pt x="159817" y="188686"/>
                </a:cubicBezTo>
                <a:cubicBezTo>
                  <a:pt x="174700" y="233336"/>
                  <a:pt x="189315" y="253178"/>
                  <a:pt x="159817" y="304800"/>
                </a:cubicBezTo>
                <a:cubicBezTo>
                  <a:pt x="151162" y="319946"/>
                  <a:pt x="130788" y="324153"/>
                  <a:pt x="116274" y="333829"/>
                </a:cubicBezTo>
                <a:cubicBezTo>
                  <a:pt x="82407" y="328991"/>
                  <a:pt x="45273" y="334613"/>
                  <a:pt x="14674" y="319314"/>
                </a:cubicBezTo>
                <a:cubicBezTo>
                  <a:pt x="-17625" y="303165"/>
                  <a:pt x="13258" y="208865"/>
                  <a:pt x="14674" y="203200"/>
                </a:cubicBezTo>
                <a:cubicBezTo>
                  <a:pt x="18385" y="188357"/>
                  <a:pt x="21758" y="173031"/>
                  <a:pt x="29188" y="159657"/>
                </a:cubicBezTo>
                <a:cubicBezTo>
                  <a:pt x="46131" y="129160"/>
                  <a:pt x="76212" y="105669"/>
                  <a:pt x="87245" y="72572"/>
                </a:cubicBezTo>
                <a:cubicBezTo>
                  <a:pt x="104820" y="19849"/>
                  <a:pt x="101760" y="44329"/>
                  <a:pt x="10176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9251" y="3849524"/>
            <a:ext cx="3807261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b="1" dirty="0"/>
              <a:t>0-1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Knapsack problem</a:t>
            </a:r>
            <a:r>
              <a:rPr kumimoji="1" lang="zh-CN" altLang="en-US" b="1" dirty="0"/>
              <a:t> </a:t>
            </a:r>
            <a:r>
              <a:rPr lang="zh-CN" altLang="en-US" b="1" dirty="0"/>
              <a:t>equation：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79251" y="295242"/>
            <a:ext cx="4693721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b="1" dirty="0"/>
              <a:t>Unbounded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Knapsack problem</a:t>
            </a:r>
            <a:r>
              <a:rPr kumimoji="1" lang="zh-CN" altLang="en-US" b="1" dirty="0"/>
              <a:t> </a:t>
            </a:r>
            <a:r>
              <a:rPr lang="zh-CN" altLang="en-US" b="1" dirty="0"/>
              <a:t>equation：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31010" y="2717800"/>
            <a:ext cx="7479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Remember the Space optimization for the knapsack problem</a:t>
            </a: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sz="2800" b="1" dirty="0"/>
              <a:t>Lab10.B: </a:t>
            </a:r>
            <a:r>
              <a:rPr lang="en-US" altLang="zh-CN" sz="2800" b="1" dirty="0"/>
              <a:t>Dance 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4" y="2468032"/>
            <a:ext cx="11015662" cy="3718456"/>
          </a:xfrm>
        </p:spPr>
        <p:txBody>
          <a:bodyPr>
            <a:normAutofit lnSpcReduction="20000"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In the SUSTech Traditional Culture Club, students are performing a </a:t>
            </a:r>
            <a:r>
              <a:rPr lang="en-US" altLang="zh-CN" sz="2000" b="1" dirty="0">
                <a:solidFill>
                  <a:schemeClr val="tx1"/>
                </a:solidFill>
              </a:rPr>
              <a:t>modern fan dance</a:t>
            </a:r>
            <a:r>
              <a:rPr lang="en-US" altLang="zh-CN" sz="2000" dirty="0">
                <a:solidFill>
                  <a:schemeClr val="tx1"/>
                </a:solidFill>
              </a:rPr>
              <a:t> inspired by Korean heritage. The dance begins with </a:t>
            </a:r>
            <a:r>
              <a:rPr lang="en-US" altLang="zh-CN" sz="2000" b="1" dirty="0">
                <a:solidFill>
                  <a:schemeClr val="tx1"/>
                </a:solidFill>
              </a:rPr>
              <a:t>n dancers</a:t>
            </a:r>
            <a:r>
              <a:rPr lang="en-US" altLang="zh-CN" sz="2000" dirty="0">
                <a:solidFill>
                  <a:schemeClr val="tx1"/>
                </a:solidFill>
              </a:rPr>
              <a:t>, each holding </a:t>
            </a:r>
            <a:r>
              <a:rPr lang="en-US" altLang="zh-CN" sz="2000" b="1" dirty="0">
                <a:solidFill>
                  <a:schemeClr val="tx1"/>
                </a:solidFill>
              </a:rPr>
              <a:t>one fan</a:t>
            </a:r>
            <a:r>
              <a:rPr lang="en-US" altLang="zh-CN" sz="2000" dirty="0">
                <a:solidFill>
                  <a:schemeClr val="tx1"/>
                </a:solidFill>
              </a:rPr>
              <a:t>. The entire performance lasts for </a:t>
            </a:r>
            <a:r>
              <a:rPr lang="en-US" altLang="zh-CN" sz="2000" b="1" dirty="0">
                <a:solidFill>
                  <a:schemeClr val="tx1"/>
                </a:solidFill>
              </a:rPr>
              <a:t>m seconds</a:t>
            </a:r>
            <a:r>
              <a:rPr lang="en-US" altLang="zh-CN" sz="2000" dirty="0">
                <a:solidFill>
                  <a:schemeClr val="tx1"/>
                </a:solidFill>
              </a:rPr>
              <a:t>.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During each second, dancers may pass some or all of their fans to the adjacent person (left or right), or keep them. They can also receive fans from adjacent neighbors. A fan received in the current second </a:t>
            </a:r>
            <a:r>
              <a:rPr lang="en-US" altLang="zh-CN" sz="2000" b="1" dirty="0">
                <a:solidFill>
                  <a:schemeClr val="tx1"/>
                </a:solidFill>
              </a:rPr>
              <a:t>cannot</a:t>
            </a:r>
            <a:r>
              <a:rPr lang="en-US" altLang="zh-CN" sz="2000" dirty="0">
                <a:solidFill>
                  <a:schemeClr val="tx1"/>
                </a:solidFill>
              </a:rPr>
              <a:t> be passed on again in the same second.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Each dancer may hold any number of fans, including none.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Objective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Determine the number of </a:t>
            </a:r>
            <a:r>
              <a:rPr lang="en-US" altLang="zh-CN" sz="1775" b="1" dirty="0">
                <a:solidFill>
                  <a:schemeClr val="tx1"/>
                </a:solidFill>
              </a:rPr>
              <a:t>distinct final configurations</a:t>
            </a:r>
            <a:r>
              <a:rPr lang="en-US" altLang="zh-CN" sz="1775" dirty="0">
                <a:solidFill>
                  <a:schemeClr val="tx1"/>
                </a:solidFill>
              </a:rPr>
              <a:t> (i.e., how many fans each dancer ends up with), modulo </a:t>
            </a:r>
            <a:r>
              <a:rPr lang="en-US" altLang="zh-CN" sz="1775" b="1" dirty="0">
                <a:solidFill>
                  <a:schemeClr val="tx1"/>
                </a:solidFill>
              </a:rPr>
              <a:t>99824353</a:t>
            </a:r>
            <a:r>
              <a:rPr lang="en-US" altLang="zh-CN" sz="1775" dirty="0">
                <a:solidFill>
                  <a:schemeClr val="tx1"/>
                </a:solidFill>
              </a:rPr>
              <a:t>.</a:t>
            </a:r>
            <a:endParaRPr lang="en-US" altLang="zh-CN" sz="1775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Two configurations are considered different if at least one dancer ends up with a different number of fans.</a:t>
            </a:r>
            <a:endParaRPr lang="en-US" altLang="zh-CN" sz="177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 dirty="0">
                <a:sym typeface="+mn-ea"/>
              </a:rPr>
              <a:t>Lab10.B: Dance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Input Format</a:t>
            </a:r>
            <a:endParaRPr lang="en-US" altLang="zh-CN"/>
          </a:p>
          <a:p>
            <a:pPr lvl="1"/>
            <a:r>
              <a:rPr lang="en-US" altLang="zh-CN"/>
              <a:t>A single line with two integers: </a:t>
            </a:r>
            <a:r>
              <a:rPr lang="en-US" altLang="zh-CN" b="1"/>
              <a:t>n</a:t>
            </a:r>
            <a:r>
              <a:rPr lang="en-US" altLang="zh-CN"/>
              <a:t> (number of dancers), </a:t>
            </a:r>
            <a:r>
              <a:rPr lang="en-US" altLang="zh-CN" b="1"/>
              <a:t>m</a:t>
            </a:r>
            <a:r>
              <a:rPr lang="en-US" altLang="zh-CN"/>
              <a:t> (duration in seconds)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Output Format</a:t>
            </a:r>
            <a:endParaRPr lang="en-US" altLang="zh-CN"/>
          </a:p>
          <a:p>
            <a:pPr lvl="1"/>
            <a:r>
              <a:rPr lang="en-US" altLang="zh-CN"/>
              <a:t>One integer: the number of possible configurations after </a:t>
            </a:r>
            <a:r>
              <a:rPr lang="en-US" altLang="zh-CN" b="1"/>
              <a:t>m</a:t>
            </a:r>
            <a:r>
              <a:rPr lang="en-US" altLang="zh-CN"/>
              <a:t> seconds, modulo </a:t>
            </a:r>
            <a:r>
              <a:rPr lang="en-US" altLang="zh-CN" b="1"/>
              <a:t>99824353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750945" y="53848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95" y="588010"/>
            <a:ext cx="691515" cy="691515"/>
          </a:xfrm>
          <a:prstGeom prst="rect">
            <a:avLst/>
          </a:prstGeom>
        </p:spPr>
      </p:pic>
      <p:pic>
        <p:nvPicPr>
          <p:cNvPr id="9" name="图片 8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588010"/>
            <a:ext cx="691515" cy="691515"/>
          </a:xfrm>
          <a:prstGeom prst="rect">
            <a:avLst/>
          </a:prstGeom>
        </p:spPr>
      </p:pic>
      <p:pic>
        <p:nvPicPr>
          <p:cNvPr id="10" name="图片 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588010"/>
            <a:ext cx="691515" cy="691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6134" y="577687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134" y="1060602"/>
            <a:ext cx="60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3 5 </a:t>
            </a:r>
            <a:endParaRPr kumimoji="1"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855345" y="2360930"/>
            <a:ext cx="9236075" cy="3906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377180" y="1600200"/>
            <a:ext cx="351155" cy="5194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1" name="表格 70"/>
          <p:cNvGraphicFramePr/>
          <p:nvPr>
            <p:custDataLst>
              <p:tags r:id="rId3"/>
            </p:custDataLst>
          </p:nvPr>
        </p:nvGraphicFramePr>
        <p:xfrm>
          <a:off x="1254125" y="264414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2" name="图片 7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2693670"/>
            <a:ext cx="691515" cy="691515"/>
          </a:xfrm>
          <a:prstGeom prst="rect">
            <a:avLst/>
          </a:prstGeom>
        </p:spPr>
      </p:pic>
      <p:pic>
        <p:nvPicPr>
          <p:cNvPr id="73" name="图片 7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2693670"/>
            <a:ext cx="691515" cy="691515"/>
          </a:xfrm>
          <a:prstGeom prst="rect">
            <a:avLst/>
          </a:prstGeom>
        </p:spPr>
      </p:pic>
      <p:pic>
        <p:nvPicPr>
          <p:cNvPr id="74" name="图片 7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2727325"/>
            <a:ext cx="691515" cy="691515"/>
          </a:xfrm>
          <a:prstGeom prst="rect">
            <a:avLst/>
          </a:prstGeom>
        </p:spPr>
      </p:pic>
      <p:graphicFrame>
        <p:nvGraphicFramePr>
          <p:cNvPr id="75" name="表格 74"/>
          <p:cNvGraphicFramePr/>
          <p:nvPr>
            <p:custDataLst>
              <p:tags r:id="rId4"/>
            </p:custDataLst>
          </p:nvPr>
        </p:nvGraphicFramePr>
        <p:xfrm>
          <a:off x="1254125" y="351218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7" name="图片 76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3561715"/>
            <a:ext cx="691515" cy="691515"/>
          </a:xfrm>
          <a:prstGeom prst="rect">
            <a:avLst/>
          </a:prstGeom>
        </p:spPr>
      </p:pic>
      <p:pic>
        <p:nvPicPr>
          <p:cNvPr id="78" name="图片 77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945" y="3561715"/>
            <a:ext cx="691515" cy="691515"/>
          </a:xfrm>
          <a:prstGeom prst="rect">
            <a:avLst/>
          </a:prstGeom>
        </p:spPr>
      </p:pic>
      <p:pic>
        <p:nvPicPr>
          <p:cNvPr id="79" name="图片 78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40" y="3561715"/>
            <a:ext cx="691515" cy="691515"/>
          </a:xfrm>
          <a:prstGeom prst="rect">
            <a:avLst/>
          </a:prstGeom>
        </p:spPr>
      </p:pic>
      <p:graphicFrame>
        <p:nvGraphicFramePr>
          <p:cNvPr id="80" name="表格 79"/>
          <p:cNvGraphicFramePr/>
          <p:nvPr>
            <p:custDataLst>
              <p:tags r:id="rId5"/>
            </p:custDataLst>
          </p:nvPr>
        </p:nvGraphicFramePr>
        <p:xfrm>
          <a:off x="1254125" y="439610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" name="图片 80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4445635"/>
            <a:ext cx="691515" cy="691515"/>
          </a:xfrm>
          <a:prstGeom prst="rect">
            <a:avLst/>
          </a:prstGeom>
        </p:spPr>
      </p:pic>
      <p:pic>
        <p:nvPicPr>
          <p:cNvPr id="82" name="图片 8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4445635"/>
            <a:ext cx="691515" cy="691515"/>
          </a:xfrm>
          <a:prstGeom prst="rect">
            <a:avLst/>
          </a:prstGeom>
        </p:spPr>
      </p:pic>
      <p:pic>
        <p:nvPicPr>
          <p:cNvPr id="83" name="图片 8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4457065"/>
            <a:ext cx="691515" cy="691515"/>
          </a:xfrm>
          <a:prstGeom prst="rect">
            <a:avLst/>
          </a:prstGeom>
        </p:spPr>
      </p:pic>
      <p:graphicFrame>
        <p:nvGraphicFramePr>
          <p:cNvPr id="84" name="表格 83"/>
          <p:cNvGraphicFramePr/>
          <p:nvPr>
            <p:custDataLst>
              <p:tags r:id="rId6"/>
            </p:custDataLst>
          </p:nvPr>
        </p:nvGraphicFramePr>
        <p:xfrm>
          <a:off x="6057900" y="262890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5" name="图片 84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15" y="2727960"/>
            <a:ext cx="691515" cy="691515"/>
          </a:xfrm>
          <a:prstGeom prst="rect">
            <a:avLst/>
          </a:prstGeom>
        </p:spPr>
      </p:pic>
      <p:pic>
        <p:nvPicPr>
          <p:cNvPr id="86" name="图片 85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5" y="2678430"/>
            <a:ext cx="691515" cy="691515"/>
          </a:xfrm>
          <a:prstGeom prst="rect">
            <a:avLst/>
          </a:prstGeom>
        </p:spPr>
      </p:pic>
      <p:pic>
        <p:nvPicPr>
          <p:cNvPr id="88" name="图片 87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5" y="2678430"/>
            <a:ext cx="691515" cy="691515"/>
          </a:xfrm>
          <a:prstGeom prst="rect">
            <a:avLst/>
          </a:prstGeom>
        </p:spPr>
      </p:pic>
      <p:graphicFrame>
        <p:nvGraphicFramePr>
          <p:cNvPr id="89" name="表格 88"/>
          <p:cNvGraphicFramePr/>
          <p:nvPr>
            <p:custDataLst>
              <p:tags r:id="rId7"/>
            </p:custDataLst>
          </p:nvPr>
        </p:nvGraphicFramePr>
        <p:xfrm>
          <a:off x="6057900" y="349694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0" name="图片 8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546475"/>
            <a:ext cx="691515" cy="691515"/>
          </a:xfrm>
          <a:prstGeom prst="rect">
            <a:avLst/>
          </a:prstGeom>
        </p:spPr>
      </p:pic>
      <p:pic>
        <p:nvPicPr>
          <p:cNvPr id="91" name="图片 90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870" y="3546475"/>
            <a:ext cx="691515" cy="691515"/>
          </a:xfrm>
          <a:prstGeom prst="rect">
            <a:avLst/>
          </a:prstGeom>
        </p:spPr>
      </p:pic>
      <p:pic>
        <p:nvPicPr>
          <p:cNvPr id="92" name="图片 9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5" y="3546475"/>
            <a:ext cx="691515" cy="691515"/>
          </a:xfrm>
          <a:prstGeom prst="rect">
            <a:avLst/>
          </a:prstGeom>
        </p:spPr>
      </p:pic>
      <p:graphicFrame>
        <p:nvGraphicFramePr>
          <p:cNvPr id="93" name="表格 92"/>
          <p:cNvGraphicFramePr/>
          <p:nvPr>
            <p:custDataLst>
              <p:tags r:id="rId8"/>
            </p:custDataLst>
          </p:nvPr>
        </p:nvGraphicFramePr>
        <p:xfrm>
          <a:off x="6057900" y="436499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4" name="图片 9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4408805"/>
            <a:ext cx="691515" cy="691515"/>
          </a:xfrm>
          <a:prstGeom prst="rect">
            <a:avLst/>
          </a:prstGeom>
        </p:spPr>
      </p:pic>
      <p:pic>
        <p:nvPicPr>
          <p:cNvPr id="97" name="图片 96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5" y="4414520"/>
            <a:ext cx="691515" cy="691515"/>
          </a:xfrm>
          <a:prstGeom prst="rect">
            <a:avLst/>
          </a:prstGeom>
        </p:spPr>
      </p:pic>
      <p:pic>
        <p:nvPicPr>
          <p:cNvPr id="100" name="图片 9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5" y="4414520"/>
            <a:ext cx="691515" cy="691515"/>
          </a:xfrm>
          <a:prstGeom prst="rect">
            <a:avLst/>
          </a:prstGeom>
        </p:spPr>
      </p:pic>
      <p:graphicFrame>
        <p:nvGraphicFramePr>
          <p:cNvPr id="102" name="表格 101"/>
          <p:cNvGraphicFramePr/>
          <p:nvPr>
            <p:custDataLst>
              <p:tags r:id="rId9"/>
            </p:custDataLst>
          </p:nvPr>
        </p:nvGraphicFramePr>
        <p:xfrm>
          <a:off x="1264920" y="524891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3" name="图片 11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35" y="5309870"/>
            <a:ext cx="691515" cy="691515"/>
          </a:xfrm>
          <a:prstGeom prst="rect">
            <a:avLst/>
          </a:prstGeom>
        </p:spPr>
      </p:pic>
      <p:pic>
        <p:nvPicPr>
          <p:cNvPr id="114" name="图片 11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45" y="5298440"/>
            <a:ext cx="691515" cy="691515"/>
          </a:xfrm>
          <a:prstGeom prst="rect">
            <a:avLst/>
          </a:prstGeom>
        </p:spPr>
      </p:pic>
      <p:pic>
        <p:nvPicPr>
          <p:cNvPr id="115" name="图片 114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5309870"/>
            <a:ext cx="691515" cy="691515"/>
          </a:xfrm>
          <a:prstGeom prst="rect">
            <a:avLst/>
          </a:prstGeom>
        </p:spPr>
      </p:pic>
      <p:sp>
        <p:nvSpPr>
          <p:cNvPr id="117" name="文本框 116"/>
          <p:cNvSpPr txBox="1"/>
          <p:nvPr/>
        </p:nvSpPr>
        <p:spPr>
          <a:xfrm>
            <a:off x="7757795" y="588010"/>
            <a:ext cx="232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 0s: 1 state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10189210" y="3016885"/>
            <a:ext cx="232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1s: add 7 states</a:t>
            </a:r>
            <a:endParaRPr lang="en-US" altLang="zh-CN"/>
          </a:p>
          <a:p>
            <a:r>
              <a:rPr lang="en-US" altLang="zh-CN"/>
              <a:t>Total: 8 states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855345" y="1788795"/>
            <a:ext cx="9236075" cy="16408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377180" y="1028065"/>
            <a:ext cx="351155" cy="5194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0" name="表格 79"/>
          <p:cNvGraphicFramePr/>
          <p:nvPr>
            <p:custDataLst>
              <p:tags r:id="rId1"/>
            </p:custDataLst>
          </p:nvPr>
        </p:nvGraphicFramePr>
        <p:xfrm>
          <a:off x="1254125" y="223710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3" name="表格 92"/>
          <p:cNvGraphicFramePr/>
          <p:nvPr>
            <p:custDataLst>
              <p:tags r:id="rId2"/>
            </p:custDataLst>
          </p:nvPr>
        </p:nvGraphicFramePr>
        <p:xfrm>
          <a:off x="6057900" y="220599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4" name="图片 9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2249805"/>
            <a:ext cx="691515" cy="691515"/>
          </a:xfrm>
          <a:prstGeom prst="rect">
            <a:avLst/>
          </a:prstGeom>
        </p:spPr>
      </p:pic>
      <p:pic>
        <p:nvPicPr>
          <p:cNvPr id="100" name="图片 9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015" y="2255520"/>
            <a:ext cx="691515" cy="691515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10189210" y="2205990"/>
            <a:ext cx="232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2s: add 2 states</a:t>
            </a:r>
            <a:endParaRPr lang="en-US" altLang="zh-CN"/>
          </a:p>
          <a:p>
            <a:r>
              <a:rPr lang="en-US" altLang="zh-CN"/>
              <a:t>Total: 10 states</a:t>
            </a:r>
            <a:endParaRPr lang="en-US" altLang="zh-CN"/>
          </a:p>
        </p:txBody>
      </p:sp>
      <p:pic>
        <p:nvPicPr>
          <p:cNvPr id="2" name="图片 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5" y="2309495"/>
            <a:ext cx="691515" cy="691515"/>
          </a:xfrm>
          <a:prstGeom prst="rect">
            <a:avLst/>
          </a:prstGeom>
        </p:spPr>
      </p:pic>
      <p:pic>
        <p:nvPicPr>
          <p:cNvPr id="3" name="图片 2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2298065"/>
            <a:ext cx="691515" cy="691515"/>
          </a:xfrm>
          <a:prstGeom prst="rect">
            <a:avLst/>
          </a:prstGeom>
        </p:spPr>
      </p:pic>
      <p:pic>
        <p:nvPicPr>
          <p:cNvPr id="4" name="图片 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309495"/>
            <a:ext cx="691515" cy="691515"/>
          </a:xfrm>
          <a:prstGeom prst="rect">
            <a:avLst/>
          </a:prstGeom>
        </p:spPr>
      </p:pic>
      <p:pic>
        <p:nvPicPr>
          <p:cNvPr id="97" name="图片 96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755" y="2255520"/>
            <a:ext cx="691515" cy="69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9770" y="3830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3s .. 5s :No more states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10300" y="4600424"/>
            <a:ext cx="102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Output: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32650" y="4600791"/>
            <a:ext cx="464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b="1" dirty="0"/>
              <a:t>10</a:t>
            </a:r>
            <a:endParaRPr kumimoji="1" lang="zh-CN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750945" y="53848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95" y="588010"/>
            <a:ext cx="691515" cy="691515"/>
          </a:xfrm>
          <a:prstGeom prst="rect">
            <a:avLst/>
          </a:prstGeom>
        </p:spPr>
      </p:pic>
      <p:pic>
        <p:nvPicPr>
          <p:cNvPr id="9" name="图片 8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588010"/>
            <a:ext cx="691515" cy="691515"/>
          </a:xfrm>
          <a:prstGeom prst="rect">
            <a:avLst/>
          </a:prstGeom>
        </p:spPr>
      </p:pic>
      <p:pic>
        <p:nvPicPr>
          <p:cNvPr id="10" name="图片 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588010"/>
            <a:ext cx="691515" cy="691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83579" y="1480657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83579" y="1963572"/>
            <a:ext cx="60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3 2 </a:t>
            </a:r>
            <a:endParaRPr kumimoji="1" lang="zh-CN" altLang="en-US" b="1" dirty="0"/>
          </a:p>
        </p:txBody>
      </p:sp>
      <p:sp>
        <p:nvSpPr>
          <p:cNvPr id="19" name="下箭头 18"/>
          <p:cNvSpPr/>
          <p:nvPr/>
        </p:nvSpPr>
        <p:spPr>
          <a:xfrm>
            <a:off x="5377180" y="1600200"/>
            <a:ext cx="351155" cy="5194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1465" y="1849120"/>
            <a:ext cx="3578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Only consider the first dancer:</a:t>
            </a:r>
            <a:endParaRPr lang="en-US" altLang="zh-CN"/>
          </a:p>
          <a:p>
            <a:endParaRPr lang="zh-TW" altLang="zh-CN">
              <a:ea typeface="PMingLiU" panose="02020500000000000000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83705" y="2357120"/>
            <a:ext cx="4760595" cy="228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In this case,</a:t>
            </a:r>
            <a:endParaRPr lang="en-US" altLang="zh-CN"/>
          </a:p>
          <a:p>
            <a:r>
              <a:rPr lang="en-US" altLang="zh-CN"/>
              <a:t>each fan can appear in one of all three dancers at the end time.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general,</a:t>
            </a:r>
            <a:endParaRPr lang="en-US" altLang="zh-CN"/>
          </a:p>
          <a:p>
            <a:r>
              <a:rPr lang="en-US" altLang="zh-CN"/>
              <a:t>the i th fan can only appear in [i-m, i+m] place at the end.</a:t>
            </a:r>
            <a:endParaRPr lang="en-US" altLang="zh-CN"/>
          </a:p>
        </p:txBody>
      </p:sp>
      <p:graphicFrame>
        <p:nvGraphicFramePr>
          <p:cNvPr id="20" name="表格 19"/>
          <p:cNvGraphicFramePr/>
          <p:nvPr>
            <p:custDataLst>
              <p:tags r:id="rId3"/>
            </p:custDataLst>
          </p:nvPr>
        </p:nvGraphicFramePr>
        <p:xfrm>
          <a:off x="291465" y="355536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1830070" y="3556000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3047365" y="3555365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pic>
        <p:nvPicPr>
          <p:cNvPr id="23" name="图片 2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3577590"/>
            <a:ext cx="691515" cy="691515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4264660" y="3727450"/>
            <a:ext cx="152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Case2</a:t>
            </a:r>
            <a:endParaRPr lang="en-US" altLang="zh-CN"/>
          </a:p>
        </p:txBody>
      </p:sp>
      <p:graphicFrame>
        <p:nvGraphicFramePr>
          <p:cNvPr id="26" name="表格 25"/>
          <p:cNvGraphicFramePr/>
          <p:nvPr>
            <p:custDataLst>
              <p:tags r:id="rId7"/>
            </p:custDataLst>
          </p:nvPr>
        </p:nvGraphicFramePr>
        <p:xfrm>
          <a:off x="291465" y="249428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1830070" y="2494915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3047365" y="2494280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264660" y="2654300"/>
            <a:ext cx="152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Case1</a:t>
            </a:r>
            <a:endParaRPr lang="en-US" altLang="zh-CN"/>
          </a:p>
        </p:txBody>
      </p:sp>
      <p:graphicFrame>
        <p:nvGraphicFramePr>
          <p:cNvPr id="31" name="表格 30"/>
          <p:cNvGraphicFramePr/>
          <p:nvPr>
            <p:custDataLst>
              <p:tags r:id="rId11"/>
            </p:custDataLst>
          </p:nvPr>
        </p:nvGraphicFramePr>
        <p:xfrm>
          <a:off x="291465" y="4638675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1830070" y="4639310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3047365" y="4638675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pic>
        <p:nvPicPr>
          <p:cNvPr id="34" name="图片 33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4660265"/>
            <a:ext cx="691515" cy="691515"/>
          </a:xfrm>
          <a:prstGeom prst="rect">
            <a:avLst/>
          </a:prstGeom>
        </p:spPr>
      </p:pic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4264660" y="4810760"/>
            <a:ext cx="152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Case3</a:t>
            </a:r>
            <a:endParaRPr lang="en-US" altLang="zh-CN"/>
          </a:p>
        </p:txBody>
      </p:sp>
      <p:pic>
        <p:nvPicPr>
          <p:cNvPr id="36" name="图片 35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4660265"/>
            <a:ext cx="691515" cy="691515"/>
          </a:xfrm>
          <a:prstGeom prst="rect">
            <a:avLst/>
          </a:prstGeom>
        </p:spPr>
      </p:pic>
      <p:graphicFrame>
        <p:nvGraphicFramePr>
          <p:cNvPr id="37" name="表格 36"/>
          <p:cNvGraphicFramePr/>
          <p:nvPr>
            <p:custDataLst>
              <p:tags r:id="rId15"/>
            </p:custDataLst>
          </p:nvPr>
        </p:nvGraphicFramePr>
        <p:xfrm>
          <a:off x="291465" y="574294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文本框 37"/>
          <p:cNvSpPr txBox="1"/>
          <p:nvPr>
            <p:custDataLst>
              <p:tags r:id="rId16"/>
            </p:custDataLst>
          </p:nvPr>
        </p:nvSpPr>
        <p:spPr>
          <a:xfrm>
            <a:off x="1830070" y="5743575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7"/>
            </p:custDataLst>
          </p:nvPr>
        </p:nvSpPr>
        <p:spPr>
          <a:xfrm>
            <a:off x="3047365" y="5742940"/>
            <a:ext cx="6070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pic>
        <p:nvPicPr>
          <p:cNvPr id="40" name="图片 39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" y="5742940"/>
            <a:ext cx="691515" cy="691515"/>
          </a:xfrm>
          <a:prstGeom prst="rect">
            <a:avLst/>
          </a:prstGeom>
        </p:spPr>
      </p:pic>
      <p:sp>
        <p:nvSpPr>
          <p:cNvPr id="41" name="文本框 40"/>
          <p:cNvSpPr txBox="1"/>
          <p:nvPr>
            <p:custDataLst>
              <p:tags r:id="rId18"/>
            </p:custDataLst>
          </p:nvPr>
        </p:nvSpPr>
        <p:spPr>
          <a:xfrm>
            <a:off x="4264660" y="5915025"/>
            <a:ext cx="152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Case4</a:t>
            </a:r>
            <a:endParaRPr lang="en-US" altLang="zh-CN"/>
          </a:p>
        </p:txBody>
      </p:sp>
      <p:pic>
        <p:nvPicPr>
          <p:cNvPr id="42" name="图片 41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5742940"/>
            <a:ext cx="691515" cy="691515"/>
          </a:xfrm>
          <a:prstGeom prst="rect">
            <a:avLst/>
          </a:prstGeom>
        </p:spPr>
      </p:pic>
      <p:pic>
        <p:nvPicPr>
          <p:cNvPr id="43" name="图片 42" descr="扇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5742940"/>
            <a:ext cx="691515" cy="691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表格 136"/>
          <p:cNvGraphicFramePr/>
          <p:nvPr>
            <p:custDataLst>
              <p:tags r:id="rId1"/>
            </p:custDataLst>
          </p:nvPr>
        </p:nvGraphicFramePr>
        <p:xfrm>
          <a:off x="7296150" y="381000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8" name="表格 107"/>
          <p:cNvGraphicFramePr/>
          <p:nvPr>
            <p:custDataLst>
              <p:tags r:id="rId2"/>
            </p:custDataLst>
          </p:nvPr>
        </p:nvGraphicFramePr>
        <p:xfrm>
          <a:off x="2614295" y="381000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表格 114"/>
          <p:cNvGraphicFramePr/>
          <p:nvPr>
            <p:custDataLst>
              <p:tags r:id="rId3"/>
            </p:custDataLst>
          </p:nvPr>
        </p:nvGraphicFramePr>
        <p:xfrm>
          <a:off x="2614295" y="452374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表格 104"/>
          <p:cNvGraphicFramePr/>
          <p:nvPr>
            <p:custDataLst>
              <p:tags r:id="rId4"/>
            </p:custDataLst>
          </p:nvPr>
        </p:nvGraphicFramePr>
        <p:xfrm>
          <a:off x="2614295" y="310388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3750945" y="53848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595" y="588010"/>
            <a:ext cx="691515" cy="691515"/>
          </a:xfrm>
          <a:prstGeom prst="rect">
            <a:avLst/>
          </a:prstGeom>
        </p:spPr>
      </p:pic>
      <p:pic>
        <p:nvPicPr>
          <p:cNvPr id="9" name="图片 8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770" y="588010"/>
            <a:ext cx="691515" cy="691515"/>
          </a:xfrm>
          <a:prstGeom prst="rect">
            <a:avLst/>
          </a:prstGeom>
        </p:spPr>
      </p:pic>
      <p:pic>
        <p:nvPicPr>
          <p:cNvPr id="10" name="图片 9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060" y="588010"/>
            <a:ext cx="691515" cy="691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6134" y="577687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134" y="1060602"/>
            <a:ext cx="60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3 2 </a:t>
            </a:r>
            <a:endParaRPr kumimoji="1" lang="zh-CN" altLang="en-US" b="1" dirty="0"/>
          </a:p>
        </p:txBody>
      </p:sp>
      <p:sp>
        <p:nvSpPr>
          <p:cNvPr id="19" name="下箭头 18"/>
          <p:cNvSpPr/>
          <p:nvPr/>
        </p:nvSpPr>
        <p:spPr>
          <a:xfrm>
            <a:off x="5377180" y="1371600"/>
            <a:ext cx="351155" cy="5194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87640" y="334645"/>
            <a:ext cx="2609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In this case,</a:t>
            </a:r>
            <a:endParaRPr lang="en-US" altLang="zh-CN"/>
          </a:p>
          <a:p>
            <a:pPr algn="just"/>
            <a:r>
              <a:rPr lang="en-US" altLang="zh-CN"/>
              <a:t>each fan can appear in one of all three dancers at the end time.</a:t>
            </a:r>
            <a:endParaRPr lang="en-US" altLang="zh-CN"/>
          </a:p>
        </p:txBody>
      </p:sp>
      <p:graphicFrame>
        <p:nvGraphicFramePr>
          <p:cNvPr id="11" name="表格 10"/>
          <p:cNvGraphicFramePr/>
          <p:nvPr>
            <p:custDataLst>
              <p:tags r:id="rId7"/>
            </p:custDataLst>
          </p:nvPr>
        </p:nvGraphicFramePr>
        <p:xfrm>
          <a:off x="556260" y="249301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文本框 71"/>
          <p:cNvSpPr txBox="1"/>
          <p:nvPr>
            <p:custDataLst>
              <p:tags r:id="rId8"/>
            </p:custDataLst>
          </p:nvPr>
        </p:nvSpPr>
        <p:spPr>
          <a:xfrm>
            <a:off x="965835" y="249301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>
            <p:custDataLst>
              <p:tags r:id="rId9"/>
            </p:custDataLst>
          </p:nvPr>
        </p:nvSpPr>
        <p:spPr>
          <a:xfrm>
            <a:off x="1381125" y="250571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75" name="表格 74"/>
          <p:cNvGraphicFramePr/>
          <p:nvPr>
            <p:custDataLst>
              <p:tags r:id="rId10"/>
            </p:custDataLst>
          </p:nvPr>
        </p:nvGraphicFramePr>
        <p:xfrm>
          <a:off x="556260" y="292608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6" name="图片 75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" y="2938780"/>
            <a:ext cx="409575" cy="409575"/>
          </a:xfrm>
          <a:prstGeom prst="rect">
            <a:avLst/>
          </a:prstGeom>
        </p:spPr>
      </p:pic>
      <p:sp>
        <p:nvSpPr>
          <p:cNvPr id="77" name="文本框 76"/>
          <p:cNvSpPr txBox="1"/>
          <p:nvPr>
            <p:custDataLst>
              <p:tags r:id="rId11"/>
            </p:custDataLst>
          </p:nvPr>
        </p:nvSpPr>
        <p:spPr>
          <a:xfrm>
            <a:off x="965835" y="292608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>
            <p:custDataLst>
              <p:tags r:id="rId12"/>
            </p:custDataLst>
          </p:nvPr>
        </p:nvSpPr>
        <p:spPr>
          <a:xfrm>
            <a:off x="1381125" y="293878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83" name="表格 82"/>
          <p:cNvGraphicFramePr/>
          <p:nvPr>
            <p:custDataLst>
              <p:tags r:id="rId13"/>
            </p:custDataLst>
          </p:nvPr>
        </p:nvGraphicFramePr>
        <p:xfrm>
          <a:off x="556260" y="334645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4" name="图片 83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" y="3352800"/>
            <a:ext cx="409575" cy="409575"/>
          </a:xfrm>
          <a:prstGeom prst="rect">
            <a:avLst/>
          </a:prstGeom>
        </p:spPr>
      </p:pic>
      <p:sp>
        <p:nvSpPr>
          <p:cNvPr id="85" name="文本框 84"/>
          <p:cNvSpPr txBox="1"/>
          <p:nvPr>
            <p:custDataLst>
              <p:tags r:id="rId14"/>
            </p:custDataLst>
          </p:nvPr>
        </p:nvSpPr>
        <p:spPr>
          <a:xfrm>
            <a:off x="965835" y="334645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>
            <p:custDataLst>
              <p:tags r:id="rId15"/>
            </p:custDataLst>
          </p:nvPr>
        </p:nvSpPr>
        <p:spPr>
          <a:xfrm>
            <a:off x="1381125" y="335915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87" name="表格 86"/>
          <p:cNvGraphicFramePr/>
          <p:nvPr>
            <p:custDataLst>
              <p:tags r:id="rId16"/>
            </p:custDataLst>
          </p:nvPr>
        </p:nvGraphicFramePr>
        <p:xfrm>
          <a:off x="556260" y="376682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8" name="图片 87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" y="3793490"/>
            <a:ext cx="409575" cy="409575"/>
          </a:xfrm>
          <a:prstGeom prst="rect">
            <a:avLst/>
          </a:prstGeom>
        </p:spPr>
      </p:pic>
      <p:sp>
        <p:nvSpPr>
          <p:cNvPr id="89" name="文本框 88"/>
          <p:cNvSpPr txBox="1"/>
          <p:nvPr>
            <p:custDataLst>
              <p:tags r:id="rId17"/>
            </p:custDataLst>
          </p:nvPr>
        </p:nvSpPr>
        <p:spPr>
          <a:xfrm>
            <a:off x="965835" y="376682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18"/>
            </p:custDataLst>
          </p:nvPr>
        </p:nvSpPr>
        <p:spPr>
          <a:xfrm>
            <a:off x="1381125" y="377952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92" name="图片 91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" y="3373755"/>
            <a:ext cx="409575" cy="409575"/>
          </a:xfrm>
          <a:prstGeom prst="rect">
            <a:avLst/>
          </a:prstGeom>
        </p:spPr>
      </p:pic>
      <p:pic>
        <p:nvPicPr>
          <p:cNvPr id="93" name="图片 92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3804285"/>
            <a:ext cx="409575" cy="409575"/>
          </a:xfrm>
          <a:prstGeom prst="rect">
            <a:avLst/>
          </a:prstGeom>
        </p:spPr>
      </p:pic>
      <p:pic>
        <p:nvPicPr>
          <p:cNvPr id="94" name="图片 93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" y="3810635"/>
            <a:ext cx="409575" cy="409575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5728335" y="1999615"/>
            <a:ext cx="3578860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Consider the first two dancer:</a:t>
            </a:r>
            <a:endParaRPr lang="en-US" altLang="zh-CN"/>
          </a:p>
          <a:p>
            <a:endParaRPr lang="zh-TW" altLang="zh-CN">
              <a:ea typeface="PMingLiU" panose="02020500000000000000" charset="-120"/>
            </a:endParaRPr>
          </a:p>
        </p:txBody>
      </p:sp>
      <p:graphicFrame>
        <p:nvGraphicFramePr>
          <p:cNvPr id="97" name="表格 96"/>
          <p:cNvGraphicFramePr/>
          <p:nvPr>
            <p:custDataLst>
              <p:tags r:id="rId19"/>
            </p:custDataLst>
          </p:nvPr>
        </p:nvGraphicFramePr>
        <p:xfrm>
          <a:off x="2614295" y="239014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文本框 98"/>
          <p:cNvSpPr txBox="1"/>
          <p:nvPr>
            <p:custDataLst>
              <p:tags r:id="rId20"/>
            </p:custDataLst>
          </p:nvPr>
        </p:nvSpPr>
        <p:spPr>
          <a:xfrm>
            <a:off x="4218940" y="239077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>
            <p:custDataLst>
              <p:tags r:id="rId21"/>
            </p:custDataLst>
          </p:nvPr>
        </p:nvSpPr>
        <p:spPr>
          <a:xfrm>
            <a:off x="5066665" y="2545080"/>
            <a:ext cx="131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Case1</a:t>
            </a:r>
            <a:endParaRPr lang="en-US" altLang="zh-CN"/>
          </a:p>
        </p:txBody>
      </p:sp>
      <p:sp>
        <p:nvSpPr>
          <p:cNvPr id="106" name="文本框 105"/>
          <p:cNvSpPr txBox="1"/>
          <p:nvPr>
            <p:custDataLst>
              <p:tags r:id="rId22"/>
            </p:custDataLst>
          </p:nvPr>
        </p:nvSpPr>
        <p:spPr>
          <a:xfrm>
            <a:off x="4218940" y="310451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>
            <p:custDataLst>
              <p:tags r:id="rId23"/>
            </p:custDataLst>
          </p:nvPr>
        </p:nvSpPr>
        <p:spPr>
          <a:xfrm>
            <a:off x="5066665" y="3258820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Case2.1</a:t>
            </a:r>
            <a:endParaRPr lang="en-US" altLang="zh-CN"/>
          </a:p>
        </p:txBody>
      </p:sp>
      <p:sp>
        <p:nvSpPr>
          <p:cNvPr id="109" name="文本框 108"/>
          <p:cNvSpPr txBox="1"/>
          <p:nvPr>
            <p:custDataLst>
              <p:tags r:id="rId24"/>
            </p:custDataLst>
          </p:nvPr>
        </p:nvSpPr>
        <p:spPr>
          <a:xfrm>
            <a:off x="4218940" y="381063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>
            <p:custDataLst>
              <p:tags r:id="rId25"/>
            </p:custDataLst>
          </p:nvPr>
        </p:nvSpPr>
        <p:spPr>
          <a:xfrm>
            <a:off x="5066665" y="396494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Case2.2</a:t>
            </a:r>
            <a:endParaRPr lang="en-US" altLang="zh-CN"/>
          </a:p>
        </p:txBody>
      </p:sp>
      <p:pic>
        <p:nvPicPr>
          <p:cNvPr id="111" name="图片 110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50" y="3308350"/>
            <a:ext cx="398145" cy="398145"/>
          </a:xfrm>
          <a:prstGeom prst="rect">
            <a:avLst/>
          </a:prstGeom>
        </p:spPr>
      </p:pic>
      <p:pic>
        <p:nvPicPr>
          <p:cNvPr id="114" name="图片 113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4180" y="6106160"/>
            <a:ext cx="398145" cy="398145"/>
          </a:xfrm>
          <a:prstGeom prst="rect">
            <a:avLst/>
          </a:prstGeom>
        </p:spPr>
      </p:pic>
      <p:sp>
        <p:nvSpPr>
          <p:cNvPr id="116" name="文本框 115"/>
          <p:cNvSpPr txBox="1"/>
          <p:nvPr>
            <p:custDataLst>
              <p:tags r:id="rId26"/>
            </p:custDataLst>
          </p:nvPr>
        </p:nvSpPr>
        <p:spPr>
          <a:xfrm>
            <a:off x="4218940" y="452437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17" name="文本框 116"/>
          <p:cNvSpPr txBox="1"/>
          <p:nvPr>
            <p:custDataLst>
              <p:tags r:id="rId27"/>
            </p:custDataLst>
          </p:nvPr>
        </p:nvSpPr>
        <p:spPr>
          <a:xfrm>
            <a:off x="5066665" y="467868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Case3.1</a:t>
            </a:r>
            <a:endParaRPr lang="en-US" altLang="zh-CN"/>
          </a:p>
        </p:txBody>
      </p:sp>
      <p:pic>
        <p:nvPicPr>
          <p:cNvPr id="118" name="图片 117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7640" y="6106160"/>
            <a:ext cx="398145" cy="398145"/>
          </a:xfrm>
          <a:prstGeom prst="rect">
            <a:avLst/>
          </a:prstGeom>
        </p:spPr>
      </p:pic>
      <p:graphicFrame>
        <p:nvGraphicFramePr>
          <p:cNvPr id="119" name="表格 118"/>
          <p:cNvGraphicFramePr/>
          <p:nvPr>
            <p:custDataLst>
              <p:tags r:id="rId28"/>
            </p:custDataLst>
          </p:nvPr>
        </p:nvGraphicFramePr>
        <p:xfrm>
          <a:off x="2614295" y="523748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0" name="图片 119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605" y="5392420"/>
            <a:ext cx="398145" cy="398145"/>
          </a:xfrm>
          <a:prstGeom prst="rect">
            <a:avLst/>
          </a:prstGeom>
        </p:spPr>
      </p:pic>
      <p:sp>
        <p:nvSpPr>
          <p:cNvPr id="121" name="文本框 120"/>
          <p:cNvSpPr txBox="1"/>
          <p:nvPr>
            <p:custDataLst>
              <p:tags r:id="rId29"/>
            </p:custDataLst>
          </p:nvPr>
        </p:nvSpPr>
        <p:spPr>
          <a:xfrm>
            <a:off x="4218940" y="523811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22" name="文本框 121"/>
          <p:cNvSpPr txBox="1"/>
          <p:nvPr>
            <p:custDataLst>
              <p:tags r:id="rId30"/>
            </p:custDataLst>
          </p:nvPr>
        </p:nvSpPr>
        <p:spPr>
          <a:xfrm>
            <a:off x="5066665" y="539242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Case3.2</a:t>
            </a:r>
            <a:endParaRPr lang="en-US" altLang="zh-CN"/>
          </a:p>
        </p:txBody>
      </p:sp>
      <p:pic>
        <p:nvPicPr>
          <p:cNvPr id="123" name="图片 122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50" y="5392420"/>
            <a:ext cx="398145" cy="398145"/>
          </a:xfrm>
          <a:prstGeom prst="rect">
            <a:avLst/>
          </a:prstGeom>
        </p:spPr>
      </p:pic>
      <p:graphicFrame>
        <p:nvGraphicFramePr>
          <p:cNvPr id="124" name="表格 123"/>
          <p:cNvGraphicFramePr/>
          <p:nvPr>
            <p:custDataLst>
              <p:tags r:id="rId31"/>
            </p:custDataLst>
          </p:nvPr>
        </p:nvGraphicFramePr>
        <p:xfrm>
          <a:off x="2614295" y="595122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5" name="图片 124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005" y="4678680"/>
            <a:ext cx="398145" cy="398145"/>
          </a:xfrm>
          <a:prstGeom prst="rect">
            <a:avLst/>
          </a:prstGeom>
        </p:spPr>
      </p:pic>
      <p:sp>
        <p:nvSpPr>
          <p:cNvPr id="126" name="文本框 125"/>
          <p:cNvSpPr txBox="1"/>
          <p:nvPr>
            <p:custDataLst>
              <p:tags r:id="rId32"/>
            </p:custDataLst>
          </p:nvPr>
        </p:nvSpPr>
        <p:spPr>
          <a:xfrm>
            <a:off x="4218940" y="595185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27" name="文本框 126"/>
          <p:cNvSpPr txBox="1"/>
          <p:nvPr>
            <p:custDataLst>
              <p:tags r:id="rId33"/>
            </p:custDataLst>
          </p:nvPr>
        </p:nvSpPr>
        <p:spPr>
          <a:xfrm>
            <a:off x="5066665" y="610616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Case3.3</a:t>
            </a:r>
            <a:endParaRPr lang="en-US" altLang="zh-CN"/>
          </a:p>
        </p:txBody>
      </p:sp>
      <p:pic>
        <p:nvPicPr>
          <p:cNvPr id="128" name="图片 127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0945" y="4678680"/>
            <a:ext cx="398145" cy="398145"/>
          </a:xfrm>
          <a:prstGeom prst="rect">
            <a:avLst/>
          </a:prstGeom>
        </p:spPr>
      </p:pic>
      <p:graphicFrame>
        <p:nvGraphicFramePr>
          <p:cNvPr id="129" name="表格 128"/>
          <p:cNvGraphicFramePr/>
          <p:nvPr>
            <p:custDataLst>
              <p:tags r:id="rId34"/>
            </p:custDataLst>
          </p:nvPr>
        </p:nvGraphicFramePr>
        <p:xfrm>
          <a:off x="7296150" y="452374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0" name="表格 129"/>
          <p:cNvGraphicFramePr/>
          <p:nvPr>
            <p:custDataLst>
              <p:tags r:id="rId35"/>
            </p:custDataLst>
          </p:nvPr>
        </p:nvGraphicFramePr>
        <p:xfrm>
          <a:off x="7296150" y="310388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表格 130"/>
          <p:cNvGraphicFramePr/>
          <p:nvPr>
            <p:custDataLst>
              <p:tags r:id="rId36"/>
            </p:custDataLst>
          </p:nvPr>
        </p:nvGraphicFramePr>
        <p:xfrm>
          <a:off x="7296150" y="2390140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文本框 131"/>
          <p:cNvSpPr txBox="1"/>
          <p:nvPr>
            <p:custDataLst>
              <p:tags r:id="rId37"/>
            </p:custDataLst>
          </p:nvPr>
        </p:nvSpPr>
        <p:spPr>
          <a:xfrm>
            <a:off x="8900795" y="239077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pic>
        <p:nvPicPr>
          <p:cNvPr id="133" name="图片 132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305" y="3964940"/>
            <a:ext cx="398145" cy="398145"/>
          </a:xfrm>
          <a:prstGeom prst="rect">
            <a:avLst/>
          </a:prstGeom>
        </p:spPr>
      </p:pic>
      <p:sp>
        <p:nvSpPr>
          <p:cNvPr id="134" name="文本框 133"/>
          <p:cNvSpPr txBox="1"/>
          <p:nvPr>
            <p:custDataLst>
              <p:tags r:id="rId38"/>
            </p:custDataLst>
          </p:nvPr>
        </p:nvSpPr>
        <p:spPr>
          <a:xfrm>
            <a:off x="9748520" y="2545080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Case4.1</a:t>
            </a:r>
            <a:endParaRPr lang="en-US" altLang="zh-CN"/>
          </a:p>
        </p:txBody>
      </p:sp>
      <p:sp>
        <p:nvSpPr>
          <p:cNvPr id="135" name="文本框 134"/>
          <p:cNvSpPr txBox="1"/>
          <p:nvPr>
            <p:custDataLst>
              <p:tags r:id="rId39"/>
            </p:custDataLst>
          </p:nvPr>
        </p:nvSpPr>
        <p:spPr>
          <a:xfrm>
            <a:off x="8900795" y="310451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36" name="文本框 135"/>
          <p:cNvSpPr txBox="1"/>
          <p:nvPr>
            <p:custDataLst>
              <p:tags r:id="rId40"/>
            </p:custDataLst>
          </p:nvPr>
        </p:nvSpPr>
        <p:spPr>
          <a:xfrm>
            <a:off x="9748520" y="3258820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Case4.2</a:t>
            </a:r>
            <a:endParaRPr lang="en-US" altLang="zh-CN"/>
          </a:p>
        </p:txBody>
      </p:sp>
      <p:sp>
        <p:nvSpPr>
          <p:cNvPr id="138" name="文本框 137"/>
          <p:cNvSpPr txBox="1"/>
          <p:nvPr>
            <p:custDataLst>
              <p:tags r:id="rId41"/>
            </p:custDataLst>
          </p:nvPr>
        </p:nvSpPr>
        <p:spPr>
          <a:xfrm>
            <a:off x="8900795" y="381063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39" name="文本框 138"/>
          <p:cNvSpPr txBox="1"/>
          <p:nvPr>
            <p:custDataLst>
              <p:tags r:id="rId42"/>
            </p:custDataLst>
          </p:nvPr>
        </p:nvSpPr>
        <p:spPr>
          <a:xfrm>
            <a:off x="9748520" y="396494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Case4.3</a:t>
            </a:r>
            <a:endParaRPr lang="en-US" altLang="zh-CN"/>
          </a:p>
        </p:txBody>
      </p:sp>
      <p:pic>
        <p:nvPicPr>
          <p:cNvPr id="140" name="图片 139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715" y="3308350"/>
            <a:ext cx="398145" cy="398145"/>
          </a:xfrm>
          <a:prstGeom prst="rect">
            <a:avLst/>
          </a:prstGeom>
        </p:spPr>
      </p:pic>
      <p:pic>
        <p:nvPicPr>
          <p:cNvPr id="141" name="图片 140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035" y="3989705"/>
            <a:ext cx="398145" cy="398145"/>
          </a:xfrm>
          <a:prstGeom prst="rect">
            <a:avLst/>
          </a:prstGeom>
        </p:spPr>
      </p:pic>
      <p:sp>
        <p:nvSpPr>
          <p:cNvPr id="142" name="文本框 141"/>
          <p:cNvSpPr txBox="1"/>
          <p:nvPr>
            <p:custDataLst>
              <p:tags r:id="rId43"/>
            </p:custDataLst>
          </p:nvPr>
        </p:nvSpPr>
        <p:spPr>
          <a:xfrm>
            <a:off x="8900795" y="4524375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4800">
                <a:latin typeface="Arial" panose="020B0604020202020204" pitchFamily="34" charset="0"/>
              </a:rPr>
              <a:t>×</a:t>
            </a:r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143" name="文本框 142"/>
          <p:cNvSpPr txBox="1"/>
          <p:nvPr>
            <p:custDataLst>
              <p:tags r:id="rId44"/>
            </p:custDataLst>
          </p:nvPr>
        </p:nvSpPr>
        <p:spPr>
          <a:xfrm>
            <a:off x="9748520" y="4678680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Case4.4</a:t>
            </a:r>
            <a:endParaRPr lang="en-US" altLang="zh-CN"/>
          </a:p>
        </p:txBody>
      </p:sp>
      <p:pic>
        <p:nvPicPr>
          <p:cNvPr id="144" name="图片 143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495" y="3989705"/>
            <a:ext cx="398145" cy="398145"/>
          </a:xfrm>
          <a:prstGeom prst="rect">
            <a:avLst/>
          </a:prstGeom>
        </p:spPr>
      </p:pic>
      <p:pic>
        <p:nvPicPr>
          <p:cNvPr id="155" name="图片 154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980" y="2625090"/>
            <a:ext cx="398145" cy="398145"/>
          </a:xfrm>
          <a:prstGeom prst="rect">
            <a:avLst/>
          </a:prstGeom>
        </p:spPr>
      </p:pic>
      <p:pic>
        <p:nvPicPr>
          <p:cNvPr id="156" name="图片 155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305" y="2625090"/>
            <a:ext cx="398145" cy="398145"/>
          </a:xfrm>
          <a:prstGeom prst="rect">
            <a:avLst/>
          </a:prstGeom>
        </p:spPr>
      </p:pic>
      <p:pic>
        <p:nvPicPr>
          <p:cNvPr id="157" name="图片 156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180" y="3308350"/>
            <a:ext cx="398145" cy="398145"/>
          </a:xfrm>
          <a:prstGeom prst="rect">
            <a:avLst/>
          </a:prstGeom>
        </p:spPr>
      </p:pic>
      <p:pic>
        <p:nvPicPr>
          <p:cNvPr id="158" name="图片 157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240" y="3308350"/>
            <a:ext cx="398145" cy="398145"/>
          </a:xfrm>
          <a:prstGeom prst="rect">
            <a:avLst/>
          </a:prstGeom>
        </p:spPr>
      </p:pic>
      <p:pic>
        <p:nvPicPr>
          <p:cNvPr id="159" name="图片 158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385" y="2625090"/>
            <a:ext cx="398145" cy="398145"/>
          </a:xfrm>
          <a:prstGeom prst="rect">
            <a:avLst/>
          </a:prstGeom>
        </p:spPr>
      </p:pic>
      <p:pic>
        <p:nvPicPr>
          <p:cNvPr id="160" name="图片 159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285" y="4035425"/>
            <a:ext cx="398145" cy="398145"/>
          </a:xfrm>
          <a:prstGeom prst="rect">
            <a:avLst/>
          </a:prstGeom>
        </p:spPr>
      </p:pic>
      <p:cxnSp>
        <p:nvCxnSpPr>
          <p:cNvPr id="161" name="直接箭头连接符 160"/>
          <p:cNvCxnSpPr>
            <a:stCxn id="74" idx="3"/>
            <a:endCxn id="105" idx="1"/>
          </p:cNvCxnSpPr>
          <p:nvPr/>
        </p:nvCxnSpPr>
        <p:spPr>
          <a:xfrm>
            <a:off x="1796415" y="2715895"/>
            <a:ext cx="817880" cy="74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74" idx="3"/>
            <a:endCxn id="97" idx="1"/>
          </p:cNvCxnSpPr>
          <p:nvPr/>
        </p:nvCxnSpPr>
        <p:spPr>
          <a:xfrm>
            <a:off x="1796415" y="2715895"/>
            <a:ext cx="817880" cy="31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78" idx="3"/>
            <a:endCxn id="108" idx="1"/>
          </p:cNvCxnSpPr>
          <p:nvPr/>
        </p:nvCxnSpPr>
        <p:spPr>
          <a:xfrm>
            <a:off x="1796415" y="3148965"/>
            <a:ext cx="817880" cy="1017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74" idx="3"/>
            <a:endCxn id="115" idx="1"/>
          </p:cNvCxnSpPr>
          <p:nvPr/>
        </p:nvCxnSpPr>
        <p:spPr>
          <a:xfrm>
            <a:off x="1796415" y="2715895"/>
            <a:ext cx="817880" cy="21647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78" idx="3"/>
            <a:endCxn id="119" idx="1"/>
          </p:cNvCxnSpPr>
          <p:nvPr/>
        </p:nvCxnSpPr>
        <p:spPr>
          <a:xfrm>
            <a:off x="1796415" y="3148965"/>
            <a:ext cx="817880" cy="24453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86" idx="3"/>
            <a:endCxn id="124" idx="1"/>
          </p:cNvCxnSpPr>
          <p:nvPr/>
        </p:nvCxnSpPr>
        <p:spPr>
          <a:xfrm>
            <a:off x="1796415" y="3569335"/>
            <a:ext cx="817880" cy="27387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74" idx="3"/>
            <a:endCxn id="131" idx="1"/>
          </p:cNvCxnSpPr>
          <p:nvPr/>
        </p:nvCxnSpPr>
        <p:spPr>
          <a:xfrm>
            <a:off x="1796415" y="2715895"/>
            <a:ext cx="5499735" cy="3111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78" idx="3"/>
            <a:endCxn id="140" idx="1"/>
          </p:cNvCxnSpPr>
          <p:nvPr/>
        </p:nvCxnSpPr>
        <p:spPr>
          <a:xfrm>
            <a:off x="1796415" y="3148965"/>
            <a:ext cx="5702300" cy="35877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86" idx="3"/>
            <a:endCxn id="137" idx="1"/>
          </p:cNvCxnSpPr>
          <p:nvPr/>
        </p:nvCxnSpPr>
        <p:spPr>
          <a:xfrm>
            <a:off x="1796415" y="3569335"/>
            <a:ext cx="5499735" cy="5975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90" idx="3"/>
            <a:endCxn id="129" idx="1"/>
          </p:cNvCxnSpPr>
          <p:nvPr/>
        </p:nvCxnSpPr>
        <p:spPr>
          <a:xfrm>
            <a:off x="1796415" y="3989705"/>
            <a:ext cx="5499735" cy="8909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8" name="图片 177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150" y="4739640"/>
            <a:ext cx="398145" cy="398145"/>
          </a:xfrm>
          <a:prstGeom prst="rect">
            <a:avLst/>
          </a:prstGeom>
        </p:spPr>
      </p:pic>
      <p:pic>
        <p:nvPicPr>
          <p:cNvPr id="179" name="图片 178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3475" y="4739640"/>
            <a:ext cx="398145" cy="398145"/>
          </a:xfrm>
          <a:prstGeom prst="rect">
            <a:avLst/>
          </a:prstGeom>
        </p:spPr>
      </p:pic>
      <p:pic>
        <p:nvPicPr>
          <p:cNvPr id="180" name="图片 179" descr="扇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555" y="4739640"/>
            <a:ext cx="398145" cy="398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表格 278"/>
          <p:cNvGraphicFramePr/>
          <p:nvPr>
            <p:custDataLst>
              <p:tags r:id="rId1"/>
            </p:custDataLst>
          </p:nvPr>
        </p:nvGraphicFramePr>
        <p:xfrm>
          <a:off x="2466975" y="587057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750945" y="538480"/>
          <a:ext cx="3684270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1228090"/>
                <a:gridCol w="1228090"/>
                <a:gridCol w="1228090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95" y="588010"/>
            <a:ext cx="691515" cy="691515"/>
          </a:xfrm>
          <a:prstGeom prst="rect">
            <a:avLst/>
          </a:prstGeom>
        </p:spPr>
      </p:pic>
      <p:pic>
        <p:nvPicPr>
          <p:cNvPr id="9" name="图片 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70" y="588010"/>
            <a:ext cx="691515" cy="691515"/>
          </a:xfrm>
          <a:prstGeom prst="rect">
            <a:avLst/>
          </a:prstGeom>
        </p:spPr>
      </p:pic>
      <p:pic>
        <p:nvPicPr>
          <p:cNvPr id="10" name="图片 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60" y="588010"/>
            <a:ext cx="691515" cy="6915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6134" y="577687"/>
            <a:ext cx="763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6134" y="1060602"/>
            <a:ext cx="600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/>
              <a:t>3 5 </a:t>
            </a:r>
            <a:endParaRPr kumimoji="1" lang="zh-CN" altLang="en-US" b="1" dirty="0"/>
          </a:p>
        </p:txBody>
      </p:sp>
      <p:sp>
        <p:nvSpPr>
          <p:cNvPr id="19" name="下箭头 18"/>
          <p:cNvSpPr/>
          <p:nvPr/>
        </p:nvSpPr>
        <p:spPr>
          <a:xfrm>
            <a:off x="5377180" y="1371600"/>
            <a:ext cx="351155" cy="40068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84285" y="650240"/>
            <a:ext cx="2609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this case,</a:t>
            </a:r>
            <a:endParaRPr lang="en-US" altLang="zh-CN"/>
          </a:p>
          <a:p>
            <a:r>
              <a:rPr lang="en-US" altLang="zh-CN"/>
              <a:t>each fan can appear in one of all three dancers at the end time.</a:t>
            </a:r>
            <a:endParaRPr lang="en-US" altLang="zh-CN"/>
          </a:p>
        </p:txBody>
      </p:sp>
      <p:graphicFrame>
        <p:nvGraphicFramePr>
          <p:cNvPr id="61" name="表格 60"/>
          <p:cNvGraphicFramePr/>
          <p:nvPr>
            <p:custDataLst>
              <p:tags r:id="rId4"/>
            </p:custDataLst>
          </p:nvPr>
        </p:nvGraphicFramePr>
        <p:xfrm>
          <a:off x="429895" y="199517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文本框 62"/>
          <p:cNvSpPr txBox="1"/>
          <p:nvPr>
            <p:custDataLst>
              <p:tags r:id="rId5"/>
            </p:custDataLst>
          </p:nvPr>
        </p:nvSpPr>
        <p:spPr>
          <a:xfrm>
            <a:off x="1254760" y="200787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64" name="表格 63"/>
          <p:cNvGraphicFramePr/>
          <p:nvPr>
            <p:custDataLst>
              <p:tags r:id="rId6"/>
            </p:custDataLst>
          </p:nvPr>
        </p:nvGraphicFramePr>
        <p:xfrm>
          <a:off x="429895" y="242824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5" name="图片 64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2466340"/>
            <a:ext cx="409575" cy="409575"/>
          </a:xfrm>
          <a:prstGeom prst="rect">
            <a:avLst/>
          </a:prstGeom>
        </p:spPr>
      </p:pic>
      <p:sp>
        <p:nvSpPr>
          <p:cNvPr id="67" name="文本框 66"/>
          <p:cNvSpPr txBox="1"/>
          <p:nvPr>
            <p:custDataLst>
              <p:tags r:id="rId7"/>
            </p:custDataLst>
          </p:nvPr>
        </p:nvSpPr>
        <p:spPr>
          <a:xfrm>
            <a:off x="1254760" y="244094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68" name="表格 67"/>
          <p:cNvGraphicFramePr/>
          <p:nvPr>
            <p:custDataLst>
              <p:tags r:id="rId8"/>
            </p:custDataLst>
          </p:nvPr>
        </p:nvGraphicFramePr>
        <p:xfrm>
          <a:off x="429895" y="284861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图片 6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2861310"/>
            <a:ext cx="409575" cy="409575"/>
          </a:xfrm>
          <a:prstGeom prst="rect">
            <a:avLst/>
          </a:prstGeom>
        </p:spPr>
      </p:pic>
      <p:sp>
        <p:nvSpPr>
          <p:cNvPr id="71" name="文本框 70"/>
          <p:cNvSpPr txBox="1"/>
          <p:nvPr>
            <p:custDataLst>
              <p:tags r:id="rId9"/>
            </p:custDataLst>
          </p:nvPr>
        </p:nvSpPr>
        <p:spPr>
          <a:xfrm>
            <a:off x="1254760" y="286131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73" name="表格 72"/>
          <p:cNvGraphicFramePr/>
          <p:nvPr>
            <p:custDataLst>
              <p:tags r:id="rId10"/>
            </p:custDataLst>
          </p:nvPr>
        </p:nvGraphicFramePr>
        <p:xfrm>
          <a:off x="429895" y="326898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9" name="图片 7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4531995"/>
            <a:ext cx="409575" cy="409575"/>
          </a:xfrm>
          <a:prstGeom prst="rect">
            <a:avLst/>
          </a:prstGeom>
        </p:spPr>
      </p:pic>
      <p:sp>
        <p:nvSpPr>
          <p:cNvPr id="81" name="文本框 80"/>
          <p:cNvSpPr txBox="1"/>
          <p:nvPr>
            <p:custDataLst>
              <p:tags r:id="rId11"/>
            </p:custDataLst>
          </p:nvPr>
        </p:nvSpPr>
        <p:spPr>
          <a:xfrm>
            <a:off x="1254760" y="328168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91" name="图片 90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" y="3306445"/>
            <a:ext cx="409575" cy="409575"/>
          </a:xfrm>
          <a:prstGeom prst="rect">
            <a:avLst/>
          </a:prstGeom>
        </p:spPr>
      </p:pic>
      <p:pic>
        <p:nvPicPr>
          <p:cNvPr id="98" name="图片 97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5" y="3312795"/>
            <a:ext cx="409575" cy="409575"/>
          </a:xfrm>
          <a:prstGeom prst="rect">
            <a:avLst/>
          </a:prstGeom>
        </p:spPr>
      </p:pic>
      <p:graphicFrame>
        <p:nvGraphicFramePr>
          <p:cNvPr id="100" name="表格 99"/>
          <p:cNvGraphicFramePr/>
          <p:nvPr>
            <p:custDataLst>
              <p:tags r:id="rId12"/>
            </p:custDataLst>
          </p:nvPr>
        </p:nvGraphicFramePr>
        <p:xfrm>
          <a:off x="430530" y="3691255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" name="图片 10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3747770"/>
            <a:ext cx="409575" cy="409575"/>
          </a:xfrm>
          <a:prstGeom prst="rect">
            <a:avLst/>
          </a:prstGeom>
        </p:spPr>
      </p:pic>
      <p:sp>
        <p:nvSpPr>
          <p:cNvPr id="103" name="文本框 102"/>
          <p:cNvSpPr txBox="1"/>
          <p:nvPr>
            <p:custDataLst>
              <p:tags r:id="rId13"/>
            </p:custDataLst>
          </p:nvPr>
        </p:nvSpPr>
        <p:spPr>
          <a:xfrm>
            <a:off x="1255395" y="3703955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104" name="图片 10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4693920"/>
            <a:ext cx="409575" cy="409575"/>
          </a:xfrm>
          <a:prstGeom prst="rect">
            <a:avLst/>
          </a:prstGeom>
        </p:spPr>
      </p:pic>
      <p:pic>
        <p:nvPicPr>
          <p:cNvPr id="112" name="图片 11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5" y="3730625"/>
            <a:ext cx="409575" cy="409575"/>
          </a:xfrm>
          <a:prstGeom prst="rect">
            <a:avLst/>
          </a:prstGeom>
        </p:spPr>
      </p:pic>
      <p:graphicFrame>
        <p:nvGraphicFramePr>
          <p:cNvPr id="113" name="表格 112"/>
          <p:cNvGraphicFramePr/>
          <p:nvPr>
            <p:custDataLst>
              <p:tags r:id="rId14"/>
            </p:custDataLst>
          </p:nvPr>
        </p:nvGraphicFramePr>
        <p:xfrm>
          <a:off x="429895" y="411353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5" name="图片 144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" y="4126230"/>
            <a:ext cx="409575" cy="409575"/>
          </a:xfrm>
          <a:prstGeom prst="rect">
            <a:avLst/>
          </a:prstGeom>
        </p:spPr>
      </p:pic>
      <p:sp>
        <p:nvSpPr>
          <p:cNvPr id="146" name="文本框 145"/>
          <p:cNvSpPr txBox="1"/>
          <p:nvPr>
            <p:custDataLst>
              <p:tags r:id="rId15"/>
            </p:custDataLst>
          </p:nvPr>
        </p:nvSpPr>
        <p:spPr>
          <a:xfrm>
            <a:off x="1254760" y="412623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147" name="图片 146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" y="4166235"/>
            <a:ext cx="409575" cy="409575"/>
          </a:xfrm>
          <a:prstGeom prst="rect">
            <a:avLst/>
          </a:prstGeom>
        </p:spPr>
      </p:pic>
      <p:pic>
        <p:nvPicPr>
          <p:cNvPr id="148" name="图片 147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4531995"/>
            <a:ext cx="409575" cy="409575"/>
          </a:xfrm>
          <a:prstGeom prst="rect">
            <a:avLst/>
          </a:prstGeom>
        </p:spPr>
      </p:pic>
      <p:graphicFrame>
        <p:nvGraphicFramePr>
          <p:cNvPr id="183" name="表格 182"/>
          <p:cNvGraphicFramePr/>
          <p:nvPr>
            <p:custDataLst>
              <p:tags r:id="rId16"/>
            </p:custDataLst>
          </p:nvPr>
        </p:nvGraphicFramePr>
        <p:xfrm>
          <a:off x="430530" y="4531995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5" name="文本框 184"/>
          <p:cNvSpPr txBox="1"/>
          <p:nvPr>
            <p:custDataLst>
              <p:tags r:id="rId17"/>
            </p:custDataLst>
          </p:nvPr>
        </p:nvSpPr>
        <p:spPr>
          <a:xfrm>
            <a:off x="1255395" y="4544695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198" name="表格 197"/>
          <p:cNvGraphicFramePr/>
          <p:nvPr>
            <p:custDataLst>
              <p:tags r:id="rId18"/>
            </p:custDataLst>
          </p:nvPr>
        </p:nvGraphicFramePr>
        <p:xfrm>
          <a:off x="429895" y="495427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9" name="图片 19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5010785"/>
            <a:ext cx="409575" cy="409575"/>
          </a:xfrm>
          <a:prstGeom prst="rect">
            <a:avLst/>
          </a:prstGeom>
        </p:spPr>
      </p:pic>
      <p:sp>
        <p:nvSpPr>
          <p:cNvPr id="200" name="文本框 199"/>
          <p:cNvSpPr txBox="1"/>
          <p:nvPr>
            <p:custDataLst>
              <p:tags r:id="rId19"/>
            </p:custDataLst>
          </p:nvPr>
        </p:nvSpPr>
        <p:spPr>
          <a:xfrm>
            <a:off x="1254760" y="496697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201" name="图片 200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5" y="5103495"/>
            <a:ext cx="409575" cy="409575"/>
          </a:xfrm>
          <a:prstGeom prst="rect">
            <a:avLst/>
          </a:prstGeom>
        </p:spPr>
      </p:pic>
      <p:pic>
        <p:nvPicPr>
          <p:cNvPr id="202" name="图片 20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45" y="5010785"/>
            <a:ext cx="409575" cy="409575"/>
          </a:xfrm>
          <a:prstGeom prst="rect">
            <a:avLst/>
          </a:prstGeom>
        </p:spPr>
      </p:pic>
      <p:graphicFrame>
        <p:nvGraphicFramePr>
          <p:cNvPr id="208" name="表格 207"/>
          <p:cNvGraphicFramePr/>
          <p:nvPr>
            <p:custDataLst>
              <p:tags r:id="rId20"/>
            </p:custDataLst>
          </p:nvPr>
        </p:nvGraphicFramePr>
        <p:xfrm>
          <a:off x="430530" y="5376545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" name="图片 20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" y="5403215"/>
            <a:ext cx="409575" cy="409575"/>
          </a:xfrm>
          <a:prstGeom prst="rect">
            <a:avLst/>
          </a:prstGeom>
        </p:spPr>
      </p:pic>
      <p:sp>
        <p:nvSpPr>
          <p:cNvPr id="210" name="文本框 209"/>
          <p:cNvSpPr txBox="1"/>
          <p:nvPr>
            <p:custDataLst>
              <p:tags r:id="rId21"/>
            </p:custDataLst>
          </p:nvPr>
        </p:nvSpPr>
        <p:spPr>
          <a:xfrm>
            <a:off x="1255395" y="5389245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211" name="图片 210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" y="5414010"/>
            <a:ext cx="409575" cy="409575"/>
          </a:xfrm>
          <a:prstGeom prst="rect">
            <a:avLst/>
          </a:prstGeom>
        </p:spPr>
      </p:pic>
      <p:pic>
        <p:nvPicPr>
          <p:cNvPr id="212" name="图片 21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5" y="5433060"/>
            <a:ext cx="409575" cy="409575"/>
          </a:xfrm>
          <a:prstGeom prst="rect">
            <a:avLst/>
          </a:prstGeom>
        </p:spPr>
      </p:pic>
      <p:graphicFrame>
        <p:nvGraphicFramePr>
          <p:cNvPr id="213" name="表格 212"/>
          <p:cNvGraphicFramePr/>
          <p:nvPr>
            <p:custDataLst>
              <p:tags r:id="rId22"/>
            </p:custDataLst>
          </p:nvPr>
        </p:nvGraphicFramePr>
        <p:xfrm>
          <a:off x="430530" y="5798820"/>
          <a:ext cx="1240155" cy="422275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413385"/>
                <a:gridCol w="413385"/>
                <a:gridCol w="413385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4" name="图片 21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" y="5825490"/>
            <a:ext cx="409575" cy="409575"/>
          </a:xfrm>
          <a:prstGeom prst="rect">
            <a:avLst/>
          </a:prstGeom>
        </p:spPr>
      </p:pic>
      <p:sp>
        <p:nvSpPr>
          <p:cNvPr id="215" name="文本框 214"/>
          <p:cNvSpPr txBox="1"/>
          <p:nvPr>
            <p:custDataLst>
              <p:tags r:id="rId23"/>
            </p:custDataLst>
          </p:nvPr>
        </p:nvSpPr>
        <p:spPr>
          <a:xfrm>
            <a:off x="1255395" y="5811520"/>
            <a:ext cx="415290" cy="42037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>
                <a:latin typeface="Arial" panose="020B0604020202020204" pitchFamily="34" charset="0"/>
              </a:rPr>
              <a:t>×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pic>
        <p:nvPicPr>
          <p:cNvPr id="216" name="图片 215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5836285"/>
            <a:ext cx="409575" cy="409575"/>
          </a:xfrm>
          <a:prstGeom prst="rect">
            <a:avLst/>
          </a:prstGeom>
        </p:spPr>
      </p:pic>
      <p:pic>
        <p:nvPicPr>
          <p:cNvPr id="217" name="图片 216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" y="5842635"/>
            <a:ext cx="409575" cy="409575"/>
          </a:xfrm>
          <a:prstGeom prst="rect">
            <a:avLst/>
          </a:prstGeom>
        </p:spPr>
      </p:pic>
      <p:graphicFrame>
        <p:nvGraphicFramePr>
          <p:cNvPr id="258" name="表格 257"/>
          <p:cNvGraphicFramePr/>
          <p:nvPr>
            <p:custDataLst>
              <p:tags r:id="rId24"/>
            </p:custDataLst>
          </p:nvPr>
        </p:nvGraphicFramePr>
        <p:xfrm>
          <a:off x="7148830" y="372935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9" name="表格 258"/>
          <p:cNvGraphicFramePr/>
          <p:nvPr>
            <p:custDataLst>
              <p:tags r:id="rId25"/>
            </p:custDataLst>
          </p:nvPr>
        </p:nvGraphicFramePr>
        <p:xfrm>
          <a:off x="2466975" y="372935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0" name="表格 259"/>
          <p:cNvGraphicFramePr/>
          <p:nvPr>
            <p:custDataLst>
              <p:tags r:id="rId26"/>
            </p:custDataLst>
          </p:nvPr>
        </p:nvGraphicFramePr>
        <p:xfrm>
          <a:off x="2466975" y="444309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1" name="表格 260"/>
          <p:cNvGraphicFramePr/>
          <p:nvPr>
            <p:custDataLst>
              <p:tags r:id="rId27"/>
            </p:custDataLst>
          </p:nvPr>
        </p:nvGraphicFramePr>
        <p:xfrm>
          <a:off x="2466975" y="302323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2" name="表格 261"/>
          <p:cNvGraphicFramePr/>
          <p:nvPr>
            <p:custDataLst>
              <p:tags r:id="rId28"/>
            </p:custDataLst>
          </p:nvPr>
        </p:nvGraphicFramePr>
        <p:xfrm>
          <a:off x="2466975" y="230949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4" name="文本框 263"/>
          <p:cNvSpPr txBox="1"/>
          <p:nvPr>
            <p:custDataLst>
              <p:tags r:id="rId29"/>
            </p:custDataLst>
          </p:nvPr>
        </p:nvSpPr>
        <p:spPr>
          <a:xfrm>
            <a:off x="4919345" y="2464435"/>
            <a:ext cx="131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Case1</a:t>
            </a:r>
            <a:endParaRPr lang="en-US" altLang="zh-CN"/>
          </a:p>
        </p:txBody>
      </p:sp>
      <p:sp>
        <p:nvSpPr>
          <p:cNvPr id="266" name="文本框 265"/>
          <p:cNvSpPr txBox="1"/>
          <p:nvPr>
            <p:custDataLst>
              <p:tags r:id="rId30"/>
            </p:custDataLst>
          </p:nvPr>
        </p:nvSpPr>
        <p:spPr>
          <a:xfrm>
            <a:off x="4919345" y="3178175"/>
            <a:ext cx="1870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Case2</a:t>
            </a:r>
            <a:endParaRPr lang="en-US" altLang="zh-CN"/>
          </a:p>
        </p:txBody>
      </p:sp>
      <p:sp>
        <p:nvSpPr>
          <p:cNvPr id="268" name="文本框 267"/>
          <p:cNvSpPr txBox="1"/>
          <p:nvPr>
            <p:custDataLst>
              <p:tags r:id="rId31"/>
            </p:custDataLst>
          </p:nvPr>
        </p:nvSpPr>
        <p:spPr>
          <a:xfrm>
            <a:off x="4919345" y="388429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Case3</a:t>
            </a:r>
            <a:endParaRPr lang="en-US" altLang="zh-CN"/>
          </a:p>
        </p:txBody>
      </p:sp>
      <p:pic>
        <p:nvPicPr>
          <p:cNvPr id="269" name="图片 26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2544445"/>
            <a:ext cx="398145" cy="398145"/>
          </a:xfrm>
          <a:prstGeom prst="rect">
            <a:avLst/>
          </a:prstGeom>
        </p:spPr>
      </p:pic>
      <p:pic>
        <p:nvPicPr>
          <p:cNvPr id="270" name="图片 26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3909060"/>
            <a:ext cx="398145" cy="398145"/>
          </a:xfrm>
          <a:prstGeom prst="rect">
            <a:avLst/>
          </a:prstGeom>
        </p:spPr>
      </p:pic>
      <p:sp>
        <p:nvSpPr>
          <p:cNvPr id="272" name="文本框 271"/>
          <p:cNvSpPr txBox="1"/>
          <p:nvPr>
            <p:custDataLst>
              <p:tags r:id="rId32"/>
            </p:custDataLst>
          </p:nvPr>
        </p:nvSpPr>
        <p:spPr>
          <a:xfrm>
            <a:off x="4919345" y="459803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Case4</a:t>
            </a:r>
            <a:endParaRPr lang="en-US" altLang="zh-CN"/>
          </a:p>
        </p:txBody>
      </p:sp>
      <p:pic>
        <p:nvPicPr>
          <p:cNvPr id="273" name="图片 272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0" y="3909060"/>
            <a:ext cx="398145" cy="398145"/>
          </a:xfrm>
          <a:prstGeom prst="rect">
            <a:avLst/>
          </a:prstGeom>
        </p:spPr>
      </p:pic>
      <p:graphicFrame>
        <p:nvGraphicFramePr>
          <p:cNvPr id="274" name="表格 273"/>
          <p:cNvGraphicFramePr/>
          <p:nvPr>
            <p:custDataLst>
              <p:tags r:id="rId33"/>
            </p:custDataLst>
          </p:nvPr>
        </p:nvGraphicFramePr>
        <p:xfrm>
          <a:off x="2466975" y="515683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75" name="图片 274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35" y="3268980"/>
            <a:ext cx="398145" cy="398145"/>
          </a:xfrm>
          <a:prstGeom prst="rect">
            <a:avLst/>
          </a:prstGeom>
        </p:spPr>
      </p:pic>
      <p:sp>
        <p:nvSpPr>
          <p:cNvPr id="277" name="文本框 276"/>
          <p:cNvSpPr txBox="1"/>
          <p:nvPr>
            <p:custDataLst>
              <p:tags r:id="rId34"/>
            </p:custDataLst>
          </p:nvPr>
        </p:nvSpPr>
        <p:spPr>
          <a:xfrm>
            <a:off x="4919345" y="531177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Case5</a:t>
            </a:r>
            <a:endParaRPr lang="en-US" altLang="zh-CN"/>
          </a:p>
        </p:txBody>
      </p:sp>
      <p:pic>
        <p:nvPicPr>
          <p:cNvPr id="278" name="图片 277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0" y="3293110"/>
            <a:ext cx="398145" cy="398145"/>
          </a:xfrm>
          <a:prstGeom prst="rect">
            <a:avLst/>
          </a:prstGeom>
        </p:spPr>
      </p:pic>
      <p:pic>
        <p:nvPicPr>
          <p:cNvPr id="280" name="图片 27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30" y="3281680"/>
            <a:ext cx="398145" cy="398145"/>
          </a:xfrm>
          <a:prstGeom prst="rect">
            <a:avLst/>
          </a:prstGeom>
        </p:spPr>
      </p:pic>
      <p:sp>
        <p:nvSpPr>
          <p:cNvPr id="282" name="文本框 281"/>
          <p:cNvSpPr txBox="1"/>
          <p:nvPr>
            <p:custDataLst>
              <p:tags r:id="rId35"/>
            </p:custDataLst>
          </p:nvPr>
        </p:nvSpPr>
        <p:spPr>
          <a:xfrm>
            <a:off x="4919345" y="602551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Case6</a:t>
            </a:r>
            <a:endParaRPr lang="en-US" altLang="zh-CN"/>
          </a:p>
        </p:txBody>
      </p:sp>
      <p:pic>
        <p:nvPicPr>
          <p:cNvPr id="283" name="图片 282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2544445"/>
            <a:ext cx="398145" cy="398145"/>
          </a:xfrm>
          <a:prstGeom prst="rect">
            <a:avLst/>
          </a:prstGeom>
        </p:spPr>
      </p:pic>
      <p:graphicFrame>
        <p:nvGraphicFramePr>
          <p:cNvPr id="284" name="表格 283"/>
          <p:cNvGraphicFramePr/>
          <p:nvPr>
            <p:custDataLst>
              <p:tags r:id="rId36"/>
            </p:custDataLst>
          </p:nvPr>
        </p:nvGraphicFramePr>
        <p:xfrm>
          <a:off x="7148830" y="444309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5" name="表格 284"/>
          <p:cNvGraphicFramePr/>
          <p:nvPr>
            <p:custDataLst>
              <p:tags r:id="rId37"/>
            </p:custDataLst>
          </p:nvPr>
        </p:nvGraphicFramePr>
        <p:xfrm>
          <a:off x="7148830" y="302323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6" name="表格 285"/>
          <p:cNvGraphicFramePr/>
          <p:nvPr>
            <p:custDataLst>
              <p:tags r:id="rId38"/>
            </p:custDataLst>
          </p:nvPr>
        </p:nvGraphicFramePr>
        <p:xfrm>
          <a:off x="7148830" y="2309495"/>
          <a:ext cx="2402205" cy="713740"/>
        </p:xfrm>
        <a:graphic>
          <a:graphicData uri="http://schemas.openxmlformats.org/drawingml/2006/table">
            <a:tbl>
              <a:tblPr firstRow="1">
                <a:tableStyleId>{6104A1FF-4102-4AA9-A928-4B6B9306E467}</a:tableStyleId>
              </a:tblPr>
              <a:tblGrid>
                <a:gridCol w="800735"/>
                <a:gridCol w="800735"/>
                <a:gridCol w="800735"/>
              </a:tblGrid>
              <a:tr h="7137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8" name="图片 287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35" y="3909060"/>
            <a:ext cx="398145" cy="398145"/>
          </a:xfrm>
          <a:prstGeom prst="rect">
            <a:avLst/>
          </a:prstGeom>
        </p:spPr>
      </p:pic>
      <p:sp>
        <p:nvSpPr>
          <p:cNvPr id="289" name="文本框 288"/>
          <p:cNvSpPr txBox="1"/>
          <p:nvPr>
            <p:custDataLst>
              <p:tags r:id="rId39"/>
            </p:custDataLst>
          </p:nvPr>
        </p:nvSpPr>
        <p:spPr>
          <a:xfrm>
            <a:off x="9601200" y="246443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Case7</a:t>
            </a:r>
            <a:endParaRPr lang="en-US" altLang="zh-CN"/>
          </a:p>
        </p:txBody>
      </p:sp>
      <p:sp>
        <p:nvSpPr>
          <p:cNvPr id="291" name="文本框 290"/>
          <p:cNvSpPr txBox="1"/>
          <p:nvPr>
            <p:custDataLst>
              <p:tags r:id="rId40"/>
            </p:custDataLst>
          </p:nvPr>
        </p:nvSpPr>
        <p:spPr>
          <a:xfrm>
            <a:off x="9601200" y="3178175"/>
            <a:ext cx="1526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Case8</a:t>
            </a:r>
            <a:endParaRPr lang="en-US" altLang="zh-CN"/>
          </a:p>
        </p:txBody>
      </p:sp>
      <p:sp>
        <p:nvSpPr>
          <p:cNvPr id="292" name="文本框 291"/>
          <p:cNvSpPr txBox="1"/>
          <p:nvPr>
            <p:custDataLst>
              <p:tags r:id="rId41"/>
            </p:custDataLst>
          </p:nvPr>
        </p:nvSpPr>
        <p:spPr>
          <a:xfrm>
            <a:off x="8753475" y="3729990"/>
            <a:ext cx="797560" cy="713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endParaRPr lang="zh-CN" altLang="en-US" sz="4800">
              <a:latin typeface="Arial" panose="020B0604020202020204" pitchFamily="34" charset="0"/>
            </a:endParaRPr>
          </a:p>
        </p:txBody>
      </p:sp>
      <p:sp>
        <p:nvSpPr>
          <p:cNvPr id="293" name="文本框 292"/>
          <p:cNvSpPr txBox="1"/>
          <p:nvPr>
            <p:custDataLst>
              <p:tags r:id="rId42"/>
            </p:custDataLst>
          </p:nvPr>
        </p:nvSpPr>
        <p:spPr>
          <a:xfrm>
            <a:off x="9601200" y="388429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Case9</a:t>
            </a:r>
            <a:endParaRPr lang="en-US" altLang="zh-CN"/>
          </a:p>
        </p:txBody>
      </p:sp>
      <p:pic>
        <p:nvPicPr>
          <p:cNvPr id="294" name="图片 29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95" y="3227705"/>
            <a:ext cx="398145" cy="398145"/>
          </a:xfrm>
          <a:prstGeom prst="rect">
            <a:avLst/>
          </a:prstGeom>
        </p:spPr>
      </p:pic>
      <p:pic>
        <p:nvPicPr>
          <p:cNvPr id="295" name="图片 294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715" y="3909060"/>
            <a:ext cx="398145" cy="398145"/>
          </a:xfrm>
          <a:prstGeom prst="rect">
            <a:avLst/>
          </a:prstGeom>
        </p:spPr>
      </p:pic>
      <p:sp>
        <p:nvSpPr>
          <p:cNvPr id="297" name="文本框 296"/>
          <p:cNvSpPr txBox="1"/>
          <p:nvPr>
            <p:custDataLst>
              <p:tags r:id="rId43"/>
            </p:custDataLst>
          </p:nvPr>
        </p:nvSpPr>
        <p:spPr>
          <a:xfrm>
            <a:off x="9601200" y="4598035"/>
            <a:ext cx="152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 Case10</a:t>
            </a:r>
            <a:endParaRPr lang="en-US" altLang="zh-CN"/>
          </a:p>
        </p:txBody>
      </p:sp>
      <p:pic>
        <p:nvPicPr>
          <p:cNvPr id="298" name="图片 297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3909060"/>
            <a:ext cx="398145" cy="398145"/>
          </a:xfrm>
          <a:prstGeom prst="rect">
            <a:avLst/>
          </a:prstGeom>
        </p:spPr>
      </p:pic>
      <p:pic>
        <p:nvPicPr>
          <p:cNvPr id="299" name="图片 29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60" y="2544445"/>
            <a:ext cx="398145" cy="398145"/>
          </a:xfrm>
          <a:prstGeom prst="rect">
            <a:avLst/>
          </a:prstGeom>
        </p:spPr>
      </p:pic>
      <p:pic>
        <p:nvPicPr>
          <p:cNvPr id="300" name="图片 29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65" y="4658995"/>
            <a:ext cx="398145" cy="398145"/>
          </a:xfrm>
          <a:prstGeom prst="rect">
            <a:avLst/>
          </a:prstGeom>
        </p:spPr>
      </p:pic>
      <p:pic>
        <p:nvPicPr>
          <p:cNvPr id="301" name="图片 300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860" y="3227705"/>
            <a:ext cx="398145" cy="398145"/>
          </a:xfrm>
          <a:prstGeom prst="rect">
            <a:avLst/>
          </a:prstGeom>
        </p:spPr>
      </p:pic>
      <p:pic>
        <p:nvPicPr>
          <p:cNvPr id="302" name="图片 30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20" y="3227705"/>
            <a:ext cx="398145" cy="398145"/>
          </a:xfrm>
          <a:prstGeom prst="rect">
            <a:avLst/>
          </a:prstGeom>
        </p:spPr>
      </p:pic>
      <p:pic>
        <p:nvPicPr>
          <p:cNvPr id="303" name="图片 302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065" y="2544445"/>
            <a:ext cx="398145" cy="398145"/>
          </a:xfrm>
          <a:prstGeom prst="rect">
            <a:avLst/>
          </a:prstGeom>
        </p:spPr>
      </p:pic>
      <p:pic>
        <p:nvPicPr>
          <p:cNvPr id="304" name="图片 30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35" y="2544445"/>
            <a:ext cx="398145" cy="398145"/>
          </a:xfrm>
          <a:prstGeom prst="rect">
            <a:avLst/>
          </a:prstGeom>
        </p:spPr>
      </p:pic>
      <p:pic>
        <p:nvPicPr>
          <p:cNvPr id="305" name="图片 304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30" y="4658995"/>
            <a:ext cx="398145" cy="398145"/>
          </a:xfrm>
          <a:prstGeom prst="rect">
            <a:avLst/>
          </a:prstGeom>
        </p:spPr>
      </p:pic>
      <p:pic>
        <p:nvPicPr>
          <p:cNvPr id="306" name="图片 305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55" y="4658995"/>
            <a:ext cx="398145" cy="398145"/>
          </a:xfrm>
          <a:prstGeom prst="rect">
            <a:avLst/>
          </a:prstGeom>
        </p:spPr>
      </p:pic>
      <p:pic>
        <p:nvPicPr>
          <p:cNvPr id="307" name="图片 306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5" y="4658995"/>
            <a:ext cx="398145" cy="398145"/>
          </a:xfrm>
          <a:prstGeom prst="rect">
            <a:avLst/>
          </a:prstGeom>
        </p:spPr>
      </p:pic>
      <p:sp>
        <p:nvSpPr>
          <p:cNvPr id="308" name="文本框 307"/>
          <p:cNvSpPr txBox="1"/>
          <p:nvPr/>
        </p:nvSpPr>
        <p:spPr>
          <a:xfrm>
            <a:off x="2317115" y="1751330"/>
            <a:ext cx="563054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Consider the all three dancer with </a:t>
            </a:r>
            <a:r>
              <a:rPr lang="en-US" altLang="zh-CN" b="1"/>
              <a:t>all three fans</a:t>
            </a:r>
            <a:r>
              <a:rPr lang="en-US" altLang="zh-CN"/>
              <a:t>:</a:t>
            </a:r>
            <a:endParaRPr lang="en-US" altLang="zh-CN"/>
          </a:p>
          <a:p>
            <a:endParaRPr lang="zh-TW" altLang="zh-CN">
              <a:ea typeface="PMingLiU" panose="02020500000000000000" charset="-120"/>
            </a:endParaRPr>
          </a:p>
        </p:txBody>
      </p:sp>
      <p:pic>
        <p:nvPicPr>
          <p:cNvPr id="309" name="图片 308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4658995"/>
            <a:ext cx="398145" cy="398145"/>
          </a:xfrm>
          <a:prstGeom prst="rect">
            <a:avLst/>
          </a:prstGeom>
        </p:spPr>
      </p:pic>
      <p:pic>
        <p:nvPicPr>
          <p:cNvPr id="310" name="图片 309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4658995"/>
            <a:ext cx="398145" cy="398145"/>
          </a:xfrm>
          <a:prstGeom prst="rect">
            <a:avLst/>
          </a:prstGeom>
        </p:spPr>
      </p:pic>
      <p:pic>
        <p:nvPicPr>
          <p:cNvPr id="311" name="图片 310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0" y="5376545"/>
            <a:ext cx="398145" cy="398145"/>
          </a:xfrm>
          <a:prstGeom prst="rect">
            <a:avLst/>
          </a:prstGeom>
        </p:spPr>
      </p:pic>
      <p:pic>
        <p:nvPicPr>
          <p:cNvPr id="312" name="图片 311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130" y="5376545"/>
            <a:ext cx="398145" cy="398145"/>
          </a:xfrm>
          <a:prstGeom prst="rect">
            <a:avLst/>
          </a:prstGeom>
        </p:spPr>
      </p:pic>
      <p:pic>
        <p:nvPicPr>
          <p:cNvPr id="313" name="图片 312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5376545"/>
            <a:ext cx="398145" cy="398145"/>
          </a:xfrm>
          <a:prstGeom prst="rect">
            <a:avLst/>
          </a:prstGeom>
        </p:spPr>
      </p:pic>
      <p:pic>
        <p:nvPicPr>
          <p:cNvPr id="314" name="图片 313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6025515"/>
            <a:ext cx="398145" cy="398145"/>
          </a:xfrm>
          <a:prstGeom prst="rect">
            <a:avLst/>
          </a:prstGeom>
        </p:spPr>
      </p:pic>
      <p:pic>
        <p:nvPicPr>
          <p:cNvPr id="315" name="图片 314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5" y="6025515"/>
            <a:ext cx="398145" cy="398145"/>
          </a:xfrm>
          <a:prstGeom prst="rect">
            <a:avLst/>
          </a:prstGeom>
        </p:spPr>
      </p:pic>
      <p:pic>
        <p:nvPicPr>
          <p:cNvPr id="316" name="图片 315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6025515"/>
            <a:ext cx="398145" cy="398145"/>
          </a:xfrm>
          <a:prstGeom prst="rect">
            <a:avLst/>
          </a:prstGeom>
        </p:spPr>
      </p:pic>
      <p:pic>
        <p:nvPicPr>
          <p:cNvPr id="317" name="图片 316" descr="扇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60" y="2625090"/>
            <a:ext cx="398145" cy="3981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700020" y="2667000"/>
          <a:ext cx="543052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92400" y="229616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n=3, m=2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692400" y="4828540"/>
          <a:ext cx="543052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84780" y="4498340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n=3, m=3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700020" y="367665"/>
          <a:ext cx="543052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104"/>
                <a:gridCol w="1086104"/>
                <a:gridCol w="1086104"/>
                <a:gridCol w="1086104"/>
                <a:gridCol w="108610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92400" y="-3175"/>
            <a:ext cx="164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n=3, m=1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40995" y="333375"/>
            <a:ext cx="2097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Let dp[i][j] denote the count of ways for the first i studentd to hold j fans.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9253220" cy="706755"/>
          </a:xfrm>
        </p:spPr>
        <p:txBody>
          <a:bodyPr/>
          <a:lstStyle/>
          <a:p>
            <a:r>
              <a:rPr lang="en-US" altLang="zh-CN" sz="2800" b="1" dirty="0"/>
              <a:t>Lab10.A: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Cookie</a:t>
            </a:r>
            <a:endParaRPr lang="en-US" altLang="zh-CN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2285365"/>
            <a:ext cx="11015345" cy="4389120"/>
          </a:xfrm>
        </p:spPr>
        <p:txBody>
          <a:bodyPr>
            <a:noAutofit/>
          </a:bodyPr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In 2025, the student-run "Xiaobaicai Store" at SUSTech launched a new series of cookies. To enjoy his favorite "Yilin Cookies" every day, student smy must please the merciless store manager Xiaobai. The store offers three types of cookies: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- </a:t>
            </a:r>
            <a:r>
              <a:rPr lang="en-US" altLang="zh-CN" sz="1775" b="1" dirty="0">
                <a:solidFill>
                  <a:schemeClr val="tx1"/>
                </a:solidFill>
              </a:rPr>
              <a:t>Yilin Cookies</a:t>
            </a:r>
            <a:r>
              <a:rPr lang="en-US" altLang="zh-CN" sz="1775" dirty="0">
                <a:solidFill>
                  <a:schemeClr val="tx1"/>
                </a:solidFill>
              </a:rPr>
              <a:t>: </a:t>
            </a:r>
            <a:r>
              <a:rPr lang="en-US" altLang="zh-CN" sz="1775" b="1" dirty="0">
                <a:solidFill>
                  <a:schemeClr val="tx1"/>
                </a:solidFill>
              </a:rPr>
              <a:t>limited in stock</a:t>
            </a:r>
            <a:r>
              <a:rPr lang="en-US" altLang="zh-CN" sz="1775" dirty="0">
                <a:solidFill>
                  <a:schemeClr val="tx1"/>
                </a:solidFill>
              </a:rPr>
              <a:t>  </a:t>
            </a:r>
            <a:endParaRPr lang="en-US" altLang="zh-CN" sz="1775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- </a:t>
            </a:r>
            <a:r>
              <a:rPr lang="en-US" altLang="zh-CN" sz="1775" b="1" dirty="0">
                <a:solidFill>
                  <a:schemeClr val="tx1"/>
                </a:solidFill>
              </a:rPr>
              <a:t>Regular Cookies</a:t>
            </a:r>
            <a:r>
              <a:rPr lang="en-US" altLang="zh-CN" sz="1775" dirty="0">
                <a:solidFill>
                  <a:schemeClr val="tx1"/>
                </a:solidFill>
              </a:rPr>
              <a:t>: </a:t>
            </a:r>
            <a:r>
              <a:rPr lang="en-US" altLang="zh-CN" sz="1775" b="1" dirty="0">
                <a:solidFill>
                  <a:schemeClr val="tx1"/>
                </a:solidFill>
              </a:rPr>
              <a:t>unlimited in stock</a:t>
            </a:r>
            <a:r>
              <a:rPr lang="en-US" altLang="zh-CN" sz="1775" dirty="0">
                <a:solidFill>
                  <a:schemeClr val="tx1"/>
                </a:solidFill>
              </a:rPr>
              <a:t>  </a:t>
            </a:r>
            <a:endParaRPr lang="en-US" altLang="zh-CN" sz="1775" dirty="0">
              <a:solidFill>
                <a:schemeClr val="tx1"/>
              </a:solidFill>
            </a:endParaRPr>
          </a:p>
          <a:p>
            <a:pPr lvl="1" algn="just"/>
            <a:r>
              <a:rPr lang="en-US" altLang="zh-CN" sz="1775" dirty="0">
                <a:solidFill>
                  <a:schemeClr val="tx1"/>
                </a:solidFill>
              </a:rPr>
              <a:t>- </a:t>
            </a:r>
            <a:r>
              <a:rPr lang="en-US" altLang="zh-CN" sz="1775" b="1" dirty="0">
                <a:solidFill>
                  <a:schemeClr val="tx1"/>
                </a:solidFill>
              </a:rPr>
              <a:t>Exclusive Cookies</a:t>
            </a:r>
            <a:r>
              <a:rPr lang="en-US" altLang="zh-CN" sz="1775" dirty="0">
                <a:solidFill>
                  <a:schemeClr val="tx1"/>
                </a:solidFill>
              </a:rPr>
              <a:t>: </a:t>
            </a:r>
            <a:r>
              <a:rPr lang="en-US" altLang="zh-CN" sz="1775" b="1" dirty="0">
                <a:solidFill>
                  <a:schemeClr val="tx1"/>
                </a:solidFill>
              </a:rPr>
              <a:t>only one per subtype</a:t>
            </a:r>
            <a:r>
              <a:rPr lang="en-US" altLang="zh-CN" sz="1775" dirty="0">
                <a:solidFill>
                  <a:schemeClr val="tx1"/>
                </a:solidFill>
              </a:rPr>
              <a:t>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Each cookie type has several subtypes. There are </a:t>
            </a:r>
            <a:r>
              <a:rPr lang="en-US" altLang="zh-CN" sz="2000" b="1" dirty="0">
                <a:solidFill>
                  <a:schemeClr val="tx1"/>
                </a:solidFill>
              </a:rPr>
              <a:t>m</a:t>
            </a:r>
            <a:r>
              <a:rPr lang="en-US" altLang="zh-CN" sz="2000" dirty="0">
                <a:solidFill>
                  <a:schemeClr val="tx1"/>
                </a:solidFill>
              </a:rPr>
              <a:t> subtypes in total. The </a:t>
            </a:r>
            <a:r>
              <a:rPr lang="en-US" altLang="zh-CN" sz="2000" b="1" dirty="0">
                <a:solidFill>
                  <a:schemeClr val="tx1"/>
                </a:solidFill>
              </a:rPr>
              <a:t>i-th</a:t>
            </a:r>
            <a:r>
              <a:rPr lang="en-US" altLang="zh-CN" sz="2000" dirty="0">
                <a:solidFill>
                  <a:schemeClr val="tx1"/>
                </a:solidFill>
              </a:rPr>
              <a:t> subtype has a price of </a:t>
            </a:r>
            <a:r>
              <a:rPr lang="en-US" altLang="zh-CN" sz="2000" b="1" dirty="0">
                <a:solidFill>
                  <a:schemeClr val="tx1"/>
                </a:solidFill>
              </a:rPr>
              <a:t>c</a:t>
            </a:r>
            <a:r>
              <a:rPr lang="en-US" altLang="en-US" sz="2000" b="1" dirty="0">
                <a:solidFill>
                  <a:schemeClr val="tx1"/>
                </a:solidFill>
              </a:rPr>
              <a:t>ᵢ</a:t>
            </a:r>
            <a:r>
              <a:rPr lang="en-US" altLang="zh-CN" sz="2000" dirty="0">
                <a:solidFill>
                  <a:schemeClr val="tx1"/>
                </a:solidFill>
              </a:rPr>
              <a:t>.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However, Xiaobai insists that smy </a:t>
            </a:r>
            <a:r>
              <a:rPr lang="en-US" altLang="zh-CN" sz="2000" b="1" dirty="0">
                <a:solidFill>
                  <a:schemeClr val="tx1"/>
                </a:solidFill>
              </a:rPr>
              <a:t>must spend exactly n yuan</a:t>
            </a:r>
            <a:r>
              <a:rPr lang="en-US" altLang="zh-CN" sz="2000" dirty="0">
                <a:solidFill>
                  <a:schemeClr val="tx1"/>
                </a:solidFill>
              </a:rPr>
              <a:t> to check out.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Each subtype cookie has a specific </a:t>
            </a:r>
            <a:r>
              <a:rPr lang="en-US" altLang="zh-CN" sz="2000" b="1" dirty="0">
                <a:solidFill>
                  <a:schemeClr val="tx1"/>
                </a:solidFill>
              </a:rPr>
              <a:t>value v</a:t>
            </a:r>
            <a:r>
              <a:rPr lang="en-US" altLang="en-US" sz="2000" b="1" dirty="0">
                <a:solidFill>
                  <a:schemeClr val="tx1"/>
                </a:solidFill>
              </a:rPr>
              <a:t>ᵢ</a:t>
            </a:r>
            <a:r>
              <a:rPr lang="en-US" altLang="zh-CN" sz="2000" dirty="0">
                <a:solidFill>
                  <a:schemeClr val="tx1"/>
                </a:solidFill>
              </a:rPr>
              <a:t> (per cookie). Since smy is required to spend all </a:t>
            </a:r>
            <a:r>
              <a:rPr lang="en-US" altLang="zh-CN" sz="2000" b="1" dirty="0">
                <a:solidFill>
                  <a:schemeClr val="tx1"/>
                </a:solidFill>
              </a:rPr>
              <a:t>n yuan</a:t>
            </a:r>
            <a:r>
              <a:rPr lang="en-US" altLang="zh-CN" sz="2000" dirty="0">
                <a:solidFill>
                  <a:schemeClr val="tx1"/>
                </a:solidFill>
              </a:rPr>
              <a:t>, he hopes to maximize the </a:t>
            </a:r>
            <a:r>
              <a:rPr lang="en-US" altLang="zh-CN" sz="2000" b="1" dirty="0">
                <a:solidFill>
                  <a:schemeClr val="tx1"/>
                </a:solidFill>
              </a:rPr>
              <a:t>total value</a:t>
            </a:r>
            <a:r>
              <a:rPr lang="en-US" altLang="zh-CN" sz="2000" dirty="0">
                <a:solidFill>
                  <a:schemeClr val="tx1"/>
                </a:solidFill>
              </a:rPr>
              <a:t> of cookies he can purchase.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 b="1" dirty="0">
                <a:sym typeface="+mn-ea"/>
              </a:rPr>
              <a:t>Lab10.A:</a:t>
            </a: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Cookie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065" y="2258060"/>
            <a:ext cx="9648825" cy="3865880"/>
          </a:xfrm>
        </p:spPr>
        <p:txBody>
          <a:bodyPr>
            <a:noAutofit/>
          </a:bodyPr>
          <a:p>
            <a:r>
              <a:rPr lang="en-US" altLang="zh-CN" sz="1900"/>
              <a:t>Given </a:t>
            </a:r>
            <a:r>
              <a:rPr lang="en-US" altLang="zh-CN" sz="1900" b="1"/>
              <a:t>n</a:t>
            </a:r>
            <a:r>
              <a:rPr lang="en-US" altLang="zh-CN" sz="1900"/>
              <a:t>, </a:t>
            </a:r>
            <a:r>
              <a:rPr lang="en-US" altLang="zh-CN" sz="1900" b="1"/>
              <a:t>m</a:t>
            </a:r>
            <a:r>
              <a:rPr lang="en-US" altLang="zh-CN" sz="1900"/>
              <a:t>, and for each cookie subtype: category, quantity, price, and value — calculate the </a:t>
            </a:r>
            <a:r>
              <a:rPr lang="en-US" altLang="zh-CN" sz="1900" b="1"/>
              <a:t>maximum total value</a:t>
            </a:r>
            <a:r>
              <a:rPr lang="en-US" altLang="zh-CN" sz="1900"/>
              <a:t> smy can obtain.</a:t>
            </a:r>
            <a:endParaRPr lang="en-US" altLang="zh-CN" sz="1900"/>
          </a:p>
          <a:p>
            <a:r>
              <a:rPr lang="en-US" altLang="zh-CN" sz="1900" b="1"/>
              <a:t>Input Format</a:t>
            </a:r>
            <a:endParaRPr lang="en-US" altLang="zh-CN" sz="1900"/>
          </a:p>
          <a:p>
            <a:pPr lvl="1"/>
            <a:r>
              <a:rPr lang="en-US" altLang="zh-CN" sz="1900"/>
              <a:t>Line 1: Two integers </a:t>
            </a:r>
            <a:r>
              <a:rPr lang="en-US" altLang="zh-CN" sz="1900" b="1"/>
              <a:t>n</a:t>
            </a:r>
            <a:r>
              <a:rPr lang="en-US" altLang="zh-CN" sz="1900"/>
              <a:t> and </a:t>
            </a:r>
            <a:r>
              <a:rPr lang="en-US" altLang="zh-CN" sz="1900" b="1"/>
              <a:t>m</a:t>
            </a:r>
            <a:r>
              <a:rPr lang="en-US" altLang="zh-CN" sz="1900"/>
              <a:t> — total money to spend and number of cookie subtypes.  </a:t>
            </a:r>
            <a:endParaRPr lang="en-US" altLang="zh-CN" sz="1900"/>
          </a:p>
          <a:p>
            <a:pPr lvl="1"/>
            <a:r>
              <a:rPr lang="en-US" altLang="zh-CN" sz="1900"/>
              <a:t>The next </a:t>
            </a:r>
            <a:r>
              <a:rPr lang="en-US" altLang="zh-CN" sz="1900" b="1"/>
              <a:t>m</a:t>
            </a:r>
            <a:r>
              <a:rPr lang="en-US" altLang="zh-CN" sz="1900"/>
              <a:t> lines describe each subtype:  </a:t>
            </a:r>
            <a:endParaRPr lang="en-US" altLang="zh-CN" sz="1900"/>
          </a:p>
          <a:p>
            <a:pPr lvl="2"/>
            <a:r>
              <a:rPr lang="en-US" altLang="zh-CN" sz="1660"/>
              <a:t>  </a:t>
            </a:r>
            <a:r>
              <a:rPr lang="en-US" altLang="zh-CN" sz="1660" b="1"/>
              <a:t>op</a:t>
            </a:r>
            <a:r>
              <a:rPr lang="en-US" altLang="en-US" sz="1660" b="1"/>
              <a:t>ᵢ</a:t>
            </a:r>
            <a:r>
              <a:rPr lang="en-US" altLang="zh-CN" sz="1660" b="1"/>
              <a:t> = 0</a:t>
            </a:r>
            <a:r>
              <a:rPr lang="en-US" altLang="zh-CN" sz="1660"/>
              <a:t>: Regular Cookie — followed by two integers </a:t>
            </a:r>
            <a:r>
              <a:rPr lang="en-US" altLang="zh-CN" sz="1660" b="1"/>
              <a:t>c</a:t>
            </a:r>
            <a:r>
              <a:rPr lang="en-US" altLang="en-US" sz="1660" b="1"/>
              <a:t>ᵢ</a:t>
            </a:r>
            <a:r>
              <a:rPr lang="en-US" altLang="zh-CN" sz="1660" b="1"/>
              <a:t>, v</a:t>
            </a:r>
            <a:r>
              <a:rPr lang="en-US" altLang="en-US" sz="1660" b="1"/>
              <a:t>ᵢ</a:t>
            </a:r>
            <a:r>
              <a:rPr lang="en-US" altLang="zh-CN" sz="1660"/>
              <a:t>  </a:t>
            </a:r>
            <a:endParaRPr lang="en-US" altLang="zh-CN" sz="1660"/>
          </a:p>
          <a:p>
            <a:pPr lvl="2"/>
            <a:r>
              <a:rPr lang="en-US" altLang="zh-CN" sz="1660"/>
              <a:t>  </a:t>
            </a:r>
            <a:r>
              <a:rPr lang="en-US" altLang="zh-CN" sz="1660" b="1"/>
              <a:t>op</a:t>
            </a:r>
            <a:r>
              <a:rPr lang="en-US" altLang="en-US" sz="1660" b="1"/>
              <a:t>ᵢ</a:t>
            </a:r>
            <a:r>
              <a:rPr lang="en-US" altLang="zh-CN" sz="1660" b="1"/>
              <a:t> = 1</a:t>
            </a:r>
            <a:r>
              <a:rPr lang="en-US" altLang="zh-CN" sz="1660"/>
              <a:t>: Exclusive Cookie — followed by two integers </a:t>
            </a:r>
            <a:r>
              <a:rPr lang="en-US" altLang="zh-CN" sz="1660" b="1"/>
              <a:t>c</a:t>
            </a:r>
            <a:r>
              <a:rPr lang="en-US" altLang="en-US" sz="1660" b="1"/>
              <a:t>ᵢ</a:t>
            </a:r>
            <a:r>
              <a:rPr lang="en-US" altLang="zh-CN" sz="1660" b="1"/>
              <a:t>, v</a:t>
            </a:r>
            <a:r>
              <a:rPr lang="en-US" altLang="en-US" sz="1660" b="1"/>
              <a:t>ᵢ</a:t>
            </a:r>
            <a:r>
              <a:rPr lang="en-US" altLang="zh-CN" sz="1660"/>
              <a:t>  </a:t>
            </a:r>
            <a:endParaRPr lang="en-US" altLang="zh-CN" sz="1660"/>
          </a:p>
          <a:p>
            <a:pPr lvl="2"/>
            <a:r>
              <a:rPr lang="en-US" altLang="zh-CN" sz="1660"/>
              <a:t>  </a:t>
            </a:r>
            <a:r>
              <a:rPr lang="en-US" altLang="zh-CN" sz="1660" b="1"/>
              <a:t>op</a:t>
            </a:r>
            <a:r>
              <a:rPr lang="en-US" altLang="en-US" sz="1660" b="1"/>
              <a:t>ᵢ</a:t>
            </a:r>
            <a:r>
              <a:rPr lang="en-US" altLang="zh-CN" sz="1660" b="1"/>
              <a:t> = 2</a:t>
            </a:r>
            <a:r>
              <a:rPr lang="en-US" altLang="zh-CN" sz="1660"/>
              <a:t>: Yilin Cookie — followed by three integers </a:t>
            </a:r>
            <a:r>
              <a:rPr lang="en-US" altLang="zh-CN" sz="1660" b="1"/>
              <a:t>x</a:t>
            </a:r>
            <a:r>
              <a:rPr lang="en-US" altLang="en-US" sz="1660" b="1"/>
              <a:t>ᵢ</a:t>
            </a:r>
            <a:r>
              <a:rPr lang="en-US" altLang="zh-CN" sz="1660" b="1"/>
              <a:t>, c</a:t>
            </a:r>
            <a:r>
              <a:rPr lang="en-US" altLang="en-US" sz="1660" b="1"/>
              <a:t>ᵢ</a:t>
            </a:r>
            <a:r>
              <a:rPr lang="en-US" altLang="zh-CN" sz="1660" b="1"/>
              <a:t>, v</a:t>
            </a:r>
            <a:r>
              <a:rPr lang="en-US" altLang="en-US" sz="1660" b="1"/>
              <a:t>ᵢ</a:t>
            </a:r>
            <a:r>
              <a:rPr lang="en-US" altLang="zh-CN" sz="1660"/>
              <a:t>, where </a:t>
            </a:r>
            <a:r>
              <a:rPr lang="en-US" altLang="zh-CN" sz="1660" b="1"/>
              <a:t>x</a:t>
            </a:r>
            <a:r>
              <a:rPr lang="en-US" altLang="en-US" sz="1660" b="1"/>
              <a:t>ᵢ</a:t>
            </a:r>
            <a:r>
              <a:rPr lang="en-US" altLang="zh-CN" sz="1660"/>
              <a:t> is the stock of that subtype  </a:t>
            </a:r>
            <a:endParaRPr lang="en-US" altLang="zh-CN" sz="1660"/>
          </a:p>
          <a:p>
            <a:r>
              <a:rPr lang="en-US" altLang="zh-CN" sz="1900" b="1"/>
              <a:t>Output Format</a:t>
            </a:r>
            <a:endParaRPr lang="en-US" altLang="zh-CN" sz="1900" b="1"/>
          </a:p>
          <a:p>
            <a:pPr lvl="1"/>
            <a:r>
              <a:rPr lang="en-US" altLang="zh-CN" sz="1685"/>
              <a:t>Output a single integer: the </a:t>
            </a:r>
            <a:r>
              <a:rPr lang="en-US" altLang="zh-CN" sz="1685" b="1"/>
              <a:t>maximum total value</a:t>
            </a:r>
            <a:r>
              <a:rPr lang="en-US" altLang="zh-CN" sz="1685"/>
              <a:t> smy can get.</a:t>
            </a:r>
            <a:endParaRPr lang="en-US" altLang="zh-CN" sz="168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03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1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741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5 2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0 2 3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1 3 4</a:t>
            </a:r>
            <a:endParaRPr kumimoji="1" lang="en-US" altLang="zh-CN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816177" y="506057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 1:</a:t>
            </a:r>
            <a:endParaRPr lang="en-US" altLang="zh-CN" dirty="0"/>
          </a:p>
          <a:p>
            <a:r>
              <a:rPr lang="en-US" altLang="zh-CN" b="1" dirty="0"/>
              <a:t>7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48940" y="114808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>
                <a:sym typeface="+mn-ea"/>
              </a:rPr>
              <a:t>Regular </a:t>
            </a:r>
            <a:r>
              <a:rPr lang="en-US" altLang="zh-CN" sz="1660">
                <a:sym typeface="+mn-ea"/>
              </a:rPr>
              <a:t>Cookie (cost 2, value 3, </a:t>
            </a:r>
            <a:r>
              <a:rPr lang="en-US" altLang="zh-CN" sz="1660" b="1" dirty="0">
                <a:sym typeface="+mn-ea"/>
              </a:rPr>
              <a:t>unlimited 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8940" y="300228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Exclusive </a:t>
            </a:r>
            <a:r>
              <a:rPr lang="en-US" altLang="zh-CN" sz="1660">
                <a:sym typeface="+mn-ea"/>
              </a:rPr>
              <a:t>Cookie (cost 3, value 4, </a:t>
            </a:r>
            <a:r>
              <a:rPr lang="en-US" altLang="zh-CN" sz="1660" b="1" dirty="0">
                <a:sym typeface="+mn-ea"/>
              </a:rPr>
              <a:t>only one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6" name="图片 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515745"/>
            <a:ext cx="900000" cy="900000"/>
          </a:xfrm>
          <a:prstGeom prst="rect">
            <a:avLst/>
          </a:prstGeom>
        </p:spPr>
      </p:pic>
      <p:pic>
        <p:nvPicPr>
          <p:cNvPr id="7" name="图片 6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3465830"/>
            <a:ext cx="900000" cy="900000"/>
          </a:xfrm>
          <a:prstGeom prst="rect">
            <a:avLst/>
          </a:prstGeom>
        </p:spPr>
      </p:pic>
      <p:pic>
        <p:nvPicPr>
          <p:cNvPr id="9" name="图片 8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1494155"/>
            <a:ext cx="900000" cy="900000"/>
          </a:xfrm>
          <a:prstGeom prst="rect">
            <a:avLst/>
          </a:prstGeom>
        </p:spPr>
      </p:pic>
      <p:pic>
        <p:nvPicPr>
          <p:cNvPr id="10" name="图片 9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1494155"/>
            <a:ext cx="900000" cy="9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54750" y="1691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57195" y="4751070"/>
            <a:ext cx="2288540" cy="134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6945" y="5060315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Buy:</a:t>
            </a:r>
            <a:endParaRPr lang="en-US" altLang="zh-CN"/>
          </a:p>
        </p:txBody>
      </p:sp>
      <p:pic>
        <p:nvPicPr>
          <p:cNvPr id="14" name="图片 13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4971415"/>
            <a:ext cx="900000" cy="900000"/>
          </a:xfrm>
          <a:prstGeom prst="rect">
            <a:avLst/>
          </a:prstGeom>
        </p:spPr>
      </p:pic>
      <p:pic>
        <p:nvPicPr>
          <p:cNvPr id="15" name="图片 14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45" y="4971415"/>
            <a:ext cx="900000" cy="90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71845" y="489585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Cost:   2+3 = 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10580" y="5428615"/>
            <a:ext cx="203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Value: 3+4 = 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03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2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12325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6 3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0 3 3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1 1 12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2 1 4 100</a:t>
            </a:r>
            <a:endParaRPr kumimoji="1" lang="en-US" altLang="zh-CN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739977" y="560413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 2:</a:t>
            </a:r>
            <a:endParaRPr lang="en-US" altLang="zh-CN" dirty="0"/>
          </a:p>
          <a:p>
            <a:r>
              <a:rPr lang="en-US" altLang="zh-CN" b="1" dirty="0"/>
              <a:t>6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48940" y="39243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>
                <a:sym typeface="+mn-ea"/>
              </a:rPr>
              <a:t>Regular </a:t>
            </a:r>
            <a:r>
              <a:rPr lang="en-US" altLang="zh-CN" sz="1660">
                <a:sym typeface="+mn-ea"/>
              </a:rPr>
              <a:t>Cookie (cost 3, value 3, </a:t>
            </a:r>
            <a:r>
              <a:rPr lang="en-US" altLang="zh-CN" sz="1660" b="1" dirty="0">
                <a:sym typeface="+mn-ea"/>
              </a:rPr>
              <a:t>unlimited 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8940" y="179324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Exclusive </a:t>
            </a:r>
            <a:r>
              <a:rPr lang="en-US" altLang="zh-CN" sz="1660">
                <a:sym typeface="+mn-ea"/>
              </a:rPr>
              <a:t>Cookie (cost 1, value 12, </a:t>
            </a:r>
            <a:r>
              <a:rPr lang="en-US" altLang="zh-CN" sz="1660" b="1" dirty="0">
                <a:sym typeface="+mn-ea"/>
              </a:rPr>
              <a:t>only one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6" name="图片 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760095"/>
            <a:ext cx="900000" cy="900000"/>
          </a:xfrm>
          <a:prstGeom prst="rect">
            <a:avLst/>
          </a:prstGeom>
        </p:spPr>
      </p:pic>
      <p:pic>
        <p:nvPicPr>
          <p:cNvPr id="7" name="图片 6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2256790"/>
            <a:ext cx="900000" cy="900000"/>
          </a:xfrm>
          <a:prstGeom prst="rect">
            <a:avLst/>
          </a:prstGeom>
        </p:spPr>
      </p:pic>
      <p:pic>
        <p:nvPicPr>
          <p:cNvPr id="9" name="图片 8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738505"/>
            <a:ext cx="900000" cy="900000"/>
          </a:xfrm>
          <a:prstGeom prst="rect">
            <a:avLst/>
          </a:prstGeom>
        </p:spPr>
      </p:pic>
      <p:pic>
        <p:nvPicPr>
          <p:cNvPr id="10" name="图片 9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738505"/>
            <a:ext cx="900000" cy="9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57195" y="5128895"/>
            <a:ext cx="2288540" cy="134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6945" y="5438140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Buy:</a:t>
            </a:r>
            <a:endParaRPr lang="en-US" altLang="zh-CN"/>
          </a:p>
        </p:txBody>
      </p:sp>
      <p:pic>
        <p:nvPicPr>
          <p:cNvPr id="14" name="图片 13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195" y="5349240"/>
            <a:ext cx="900000" cy="9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59735" y="3284855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Yilin </a:t>
            </a:r>
            <a:r>
              <a:rPr lang="en-US" altLang="zh-CN" sz="1660">
                <a:sym typeface="+mn-ea"/>
              </a:rPr>
              <a:t>Cookie (cost 4, value 100, </a:t>
            </a:r>
            <a:r>
              <a:rPr lang="en-US" altLang="zh-CN" sz="1660" b="1">
                <a:sym typeface="+mn-ea"/>
              </a:rPr>
              <a:t>limited:1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16" name="图片 1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5349240"/>
            <a:ext cx="900000" cy="900000"/>
          </a:xfrm>
          <a:prstGeom prst="rect">
            <a:avLst/>
          </a:prstGeom>
        </p:spPr>
      </p:pic>
      <p:pic>
        <p:nvPicPr>
          <p:cNvPr id="17" name="图片 16" descr="蔓越莓曲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3692525"/>
            <a:ext cx="900000" cy="900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871845" y="5273675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Cost:   3+3 = 6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910580" y="5806440"/>
            <a:ext cx="203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Value: 3+3 = 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033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 3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12325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6 3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0 4 3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1 1 12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2 1 4 100</a:t>
            </a:r>
            <a:endParaRPr kumimoji="1" lang="en-US" altLang="zh-CN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9761567" y="5477133"/>
            <a:ext cx="1384367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Output 3:</a:t>
            </a:r>
            <a:endParaRPr lang="en-US" altLang="zh-CN" dirty="0"/>
          </a:p>
          <a:p>
            <a:r>
              <a:rPr lang="en-US" altLang="zh-CN" b="1" dirty="0"/>
              <a:t>0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48940" y="39243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>
                <a:sym typeface="+mn-ea"/>
              </a:rPr>
              <a:t>Regular </a:t>
            </a:r>
            <a:r>
              <a:rPr lang="en-US" altLang="zh-CN" sz="1660">
                <a:sym typeface="+mn-ea"/>
              </a:rPr>
              <a:t>Cookie (cost 4, value 3, </a:t>
            </a:r>
            <a:r>
              <a:rPr lang="en-US" altLang="zh-CN" sz="1660" b="1" dirty="0">
                <a:sym typeface="+mn-ea"/>
              </a:rPr>
              <a:t>unlimited 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8940" y="1793240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Exclusive </a:t>
            </a:r>
            <a:r>
              <a:rPr lang="en-US" altLang="zh-CN" sz="1660">
                <a:sym typeface="+mn-ea"/>
              </a:rPr>
              <a:t>Cookie (cost 1, value 12, </a:t>
            </a:r>
            <a:r>
              <a:rPr lang="en-US" altLang="zh-CN" sz="1660" b="1" dirty="0">
                <a:sym typeface="+mn-ea"/>
              </a:rPr>
              <a:t>only one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6" name="图片 5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760095"/>
            <a:ext cx="900000" cy="900000"/>
          </a:xfrm>
          <a:prstGeom prst="rect">
            <a:avLst/>
          </a:prstGeom>
        </p:spPr>
      </p:pic>
      <p:pic>
        <p:nvPicPr>
          <p:cNvPr id="7" name="图片 6" descr="曲奇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2256790"/>
            <a:ext cx="900000" cy="900000"/>
          </a:xfrm>
          <a:prstGeom prst="rect">
            <a:avLst/>
          </a:prstGeom>
        </p:spPr>
      </p:pic>
      <p:pic>
        <p:nvPicPr>
          <p:cNvPr id="9" name="图片 8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738505"/>
            <a:ext cx="900000" cy="900000"/>
          </a:xfrm>
          <a:prstGeom prst="rect">
            <a:avLst/>
          </a:prstGeom>
        </p:spPr>
      </p:pic>
      <p:pic>
        <p:nvPicPr>
          <p:cNvPr id="10" name="图片 9" descr="曲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785" y="738505"/>
            <a:ext cx="900000" cy="900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57195" y="5128895"/>
            <a:ext cx="2288540" cy="134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26945" y="5438140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59735" y="3284855"/>
            <a:ext cx="6096000" cy="346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60" b="1" dirty="0">
                <a:sym typeface="+mn-ea"/>
              </a:rPr>
              <a:t>Yilin </a:t>
            </a:r>
            <a:r>
              <a:rPr lang="en-US" altLang="zh-CN" sz="1660">
                <a:sym typeface="+mn-ea"/>
              </a:rPr>
              <a:t>Cookie (cost 4, value 100, </a:t>
            </a:r>
            <a:r>
              <a:rPr lang="en-US" altLang="zh-CN" sz="1660" b="1">
                <a:sym typeface="+mn-ea"/>
              </a:rPr>
              <a:t>limited:1</a:t>
            </a:r>
            <a:r>
              <a:rPr lang="en-US" altLang="zh-CN" sz="1660">
                <a:sym typeface="+mn-ea"/>
              </a:rPr>
              <a:t>)</a:t>
            </a:r>
            <a:endParaRPr lang="zh-CN" altLang="en-US" sz="1660">
              <a:sym typeface="+mn-ea"/>
            </a:endParaRPr>
          </a:p>
        </p:txBody>
      </p:sp>
      <p:pic>
        <p:nvPicPr>
          <p:cNvPr id="17" name="图片 16" descr="蔓越莓曲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3692525"/>
            <a:ext cx="900000" cy="9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478466" y="5096129"/>
                <a:ext cx="1085215" cy="15684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6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×</m:t>
                      </m:r>
                    </m:oMath>
                  </m:oMathPara>
                </a14:m>
                <a:endParaRPr lang="en-US" altLang="zh-CN" sz="96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466" y="5096129"/>
                <a:ext cx="1085215" cy="1568450"/>
              </a:xfrm>
              <a:prstGeom prst="rect">
                <a:avLst/>
              </a:prstGeom>
              <a:blipFill rotWithShape="1">
                <a:blip r:embed="rId4"/>
                <a:stretch>
                  <a:fillRect l="-53" t="-16" r="-2124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Bounded Knapsack Problem(</a:t>
            </a:r>
            <a:r>
              <a:rPr lang="zh-CN" altLang="en-US" dirty="0"/>
              <a:t>多重背包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2603500"/>
            <a:ext cx="11658600" cy="16070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9313" y="4349173"/>
                <a:ext cx="8825659" cy="1125352"/>
              </a:xfrm>
            </p:spPr>
            <p:txBody>
              <a:bodyPr/>
              <a:lstStyle/>
              <a:p>
                <a:r>
                  <a:rPr lang="en-US" altLang="zh-CN" b="1" dirty="0">
                    <a:latin typeface="Cambria Math" panose="02040503050406030204" charset="0"/>
                  </a:rPr>
                  <a:t>Time complexity:</a:t>
                </a:r>
                <a:r>
                  <a:rPr lang="zh-CN" altLang="en-US" b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O(W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313" y="4349173"/>
                <a:ext cx="8825659" cy="1125352"/>
              </a:xfrm>
              <a:blipFill rotWithShape="1">
                <a:blip r:embed="rId2"/>
                <a:stretch>
                  <a:fillRect t="-5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856121" y="3821849"/>
                <a:ext cx="186490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charset="0"/>
                        </a:rPr>
                        <m:t>𝑖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21" y="3821849"/>
                <a:ext cx="186490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215" t="-194" r="108" b="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72875" y="167315"/>
                <a:ext cx="8824913" cy="1906237"/>
              </a:xfrm>
            </p:spPr>
            <p:txBody>
              <a:bodyPr/>
              <a:lstStyle/>
              <a:p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type 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 can be expanded 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charset="0"/>
                      </a:rPr>
                      <m:t>……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𝑙𝑜𝑔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items,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corresponding values are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charset="0"/>
                      </a:rPr>
                      <m:t>……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dirty="0"/>
                  <a:t> respectively. (The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can represent any number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zh-CN" dirty="0"/>
              </a:p>
              <a:p>
                <a:r>
                  <a:rPr lang="en-US" altLang="zh-CN" i="1" dirty="0">
                    <a:latin typeface="Cambria Math" panose="02040503050406030204" charset="0"/>
                  </a:rPr>
                  <a:t>O(W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𝑙𝑜𝑔</m:t>
                            </m:r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endParaRPr lang="en-US" altLang="zh-CN" i="1" dirty="0">
                  <a:latin typeface="Cambria Math" panose="02040503050406030204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72875" y="167315"/>
                <a:ext cx="8824913" cy="1906237"/>
              </a:xfrm>
              <a:blipFill rotWithShape="1">
                <a:blip r:embed="rId1"/>
                <a:stretch>
                  <a:fillRect l="-5" t="-16" r="1" b="-7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54744" y="236582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1500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4744" y="3027438"/>
          <a:ext cx="21481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38"/>
                <a:gridCol w="716038"/>
                <a:gridCol w="716038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77341" y="2831141"/>
          <a:ext cx="3741059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01"/>
                <a:gridCol w="634846"/>
                <a:gridCol w="1010572"/>
                <a:gridCol w="13733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3091543" y="3701143"/>
            <a:ext cx="464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576456" y="3701142"/>
            <a:ext cx="464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85633" y="3113798"/>
          <a:ext cx="22243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60229" y="273516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r>
              <a:rPr kumimoji="1" lang="zh-CN" altLang="en-US" dirty="0"/>
              <a:t>*</a:t>
            </a:r>
            <a:r>
              <a:rPr kumimoji="1" lang="en-US" altLang="zh-CN" dirty="0"/>
              <a:t>1501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90905" y="483870"/>
            <a:ext cx="9538335" cy="708025"/>
          </a:xfrm>
        </p:spPr>
        <p:txBody>
          <a:bodyPr/>
          <a:lstStyle/>
          <a:p>
            <a:r>
              <a:rPr kumimoji="1" lang="en-US" altLang="zh-CN" sz="2800" b="1" dirty="0">
                <a:solidFill>
                  <a:schemeClr val="tx1"/>
                </a:solidFill>
              </a:rPr>
              <a:t>Review 0-1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Knapsack and 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Unbounded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Knapsack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0650" y="1843479"/>
            <a:ext cx="8824913" cy="3416300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0-1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Knapsack:</a:t>
            </a:r>
            <a:r>
              <a:rPr lang="en-US" altLang="zh-CN" dirty="0"/>
              <a:t> To ensure that each item is selected only once, make sure that the “select the </a:t>
            </a:r>
            <a:r>
              <a:rPr lang="en-US" altLang="zh-CN" dirty="0" err="1"/>
              <a:t>ith</a:t>
            </a:r>
            <a:r>
              <a:rPr lang="en-US" altLang="zh-CN" dirty="0"/>
              <a:t> item” strategy is considered in terms of a sub</a:t>
            </a:r>
            <a:r>
              <a:rPr lang="zh-CN" altLang="en-US" dirty="0"/>
              <a:t> </a:t>
            </a:r>
            <a:r>
              <a:rPr lang="en-US" altLang="zh-CN" dirty="0"/>
              <a:t>result that has no </a:t>
            </a:r>
            <a:r>
              <a:rPr lang="en-US" altLang="zh-CN" dirty="0" err="1"/>
              <a:t>ith</a:t>
            </a:r>
            <a:r>
              <a:rPr lang="en-US" altLang="zh-CN" dirty="0"/>
              <a:t> item: </a:t>
            </a:r>
            <a:r>
              <a:rPr lang="en-US" altLang="zh-CN" b="1" dirty="0">
                <a:solidFill>
                  <a:srgbClr val="0070C0"/>
                </a:solidFill>
              </a:rPr>
              <a:t>f[i-1]</a:t>
            </a:r>
            <a:r>
              <a:rPr lang="en-US" altLang="zh-CN" b="1" dirty="0"/>
              <a:t>[</a:t>
            </a:r>
            <a:r>
              <a:rPr lang="en-US" altLang="zh-CN" dirty="0"/>
              <a:t>w-w[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endParaRPr lang="en-US" altLang="zh-CN" dirty="0"/>
          </a:p>
          <a:p>
            <a:r>
              <a:rPr kumimoji="1" lang="en-US" altLang="zh-CN" b="1" dirty="0">
                <a:solidFill>
                  <a:schemeClr val="tx1"/>
                </a:solidFill>
              </a:rPr>
              <a:t>Unbounded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Knapsack: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The characteristic of a complete backpack is that each item has an infinite number of items to choose from, so when considering the strategy of ”select the </a:t>
            </a:r>
            <a:r>
              <a:rPr lang="en-US" altLang="zh-CN" dirty="0" err="1"/>
              <a:t>i-th</a:t>
            </a:r>
            <a:r>
              <a:rPr lang="en-US" altLang="zh-CN" dirty="0"/>
              <a:t> item“, you need a sub</a:t>
            </a:r>
            <a:r>
              <a:rPr lang="zh-CN" altLang="en-US" dirty="0"/>
              <a:t> </a:t>
            </a:r>
            <a:r>
              <a:rPr lang="en-US" altLang="zh-CN" dirty="0"/>
              <a:t>result that might already be selected into the </a:t>
            </a:r>
            <a:r>
              <a:rPr lang="en-US" altLang="zh-CN" dirty="0" err="1"/>
              <a:t>i-th</a:t>
            </a:r>
            <a:r>
              <a:rPr lang="en-US" altLang="zh-CN" dirty="0"/>
              <a:t> item: </a:t>
            </a:r>
            <a:r>
              <a:rPr lang="en-US" altLang="zh-CN" b="1" dirty="0">
                <a:solidFill>
                  <a:srgbClr val="0070C0"/>
                </a:solidFill>
              </a:rPr>
              <a:t>f[</a:t>
            </a:r>
            <a:r>
              <a:rPr lang="en-US" altLang="zh-CN" b="1" dirty="0" err="1">
                <a:solidFill>
                  <a:srgbClr val="0070C0"/>
                </a:solidFill>
              </a:rPr>
              <a:t>i</a:t>
            </a:r>
            <a:r>
              <a:rPr lang="en-US" altLang="zh-CN" b="1" dirty="0">
                <a:solidFill>
                  <a:srgbClr val="0070C0"/>
                </a:solidFill>
              </a:rPr>
              <a:t>]</a:t>
            </a:r>
            <a:r>
              <a:rPr lang="en-US" altLang="zh-CN" dirty="0"/>
              <a:t>[w-w[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0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0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01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02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103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0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05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106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107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10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09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1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1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11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12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13.xml><?xml version="1.0" encoding="utf-8"?>
<p:tagLst xmlns:p="http://schemas.openxmlformats.org/presentationml/2006/main">
  <p:tag name="TABLE_ENDDRAG_ORIGIN_RECT" val="427*150"/>
  <p:tag name="TABLE_ENDDRAG_RECT" val="212*210*427*150"/>
</p:tagLst>
</file>

<file path=ppt/tags/tag114.xml><?xml version="1.0" encoding="utf-8"?>
<p:tagLst xmlns:p="http://schemas.openxmlformats.org/presentationml/2006/main">
  <p:tag name="TABLE_ENDDRAG_ORIGIN_RECT" val="427*150"/>
  <p:tag name="TABLE_ENDDRAG_RECT" val="212*210*427*150"/>
</p:tagLst>
</file>

<file path=ppt/tags/tag115.xml><?xml version="1.0" encoding="utf-8"?>
<p:tagLst xmlns:p="http://schemas.openxmlformats.org/presentationml/2006/main">
  <p:tag name="TABLE_ENDDRAG_ORIGIN_RECT" val="427*150"/>
  <p:tag name="TABLE_ENDDRAG_RECT" val="212*210*427*150"/>
</p:tagLst>
</file>

<file path=ppt/tags/tag116.xml><?xml version="1.0" encoding="utf-8"?>
<p:tagLst xmlns:p="http://schemas.openxmlformats.org/presentationml/2006/main">
  <p:tag name="resource_record_key" val="{&quot;13&quot;:[4364950,4364915,4364942,4364957],&quot;29&quot;:[50052953,50052965]}"/>
</p:tagLst>
</file>

<file path=ppt/tags/tag12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3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5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6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17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19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20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21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2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3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4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25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6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7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28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29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3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30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31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32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33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3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35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36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37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3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39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4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4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1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2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43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5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46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7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49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5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1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2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3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4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55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6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7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5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59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60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61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62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63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5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6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7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69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7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7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71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72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73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7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75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76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77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7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79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8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8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81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82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83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84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85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86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87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8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89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9.xml><?xml version="1.0" encoding="utf-8"?>
<p:tagLst xmlns:p="http://schemas.openxmlformats.org/presentationml/2006/main">
  <p:tag name="TABLE_ENDDRAG_ORIGIN_RECT" val="394*100"/>
  <p:tag name="TABLE_ENDDRAG_RECT" val="144*255*394*100"/>
</p:tagLst>
</file>

<file path=ppt/tags/tag90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91.xml><?xml version="1.0" encoding="utf-8"?>
<p:tagLst xmlns:p="http://schemas.openxmlformats.org/presentationml/2006/main">
  <p:tag name="TABLE_ENDDRAG_ORIGIN_RECT" val="97*56"/>
  <p:tag name="TABLE_ENDDRAG_RECT" val="43*196*97*56"/>
</p:tagLst>
</file>

<file path=ppt/tags/tag92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93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94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95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96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97.xml><?xml version="1.0" encoding="utf-8"?>
<p:tagLst xmlns:p="http://schemas.openxmlformats.org/presentationml/2006/main">
  <p:tag name="TABLE_ENDDRAG_ORIGIN_RECT" val="189*56"/>
  <p:tag name="TABLE_ENDDRAG_RECT" val="205*188*189*56"/>
</p:tagLst>
</file>

<file path=ppt/tags/tag98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ags/tag99.xml><?xml version="1.0" encoding="utf-8"?>
<p:tagLst xmlns:p="http://schemas.openxmlformats.org/presentationml/2006/main">
  <p:tag name="KSO_WM_DIAGRAM_VIRTUALLY_FRAME" val="{&quot;height&quot;:312,&quot;left&quot;:144.1,&quot;top&quot;:196.4,&quot;width&quot;:356.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5458</Words>
  <Application>WPS 演示</Application>
  <PresentationFormat>宽屏</PresentationFormat>
  <Paragraphs>925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MS Mincho</vt:lpstr>
      <vt:lpstr>Century Gothic</vt:lpstr>
      <vt:lpstr>微软雅黑</vt:lpstr>
      <vt:lpstr>Arial Unicode MS</vt:lpstr>
      <vt:lpstr>等线</vt:lpstr>
      <vt:lpstr>Calibri</vt:lpstr>
      <vt:lpstr>Segoe Print</vt:lpstr>
      <vt:lpstr>PMingLiU</vt:lpstr>
      <vt:lpstr>PMingLiU-ExtB</vt:lpstr>
      <vt:lpstr>离子会议室</vt:lpstr>
      <vt:lpstr>Lab10 Questions</vt:lpstr>
      <vt:lpstr>Lab10.A: Cookie</vt:lpstr>
      <vt:lpstr>Lab10.A: Cookie</vt:lpstr>
      <vt:lpstr>PowerPoint 演示文稿</vt:lpstr>
      <vt:lpstr>PowerPoint 演示文稿</vt:lpstr>
      <vt:lpstr>PowerPoint 演示文稿</vt:lpstr>
      <vt:lpstr>Bounded Knapsack Problem(多重背包)</vt:lpstr>
      <vt:lpstr>PowerPoint 演示文稿</vt:lpstr>
      <vt:lpstr>0-1 Knapsack vs Unbounded Knapsack</vt:lpstr>
      <vt:lpstr>PowerPoint 演示文稿</vt:lpstr>
      <vt:lpstr>PowerPoint 演示文稿</vt:lpstr>
      <vt:lpstr>Lab10.B: Dance </vt:lpstr>
      <vt:lpstr>Lab10.B: Dance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132</cp:revision>
  <dcterms:created xsi:type="dcterms:W3CDTF">2021-03-16T16:05:00Z</dcterms:created>
  <dcterms:modified xsi:type="dcterms:W3CDTF">2025-05-19T16:56:16Z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52B01DF48DD947468B4AE9D3C4BBFF20_13</vt:lpwstr>
  </property>
  <property fmtid="{D5CDD505-2E9C-101B-9397-08002B2CF9AE}" pid="3" name="KSOProductBuildVer">
    <vt:lpwstr>2052-12.1.0.21171</vt:lpwstr>
  </property>
</Properties>
</file>