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11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THX:-)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Given a directed network graph with a source and a sink, your task is to calculate the </a:t>
            </a:r>
            <a:r>
              <a:rPr lang="en-US" altLang="zh-CN" b="1"/>
              <a:t>maximum flow</a:t>
            </a:r>
            <a:r>
              <a:rPr lang="en-US" altLang="zh-CN"/>
              <a:t> from the source to the sink.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/>
              </a:bodyPr>
              <a:p>
                <a:r>
                  <a:rPr lang="en-US" altLang="zh-CN"/>
                  <a:t>Input Format</a:t>
                </a:r>
                <a:endParaRPr lang="en-US" altLang="zh-CN"/>
              </a:p>
              <a:p>
                <a:pPr lvl="1"/>
                <a:r>
                  <a:rPr lang="en-US" altLang="zh-CN"/>
                  <a:t>The first line contains four positive integers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— the number of nodes, the number of directed edges, the source node index, and the sink node index, respectively.</a:t>
                </a:r>
                <a:endParaRPr lang="en-US" altLang="zh-CN"/>
              </a:p>
              <a:p>
                <a:pPr lvl="1"/>
                <a:r>
                  <a:rPr lang="en-US" altLang="zh-CN"/>
                  <a:t>Each of the next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/>
                  <a:t> lines contains three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, indicating that there is a directed edge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with capacity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(i.e., the maximum possible flow through this edge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).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Output Format</a:t>
                </a:r>
                <a:endParaRPr lang="en-US" altLang="zh-CN"/>
              </a:p>
              <a:p>
                <a:r>
                  <a:rPr lang="en-US" altLang="zh-CN"/>
                  <a:t>Output a single positive integer — the </a:t>
                </a:r>
                <a:r>
                  <a:rPr lang="en-US" altLang="zh-CN" b="1"/>
                  <a:t>maximum flow</a:t>
                </a:r>
                <a:r>
                  <a:rPr lang="en-US" altLang="zh-CN"/>
                  <a:t> from the source to the sink.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334135" cy="3071495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4 5 4 3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4 2 30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4 3 20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2 3 20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2 1 30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1 3 30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2831465" y="2901315"/>
            <a:ext cx="836930" cy="3924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7525" y="2498090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4050" y="1662430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798685" y="361378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798685" y="169100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04050" y="361378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6"/>
            <a:endCxn id="7" idx="2"/>
          </p:cNvCxnSpPr>
          <p:nvPr/>
        </p:nvCxnSpPr>
        <p:spPr>
          <a:xfrm>
            <a:off x="7582535" y="3903345"/>
            <a:ext cx="2216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7"/>
            <a:endCxn id="8" idx="3"/>
          </p:cNvCxnSpPr>
          <p:nvPr/>
        </p:nvCxnSpPr>
        <p:spPr>
          <a:xfrm flipV="1">
            <a:off x="7498080" y="2185035"/>
            <a:ext cx="2385060" cy="151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4"/>
            <a:endCxn id="7" idx="0"/>
          </p:cNvCxnSpPr>
          <p:nvPr/>
        </p:nvCxnSpPr>
        <p:spPr>
          <a:xfrm>
            <a:off x="10088245" y="2269490"/>
            <a:ext cx="0" cy="1344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6" idx="6"/>
          </p:cNvCxnSpPr>
          <p:nvPr/>
        </p:nvCxnSpPr>
        <p:spPr>
          <a:xfrm flipH="1" flipV="1">
            <a:off x="7582535" y="1951990"/>
            <a:ext cx="2216150" cy="2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  <a:endCxn id="7" idx="1"/>
          </p:cNvCxnSpPr>
          <p:nvPr/>
        </p:nvCxnSpPr>
        <p:spPr>
          <a:xfrm>
            <a:off x="7498080" y="2156460"/>
            <a:ext cx="2385060" cy="154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520940" y="3128645"/>
            <a:ext cx="47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584565" y="3603625"/>
            <a:ext cx="423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133965" y="2787650"/>
            <a:ext cx="465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068310" y="220980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491855" y="1610360"/>
            <a:ext cx="42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30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334135" cy="3071495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4 5 4 3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4 2 30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4 3 20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2 3 20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2 1 30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1 3 30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2831465" y="2901315"/>
            <a:ext cx="836930" cy="39243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7525" y="2498090"/>
            <a:ext cx="11099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50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4050" y="1662430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9798685" y="361378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798685" y="169100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7004050" y="361378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9" idx="6"/>
            <a:endCxn id="7" idx="2"/>
          </p:cNvCxnSpPr>
          <p:nvPr/>
        </p:nvCxnSpPr>
        <p:spPr>
          <a:xfrm>
            <a:off x="7582535" y="3903345"/>
            <a:ext cx="2216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9" idx="7"/>
            <a:endCxn id="8" idx="3"/>
          </p:cNvCxnSpPr>
          <p:nvPr/>
        </p:nvCxnSpPr>
        <p:spPr>
          <a:xfrm flipV="1">
            <a:off x="7498080" y="2185035"/>
            <a:ext cx="2385060" cy="151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4"/>
            <a:endCxn id="7" idx="0"/>
          </p:cNvCxnSpPr>
          <p:nvPr/>
        </p:nvCxnSpPr>
        <p:spPr>
          <a:xfrm>
            <a:off x="10088245" y="2269490"/>
            <a:ext cx="0" cy="1344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2"/>
            <a:endCxn id="6" idx="6"/>
          </p:cNvCxnSpPr>
          <p:nvPr/>
        </p:nvCxnSpPr>
        <p:spPr>
          <a:xfrm flipH="1" flipV="1">
            <a:off x="7582535" y="1951990"/>
            <a:ext cx="2216150" cy="28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5"/>
            <a:endCxn id="7" idx="1"/>
          </p:cNvCxnSpPr>
          <p:nvPr/>
        </p:nvCxnSpPr>
        <p:spPr>
          <a:xfrm>
            <a:off x="7498080" y="2156460"/>
            <a:ext cx="2385060" cy="15417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7338060" y="3128645"/>
            <a:ext cx="77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30</a:t>
            </a:r>
            <a:r>
              <a:rPr lang="en-US" altLang="zh-CN"/>
              <a:t>/30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8295640" y="3603625"/>
            <a:ext cx="97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20</a:t>
            </a:r>
            <a:r>
              <a:rPr lang="en-US" altLang="zh-CN"/>
              <a:t>/20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133965" y="2787650"/>
            <a:ext cx="826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20</a:t>
            </a:r>
            <a:r>
              <a:rPr lang="en-US" altLang="zh-CN"/>
              <a:t>/20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068310" y="2209800"/>
            <a:ext cx="991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10</a:t>
            </a:r>
            <a:r>
              <a:rPr lang="en-US" altLang="zh-CN"/>
              <a:t>/30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491855" y="1610360"/>
            <a:ext cx="90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10</a:t>
            </a:r>
            <a:r>
              <a:rPr lang="en-US" altLang="zh-CN"/>
              <a:t>/30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5269230" y="3613785"/>
            <a:ext cx="143256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source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775950" y="3613785"/>
            <a:ext cx="94234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sink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Xiaofeng stays in touch with his friends around the world through a computer network. If there's a path of connected devices (computers) between two people, they can exchange messages.</a:t>
            </a:r>
            <a:endParaRPr lang="en-US" altLang="zh-CN"/>
          </a:p>
          <a:p>
            <a:r>
              <a:rPr lang="en-US" altLang="zh-CN"/>
              <a:t>However, sometimes some relay devices (computers) might fail due to accidents or maintenance. Once a device fails, it can no longer be used, and all its connections are cut off as well.</a:t>
            </a:r>
            <a:endParaRPr lang="en-US" altLang="zh-CN"/>
          </a:p>
          <a:p>
            <a:r>
              <a:rPr lang="en-US" altLang="zh-CN"/>
              <a:t>Now, Xiaofeng wants to know: </a:t>
            </a:r>
            <a:r>
              <a:rPr lang="en-US" altLang="zh-CN" b="1"/>
              <a:t>what is the minimum number of relay devices that need to be disabled to completely block communication between him and one of his friends?</a:t>
            </a:r>
            <a:endParaRPr lang="en-US" altLang="zh-CN" b="1"/>
          </a:p>
          <a:p>
            <a:pPr lvl="1"/>
            <a:r>
              <a:rPr lang="en-US" altLang="zh-CN"/>
              <a:t>All connections in the network are </a:t>
            </a:r>
            <a:r>
              <a:rPr lang="en-US" altLang="zh-CN" b="1"/>
              <a:t>bidirectional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There is </a:t>
            </a:r>
            <a:r>
              <a:rPr lang="en-US" altLang="zh-CN" b="1"/>
              <a:t>at most one</a:t>
            </a:r>
            <a:r>
              <a:rPr lang="en-US" altLang="zh-CN"/>
              <a:t> connection between any two devices.</a:t>
            </a:r>
            <a:endParaRPr lang="en-US" altLang="zh-CN"/>
          </a:p>
          <a:p>
            <a:pPr lvl="1"/>
            <a:r>
              <a:rPr lang="en-US" altLang="zh-CN"/>
              <a:t>The devices used by Xiaofeng and his friend </a:t>
            </a:r>
            <a:r>
              <a:rPr lang="en-US" altLang="zh-CN" b="1"/>
              <a:t>cannot be disabled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The goal is to </a:t>
            </a:r>
            <a:r>
              <a:rPr lang="en-US" altLang="zh-CN" b="1"/>
              <a:t>block communication</a:t>
            </a:r>
            <a:r>
              <a:rPr lang="en-US" altLang="zh-CN"/>
              <a:t> between them with the </a:t>
            </a:r>
            <a:r>
              <a:rPr lang="en-US" altLang="zh-CN" b="1"/>
              <a:t>minimum number of disabled devices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Lab11B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0000"/>
              </a:bodyPr>
              <a:p>
                <a:r>
                  <a:rPr lang="en-US" altLang="zh-CN"/>
                  <a:t>Input Format</a:t>
                </a:r>
                <a:endParaRPr lang="en-US" altLang="zh-CN"/>
              </a:p>
              <a:p>
                <a:pPr lvl="1"/>
                <a:r>
                  <a:rPr lang="en-US" altLang="zh-CN"/>
                  <a:t>The first line contains four integers: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 altLang="zh-CN"/>
                  <a:t>: total number of devices, labeled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en-US" altLang="zh-CN"/>
                  <a:t>  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: number of direct connections  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: the device used by Xiaofeng  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: the device used by his friend  </a:t>
                </a:r>
                <a:endParaRPr lang="en-US" altLang="zh-CN"/>
              </a:p>
              <a:p>
                <a:pPr lvl="1"/>
                <a:r>
                  <a:rPr lang="en-US" altLang="zh-CN"/>
                  <a:t>The next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lines each contain two integers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/>
                  <a:t>, indicating that device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</m:oMath>
                </a14:m>
                <a:r>
                  <a:rPr lang="en-US" altLang="zh-CN"/>
                  <a:t> and device v are directly connected.</a:t>
                </a:r>
                <a:endParaRPr lang="en-US" altLang="zh-CN"/>
              </a:p>
              <a:p>
                <a:r>
                  <a:rPr lang="en-US" altLang="zh-CN"/>
                  <a:t>Output Format</a:t>
                </a:r>
                <a:endParaRPr lang="en-US" altLang="zh-CN"/>
              </a:p>
              <a:p>
                <a:pPr lvl="1"/>
                <a:r>
                  <a:rPr lang="en-US" altLang="zh-CN"/>
                  <a:t>A single integer: the </a:t>
                </a:r>
                <a:r>
                  <a:rPr lang="en-US" altLang="zh-CN" b="1"/>
                  <a:t>minimum number of devices</a:t>
                </a:r>
                <a:r>
                  <a:rPr lang="en-US" altLang="zh-CN"/>
                  <a:t> that need to be disabled (excluding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) to block all communication between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92860" cy="1603375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3 2 1 2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2 3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2500630" y="2488565"/>
            <a:ext cx="640715" cy="3200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3665" y="2049145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4050" y="1662430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8466455" y="3035300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798685" y="169100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8" idx="3"/>
            <a:endCxn id="7" idx="7"/>
          </p:cNvCxnSpPr>
          <p:nvPr/>
        </p:nvCxnSpPr>
        <p:spPr>
          <a:xfrm flipH="1">
            <a:off x="8960485" y="2185035"/>
            <a:ext cx="922655" cy="934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5"/>
            <a:endCxn id="7" idx="1"/>
          </p:cNvCxnSpPr>
          <p:nvPr/>
        </p:nvCxnSpPr>
        <p:spPr>
          <a:xfrm>
            <a:off x="7498080" y="2156460"/>
            <a:ext cx="1052830" cy="963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Lab11B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292860" cy="1603375"/>
          </a:xfrm>
          <a:ln>
            <a:solidFill>
              <a:schemeClr val="accent1"/>
            </a:solidFill>
          </a:ln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3 2 1 2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1 3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2 3</a:t>
            </a:r>
            <a:endParaRPr lang="en-US" altLang="zh-CN"/>
          </a:p>
        </p:txBody>
      </p:sp>
      <p:sp>
        <p:nvSpPr>
          <p:cNvPr id="4" name="右箭头 3"/>
          <p:cNvSpPr/>
          <p:nvPr/>
        </p:nvSpPr>
        <p:spPr>
          <a:xfrm>
            <a:off x="2500630" y="2488565"/>
            <a:ext cx="640715" cy="3200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923665" y="2049145"/>
            <a:ext cx="64643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zh-CN" sz="7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7004050" y="1662430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8466455" y="3035300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9798685" y="1691005"/>
            <a:ext cx="578485" cy="5784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8" idx="3"/>
            <a:endCxn id="7" idx="7"/>
          </p:cNvCxnSpPr>
          <p:nvPr/>
        </p:nvCxnSpPr>
        <p:spPr>
          <a:xfrm flipH="1">
            <a:off x="8960485" y="2185035"/>
            <a:ext cx="922655" cy="9347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5"/>
            <a:endCxn id="7" idx="1"/>
          </p:cNvCxnSpPr>
          <p:nvPr/>
        </p:nvCxnSpPr>
        <p:spPr>
          <a:xfrm>
            <a:off x="7498080" y="2156460"/>
            <a:ext cx="1052830" cy="9632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91275" y="908050"/>
            <a:ext cx="1804670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xiaofeng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26258" y="908050"/>
            <a:ext cx="132270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friend</a:t>
            </a:r>
            <a:endParaRPr lang="en-US" altLang="zh-CN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8739505" y="2560955"/>
            <a:ext cx="0" cy="1477010"/>
          </a:xfrm>
          <a:prstGeom prst="line">
            <a:avLst/>
          </a:prstGeom>
          <a:ln w="12700" cap="flat" cmpd="sng" algn="ctr">
            <a:solidFill>
              <a:schemeClr val="accent2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2176</Words>
  <Application>WPS 演示</Application>
  <PresentationFormat>宽屏</PresentationFormat>
  <Paragraphs>133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Cambria Math</vt:lpstr>
      <vt:lpstr>WPS</vt:lpstr>
      <vt:lpstr>PowerPoint 演示文稿</vt:lpstr>
      <vt:lpstr>PowerPoint 演示文稿</vt:lpstr>
      <vt:lpstr>PowerPoint 演示文稿</vt:lpstr>
      <vt:lpstr>Lab11A</vt:lpstr>
      <vt:lpstr>Lab11A</vt:lpstr>
      <vt:lpstr>PowerPoint 演示文稿</vt:lpstr>
      <vt:lpstr>Lab11B</vt:lpstr>
      <vt:lpstr>Lab11B</vt:lpstr>
      <vt:lpstr>Lab11B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5</cp:revision>
  <dcterms:created xsi:type="dcterms:W3CDTF">2023-08-09T12:44:00Z</dcterms:created>
  <dcterms:modified xsi:type="dcterms:W3CDTF">2025-05-20T07:24:08Z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