
<file path=[Content_Types].xml><?xml version="1.0" encoding="utf-8"?>
<Types xmlns="http://schemas.openxmlformats.org/package/2006/content-types">
  <Default Extension="jpeg" ContentType="image/jpeg"/>
  <Default Extension="JPG" ContentType="image/.jpg"/>
  <Default Extension="tiff" ContentType="image/tif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sldIdLst>
    <p:sldId id="256" r:id="rId3"/>
    <p:sldId id="258" r:id="rId4"/>
    <p:sldId id="268" r:id="rId5"/>
    <p:sldId id="269" r:id="rId6"/>
    <p:sldId id="267" r:id="rId7"/>
    <p:sldId id="260" r:id="rId8"/>
    <p:sldId id="261" r:id="rId9"/>
    <p:sldId id="262" r:id="rId11"/>
    <p:sldId id="263" r:id="rId12"/>
    <p:sldId id="266" r:id="rId13"/>
    <p:sldId id="257" r:id="rId14"/>
    <p:sldId id="270" r:id="rId15"/>
    <p:sldId id="259" r:id="rId16"/>
    <p:sldId id="283" r:id="rId17"/>
    <p:sldId id="284" r:id="rId18"/>
    <p:sldId id="285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9"/>
    <p:restoredTop sz="94643"/>
  </p:normalViewPr>
  <p:slideViewPr>
    <p:cSldViewPr snapToGrid="0" snapToObjects="1">
      <p:cViewPr varScale="1">
        <p:scale>
          <a:sx n="110" d="100"/>
          <a:sy n="110" d="100"/>
        </p:scale>
        <p:origin x="63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en-US" altLang="zh-CN"/>
              <a:t>Pf. (by contradiction)</a:t>
            </a:r>
            <a:endParaRPr lang="en-US" altLang="zh-CN"/>
          </a:p>
          <a:p>
            <a:r>
              <a:rPr lang="en-US" altLang="zh-CN"/>
              <a:t>Assume greedy is not optimal, and let's see what happens. </a:t>
            </a:r>
            <a:endParaRPr lang="en-US" altLang="zh-CN"/>
          </a:p>
          <a:p>
            <a:r>
              <a:rPr lang="en-US" altLang="zh-CN"/>
              <a:t>Let i1, i2, ... ik denote set of jobs selected by greedy. </a:t>
            </a:r>
            <a:endParaRPr lang="en-US" altLang="zh-CN"/>
          </a:p>
          <a:p>
            <a:r>
              <a:rPr lang="en-US" altLang="zh-CN"/>
              <a:t>Let j1, j2, ... jm denote set of jobs in the optimal solution withi1 = j1, i2 = j2, ..., ir = jr for the largest possible value of r.</a:t>
            </a:r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/>
                <a:cs typeface="Arial" panose="020B0604020202020204"/>
              </a:rPr>
              <a:t>“</a:t>
            </a:r>
            <a:endParaRPr lang="en-US" sz="9600" b="0" i="0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/>
                <a:cs typeface="Arial" panose="020B0604020202020204"/>
              </a:rPr>
              <a:t>”</a:t>
            </a:r>
            <a:endParaRPr lang="en-US" sz="9600" b="0" i="0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 hasCustomPrompt="1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 hasCustomPrompt="1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 hasCustomPrompt="1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 hasCustomPrompt="1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 hasCustomPrompt="1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 hasCustomPrompt="1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 hasCustomPrompt="1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image" Target="../media/image1.jpeg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8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tiff"/><Relationship Id="rId1" Type="http://schemas.openxmlformats.org/officeDocument/2006/relationships/image" Target="../media/image3.tif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tif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/>
              <a:t>Review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/>
              <a:t>Yao </a:t>
            </a:r>
            <a:r>
              <a:rPr kumimoji="1" lang="en-US" altLang="zh-CN" dirty="0" err="1"/>
              <a:t>ZHao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0" name="Freeform: Shape 3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42" name="Freeform 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5" name="文本框 4"/>
          <p:cNvSpPr txBox="1"/>
          <p:nvPr/>
        </p:nvSpPr>
        <p:spPr>
          <a:xfrm>
            <a:off x="1058618" y="1011569"/>
            <a:ext cx="2797456" cy="41653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kumimoji="1" lang="en-US" altLang="zh-CN" sz="4000" b="0" i="0" kern="1200" dirty="0">
                <a:solidFill>
                  <a:srgbClr val="FFFFFE"/>
                </a:solidFill>
                <a:latin typeface="+mj-lt"/>
                <a:ea typeface="+mj-ea"/>
                <a:cs typeface="+mj-cs"/>
              </a:rPr>
              <a:t>Maximum</a:t>
            </a:r>
            <a:endParaRPr kumimoji="1" lang="en-US" altLang="zh-CN" sz="4000" dirty="0">
              <a:solidFill>
                <a:srgbClr val="FFFFFE"/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  <a:spcAft>
                <a:spcPts val="600"/>
              </a:spcAft>
            </a:pPr>
            <a:r>
              <a:rPr kumimoji="1" lang="en-US" altLang="zh-CN" sz="4000" b="0" i="0" kern="1200" dirty="0">
                <a:solidFill>
                  <a:srgbClr val="FFFFFE"/>
                </a:solidFill>
                <a:latin typeface="+mj-lt"/>
                <a:ea typeface="+mj-ea"/>
                <a:cs typeface="+mj-cs"/>
              </a:rPr>
              <a:t>flow</a:t>
            </a:r>
            <a:endParaRPr kumimoji="1" lang="zh-CN" altLang="en-US" sz="4000" b="0" i="0" kern="1200" dirty="0">
              <a:solidFill>
                <a:srgbClr val="FFFFFE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4" name="Freeform 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  <p:pic>
        <p:nvPicPr>
          <p:cNvPr id="33" name="内容占位符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71200" y="667167"/>
            <a:ext cx="5165698" cy="2544107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1199" y="3410957"/>
            <a:ext cx="5165699" cy="2363307"/>
          </a:xfrm>
          <a:prstGeom prst="rect">
            <a:avLst/>
          </a:prstGeom>
        </p:spPr>
      </p:pic>
      <p:sp>
        <p:nvSpPr>
          <p:cNvPr id="46" name="Rectangle 4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9711166" cy="706964"/>
          </a:xfrm>
        </p:spPr>
        <p:txBody>
          <a:bodyPr/>
          <a:lstStyle/>
          <a:p>
            <a:r>
              <a:rPr kumimoji="1" lang="en-US" altLang="zh-CN" dirty="0"/>
              <a:t>Dynamic Programming vs Divide-and-Conquer 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9523279" y="3493407"/>
            <a:ext cx="420914" cy="420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804819" y="4263874"/>
            <a:ext cx="420914" cy="420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0169164" y="4263874"/>
            <a:ext cx="420914" cy="420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8399489" y="5068207"/>
            <a:ext cx="420914" cy="420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9131391" y="5068207"/>
            <a:ext cx="420914" cy="420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5</a:t>
            </a:r>
            <a:endParaRPr kumimoji="1"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9864363" y="5068207"/>
            <a:ext cx="420914" cy="420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6</a:t>
            </a:r>
            <a:endParaRPr kumimoji="1"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10488477" y="5068207"/>
            <a:ext cx="420914" cy="420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7</a:t>
            </a:r>
            <a:endParaRPr kumimoji="1" lang="zh-CN" altLang="en-US" dirty="0"/>
          </a:p>
        </p:txBody>
      </p:sp>
      <p:sp>
        <p:nvSpPr>
          <p:cNvPr id="11" name="右大括号 10"/>
          <p:cNvSpPr/>
          <p:nvPr/>
        </p:nvSpPr>
        <p:spPr>
          <a:xfrm rot="16200000">
            <a:off x="8827130" y="4611541"/>
            <a:ext cx="315150" cy="59818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右大括号 11"/>
          <p:cNvSpPr/>
          <p:nvPr/>
        </p:nvSpPr>
        <p:spPr>
          <a:xfrm rot="16200000">
            <a:off x="10216336" y="4611541"/>
            <a:ext cx="315150" cy="59818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右大括号 12"/>
          <p:cNvSpPr/>
          <p:nvPr/>
        </p:nvSpPr>
        <p:spPr>
          <a:xfrm rot="16200000">
            <a:off x="9605892" y="3385591"/>
            <a:ext cx="246881" cy="146023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237058" y="5306480"/>
            <a:ext cx="420914" cy="420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853912" y="4669064"/>
            <a:ext cx="420914" cy="420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cxnSp>
        <p:nvCxnSpPr>
          <p:cNvPr id="16" name="直线连接符 17"/>
          <p:cNvCxnSpPr>
            <a:stCxn id="14" idx="0"/>
            <a:endCxn id="15" idx="1"/>
          </p:cNvCxnSpPr>
          <p:nvPr/>
        </p:nvCxnSpPr>
        <p:spPr>
          <a:xfrm flipV="1">
            <a:off x="447515" y="4879521"/>
            <a:ext cx="406397" cy="4269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1753801" y="4175582"/>
            <a:ext cx="420914" cy="420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cxnSp>
        <p:nvCxnSpPr>
          <p:cNvPr id="18" name="直线连接符 20"/>
          <p:cNvCxnSpPr>
            <a:stCxn id="15" idx="0"/>
            <a:endCxn id="17" idx="1"/>
          </p:cNvCxnSpPr>
          <p:nvPr/>
        </p:nvCxnSpPr>
        <p:spPr>
          <a:xfrm flipV="1">
            <a:off x="1064369" y="4386039"/>
            <a:ext cx="689432" cy="2830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2102143" y="5313737"/>
            <a:ext cx="420914" cy="420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cxnSp>
        <p:nvCxnSpPr>
          <p:cNvPr id="20" name="直线连接符 23"/>
          <p:cNvCxnSpPr>
            <a:stCxn id="19" idx="0"/>
          </p:cNvCxnSpPr>
          <p:nvPr/>
        </p:nvCxnSpPr>
        <p:spPr>
          <a:xfrm flipH="1" flipV="1">
            <a:off x="2022317" y="4625522"/>
            <a:ext cx="290283" cy="6882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3168944" y="4182835"/>
            <a:ext cx="420914" cy="420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cxnSp>
        <p:nvCxnSpPr>
          <p:cNvPr id="22" name="直线连接符 26"/>
          <p:cNvCxnSpPr>
            <a:stCxn id="23" idx="0"/>
            <a:endCxn id="21" idx="2"/>
          </p:cNvCxnSpPr>
          <p:nvPr/>
        </p:nvCxnSpPr>
        <p:spPr>
          <a:xfrm flipV="1">
            <a:off x="3132656" y="4603749"/>
            <a:ext cx="246745" cy="7027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2922199" y="5306478"/>
            <a:ext cx="420914" cy="420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3952713" y="4821464"/>
            <a:ext cx="420914" cy="420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cxnSp>
        <p:nvCxnSpPr>
          <p:cNvPr id="25" name="直线连接符 31"/>
          <p:cNvCxnSpPr>
            <a:stCxn id="21" idx="2"/>
            <a:endCxn id="24" idx="0"/>
          </p:cNvCxnSpPr>
          <p:nvPr/>
        </p:nvCxnSpPr>
        <p:spPr>
          <a:xfrm>
            <a:off x="3379401" y="4603749"/>
            <a:ext cx="783769" cy="2177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3321344" y="3493407"/>
            <a:ext cx="420914" cy="420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5</a:t>
            </a:r>
            <a:endParaRPr kumimoji="1" lang="zh-CN" altLang="en-US" dirty="0"/>
          </a:p>
        </p:txBody>
      </p:sp>
      <p:cxnSp>
        <p:nvCxnSpPr>
          <p:cNvPr id="27" name="直线连接符 35"/>
          <p:cNvCxnSpPr>
            <a:stCxn id="17" idx="0"/>
            <a:endCxn id="26" idx="2"/>
          </p:cNvCxnSpPr>
          <p:nvPr/>
        </p:nvCxnSpPr>
        <p:spPr>
          <a:xfrm flipV="1">
            <a:off x="1964258" y="3914321"/>
            <a:ext cx="1567543" cy="2612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线连接符 37"/>
          <p:cNvCxnSpPr>
            <a:stCxn id="21" idx="0"/>
            <a:endCxn id="26" idx="2"/>
          </p:cNvCxnSpPr>
          <p:nvPr/>
        </p:nvCxnSpPr>
        <p:spPr>
          <a:xfrm flipV="1">
            <a:off x="3379401" y="3914321"/>
            <a:ext cx="152400" cy="2685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4540541" y="4225164"/>
            <a:ext cx="420914" cy="420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cxnSp>
        <p:nvCxnSpPr>
          <p:cNvPr id="30" name="直线连接符 41"/>
          <p:cNvCxnSpPr>
            <a:stCxn id="26" idx="2"/>
            <a:endCxn id="29" idx="0"/>
          </p:cNvCxnSpPr>
          <p:nvPr/>
        </p:nvCxnSpPr>
        <p:spPr>
          <a:xfrm>
            <a:off x="3531801" y="3914321"/>
            <a:ext cx="1219197" cy="3108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云形 30"/>
          <p:cNvSpPr/>
          <p:nvPr/>
        </p:nvSpPr>
        <p:spPr>
          <a:xfrm>
            <a:off x="168962" y="2175067"/>
            <a:ext cx="2365829" cy="142119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DP</a:t>
            </a:r>
            <a:r>
              <a:rPr kumimoji="1" lang="zh-CN" altLang="en-US" dirty="0"/>
              <a:t>：</a:t>
            </a:r>
            <a:r>
              <a:rPr kumimoji="1" lang="en-US" altLang="zh-CN" dirty="0"/>
              <a:t>subproblems overlap</a:t>
            </a:r>
            <a:endParaRPr kumimoji="1"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4114786" y="5780613"/>
            <a:ext cx="420914" cy="420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cxnSp>
        <p:nvCxnSpPr>
          <p:cNvPr id="34" name="直线连接符 46"/>
          <p:cNvCxnSpPr>
            <a:stCxn id="33" idx="0"/>
            <a:endCxn id="24" idx="2"/>
          </p:cNvCxnSpPr>
          <p:nvPr/>
        </p:nvCxnSpPr>
        <p:spPr>
          <a:xfrm flipH="1" flipV="1">
            <a:off x="4163170" y="5242378"/>
            <a:ext cx="162073" cy="5382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云形 38"/>
          <p:cNvSpPr/>
          <p:nvPr/>
        </p:nvSpPr>
        <p:spPr>
          <a:xfrm>
            <a:off x="6498996" y="2446176"/>
            <a:ext cx="2365829" cy="142119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Divide-and-Conquer </a:t>
            </a:r>
            <a:r>
              <a:rPr kumimoji="1" lang="zh-CN" altLang="en-US" dirty="0"/>
              <a:t>：</a:t>
            </a:r>
            <a:r>
              <a:rPr lang="en-US" altLang="zh-CN" dirty="0"/>
              <a:t>Subproblems disjoint</a:t>
            </a:r>
            <a:endParaRPr lang="zh-CN" altLang="en-US" dirty="0"/>
          </a:p>
        </p:txBody>
      </p:sp>
      <p:cxnSp>
        <p:nvCxnSpPr>
          <p:cNvPr id="41" name="直接连接符 40"/>
          <p:cNvCxnSpPr/>
          <p:nvPr/>
        </p:nvCxnSpPr>
        <p:spPr>
          <a:xfrm>
            <a:off x="6108805" y="2511688"/>
            <a:ext cx="0" cy="407083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9711166" cy="706964"/>
          </a:xfrm>
        </p:spPr>
        <p:txBody>
          <a:bodyPr/>
          <a:lstStyle/>
          <a:p>
            <a:r>
              <a:rPr kumimoji="1" lang="en-US" altLang="zh-CN" dirty="0"/>
              <a:t>Dynamic Programming vs Greedy Algorithm </a:t>
            </a:r>
            <a:endParaRPr kumimoji="1"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237058" y="5306480"/>
            <a:ext cx="420914" cy="420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853912" y="4669064"/>
            <a:ext cx="420914" cy="420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cxnSp>
        <p:nvCxnSpPr>
          <p:cNvPr id="17" name="直线连接符 17"/>
          <p:cNvCxnSpPr>
            <a:stCxn id="15" idx="0"/>
            <a:endCxn id="16" idx="1"/>
          </p:cNvCxnSpPr>
          <p:nvPr/>
        </p:nvCxnSpPr>
        <p:spPr>
          <a:xfrm flipV="1">
            <a:off x="447515" y="4879521"/>
            <a:ext cx="406397" cy="4269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1753801" y="4175582"/>
            <a:ext cx="420914" cy="420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cxnSp>
        <p:nvCxnSpPr>
          <p:cNvPr id="19" name="直线连接符 20"/>
          <p:cNvCxnSpPr>
            <a:stCxn id="16" idx="0"/>
            <a:endCxn id="18" idx="1"/>
          </p:cNvCxnSpPr>
          <p:nvPr/>
        </p:nvCxnSpPr>
        <p:spPr>
          <a:xfrm flipV="1">
            <a:off x="1064369" y="4386039"/>
            <a:ext cx="689432" cy="2830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2102143" y="5313737"/>
            <a:ext cx="420914" cy="420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cxnSp>
        <p:nvCxnSpPr>
          <p:cNvPr id="21" name="直线连接符 23"/>
          <p:cNvCxnSpPr>
            <a:stCxn id="20" idx="0"/>
          </p:cNvCxnSpPr>
          <p:nvPr/>
        </p:nvCxnSpPr>
        <p:spPr>
          <a:xfrm flipH="1" flipV="1">
            <a:off x="2022317" y="4625522"/>
            <a:ext cx="290283" cy="6882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3168944" y="4182835"/>
            <a:ext cx="420914" cy="420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cxnSp>
        <p:nvCxnSpPr>
          <p:cNvPr id="23" name="直线连接符 26"/>
          <p:cNvCxnSpPr>
            <a:stCxn id="24" idx="0"/>
            <a:endCxn id="22" idx="2"/>
          </p:cNvCxnSpPr>
          <p:nvPr/>
        </p:nvCxnSpPr>
        <p:spPr>
          <a:xfrm flipV="1">
            <a:off x="3132656" y="4603749"/>
            <a:ext cx="246745" cy="7027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2922199" y="5306478"/>
            <a:ext cx="420914" cy="420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3952713" y="4821464"/>
            <a:ext cx="420914" cy="420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cxnSp>
        <p:nvCxnSpPr>
          <p:cNvPr id="26" name="直线连接符 31"/>
          <p:cNvCxnSpPr>
            <a:stCxn id="22" idx="2"/>
            <a:endCxn id="25" idx="0"/>
          </p:cNvCxnSpPr>
          <p:nvPr/>
        </p:nvCxnSpPr>
        <p:spPr>
          <a:xfrm>
            <a:off x="3379401" y="4603749"/>
            <a:ext cx="783769" cy="2177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3321344" y="3493407"/>
            <a:ext cx="420914" cy="420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5</a:t>
            </a:r>
            <a:endParaRPr kumimoji="1" lang="zh-CN" altLang="en-US" dirty="0"/>
          </a:p>
        </p:txBody>
      </p:sp>
      <p:cxnSp>
        <p:nvCxnSpPr>
          <p:cNvPr id="28" name="直线连接符 35"/>
          <p:cNvCxnSpPr>
            <a:stCxn id="18" idx="0"/>
            <a:endCxn id="27" idx="2"/>
          </p:cNvCxnSpPr>
          <p:nvPr/>
        </p:nvCxnSpPr>
        <p:spPr>
          <a:xfrm flipV="1">
            <a:off x="1964258" y="3914321"/>
            <a:ext cx="1567543" cy="2612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线连接符 37"/>
          <p:cNvCxnSpPr>
            <a:stCxn id="22" idx="0"/>
            <a:endCxn id="27" idx="2"/>
          </p:cNvCxnSpPr>
          <p:nvPr/>
        </p:nvCxnSpPr>
        <p:spPr>
          <a:xfrm flipV="1">
            <a:off x="3379401" y="3914321"/>
            <a:ext cx="152400" cy="2685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4540541" y="4225164"/>
            <a:ext cx="420914" cy="420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cxnSp>
        <p:nvCxnSpPr>
          <p:cNvPr id="31" name="直线连接符 41"/>
          <p:cNvCxnSpPr>
            <a:stCxn id="27" idx="2"/>
            <a:endCxn id="30" idx="0"/>
          </p:cNvCxnSpPr>
          <p:nvPr/>
        </p:nvCxnSpPr>
        <p:spPr>
          <a:xfrm>
            <a:off x="3531801" y="3914321"/>
            <a:ext cx="1219197" cy="3108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云形 31"/>
          <p:cNvSpPr/>
          <p:nvPr/>
        </p:nvSpPr>
        <p:spPr>
          <a:xfrm>
            <a:off x="168910" y="2174875"/>
            <a:ext cx="3993515" cy="142113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DP</a:t>
            </a:r>
            <a:r>
              <a:rPr kumimoji="1" lang="zh-CN" altLang="en-US" dirty="0"/>
              <a:t>：</a:t>
            </a:r>
            <a:r>
              <a:rPr kumimoji="1" lang="en-US" altLang="zh-CN" dirty="0"/>
              <a:t>go through a sequence of steps,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with a set of choices at each step</a:t>
            </a:r>
            <a:endParaRPr kumimoji="1"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4114786" y="5780613"/>
            <a:ext cx="420914" cy="420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cxnSp>
        <p:nvCxnSpPr>
          <p:cNvPr id="34" name="直线连接符 46"/>
          <p:cNvCxnSpPr>
            <a:stCxn id="33" idx="0"/>
            <a:endCxn id="25" idx="2"/>
          </p:cNvCxnSpPr>
          <p:nvPr/>
        </p:nvCxnSpPr>
        <p:spPr>
          <a:xfrm flipH="1" flipV="1">
            <a:off x="4163170" y="5242378"/>
            <a:ext cx="162073" cy="5382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云形 34"/>
          <p:cNvSpPr/>
          <p:nvPr/>
        </p:nvSpPr>
        <p:spPr>
          <a:xfrm>
            <a:off x="5984240" y="2263140"/>
            <a:ext cx="4224020" cy="1729105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Greedy Algorithm </a:t>
            </a:r>
            <a:r>
              <a:rPr kumimoji="1" lang="zh-CN" altLang="en-US" dirty="0"/>
              <a:t>：</a:t>
            </a:r>
            <a:r>
              <a:rPr lang="en-US" altLang="zh-CN" dirty="0"/>
              <a:t> always makes the choice that looks best at the moment</a:t>
            </a:r>
            <a:endParaRPr lang="zh-CN" altLang="en-US" dirty="0"/>
          </a:p>
        </p:txBody>
      </p:sp>
      <p:cxnSp>
        <p:nvCxnSpPr>
          <p:cNvPr id="36" name="直接连接符 35"/>
          <p:cNvCxnSpPr/>
          <p:nvPr/>
        </p:nvCxnSpPr>
        <p:spPr>
          <a:xfrm>
            <a:off x="6108805" y="2511688"/>
            <a:ext cx="0" cy="407083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10208173" y="4098186"/>
            <a:ext cx="420914" cy="420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10991942" y="4736815"/>
            <a:ext cx="420914" cy="420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10360573" y="3408758"/>
            <a:ext cx="420914" cy="420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5</a:t>
            </a:r>
            <a:endParaRPr kumimoji="1" lang="zh-CN" altLang="en-US" dirty="0"/>
          </a:p>
        </p:txBody>
      </p:sp>
      <p:sp>
        <p:nvSpPr>
          <p:cNvPr id="40" name="矩形 39"/>
          <p:cNvSpPr/>
          <p:nvPr/>
        </p:nvSpPr>
        <p:spPr>
          <a:xfrm>
            <a:off x="11154015" y="5695964"/>
            <a:ext cx="420914" cy="420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cxnSp>
        <p:nvCxnSpPr>
          <p:cNvPr id="41" name="直线箭头连接符 30"/>
          <p:cNvCxnSpPr>
            <a:stCxn id="39" idx="2"/>
            <a:endCxn id="37" idx="0"/>
          </p:cNvCxnSpPr>
          <p:nvPr/>
        </p:nvCxnSpPr>
        <p:spPr>
          <a:xfrm flipH="1">
            <a:off x="10418630" y="3829672"/>
            <a:ext cx="152400" cy="268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线箭头连接符 32"/>
          <p:cNvCxnSpPr>
            <a:stCxn id="37" idx="2"/>
            <a:endCxn id="38" idx="0"/>
          </p:cNvCxnSpPr>
          <p:nvPr/>
        </p:nvCxnSpPr>
        <p:spPr>
          <a:xfrm>
            <a:off x="10418630" y="4519100"/>
            <a:ext cx="783769" cy="217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线箭头连接符 34"/>
          <p:cNvCxnSpPr>
            <a:stCxn id="38" idx="2"/>
            <a:endCxn id="40" idx="0"/>
          </p:cNvCxnSpPr>
          <p:nvPr/>
        </p:nvCxnSpPr>
        <p:spPr>
          <a:xfrm>
            <a:off x="11202399" y="5157729"/>
            <a:ext cx="162073" cy="5382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/>
          <p:cNvSpPr/>
          <p:nvPr/>
        </p:nvSpPr>
        <p:spPr>
          <a:xfrm>
            <a:off x="8576755" y="4080981"/>
            <a:ext cx="420914" cy="42091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cxnSp>
        <p:nvCxnSpPr>
          <p:cNvPr id="45" name="直线连接符 35"/>
          <p:cNvCxnSpPr>
            <a:stCxn id="44" idx="0"/>
          </p:cNvCxnSpPr>
          <p:nvPr/>
        </p:nvCxnSpPr>
        <p:spPr>
          <a:xfrm flipV="1">
            <a:off x="8787212" y="3819720"/>
            <a:ext cx="1567543" cy="26126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/>
          <p:cNvSpPr/>
          <p:nvPr/>
        </p:nvSpPr>
        <p:spPr>
          <a:xfrm>
            <a:off x="11570818" y="4117853"/>
            <a:ext cx="420914" cy="42091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cxnSp>
        <p:nvCxnSpPr>
          <p:cNvPr id="47" name="直线连接符 41"/>
          <p:cNvCxnSpPr>
            <a:endCxn id="46" idx="0"/>
          </p:cNvCxnSpPr>
          <p:nvPr/>
        </p:nvCxnSpPr>
        <p:spPr>
          <a:xfrm>
            <a:off x="10562078" y="3807010"/>
            <a:ext cx="1219197" cy="31084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线连接符 26"/>
          <p:cNvCxnSpPr>
            <a:stCxn id="49" idx="0"/>
          </p:cNvCxnSpPr>
          <p:nvPr/>
        </p:nvCxnSpPr>
        <p:spPr>
          <a:xfrm flipV="1">
            <a:off x="10180341" y="4528156"/>
            <a:ext cx="246745" cy="70272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/>
          <p:cNvSpPr/>
          <p:nvPr/>
        </p:nvSpPr>
        <p:spPr>
          <a:xfrm>
            <a:off x="9969884" y="5230885"/>
            <a:ext cx="420914" cy="42091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585151" y="4287738"/>
            <a:ext cx="595093" cy="420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F(2)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6455369" y="3167314"/>
            <a:ext cx="558799" cy="420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F(3)</a:t>
            </a:r>
            <a:endParaRPr kumimoji="1" lang="zh-CN" altLang="en-US" dirty="0"/>
          </a:p>
        </p:txBody>
      </p:sp>
      <p:cxnSp>
        <p:nvCxnSpPr>
          <p:cNvPr id="6" name="直线连接符 7"/>
          <p:cNvCxnSpPr>
            <a:stCxn id="4" idx="0"/>
            <a:endCxn id="5" idx="2"/>
          </p:cNvCxnSpPr>
          <p:nvPr/>
        </p:nvCxnSpPr>
        <p:spPr>
          <a:xfrm flipV="1">
            <a:off x="5882698" y="3588228"/>
            <a:ext cx="852071" cy="6995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6803711" y="4305469"/>
            <a:ext cx="609599" cy="420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F(1)</a:t>
            </a:r>
            <a:endParaRPr kumimoji="1" lang="zh-CN" altLang="en-US" dirty="0"/>
          </a:p>
        </p:txBody>
      </p:sp>
      <p:cxnSp>
        <p:nvCxnSpPr>
          <p:cNvPr id="8" name="直线连接符 9"/>
          <p:cNvCxnSpPr/>
          <p:nvPr/>
        </p:nvCxnSpPr>
        <p:spPr>
          <a:xfrm flipH="1" flipV="1">
            <a:off x="6723886" y="3617254"/>
            <a:ext cx="290283" cy="6882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9242550" y="3193035"/>
            <a:ext cx="689432" cy="420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F(4)</a:t>
            </a:r>
            <a:endParaRPr kumimoji="1" lang="zh-CN" altLang="en-US" dirty="0"/>
          </a:p>
        </p:txBody>
      </p:sp>
      <p:cxnSp>
        <p:nvCxnSpPr>
          <p:cNvPr id="10" name="直线连接符 11"/>
          <p:cNvCxnSpPr/>
          <p:nvPr/>
        </p:nvCxnSpPr>
        <p:spPr>
          <a:xfrm flipV="1">
            <a:off x="9348229" y="3595481"/>
            <a:ext cx="246745" cy="7027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9137772" y="4298210"/>
            <a:ext cx="650810" cy="420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F(3)</a:t>
            </a:r>
            <a:endParaRPr kumimoji="1"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0280773" y="4287738"/>
            <a:ext cx="783768" cy="420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F(2)</a:t>
            </a:r>
            <a:endParaRPr kumimoji="1" lang="zh-CN" altLang="en-US" dirty="0"/>
          </a:p>
        </p:txBody>
      </p:sp>
      <p:cxnSp>
        <p:nvCxnSpPr>
          <p:cNvPr id="13" name="直线连接符 14"/>
          <p:cNvCxnSpPr>
            <a:endCxn id="12" idx="0"/>
          </p:cNvCxnSpPr>
          <p:nvPr/>
        </p:nvCxnSpPr>
        <p:spPr>
          <a:xfrm>
            <a:off x="9594974" y="3595481"/>
            <a:ext cx="1077683" cy="6922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8022912" y="2485139"/>
            <a:ext cx="546745" cy="420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F(5)</a:t>
            </a:r>
            <a:endParaRPr kumimoji="1" lang="zh-CN" altLang="en-US" dirty="0"/>
          </a:p>
        </p:txBody>
      </p:sp>
      <p:cxnSp>
        <p:nvCxnSpPr>
          <p:cNvPr id="15" name="直线连接符 16"/>
          <p:cNvCxnSpPr/>
          <p:nvPr/>
        </p:nvCxnSpPr>
        <p:spPr>
          <a:xfrm flipV="1">
            <a:off x="6665827" y="2906053"/>
            <a:ext cx="1567543" cy="2612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8547840" y="5357360"/>
            <a:ext cx="595093" cy="420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F(2)</a:t>
            </a:r>
            <a:endParaRPr kumimoji="1"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9671174" y="5325100"/>
            <a:ext cx="609599" cy="420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F(1)</a:t>
            </a:r>
            <a:endParaRPr kumimoji="1" lang="zh-CN" altLang="en-US" dirty="0"/>
          </a:p>
        </p:txBody>
      </p:sp>
      <p:cxnSp>
        <p:nvCxnSpPr>
          <p:cNvPr id="18" name="直线连接符 24"/>
          <p:cNvCxnSpPr>
            <a:stCxn id="16" idx="0"/>
          </p:cNvCxnSpPr>
          <p:nvPr/>
        </p:nvCxnSpPr>
        <p:spPr>
          <a:xfrm flipV="1">
            <a:off x="8845387" y="4708652"/>
            <a:ext cx="576669" cy="648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连接符 26"/>
          <p:cNvCxnSpPr>
            <a:stCxn id="17" idx="0"/>
            <a:endCxn id="11" idx="2"/>
          </p:cNvCxnSpPr>
          <p:nvPr/>
        </p:nvCxnSpPr>
        <p:spPr>
          <a:xfrm flipH="1" flipV="1">
            <a:off x="9463177" y="4719124"/>
            <a:ext cx="512797" cy="6059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连接符 231"/>
          <p:cNvCxnSpPr>
            <a:stCxn id="9" idx="0"/>
            <a:endCxn id="14" idx="2"/>
          </p:cNvCxnSpPr>
          <p:nvPr/>
        </p:nvCxnSpPr>
        <p:spPr>
          <a:xfrm flipH="1" flipV="1">
            <a:off x="8296285" y="2906053"/>
            <a:ext cx="1290981" cy="2869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组合 56"/>
          <p:cNvGrpSpPr/>
          <p:nvPr/>
        </p:nvGrpSpPr>
        <p:grpSpPr>
          <a:xfrm>
            <a:off x="805308" y="2710523"/>
            <a:ext cx="2417809" cy="1385937"/>
            <a:chOff x="621684" y="2796738"/>
            <a:chExt cx="4724397" cy="2708120"/>
          </a:xfrm>
        </p:grpSpPr>
        <p:sp>
          <p:nvSpPr>
            <p:cNvPr id="21" name="矩形 20"/>
            <p:cNvSpPr/>
            <p:nvPr/>
          </p:nvSpPr>
          <p:spPr>
            <a:xfrm>
              <a:off x="621684" y="4609811"/>
              <a:ext cx="420914" cy="42091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1</a:t>
              </a:r>
              <a:endParaRPr kumimoji="1" lang="zh-CN" altLang="en-US" dirty="0"/>
            </a:p>
          </p:txBody>
        </p:sp>
        <p:sp>
          <p:nvSpPr>
            <p:cNvPr id="22" name="矩形 21"/>
            <p:cNvSpPr/>
            <p:nvPr/>
          </p:nvSpPr>
          <p:spPr>
            <a:xfrm>
              <a:off x="1238538" y="3972395"/>
              <a:ext cx="420914" cy="42091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2</a:t>
              </a:r>
              <a:endParaRPr kumimoji="1" lang="zh-CN" altLang="en-US" dirty="0"/>
            </a:p>
          </p:txBody>
        </p:sp>
        <p:cxnSp>
          <p:nvCxnSpPr>
            <p:cNvPr id="23" name="直线连接符 17"/>
            <p:cNvCxnSpPr>
              <a:stCxn id="21" idx="0"/>
              <a:endCxn id="22" idx="1"/>
            </p:cNvCxnSpPr>
            <p:nvPr/>
          </p:nvCxnSpPr>
          <p:spPr>
            <a:xfrm flipV="1">
              <a:off x="832141" y="4182852"/>
              <a:ext cx="406397" cy="42695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矩形 23"/>
            <p:cNvSpPr/>
            <p:nvPr/>
          </p:nvSpPr>
          <p:spPr>
            <a:xfrm>
              <a:off x="2138427" y="3478913"/>
              <a:ext cx="420914" cy="42091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3</a:t>
              </a:r>
              <a:endParaRPr kumimoji="1" lang="zh-CN" altLang="en-US" dirty="0"/>
            </a:p>
          </p:txBody>
        </p:sp>
        <p:cxnSp>
          <p:nvCxnSpPr>
            <p:cNvPr id="25" name="直线连接符 20"/>
            <p:cNvCxnSpPr>
              <a:stCxn id="22" idx="0"/>
              <a:endCxn id="24" idx="1"/>
            </p:cNvCxnSpPr>
            <p:nvPr/>
          </p:nvCxnSpPr>
          <p:spPr>
            <a:xfrm flipV="1">
              <a:off x="1448995" y="3689370"/>
              <a:ext cx="689432" cy="2830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矩形 25"/>
            <p:cNvSpPr/>
            <p:nvPr/>
          </p:nvSpPr>
          <p:spPr>
            <a:xfrm>
              <a:off x="2486769" y="4617068"/>
              <a:ext cx="420914" cy="42091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1</a:t>
              </a:r>
              <a:endParaRPr kumimoji="1" lang="zh-CN" altLang="en-US" dirty="0"/>
            </a:p>
          </p:txBody>
        </p:sp>
        <p:cxnSp>
          <p:nvCxnSpPr>
            <p:cNvPr id="27" name="直线连接符 23"/>
            <p:cNvCxnSpPr>
              <a:stCxn id="26" idx="0"/>
            </p:cNvCxnSpPr>
            <p:nvPr/>
          </p:nvCxnSpPr>
          <p:spPr>
            <a:xfrm flipH="1" flipV="1">
              <a:off x="2406943" y="3928853"/>
              <a:ext cx="290283" cy="6882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矩形 27"/>
            <p:cNvSpPr/>
            <p:nvPr/>
          </p:nvSpPr>
          <p:spPr>
            <a:xfrm>
              <a:off x="3553570" y="3486166"/>
              <a:ext cx="420914" cy="42091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4</a:t>
              </a:r>
              <a:endParaRPr kumimoji="1" lang="zh-CN" altLang="en-US" dirty="0"/>
            </a:p>
          </p:txBody>
        </p:sp>
        <p:cxnSp>
          <p:nvCxnSpPr>
            <p:cNvPr id="29" name="直线连接符 26"/>
            <p:cNvCxnSpPr>
              <a:stCxn id="30" idx="0"/>
              <a:endCxn id="28" idx="2"/>
            </p:cNvCxnSpPr>
            <p:nvPr/>
          </p:nvCxnSpPr>
          <p:spPr>
            <a:xfrm flipV="1">
              <a:off x="3517282" y="3907080"/>
              <a:ext cx="246745" cy="70272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矩形 29"/>
            <p:cNvSpPr/>
            <p:nvPr/>
          </p:nvSpPr>
          <p:spPr>
            <a:xfrm>
              <a:off x="3306825" y="4609809"/>
              <a:ext cx="420914" cy="42091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1</a:t>
              </a:r>
              <a:endParaRPr kumimoji="1" lang="zh-CN" altLang="en-US" dirty="0"/>
            </a:p>
          </p:txBody>
        </p:sp>
        <p:sp>
          <p:nvSpPr>
            <p:cNvPr id="31" name="矩形 30"/>
            <p:cNvSpPr/>
            <p:nvPr/>
          </p:nvSpPr>
          <p:spPr>
            <a:xfrm>
              <a:off x="4337339" y="4124795"/>
              <a:ext cx="420914" cy="42091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2</a:t>
              </a:r>
              <a:endParaRPr kumimoji="1" lang="zh-CN" altLang="en-US" dirty="0"/>
            </a:p>
          </p:txBody>
        </p:sp>
        <p:cxnSp>
          <p:nvCxnSpPr>
            <p:cNvPr id="32" name="直线连接符 31"/>
            <p:cNvCxnSpPr>
              <a:stCxn id="28" idx="2"/>
              <a:endCxn id="31" idx="0"/>
            </p:cNvCxnSpPr>
            <p:nvPr/>
          </p:nvCxnSpPr>
          <p:spPr>
            <a:xfrm>
              <a:off x="3764027" y="3907080"/>
              <a:ext cx="783769" cy="2177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矩形 32"/>
            <p:cNvSpPr/>
            <p:nvPr/>
          </p:nvSpPr>
          <p:spPr>
            <a:xfrm>
              <a:off x="3705970" y="2796738"/>
              <a:ext cx="420914" cy="42091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5</a:t>
              </a:r>
              <a:endParaRPr kumimoji="1" lang="zh-CN" altLang="en-US" dirty="0"/>
            </a:p>
          </p:txBody>
        </p:sp>
        <p:cxnSp>
          <p:nvCxnSpPr>
            <p:cNvPr id="34" name="直线连接符 35"/>
            <p:cNvCxnSpPr>
              <a:stCxn id="24" idx="0"/>
              <a:endCxn id="33" idx="2"/>
            </p:cNvCxnSpPr>
            <p:nvPr/>
          </p:nvCxnSpPr>
          <p:spPr>
            <a:xfrm flipV="1">
              <a:off x="2348884" y="3217652"/>
              <a:ext cx="1567543" cy="2612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线连接符 37"/>
            <p:cNvCxnSpPr>
              <a:stCxn id="28" idx="0"/>
              <a:endCxn id="33" idx="2"/>
            </p:cNvCxnSpPr>
            <p:nvPr/>
          </p:nvCxnSpPr>
          <p:spPr>
            <a:xfrm flipV="1">
              <a:off x="3764027" y="3217652"/>
              <a:ext cx="152400" cy="2685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矩形 35"/>
            <p:cNvSpPr/>
            <p:nvPr/>
          </p:nvSpPr>
          <p:spPr>
            <a:xfrm>
              <a:off x="4925167" y="3528495"/>
              <a:ext cx="420914" cy="42091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1</a:t>
              </a:r>
              <a:endParaRPr kumimoji="1" lang="zh-CN" altLang="en-US" dirty="0"/>
            </a:p>
          </p:txBody>
        </p:sp>
        <p:cxnSp>
          <p:nvCxnSpPr>
            <p:cNvPr id="37" name="直线连接符 41"/>
            <p:cNvCxnSpPr>
              <a:stCxn id="33" idx="2"/>
              <a:endCxn id="36" idx="0"/>
            </p:cNvCxnSpPr>
            <p:nvPr/>
          </p:nvCxnSpPr>
          <p:spPr>
            <a:xfrm>
              <a:off x="3916427" y="3217652"/>
              <a:ext cx="1219197" cy="3108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矩形 37"/>
            <p:cNvSpPr/>
            <p:nvPr/>
          </p:nvSpPr>
          <p:spPr>
            <a:xfrm>
              <a:off x="4499412" y="5083944"/>
              <a:ext cx="420914" cy="42091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1</a:t>
              </a:r>
              <a:endParaRPr kumimoji="1" lang="zh-CN" altLang="en-US" dirty="0"/>
            </a:p>
          </p:txBody>
        </p:sp>
        <p:cxnSp>
          <p:nvCxnSpPr>
            <p:cNvPr id="39" name="直线连接符 46"/>
            <p:cNvCxnSpPr>
              <a:stCxn id="38" idx="0"/>
              <a:endCxn id="31" idx="2"/>
            </p:cNvCxnSpPr>
            <p:nvPr/>
          </p:nvCxnSpPr>
          <p:spPr>
            <a:xfrm flipH="1" flipV="1">
              <a:off x="4547796" y="4545709"/>
              <a:ext cx="162073" cy="5382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内容占位符 2"/>
          <p:cNvSpPr>
            <a:spLocks noGrp="1"/>
          </p:cNvSpPr>
          <p:nvPr>
            <p:ph idx="1"/>
          </p:nvPr>
        </p:nvSpPr>
        <p:spPr>
          <a:xfrm>
            <a:off x="486410" y="4672965"/>
            <a:ext cx="4740910" cy="181673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r>
              <a:rPr lang="en-US" altLang="zh-CN" sz="2000" b="1" dirty="0"/>
              <a:t>Fibonacci:</a:t>
            </a:r>
            <a:endParaRPr lang="en-US" altLang="zh-CN" sz="2000" b="1" dirty="0"/>
          </a:p>
          <a:p>
            <a:pPr marL="0" indent="0">
              <a:buNone/>
            </a:pPr>
            <a:r>
              <a:rPr lang="en-US" altLang="zh-CN" sz="2000" dirty="0"/>
              <a:t>F(1)=1</a:t>
            </a:r>
            <a:r>
              <a:rPr lang="zh-CN" altLang="en-US" sz="2000" dirty="0"/>
              <a:t>，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F(2)=1, 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F(n)=F(n-1)+F(n-2)</a:t>
            </a:r>
            <a:r>
              <a:rPr lang="zh-CN" altLang="en-US" sz="2000" dirty="0"/>
              <a:t>（</a:t>
            </a:r>
            <a:r>
              <a:rPr lang="en-US" altLang="zh-CN" sz="2000" dirty="0" err="1"/>
              <a:t>n</a:t>
            </a:r>
            <a:r>
              <a:rPr lang="en-US" altLang="zh-CN" sz="2000" dirty="0"/>
              <a:t>&gt;=3</a:t>
            </a:r>
            <a:r>
              <a:rPr lang="zh-CN" altLang="en-US" sz="2000" dirty="0"/>
              <a:t>，</a:t>
            </a:r>
            <a:r>
              <a:rPr lang="en-US" altLang="zh-CN" sz="2000" dirty="0" err="1"/>
              <a:t>n∈N</a:t>
            </a:r>
            <a:r>
              <a:rPr lang="en-US" altLang="zh-CN" sz="2000" dirty="0"/>
              <a:t>*</a:t>
            </a:r>
            <a:r>
              <a:rPr lang="zh-CN" altLang="en-US" sz="2000" dirty="0"/>
              <a:t>）</a:t>
            </a:r>
            <a:endParaRPr kumimoji="1" lang="zh-CN" altLang="en-US" sz="2000" dirty="0"/>
          </a:p>
        </p:txBody>
      </p:sp>
      <p:sp>
        <p:nvSpPr>
          <p:cNvPr id="44" name="标题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9711166" cy="706964"/>
          </a:xfrm>
        </p:spPr>
        <p:txBody>
          <a:bodyPr/>
          <a:lstStyle/>
          <a:p>
            <a:r>
              <a:rPr kumimoji="1" lang="en-US" altLang="zh-CN" dirty="0"/>
              <a:t>A Typical Dynamic Programming Problem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Matrix-chain multiplication 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572024" y="2169160"/>
                <a:ext cx="11166586" cy="4551680"/>
              </a:xfrm>
            </p:spPr>
            <p:txBody>
              <a:bodyPr>
                <a:noAutofit/>
              </a:bodyPr>
              <a:lstStyle/>
              <a:p>
                <a:r>
                  <a:rPr lang="en-US" altLang="zh-CN" sz="2000" b="0" i="0" dirty="0">
                    <a:solidFill>
                      <a:srgbClr val="231F20"/>
                    </a:solidFill>
                    <a:effectLst/>
                    <a:latin typeface="Times-Roman"/>
                  </a:rPr>
                  <a:t>We can multiply two matrices </a:t>
                </a:r>
                <a:r>
                  <a:rPr lang="en-US" altLang="zh-CN" sz="2000" b="0" i="0" dirty="0">
                    <a:solidFill>
                      <a:srgbClr val="231F20"/>
                    </a:solidFill>
                    <a:effectLst/>
                    <a:latin typeface="MT2MIT"/>
                  </a:rPr>
                  <a:t>A </a:t>
                </a:r>
                <a:r>
                  <a:rPr lang="en-US" altLang="zh-CN" sz="2000" b="0" i="0" dirty="0">
                    <a:solidFill>
                      <a:srgbClr val="231F20"/>
                    </a:solidFill>
                    <a:effectLst/>
                    <a:latin typeface="Times-Roman"/>
                  </a:rPr>
                  <a:t>and </a:t>
                </a:r>
                <a:r>
                  <a:rPr lang="en-US" altLang="zh-CN" sz="2000" b="0" i="0" dirty="0">
                    <a:solidFill>
                      <a:srgbClr val="231F20"/>
                    </a:solidFill>
                    <a:effectLst/>
                    <a:latin typeface="MT2MIT"/>
                  </a:rPr>
                  <a:t>B </a:t>
                </a:r>
                <a:r>
                  <a:rPr lang="en-US" altLang="zh-CN" sz="2000" b="0" i="0" dirty="0">
                    <a:solidFill>
                      <a:srgbClr val="231F20"/>
                    </a:solidFill>
                    <a:effectLst/>
                    <a:latin typeface="Times-Roman"/>
                  </a:rPr>
                  <a:t>only if they are </a:t>
                </a:r>
                <a:r>
                  <a:rPr lang="en-US" altLang="zh-CN" sz="2000" b="1" i="1" dirty="0">
                    <a:solidFill>
                      <a:srgbClr val="231F20"/>
                    </a:solidFill>
                    <a:effectLst/>
                    <a:latin typeface="Times-BoldItalic"/>
                  </a:rPr>
                  <a:t>compatible</a:t>
                </a:r>
                <a:r>
                  <a:rPr lang="en-US" altLang="zh-CN" sz="2000" b="0" i="0" dirty="0">
                    <a:solidFill>
                      <a:srgbClr val="231F20"/>
                    </a:solidFill>
                    <a:effectLst/>
                    <a:latin typeface="Times-Roman"/>
                  </a:rPr>
                  <a:t>: the number of columns of </a:t>
                </a:r>
                <a:r>
                  <a:rPr lang="en-US" altLang="zh-CN" sz="2000" b="0" i="0" dirty="0">
                    <a:solidFill>
                      <a:srgbClr val="231F20"/>
                    </a:solidFill>
                    <a:effectLst/>
                    <a:latin typeface="MT2MIT"/>
                  </a:rPr>
                  <a:t>A </a:t>
                </a:r>
                <a:r>
                  <a:rPr lang="en-US" altLang="zh-CN" sz="2000" b="0" i="0" dirty="0">
                    <a:solidFill>
                      <a:srgbClr val="231F20"/>
                    </a:solidFill>
                    <a:effectLst/>
                    <a:latin typeface="Times-Roman"/>
                  </a:rPr>
                  <a:t>must equal the number of rows of </a:t>
                </a:r>
                <a:r>
                  <a:rPr lang="en-US" altLang="zh-CN" sz="2000" b="0" i="0" dirty="0">
                    <a:solidFill>
                      <a:srgbClr val="231F20"/>
                    </a:solidFill>
                    <a:effectLst/>
                    <a:latin typeface="MT2MIT"/>
                  </a:rPr>
                  <a:t>B</a:t>
                </a:r>
                <a:r>
                  <a:rPr lang="en-US" altLang="zh-CN" sz="2000" b="0" i="0" dirty="0">
                    <a:solidFill>
                      <a:srgbClr val="231F20"/>
                    </a:solidFill>
                    <a:effectLst/>
                    <a:latin typeface="Times-Roman"/>
                  </a:rPr>
                  <a:t>. If </a:t>
                </a:r>
                <a:r>
                  <a:rPr lang="en-US" altLang="zh-CN" sz="2000" b="0" i="0" dirty="0">
                    <a:solidFill>
                      <a:srgbClr val="231F20"/>
                    </a:solidFill>
                    <a:effectLst/>
                    <a:latin typeface="MT2MIT"/>
                  </a:rPr>
                  <a:t>A </a:t>
                </a:r>
                <a:r>
                  <a:rPr lang="en-US" altLang="zh-CN" sz="2000" b="0" i="0" dirty="0">
                    <a:solidFill>
                      <a:srgbClr val="231F20"/>
                    </a:solidFill>
                    <a:effectLst/>
                    <a:latin typeface="Times-Roman"/>
                  </a:rPr>
                  <a:t>is a </a:t>
                </a:r>
                <a:r>
                  <a:rPr lang="en-US" altLang="zh-CN" sz="2000" b="0" i="0" dirty="0">
                    <a:solidFill>
                      <a:srgbClr val="231F20"/>
                    </a:solidFill>
                    <a:effectLst/>
                    <a:latin typeface="MT2MIT"/>
                  </a:rPr>
                  <a:t>p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231F2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zh-CN" sz="2000" b="0" i="0" dirty="0">
                    <a:solidFill>
                      <a:srgbClr val="231F20"/>
                    </a:solidFill>
                    <a:effectLst/>
                    <a:latin typeface="MT2MIT"/>
                  </a:rPr>
                  <a:t>q </a:t>
                </a:r>
                <a:r>
                  <a:rPr lang="en-US" altLang="zh-CN" sz="2000" b="0" i="0" dirty="0">
                    <a:solidFill>
                      <a:srgbClr val="231F20"/>
                    </a:solidFill>
                    <a:effectLst/>
                    <a:latin typeface="Times-Roman"/>
                  </a:rPr>
                  <a:t>matrix and </a:t>
                </a:r>
                <a:r>
                  <a:rPr lang="en-US" altLang="zh-CN" sz="2000" b="0" i="0" dirty="0">
                    <a:solidFill>
                      <a:srgbClr val="231F20"/>
                    </a:solidFill>
                    <a:effectLst/>
                    <a:latin typeface="MT2MIT"/>
                  </a:rPr>
                  <a:t>B </a:t>
                </a:r>
                <a:r>
                  <a:rPr lang="en-US" altLang="zh-CN" sz="2000" b="0" i="0" dirty="0">
                    <a:solidFill>
                      <a:srgbClr val="231F20"/>
                    </a:solidFill>
                    <a:effectLst/>
                    <a:latin typeface="Times-Roman"/>
                  </a:rPr>
                  <a:t>is a </a:t>
                </a:r>
                <a:r>
                  <a:rPr lang="en-US" altLang="zh-CN" sz="2000" b="0" i="0" dirty="0">
                    <a:solidFill>
                      <a:srgbClr val="231F20"/>
                    </a:solidFill>
                    <a:effectLst/>
                    <a:latin typeface="MT2MIT"/>
                  </a:rPr>
                  <a:t>q</a:t>
                </a:r>
                <a:r>
                  <a:rPr lang="en-US" altLang="zh-CN" sz="2000" dirty="0">
                    <a:solidFill>
                      <a:srgbClr val="231F2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rgbClr val="231F2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 </m:t>
                    </m:r>
                  </m:oMath>
                </a14:m>
                <a:r>
                  <a:rPr lang="en-US" altLang="zh-CN" sz="2000" b="0" i="0" dirty="0">
                    <a:solidFill>
                      <a:srgbClr val="231F20"/>
                    </a:solidFill>
                    <a:effectLst/>
                    <a:latin typeface="MT2MIT"/>
                  </a:rPr>
                  <a:t>r </a:t>
                </a:r>
                <a:r>
                  <a:rPr lang="en-US" altLang="zh-CN" sz="2000" b="0" i="0" dirty="0">
                    <a:solidFill>
                      <a:srgbClr val="231F20"/>
                    </a:solidFill>
                    <a:effectLst/>
                    <a:latin typeface="Times-Roman"/>
                  </a:rPr>
                  <a:t>matrix, the resulting matrix </a:t>
                </a:r>
                <a:r>
                  <a:rPr lang="en-US" altLang="zh-CN" sz="2000" b="0" i="0" dirty="0">
                    <a:solidFill>
                      <a:srgbClr val="231F20"/>
                    </a:solidFill>
                    <a:effectLst/>
                    <a:latin typeface="MT2MIT"/>
                  </a:rPr>
                  <a:t>C </a:t>
                </a:r>
                <a:r>
                  <a:rPr lang="en-US" altLang="zh-CN" sz="2000" b="0" i="0" dirty="0">
                    <a:solidFill>
                      <a:srgbClr val="231F20"/>
                    </a:solidFill>
                    <a:effectLst/>
                    <a:latin typeface="Times-Roman"/>
                  </a:rPr>
                  <a:t>is a </a:t>
                </a:r>
                <a:r>
                  <a:rPr lang="en-US" altLang="zh-CN" sz="2000" b="0" i="0" dirty="0">
                    <a:solidFill>
                      <a:srgbClr val="231F20"/>
                    </a:solidFill>
                    <a:effectLst/>
                    <a:latin typeface="MT2MIT"/>
                  </a:rPr>
                  <a:t>p</a:t>
                </a:r>
                <a:r>
                  <a:rPr lang="en-US" altLang="zh-CN" sz="2000" dirty="0">
                    <a:solidFill>
                      <a:srgbClr val="231F2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rgbClr val="231F2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 </m:t>
                    </m:r>
                  </m:oMath>
                </a14:m>
                <a:r>
                  <a:rPr lang="en-US" altLang="zh-CN" sz="2000" b="0" i="0" dirty="0">
                    <a:solidFill>
                      <a:srgbClr val="231F20"/>
                    </a:solidFill>
                    <a:effectLst/>
                    <a:latin typeface="MT2MIT"/>
                  </a:rPr>
                  <a:t>r </a:t>
                </a:r>
                <a:r>
                  <a:rPr lang="en-US" altLang="zh-CN" sz="2000" b="0" i="0" dirty="0">
                    <a:solidFill>
                      <a:srgbClr val="231F20"/>
                    </a:solidFill>
                    <a:effectLst/>
                    <a:latin typeface="Times-Roman"/>
                  </a:rPr>
                  <a:t>matrix. The time to compute </a:t>
                </a:r>
                <a:r>
                  <a:rPr lang="en-US" altLang="zh-CN" sz="2000" b="0" i="0" dirty="0">
                    <a:solidFill>
                      <a:srgbClr val="231F20"/>
                    </a:solidFill>
                    <a:effectLst/>
                    <a:latin typeface="MT2MIT"/>
                  </a:rPr>
                  <a:t>C </a:t>
                </a:r>
                <a:r>
                  <a:rPr lang="en-US" altLang="zh-CN" sz="2000" b="0" i="0" dirty="0">
                    <a:solidFill>
                      <a:srgbClr val="231F20"/>
                    </a:solidFill>
                    <a:effectLst/>
                    <a:latin typeface="Times-Roman"/>
                  </a:rPr>
                  <a:t>is dominated by the number of scalar multiplications, which is </a:t>
                </a:r>
                <a:r>
                  <a:rPr lang="en-US" altLang="zh-CN" sz="2000" b="0" i="0" dirty="0" err="1">
                    <a:solidFill>
                      <a:srgbClr val="231F20"/>
                    </a:solidFill>
                    <a:effectLst/>
                    <a:latin typeface="MT2MIT"/>
                  </a:rPr>
                  <a:t>pqr</a:t>
                </a:r>
                <a:r>
                  <a:rPr lang="en-US" altLang="zh-CN" sz="2000" b="0" i="0" dirty="0">
                    <a:solidFill>
                      <a:srgbClr val="231F20"/>
                    </a:solidFill>
                    <a:effectLst/>
                    <a:latin typeface="MT2MIT"/>
                  </a:rPr>
                  <a:t>.</a:t>
                </a:r>
                <a:endParaRPr lang="en-US" altLang="zh-CN" sz="2000" b="0" i="0" dirty="0">
                  <a:solidFill>
                    <a:srgbClr val="231F20"/>
                  </a:solidFill>
                  <a:effectLst/>
                  <a:latin typeface="MT2MIT"/>
                </a:endParaRPr>
              </a:p>
              <a:p>
                <a:r>
                  <a:rPr lang="en-US" altLang="zh-CN" sz="2000" b="0" i="0" dirty="0">
                    <a:solidFill>
                      <a:srgbClr val="231F20"/>
                    </a:solidFill>
                    <a:effectLst/>
                    <a:latin typeface="Times-Roman"/>
                  </a:rPr>
                  <a:t>Consider the problem of a chain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231F2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</m:oMath>
                </a14:m>
                <a:r>
                  <a:rPr lang="en-US" altLang="zh-CN" sz="2000" b="0" i="0" dirty="0">
                    <a:solidFill>
                      <a:srgbClr val="231F20"/>
                    </a:solidFill>
                    <a:effectLst/>
                    <a:latin typeface="MT2MIT"/>
                  </a:rPr>
                  <a:t>A</a:t>
                </a:r>
                <a:r>
                  <a:rPr lang="en-US" altLang="zh-CN" sz="2000" b="0" i="0" dirty="0">
                    <a:solidFill>
                      <a:srgbClr val="231F20"/>
                    </a:solidFill>
                    <a:effectLst/>
                    <a:latin typeface="MT2MIS"/>
                  </a:rPr>
                  <a:t>1</a:t>
                </a:r>
                <a:r>
                  <a:rPr lang="en-US" altLang="zh-CN" sz="2000" b="0" i="0" dirty="0">
                    <a:solidFill>
                      <a:srgbClr val="231F20"/>
                    </a:solidFill>
                    <a:effectLst/>
                    <a:latin typeface="MT2MIT"/>
                  </a:rPr>
                  <a:t>, A</a:t>
                </a:r>
                <a:r>
                  <a:rPr lang="en-US" altLang="zh-CN" sz="2000" b="0" i="0" dirty="0">
                    <a:solidFill>
                      <a:srgbClr val="231F20"/>
                    </a:solidFill>
                    <a:effectLst/>
                    <a:latin typeface="MT2MIS"/>
                  </a:rPr>
                  <a:t>2</a:t>
                </a:r>
                <a:r>
                  <a:rPr lang="en-US" altLang="zh-CN" sz="2000" dirty="0">
                    <a:solidFill>
                      <a:srgbClr val="231F20"/>
                    </a:solidFill>
                    <a:latin typeface="MT2MIT"/>
                  </a:rPr>
                  <a:t>,</a:t>
                </a:r>
                <a:r>
                  <a:rPr lang="en-US" altLang="zh-CN" sz="2000" b="0" i="0" dirty="0">
                    <a:solidFill>
                      <a:srgbClr val="231F20"/>
                    </a:solidFill>
                    <a:effectLst/>
                    <a:latin typeface="MT2MIT"/>
                  </a:rPr>
                  <a:t> A</a:t>
                </a:r>
                <a:r>
                  <a:rPr lang="en-US" altLang="zh-CN" sz="2000" dirty="0">
                    <a:solidFill>
                      <a:srgbClr val="231F20"/>
                    </a:solidFill>
                    <a:latin typeface="MT2MIS"/>
                  </a:rPr>
                  <a:t>3</a:t>
                </a:r>
                <a14:m>
                  <m:oMath xmlns:m="http://schemas.openxmlformats.org/officeDocument/2006/math">
                    <m:r>
                      <a:rPr lang="en-US" altLang="zh-CN" sz="2000" i="1" smtClean="0">
                        <a:solidFill>
                          <a:srgbClr val="231F2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altLang="zh-CN" sz="2000" b="0" i="0" dirty="0">
                    <a:solidFill>
                      <a:srgbClr val="231F20"/>
                    </a:solidFill>
                    <a:effectLst/>
                    <a:latin typeface="MT2SYT"/>
                  </a:rPr>
                  <a:t> </a:t>
                </a:r>
                <a:r>
                  <a:rPr lang="en-US" altLang="zh-CN" sz="2000" b="0" i="0" dirty="0">
                    <a:solidFill>
                      <a:srgbClr val="231F20"/>
                    </a:solidFill>
                    <a:effectLst/>
                    <a:latin typeface="Times-Roman"/>
                  </a:rPr>
                  <a:t>of three matrices. Suppose that the dimensions of the matrices are </a:t>
                </a:r>
                <a:r>
                  <a:rPr lang="en-US" altLang="zh-CN" sz="2000" b="0" i="0" dirty="0">
                    <a:solidFill>
                      <a:srgbClr val="231F20"/>
                    </a:solidFill>
                    <a:effectLst/>
                    <a:latin typeface="MT2MIT"/>
                  </a:rPr>
                  <a:t>10</a:t>
                </a:r>
                <a:r>
                  <a:rPr lang="en-US" altLang="zh-CN" sz="2000" dirty="0">
                    <a:solidFill>
                      <a:srgbClr val="231F2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rgbClr val="231F2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 </m:t>
                    </m:r>
                  </m:oMath>
                </a14:m>
                <a:r>
                  <a:rPr lang="en-US" altLang="zh-CN" sz="2000" b="0" i="0" dirty="0">
                    <a:solidFill>
                      <a:srgbClr val="231F20"/>
                    </a:solidFill>
                    <a:effectLst/>
                    <a:latin typeface="MT2MIT"/>
                  </a:rPr>
                  <a:t>100</a:t>
                </a:r>
                <a:r>
                  <a:rPr lang="en-US" altLang="zh-CN" sz="2000" b="0" i="0" dirty="0">
                    <a:solidFill>
                      <a:srgbClr val="231F20"/>
                    </a:solidFill>
                    <a:effectLst/>
                    <a:latin typeface="Times-Roman"/>
                  </a:rPr>
                  <a:t>, </a:t>
                </a:r>
                <a:r>
                  <a:rPr lang="en-US" altLang="zh-CN" sz="2000" b="0" i="0" dirty="0">
                    <a:solidFill>
                      <a:srgbClr val="231F20"/>
                    </a:solidFill>
                    <a:effectLst/>
                    <a:latin typeface="MT2MIT"/>
                  </a:rPr>
                  <a:t>100</a:t>
                </a:r>
                <a:r>
                  <a:rPr lang="en-US" altLang="zh-CN" sz="2000" dirty="0">
                    <a:solidFill>
                      <a:srgbClr val="231F2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rgbClr val="231F2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 </m:t>
                    </m:r>
                  </m:oMath>
                </a14:m>
                <a:r>
                  <a:rPr lang="en-US" altLang="zh-CN" sz="2000" b="0" i="0" dirty="0">
                    <a:solidFill>
                      <a:srgbClr val="231F20"/>
                    </a:solidFill>
                    <a:effectLst/>
                    <a:latin typeface="MT2MIT"/>
                  </a:rPr>
                  <a:t>5</a:t>
                </a:r>
                <a:r>
                  <a:rPr lang="en-US" altLang="zh-CN" sz="2000" b="0" i="0" dirty="0">
                    <a:solidFill>
                      <a:srgbClr val="231F20"/>
                    </a:solidFill>
                    <a:effectLst/>
                    <a:latin typeface="Times-Roman"/>
                  </a:rPr>
                  <a:t>, and </a:t>
                </a:r>
                <a:r>
                  <a:rPr lang="en-US" altLang="zh-CN" sz="2000" b="0" i="0" dirty="0">
                    <a:solidFill>
                      <a:srgbClr val="231F20"/>
                    </a:solidFill>
                    <a:effectLst/>
                    <a:latin typeface="MT2MIT"/>
                  </a:rPr>
                  <a:t>5</a:t>
                </a:r>
                <a:r>
                  <a:rPr lang="en-US" altLang="zh-CN" sz="2000" dirty="0">
                    <a:solidFill>
                      <a:srgbClr val="231F2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rgbClr val="231F2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 </m:t>
                    </m:r>
                  </m:oMath>
                </a14:m>
                <a:r>
                  <a:rPr lang="en-US" altLang="zh-CN" sz="2000" b="0" i="0" dirty="0">
                    <a:solidFill>
                      <a:srgbClr val="231F20"/>
                    </a:solidFill>
                    <a:effectLst/>
                    <a:latin typeface="MT2MIT"/>
                  </a:rPr>
                  <a:t>50</a:t>
                </a:r>
                <a:r>
                  <a:rPr lang="en-US" altLang="zh-CN" sz="2000" b="0" i="0" dirty="0">
                    <a:solidFill>
                      <a:srgbClr val="231F20"/>
                    </a:solidFill>
                    <a:effectLst/>
                    <a:latin typeface="Times-Roman"/>
                  </a:rPr>
                  <a:t>, respectively.</a:t>
                </a:r>
                <a:endParaRPr lang="en-US" altLang="zh-CN" sz="2000" b="0" i="0" dirty="0">
                  <a:solidFill>
                    <a:srgbClr val="231F20"/>
                  </a:solidFill>
                  <a:effectLst/>
                  <a:latin typeface="Times-Roman"/>
                </a:endParaRPr>
              </a:p>
              <a:p>
                <a:pPr lvl="1"/>
                <a:r>
                  <a:rPr lang="en-US" altLang="zh-CN" sz="1800" b="0" i="0" dirty="0">
                    <a:solidFill>
                      <a:srgbClr val="231F20"/>
                    </a:solidFill>
                    <a:effectLst/>
                    <a:latin typeface="Times-Roman"/>
                  </a:rPr>
                  <a:t> If we multiply according to the </a:t>
                </a:r>
                <a:r>
                  <a:rPr lang="en-US" altLang="zh-CN" sz="1800" b="0" i="0" dirty="0" err="1">
                    <a:solidFill>
                      <a:srgbClr val="231F20"/>
                    </a:solidFill>
                    <a:effectLst/>
                    <a:latin typeface="Times-Roman"/>
                  </a:rPr>
                  <a:t>parenthesization</a:t>
                </a:r>
                <a:r>
                  <a:rPr lang="en-US" altLang="zh-CN" sz="1800" b="0" i="0" dirty="0">
                    <a:solidFill>
                      <a:srgbClr val="231F20"/>
                    </a:solidFill>
                    <a:effectLst/>
                    <a:latin typeface="Times-Roman"/>
                  </a:rPr>
                  <a:t> </a:t>
                </a:r>
                <a:r>
                  <a:rPr kumimoji="1" lang="en-US" altLang="zh-CN" sz="1800" dirty="0"/>
                  <a:t>((A1*A2)*A3)</a:t>
                </a:r>
                <a:r>
                  <a:rPr lang="en-US" altLang="zh-CN" sz="1800" b="0" i="0" dirty="0">
                    <a:solidFill>
                      <a:srgbClr val="231F20"/>
                    </a:solidFill>
                    <a:effectLst/>
                    <a:latin typeface="Times-Roman"/>
                  </a:rPr>
                  <a:t>, we perform</a:t>
                </a:r>
                <a:r>
                  <a:rPr lang="en-US" altLang="zh-CN" sz="1800" dirty="0">
                    <a:solidFill>
                      <a:srgbClr val="231F20"/>
                    </a:solidFill>
                    <a:latin typeface="Times-Roman"/>
                  </a:rPr>
                  <a:t> </a:t>
                </a:r>
                <a:r>
                  <a:rPr lang="en-US" altLang="zh-CN" sz="1800" b="0" i="0" dirty="0">
                    <a:solidFill>
                      <a:srgbClr val="231F20"/>
                    </a:solidFill>
                    <a:effectLst/>
                    <a:latin typeface="Times-Roman"/>
                  </a:rPr>
                  <a:t>7500 scalar multiplications. </a:t>
                </a:r>
                <a:endParaRPr lang="en-US" altLang="zh-CN" sz="1800" b="0" i="0" dirty="0">
                  <a:solidFill>
                    <a:srgbClr val="231F20"/>
                  </a:solidFill>
                  <a:effectLst/>
                  <a:latin typeface="Times-Roman"/>
                </a:endParaRPr>
              </a:p>
              <a:p>
                <a:pPr marL="0" indent="0">
                  <a:buNone/>
                </a:pPr>
                <a:r>
                  <a:rPr kumimoji="1" lang="en-US" altLang="zh-CN" sz="2000" dirty="0"/>
                  <a:t>              10*100*5+10*5*50=5000+2500=7500</a:t>
                </a:r>
                <a:endParaRPr lang="en-US" altLang="zh-CN" sz="2000" b="0" i="0" dirty="0">
                  <a:solidFill>
                    <a:srgbClr val="231F20"/>
                  </a:solidFill>
                  <a:effectLst/>
                  <a:latin typeface="Times-Roman"/>
                </a:endParaRPr>
              </a:p>
              <a:p>
                <a:pPr lvl="1"/>
                <a:r>
                  <a:rPr lang="en-US" altLang="zh-CN" sz="1800" b="0" i="0" dirty="0">
                    <a:solidFill>
                      <a:srgbClr val="231F20"/>
                    </a:solidFill>
                    <a:effectLst/>
                    <a:latin typeface="Times-Roman"/>
                  </a:rPr>
                  <a:t>If instead we multiply according to the </a:t>
                </a:r>
                <a:r>
                  <a:rPr lang="en-US" altLang="zh-CN" sz="1800" b="0" i="0" dirty="0" err="1">
                    <a:solidFill>
                      <a:srgbClr val="231F20"/>
                    </a:solidFill>
                    <a:effectLst/>
                    <a:latin typeface="Times-Roman"/>
                  </a:rPr>
                  <a:t>parenthesization</a:t>
                </a:r>
                <a:r>
                  <a:rPr lang="en-US" altLang="zh-CN" sz="1800" b="0" i="0" dirty="0">
                    <a:solidFill>
                      <a:srgbClr val="231F20"/>
                    </a:solidFill>
                    <a:effectLst/>
                    <a:latin typeface="Times-Roman"/>
                  </a:rPr>
                  <a:t> </a:t>
                </a:r>
                <a:r>
                  <a:rPr kumimoji="1" lang="en-US" altLang="zh-CN" sz="1800" dirty="0"/>
                  <a:t>(A1*(A2*A3)) , </a:t>
                </a:r>
                <a:r>
                  <a:rPr lang="en-US" altLang="zh-CN" sz="1800" b="0" i="0" dirty="0">
                    <a:solidFill>
                      <a:srgbClr val="231F20"/>
                    </a:solidFill>
                    <a:effectLst/>
                    <a:latin typeface="Times-Roman"/>
                  </a:rPr>
                  <a:t>we perform 75,000 scalar multiplications.</a:t>
                </a:r>
                <a:endParaRPr lang="en-US" altLang="zh-CN" sz="1800" b="0" i="0" dirty="0">
                  <a:solidFill>
                    <a:srgbClr val="231F20"/>
                  </a:solidFill>
                  <a:effectLst/>
                  <a:latin typeface="Times-Roman"/>
                </a:endParaRPr>
              </a:p>
              <a:p>
                <a:pPr marL="0" indent="0">
                  <a:buNone/>
                </a:pPr>
                <a:r>
                  <a:rPr kumimoji="1" lang="en-US" altLang="zh-CN" sz="2000" dirty="0"/>
                  <a:t>              100*5*50+10*100*50=25000+50000=75000</a:t>
                </a:r>
                <a:endParaRPr lang="en-US" altLang="zh-CN" sz="2000" b="0" i="0" dirty="0">
                  <a:solidFill>
                    <a:srgbClr val="231F20"/>
                  </a:solidFill>
                  <a:effectLst/>
                  <a:latin typeface="Times-Roman"/>
                </a:endParaRPr>
              </a:p>
              <a:p>
                <a:pPr lvl="1"/>
                <a:r>
                  <a:rPr lang="en-US" altLang="zh-CN" sz="1800" b="0" i="0" dirty="0">
                    <a:solidFill>
                      <a:srgbClr val="231F20"/>
                    </a:solidFill>
                    <a:effectLst/>
                    <a:latin typeface="Times-Roman"/>
                  </a:rPr>
                  <a:t> Thus, computing the product according to the first </a:t>
                </a:r>
                <a:r>
                  <a:rPr lang="en-US" altLang="zh-CN" sz="1800" b="0" i="0" dirty="0" err="1">
                    <a:solidFill>
                      <a:srgbClr val="231F20"/>
                    </a:solidFill>
                    <a:effectLst/>
                    <a:latin typeface="Times-Roman"/>
                  </a:rPr>
                  <a:t>parenthesization</a:t>
                </a:r>
                <a:r>
                  <a:rPr lang="en-US" altLang="zh-CN" sz="1800" b="0" i="0" dirty="0">
                    <a:solidFill>
                      <a:srgbClr val="231F20"/>
                    </a:solidFill>
                    <a:effectLst/>
                    <a:latin typeface="Times-Roman"/>
                  </a:rPr>
                  <a:t> is </a:t>
                </a:r>
                <a:r>
                  <a:rPr lang="en-US" altLang="zh-CN" sz="1800" b="0" i="0" dirty="0">
                    <a:solidFill>
                      <a:srgbClr val="231F20"/>
                    </a:solidFill>
                    <a:effectLst/>
                    <a:latin typeface="MT2MIT"/>
                  </a:rPr>
                  <a:t>10 </a:t>
                </a:r>
                <a:r>
                  <a:rPr lang="en-US" altLang="zh-CN" sz="1800" b="0" i="0" dirty="0">
                    <a:solidFill>
                      <a:srgbClr val="231F20"/>
                    </a:solidFill>
                    <a:effectLst/>
                    <a:latin typeface="Times-Roman"/>
                  </a:rPr>
                  <a:t>times faster.</a:t>
                </a:r>
                <a:r>
                  <a:rPr lang="en-US" altLang="zh-CN" sz="1800" dirty="0"/>
                  <a:t> </a:t>
                </a:r>
                <a:br>
                  <a:rPr lang="en-US" altLang="zh-CN" sz="1800" dirty="0"/>
                </a:br>
                <a:endParaRPr lang="en-US" altLang="zh-CN" sz="1800" b="0" i="0" dirty="0">
                  <a:solidFill>
                    <a:srgbClr val="231F20"/>
                  </a:solidFill>
                  <a:effectLst/>
                  <a:latin typeface="MT2MIT"/>
                </a:endParaRPr>
              </a:p>
              <a:p>
                <a:endParaRPr lang="zh-CN" altLang="en-US" sz="2000" dirty="0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2024" y="2169160"/>
                <a:ext cx="11166586" cy="4551680"/>
              </a:xfrm>
              <a:blipFill rotWithShape="1">
                <a:blip r:embed="rId1"/>
                <a:stretch>
                  <a:fillRect l="-5" t="-516" b="-109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sz="2400" b="0" i="0" dirty="0">
                    <a:solidFill>
                      <a:srgbClr val="231F20"/>
                    </a:solidFill>
                    <a:effectLst/>
                    <a:latin typeface="Times-Roman"/>
                  </a:rPr>
                  <a:t>Given a chain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231F2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</m:oMath>
                </a14:m>
                <a:r>
                  <a:rPr lang="en-US" altLang="zh-CN" sz="2400" b="0" i="0" dirty="0">
                    <a:solidFill>
                      <a:srgbClr val="231F20"/>
                    </a:solidFill>
                    <a:effectLst/>
                    <a:latin typeface="MT2MIT"/>
                  </a:rPr>
                  <a:t>A</a:t>
                </a:r>
                <a:r>
                  <a:rPr lang="en-US" altLang="zh-CN" sz="2400" b="0" i="0" dirty="0">
                    <a:solidFill>
                      <a:srgbClr val="231F20"/>
                    </a:solidFill>
                    <a:effectLst/>
                    <a:latin typeface="MT2MIS"/>
                  </a:rPr>
                  <a:t>1</a:t>
                </a:r>
                <a:r>
                  <a:rPr lang="en-US" altLang="zh-CN" sz="2400" b="0" i="0" dirty="0">
                    <a:solidFill>
                      <a:srgbClr val="231F20"/>
                    </a:solidFill>
                    <a:effectLst/>
                    <a:latin typeface="MT2MIT"/>
                  </a:rPr>
                  <a:t>, A</a:t>
                </a:r>
                <a:r>
                  <a:rPr lang="en-US" altLang="zh-CN" sz="2400" b="0" i="0" dirty="0">
                    <a:solidFill>
                      <a:srgbClr val="231F20"/>
                    </a:solidFill>
                    <a:effectLst/>
                    <a:latin typeface="MT2MIS"/>
                  </a:rPr>
                  <a:t>2</a:t>
                </a:r>
                <a:r>
                  <a:rPr lang="en-US" altLang="zh-CN" sz="2400" dirty="0">
                    <a:solidFill>
                      <a:srgbClr val="231F20"/>
                    </a:solidFill>
                    <a:latin typeface="MT2MIT"/>
                  </a:rPr>
                  <a:t>,…</a:t>
                </a:r>
                <a:r>
                  <a:rPr lang="en-US" altLang="zh-CN" sz="2400" b="0" i="0" dirty="0">
                    <a:solidFill>
                      <a:srgbClr val="231F20"/>
                    </a:solidFill>
                    <a:effectLst/>
                    <a:latin typeface="MT2MIT"/>
                  </a:rPr>
                  <a:t> A</a:t>
                </a:r>
                <a:r>
                  <a:rPr lang="en-US" altLang="zh-CN" sz="2400" dirty="0">
                    <a:solidFill>
                      <a:srgbClr val="231F20"/>
                    </a:solidFill>
                    <a:latin typeface="MT2MIS"/>
                  </a:rPr>
                  <a:t>n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solidFill>
                          <a:srgbClr val="231F2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altLang="zh-CN" sz="2400" b="0" i="0" dirty="0">
                    <a:solidFill>
                      <a:srgbClr val="231F20"/>
                    </a:solidFill>
                    <a:effectLst/>
                    <a:latin typeface="MT2SYT"/>
                  </a:rPr>
                  <a:t> </a:t>
                </a:r>
                <a:r>
                  <a:rPr lang="en-US" altLang="zh-CN" sz="2400" b="0" i="0" dirty="0">
                    <a:solidFill>
                      <a:srgbClr val="231F20"/>
                    </a:solidFill>
                    <a:effectLst/>
                    <a:latin typeface="Times-Roman"/>
                  </a:rPr>
                  <a:t>of </a:t>
                </a:r>
                <a:r>
                  <a:rPr lang="en-US" altLang="zh-CN" sz="2400" b="0" i="0" dirty="0">
                    <a:solidFill>
                      <a:srgbClr val="231F20"/>
                    </a:solidFill>
                    <a:effectLst/>
                    <a:latin typeface="MT2MIT"/>
                  </a:rPr>
                  <a:t>n </a:t>
                </a:r>
                <a:r>
                  <a:rPr lang="en-US" altLang="zh-CN" sz="2400" b="0" i="0" dirty="0">
                    <a:solidFill>
                      <a:srgbClr val="231F20"/>
                    </a:solidFill>
                    <a:effectLst/>
                    <a:latin typeface="Times-Roman"/>
                  </a:rPr>
                  <a:t>matrices, where for </a:t>
                </a:r>
                <a:r>
                  <a:rPr lang="en-US" altLang="zh-CN" sz="2400" b="0" i="0" dirty="0" err="1">
                    <a:solidFill>
                      <a:srgbClr val="231F20"/>
                    </a:solidFill>
                    <a:effectLst/>
                    <a:latin typeface="MT2MIT"/>
                  </a:rPr>
                  <a:t>i</a:t>
                </a:r>
                <a:r>
                  <a:rPr lang="en-US" altLang="zh-CN" sz="2400" b="0" i="0" dirty="0">
                    <a:solidFill>
                      <a:srgbClr val="231F20"/>
                    </a:solidFill>
                    <a:effectLst/>
                    <a:latin typeface="MT2MIT"/>
                  </a:rPr>
                  <a:t> </a:t>
                </a:r>
                <a:r>
                  <a:rPr lang="en-US" altLang="zh-CN" sz="2400" b="0" i="0" dirty="0">
                    <a:solidFill>
                      <a:srgbClr val="231F20"/>
                    </a:solidFill>
                    <a:effectLst/>
                    <a:latin typeface="MT2SYT"/>
                  </a:rPr>
                  <a:t>= </a:t>
                </a:r>
                <a:r>
                  <a:rPr lang="en-US" altLang="zh-CN" sz="2400" b="0" i="0" dirty="0">
                    <a:solidFill>
                      <a:srgbClr val="231F20"/>
                    </a:solidFill>
                    <a:effectLst/>
                    <a:latin typeface="MT2MIT"/>
                  </a:rPr>
                  <a:t>1, 2, …,n</a:t>
                </a:r>
                <a:r>
                  <a:rPr lang="en-US" altLang="zh-CN" sz="2400" b="0" i="0" dirty="0">
                    <a:solidFill>
                      <a:srgbClr val="231F20"/>
                    </a:solidFill>
                    <a:effectLst/>
                    <a:latin typeface="Times-Roman"/>
                  </a:rPr>
                  <a:t>, matrix </a:t>
                </a:r>
                <a:r>
                  <a:rPr lang="en-US" altLang="zh-CN" sz="2400" b="0" i="0" dirty="0">
                    <a:solidFill>
                      <a:srgbClr val="231F20"/>
                    </a:solidFill>
                    <a:effectLst/>
                    <a:latin typeface="MT2MIT"/>
                  </a:rPr>
                  <a:t>A</a:t>
                </a:r>
                <a:r>
                  <a:rPr lang="en-US" altLang="zh-CN" sz="2400" b="0" i="0" dirty="0">
                    <a:solidFill>
                      <a:srgbClr val="231F20"/>
                    </a:solidFill>
                    <a:effectLst/>
                    <a:latin typeface="MT2MIS"/>
                  </a:rPr>
                  <a:t>i </a:t>
                </a:r>
                <a:r>
                  <a:rPr lang="en-US" altLang="zh-CN" sz="2400" b="0" i="0" dirty="0">
                    <a:solidFill>
                      <a:srgbClr val="231F20"/>
                    </a:solidFill>
                    <a:effectLst/>
                    <a:latin typeface="Times-Roman"/>
                  </a:rPr>
                  <a:t>has dimension</a:t>
                </a:r>
                <a:r>
                  <a:rPr lang="en-US" altLang="zh-CN" sz="2400" dirty="0"/>
                  <a:t> </a:t>
                </a:r>
                <a:r>
                  <a:rPr lang="en-US" altLang="zh-CN" sz="2400" dirty="0">
                    <a:solidFill>
                      <a:srgbClr val="231F20"/>
                    </a:solidFill>
                    <a:effectLst/>
                    <a:latin typeface="MT2MIT"/>
                  </a:rPr>
                  <a:t>pi-1 </a:t>
                </a:r>
                <a14:m>
                  <m:oMath xmlns:m="http://schemas.openxmlformats.org/officeDocument/2006/math">
                    <m:r>
                      <a:rPr lang="en-US" altLang="zh-CN" sz="2400" dirty="0">
                        <a:solidFill>
                          <a:srgbClr val="231F20"/>
                        </a:solidFill>
                        <a:effectLst/>
                        <a:latin typeface="MT2MIT"/>
                      </a:rPr>
                      <m:t>× </m:t>
                    </m:r>
                  </m:oMath>
                </a14:m>
                <a:r>
                  <a:rPr lang="en-US" altLang="zh-CN" sz="2400" dirty="0">
                    <a:solidFill>
                      <a:srgbClr val="231F20"/>
                    </a:solidFill>
                    <a:effectLst/>
                    <a:latin typeface="MT2MIT"/>
                  </a:rPr>
                  <a:t>pi</a:t>
                </a:r>
                <a:r>
                  <a:rPr lang="en-US" altLang="zh-CN" sz="2400" dirty="0"/>
                  <a:t>, </a:t>
                </a:r>
                <a:r>
                  <a:rPr lang="en-US" altLang="zh-CN" sz="2400" dirty="0">
                    <a:latin typeface="Times New Roman" panose="02020603050405020304" charset="0"/>
                    <a:cs typeface="Times New Roman" panose="02020603050405020304" charset="0"/>
                  </a:rPr>
                  <a:t>fully parenthesize the product A1A2 …An in a way that minimizes the number of scalar multiplications</a:t>
                </a:r>
                <a:r>
                  <a:rPr lang="en-US" altLang="zh-CN" sz="2400" dirty="0"/>
                  <a:t>. </a:t>
                </a:r>
                <a:br>
                  <a:rPr lang="en-US" altLang="zh-CN" sz="2400" dirty="0"/>
                </a:br>
                <a:endParaRPr lang="zh-CN" altLang="en-US" sz="2400" dirty="0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l="-6" t="-1097" r="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/>
          <a:p>
            <a:r>
              <a:rPr lang="en-US" altLang="zh-CN" dirty="0"/>
              <a:t>Matrix-chain multiplication </a:t>
            </a:r>
            <a:endParaRPr lang="zh-CN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81125" y="2768917"/>
            <a:ext cx="5657850" cy="885825"/>
          </a:xfrm>
          <a:prstGeom prst="rect">
            <a:avLst/>
          </a:prstGeom>
        </p:spPr>
      </p:pic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/>
          <a:p>
            <a:r>
              <a:rPr lang="en-US" altLang="zh-CN" dirty="0"/>
              <a:t>Matrix-chain multiplication 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>
            <a:grpSpLocks noGrp="1" noRot="1" noChangeAspect="1" noMove="1" noResize="1" noUngrp="1"/>
          </p:cNvGrpSpPr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Rectangle 1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76250" y="473745"/>
            <a:ext cx="11227090" cy="5902829"/>
          </a:xfrm>
          <a:prstGeom prst="rect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046356" y="1331263"/>
            <a:ext cx="5918195" cy="4265096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kumimoji="1" lang="en-US" altLang="zh-CN" sz="3600" dirty="0">
                <a:solidFill>
                  <a:srgbClr val="FFFFFF"/>
                </a:solidFill>
              </a:rPr>
              <a:t>Stable Matching</a:t>
            </a:r>
            <a:br>
              <a:rPr kumimoji="1" lang="en-US" altLang="zh-CN" sz="3600" dirty="0">
                <a:solidFill>
                  <a:srgbClr val="FFFFFF"/>
                </a:solidFill>
              </a:rPr>
            </a:br>
            <a:r>
              <a:rPr kumimoji="1" lang="en-US" altLang="zh-CN" sz="3600" dirty="0">
                <a:solidFill>
                  <a:srgbClr val="FFFFFF"/>
                </a:solidFill>
              </a:rPr>
              <a:t>Time complexity</a:t>
            </a:r>
            <a:br>
              <a:rPr kumimoji="1" lang="en-US" altLang="zh-CN" sz="3600" dirty="0">
                <a:solidFill>
                  <a:srgbClr val="FFFFFF"/>
                </a:solidFill>
              </a:rPr>
            </a:br>
            <a:r>
              <a:rPr kumimoji="1" lang="en-US" altLang="zh-CN" sz="3600" dirty="0">
                <a:solidFill>
                  <a:schemeClr val="tx1"/>
                </a:solidFill>
              </a:rPr>
              <a:t>Graph</a:t>
            </a:r>
            <a:r>
              <a:rPr kumimoji="1" lang="zh-CN" altLang="en-US" sz="3600" dirty="0">
                <a:solidFill>
                  <a:schemeClr val="tx1"/>
                </a:solidFill>
              </a:rPr>
              <a:t> </a:t>
            </a:r>
            <a:r>
              <a:rPr kumimoji="1" lang="en-US" altLang="zh-CN" sz="3600" dirty="0">
                <a:solidFill>
                  <a:schemeClr val="tx1"/>
                </a:solidFill>
              </a:rPr>
              <a:t>Traversal</a:t>
            </a:r>
            <a:br>
              <a:rPr kumimoji="1" lang="en-US" altLang="zh-CN" sz="3600" dirty="0">
                <a:solidFill>
                  <a:srgbClr val="FFFFFF"/>
                </a:solidFill>
              </a:rPr>
            </a:br>
            <a:r>
              <a:rPr kumimoji="1" lang="en-US" altLang="zh-CN" sz="3600" dirty="0">
                <a:solidFill>
                  <a:srgbClr val="FFFFFF"/>
                </a:solidFill>
              </a:rPr>
              <a:t>Greedy</a:t>
            </a:r>
            <a:r>
              <a:rPr kumimoji="1" lang="zh-CN" altLang="en-US" sz="3600" dirty="0">
                <a:solidFill>
                  <a:srgbClr val="FFFFFF"/>
                </a:solidFill>
              </a:rPr>
              <a:t> </a:t>
            </a:r>
            <a:r>
              <a:rPr kumimoji="1" lang="en-US" altLang="zh-CN" sz="3600" dirty="0">
                <a:solidFill>
                  <a:srgbClr val="FFFFFF"/>
                </a:solidFill>
              </a:rPr>
              <a:t>algorithms</a:t>
            </a:r>
            <a:r>
              <a:rPr kumimoji="1" lang="zh-CN" altLang="en-US" sz="3600" dirty="0">
                <a:solidFill>
                  <a:srgbClr val="FFFFFF"/>
                </a:solidFill>
              </a:rPr>
              <a:t>   </a:t>
            </a:r>
            <a:br>
              <a:rPr kumimoji="1" lang="en-US" altLang="zh-CN" sz="3600" dirty="0">
                <a:solidFill>
                  <a:srgbClr val="FFFFFF"/>
                </a:solidFill>
              </a:rPr>
            </a:br>
            <a:r>
              <a:rPr kumimoji="1" lang="en-US" altLang="zh-CN" sz="3600" dirty="0">
                <a:solidFill>
                  <a:srgbClr val="FFFFFF"/>
                </a:solidFill>
              </a:rPr>
              <a:t>Divide</a:t>
            </a:r>
            <a:r>
              <a:rPr kumimoji="1" lang="zh-CN" altLang="en-US" sz="3600" dirty="0">
                <a:solidFill>
                  <a:srgbClr val="FFFFFF"/>
                </a:solidFill>
              </a:rPr>
              <a:t> </a:t>
            </a:r>
            <a:r>
              <a:rPr kumimoji="1" lang="en-US" altLang="zh-CN" sz="3600" dirty="0">
                <a:solidFill>
                  <a:srgbClr val="FFFFFF"/>
                </a:solidFill>
              </a:rPr>
              <a:t>and</a:t>
            </a:r>
            <a:r>
              <a:rPr kumimoji="1" lang="zh-CN" altLang="en-US" sz="3600" dirty="0">
                <a:solidFill>
                  <a:srgbClr val="FFFFFF"/>
                </a:solidFill>
              </a:rPr>
              <a:t> </a:t>
            </a:r>
            <a:r>
              <a:rPr kumimoji="1" lang="en-US" altLang="zh-CN" sz="3600" dirty="0">
                <a:solidFill>
                  <a:srgbClr val="FFFFFF"/>
                </a:solidFill>
              </a:rPr>
              <a:t>conquer</a:t>
            </a:r>
            <a:br>
              <a:rPr kumimoji="1" lang="en-US" altLang="zh-CN" sz="3600" dirty="0">
                <a:solidFill>
                  <a:srgbClr val="FFFFFF"/>
                </a:solidFill>
              </a:rPr>
            </a:br>
            <a:r>
              <a:rPr kumimoji="1" lang="en-US" altLang="zh-CN" sz="3600" dirty="0">
                <a:solidFill>
                  <a:srgbClr val="FFFFFF"/>
                </a:solidFill>
              </a:rPr>
              <a:t>Dynamic</a:t>
            </a:r>
            <a:r>
              <a:rPr kumimoji="1" lang="zh-CN" altLang="en-US" sz="3600" dirty="0">
                <a:solidFill>
                  <a:srgbClr val="FFFFFF"/>
                </a:solidFill>
              </a:rPr>
              <a:t> </a:t>
            </a:r>
            <a:r>
              <a:rPr kumimoji="1" lang="en-US" altLang="zh-CN" sz="3600" dirty="0">
                <a:solidFill>
                  <a:srgbClr val="FFFFFF"/>
                </a:solidFill>
              </a:rPr>
              <a:t>Programming</a:t>
            </a:r>
            <a:br>
              <a:rPr kumimoji="1" lang="en-US" altLang="zh-CN" sz="3600" dirty="0">
                <a:solidFill>
                  <a:srgbClr val="FFFFFF"/>
                </a:solidFill>
              </a:rPr>
            </a:br>
            <a:r>
              <a:rPr kumimoji="1" lang="en-US" altLang="zh-CN" sz="3600" dirty="0">
                <a:solidFill>
                  <a:srgbClr val="FFFFFF"/>
                </a:solidFill>
              </a:rPr>
              <a:t>Network</a:t>
            </a:r>
            <a:r>
              <a:rPr kumimoji="1" lang="zh-CN" altLang="en-US" sz="3600" dirty="0">
                <a:solidFill>
                  <a:srgbClr val="FFFFFF"/>
                </a:solidFill>
              </a:rPr>
              <a:t> </a:t>
            </a:r>
            <a:r>
              <a:rPr kumimoji="1" lang="en-US" altLang="zh-CN" sz="3600" dirty="0">
                <a:solidFill>
                  <a:srgbClr val="FFFFFF"/>
                </a:solidFill>
              </a:rPr>
              <a:t>flow</a:t>
            </a:r>
            <a:br>
              <a:rPr kumimoji="1" lang="en-US" altLang="zh-CN" sz="3600" dirty="0">
                <a:solidFill>
                  <a:srgbClr val="FFFFFF"/>
                </a:solidFill>
              </a:rPr>
            </a:br>
            <a:endParaRPr kumimoji="1" lang="zh-CN" altLang="en-US" sz="3600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7534656" y="473746"/>
            <a:ext cx="4168684" cy="5902828"/>
          </a:xfrm>
          <a:prstGeom prst="rect">
            <a:avLst/>
          </a:prstGeom>
          <a:solidFill>
            <a:srgbClr val="26262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>
          <a:xfrm>
            <a:off x="7683500" y="1296670"/>
            <a:ext cx="3333750" cy="4265295"/>
          </a:xfrm>
        </p:spPr>
        <p:txBody>
          <a:bodyPr vert="horz" lIns="91440" tIns="45720" rIns="91440" bIns="45720" rtlCol="0" anchor="ctr">
            <a:normAutofit lnSpcReduction="10000"/>
          </a:bodyPr>
          <a:lstStyle/>
          <a:p>
            <a:endParaRPr kumimoji="1" lang="en-US" altLang="zh-CN" sz="6000" b="1" dirty="0">
              <a:solidFill>
                <a:schemeClr val="tx1"/>
              </a:solidFill>
            </a:endParaRPr>
          </a:p>
          <a:p>
            <a:endParaRPr kumimoji="1" lang="en-US" altLang="zh-CN" sz="6000" b="1" dirty="0">
              <a:solidFill>
                <a:schemeClr val="tx1"/>
              </a:solidFill>
            </a:endParaRPr>
          </a:p>
          <a:p>
            <a:endParaRPr kumimoji="1" lang="en-US" altLang="zh-CN" sz="6000" b="1" dirty="0">
              <a:solidFill>
                <a:schemeClr val="tx1"/>
              </a:solidFill>
            </a:endParaRPr>
          </a:p>
          <a:p>
            <a:r>
              <a:rPr kumimoji="1" lang="en-US" altLang="zh-CN" sz="4800" b="1" dirty="0">
                <a:solidFill>
                  <a:schemeClr val="tx1"/>
                </a:solidFill>
              </a:rPr>
              <a:t>Outline</a:t>
            </a:r>
            <a:br>
              <a:rPr kumimoji="1" lang="en-US" altLang="zh-CN" sz="1800" dirty="0">
                <a:solidFill>
                  <a:schemeClr val="tx1"/>
                </a:solidFill>
              </a:rPr>
            </a:br>
            <a:endParaRPr kumimoji="1" lang="en-US" altLang="zh-CN" sz="1800" dirty="0">
              <a:solidFill>
                <a:srgbClr val="FFFFFF"/>
              </a:solidFill>
            </a:endParaRPr>
          </a:p>
        </p:txBody>
      </p:sp>
      <p:sp>
        <p:nvSpPr>
          <p:cNvPr id="22" name="Rectangle 2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1017540" y="473747"/>
            <a:ext cx="685800" cy="590282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duotone>
              <a:schemeClr val="bg1">
                <a:shade val="69000"/>
                <a:hueMod val="91000"/>
                <a:satMod val="164000"/>
                <a:lumMod val="74000"/>
              </a:schemeClr>
              <a:schemeClr val="bg1">
                <a:hueMod val="124000"/>
                <a:satMod val="140000"/>
                <a:lumMod val="142000"/>
              </a:schemeClr>
            </a:duotone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>
            <a:grpSpLocks noGrp="1" noRot="1" noChangeAspect="1" noMove="1" noResize="1" noUngrp="1"/>
          </p:cNvGrpSpPr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1017539" y="467397"/>
            <a:ext cx="695829" cy="591911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7" name="Group 16"/>
          <p:cNvGrpSpPr>
            <a:grpSpLocks noGrp="1" noRot="1" noChangeAspect="1" noMove="1" noResize="1" noUngrp="1"/>
          </p:cNvGrpSpPr>
          <p:nvPr/>
        </p:nvGrpSpPr>
        <p:grpSpPr>
          <a:xfrm>
            <a:off x="0" y="0"/>
            <a:ext cx="12192000" cy="6858000"/>
            <a:chOff x="0" y="0"/>
            <a:chExt cx="12192000" cy="6858000"/>
          </a:xfrm>
          <a:noFill/>
        </p:grpSpPr>
        <p:sp>
          <p:nvSpPr>
            <p:cNvPr id="18" name="Rectangle 1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4954" y="1293845"/>
            <a:ext cx="9154801" cy="2681256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kumimoji="1" lang="en-GB" altLang="zh-CN" sz="5400" dirty="0">
                <a:solidFill>
                  <a:schemeClr val="tx1"/>
                </a:solidFill>
              </a:rPr>
              <a:t>This PPT only reviews the </a:t>
            </a:r>
            <a:r>
              <a:rPr kumimoji="1" lang="en-US" altLang="zh-CN" sz="5400" dirty="0">
                <a:solidFill>
                  <a:schemeClr val="tx1"/>
                </a:solidFill>
              </a:rPr>
              <a:t>key</a:t>
            </a:r>
            <a:r>
              <a:rPr kumimoji="1" lang="zh-CN" altLang="en-US" sz="5400" dirty="0">
                <a:solidFill>
                  <a:schemeClr val="tx1"/>
                </a:solidFill>
              </a:rPr>
              <a:t> </a:t>
            </a:r>
            <a:r>
              <a:rPr kumimoji="1" lang="en-GB" altLang="zh-CN" sz="5400" dirty="0">
                <a:solidFill>
                  <a:schemeClr val="tx1"/>
                </a:solidFill>
              </a:rPr>
              <a:t>knowledge points </a:t>
            </a:r>
            <a:r>
              <a:rPr kumimoji="1" lang="en-US" altLang="zh-CN" sz="5400" dirty="0">
                <a:solidFill>
                  <a:schemeClr val="tx1"/>
                </a:solidFill>
              </a:rPr>
              <a:t>but</a:t>
            </a:r>
            <a:r>
              <a:rPr kumimoji="1" lang="en-GB" altLang="zh-CN" sz="5400" dirty="0">
                <a:solidFill>
                  <a:schemeClr val="tx1"/>
                </a:solidFill>
              </a:rPr>
              <a:t> does not represent the scope of the exam</a:t>
            </a:r>
            <a:endParaRPr kumimoji="1" lang="zh-CN" altLang="en-US" sz="5400" dirty="0">
              <a:solidFill>
                <a:schemeClr val="tx1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0" name="Freeform: Shape 3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42" name="Freeform 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44" name="Freeform 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  <p:sp>
        <p:nvSpPr>
          <p:cNvPr id="46" name="Rectangle 4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文本框 9"/>
          <p:cNvSpPr txBox="1"/>
          <p:nvPr/>
        </p:nvSpPr>
        <p:spPr>
          <a:xfrm>
            <a:off x="848559" y="955473"/>
            <a:ext cx="4535926" cy="315375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kumimoji="1" lang="en-US" altLang="zh-CN" sz="54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Stable</a:t>
            </a:r>
            <a:endParaRPr kumimoji="1" lang="en-US" altLang="zh-CN" sz="5400" b="0" i="0" kern="1200" dirty="0">
              <a:solidFill>
                <a:srgbClr val="EBEBEB"/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  <a:spcAft>
                <a:spcPts val="600"/>
              </a:spcAft>
            </a:pPr>
            <a:r>
              <a:rPr kumimoji="1" lang="en-US" altLang="zh-CN" sz="54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Matching</a:t>
            </a:r>
            <a:endParaRPr kumimoji="1" lang="en-US" altLang="zh-CN" sz="5400" b="0" i="0" kern="1200" dirty="0">
              <a:solidFill>
                <a:srgbClr val="EBEBEB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92025" y="1171971"/>
            <a:ext cx="6435125" cy="5260714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rgbClr val="FFFFFF"/>
                </a:solidFill>
              </a:rPr>
              <a:t>Time complexity</a:t>
            </a:r>
            <a:endParaRPr kumimoji="1"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4748899" y="3724541"/>
            <a:ext cx="153899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dirty="0">
                <a:solidFill>
                  <a:srgbClr val="FFFFFF"/>
                </a:solidFill>
              </a:rPr>
              <a:t>Time complexity</a:t>
            </a:r>
            <a:endParaRPr kumimoji="1" lang="en-US" altLang="zh-CN" dirty="0">
              <a:solidFill>
                <a:srgbClr val="FFFFFF"/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534573" y="3550936"/>
            <a:ext cx="2870512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FFFFFF"/>
                </a:solidFill>
              </a:rPr>
              <a:t>Common</a:t>
            </a:r>
            <a:r>
              <a:rPr kumimoji="1" lang="zh-CN" altLang="en-US" dirty="0">
                <a:solidFill>
                  <a:srgbClr val="FFFFFF"/>
                </a:solidFill>
              </a:rPr>
              <a:t> </a:t>
            </a:r>
            <a:r>
              <a:rPr kumimoji="1" lang="en-US" altLang="zh-CN" dirty="0">
                <a:solidFill>
                  <a:srgbClr val="FFFFFF"/>
                </a:solidFill>
              </a:rPr>
              <a:t>Algorithm</a:t>
            </a:r>
            <a:r>
              <a:rPr kumimoji="1" lang="zh-CN" altLang="en-US" dirty="0">
                <a:solidFill>
                  <a:srgbClr val="FFFFFF"/>
                </a:solidFill>
              </a:rPr>
              <a:t> </a:t>
            </a:r>
            <a:r>
              <a:rPr kumimoji="1" lang="en-US" altLang="zh-CN" dirty="0">
                <a:solidFill>
                  <a:srgbClr val="FFFFFF"/>
                </a:solidFill>
              </a:rPr>
              <a:t>and</a:t>
            </a:r>
            <a:r>
              <a:rPr kumimoji="1" lang="zh-CN" altLang="en-US" dirty="0">
                <a:solidFill>
                  <a:srgbClr val="FFFFFF"/>
                </a:solidFill>
              </a:rPr>
              <a:t> </a:t>
            </a:r>
            <a:r>
              <a:rPr kumimoji="1" lang="en-US" altLang="zh-CN" dirty="0">
                <a:solidFill>
                  <a:srgbClr val="FFFFFF"/>
                </a:solidFill>
              </a:rPr>
              <a:t>Time complexity</a:t>
            </a:r>
            <a:endParaRPr kumimoji="1" lang="en-US" altLang="zh-CN" dirty="0">
              <a:solidFill>
                <a:srgbClr val="FFFFFF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435429" y="2653259"/>
            <a:ext cx="269112" cy="3447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n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947592" y="2655757"/>
            <a:ext cx="446495" cy="342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n</a:t>
            </a:r>
            <a:r>
              <a:rPr kumimoji="1" lang="en-US" altLang="zh-CN" baseline="30000" dirty="0"/>
              <a:t>2</a:t>
            </a:r>
            <a:endParaRPr kumimoji="1" lang="zh-CN" altLang="en-US" baseline="30000" dirty="0"/>
          </a:p>
        </p:txBody>
      </p:sp>
      <p:sp>
        <p:nvSpPr>
          <p:cNvPr id="8" name="矩形 7"/>
          <p:cNvSpPr/>
          <p:nvPr/>
        </p:nvSpPr>
        <p:spPr>
          <a:xfrm>
            <a:off x="1637138" y="2655757"/>
            <a:ext cx="446495" cy="342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n</a:t>
            </a:r>
            <a:r>
              <a:rPr kumimoji="1" lang="en-US" altLang="zh-CN" baseline="30000" dirty="0"/>
              <a:t>3</a:t>
            </a:r>
            <a:endParaRPr kumimoji="1" lang="zh-CN" altLang="en-US" baseline="30000" dirty="0"/>
          </a:p>
        </p:txBody>
      </p:sp>
      <p:sp>
        <p:nvSpPr>
          <p:cNvPr id="9" name="矩形 8"/>
          <p:cNvSpPr/>
          <p:nvPr/>
        </p:nvSpPr>
        <p:spPr>
          <a:xfrm>
            <a:off x="2801246" y="2655757"/>
            <a:ext cx="761292" cy="342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logn</a:t>
            </a:r>
            <a:endParaRPr kumimoji="1" lang="zh-CN" altLang="en-US" baseline="30000" dirty="0"/>
          </a:p>
        </p:txBody>
      </p:sp>
      <p:sp>
        <p:nvSpPr>
          <p:cNvPr id="10" name="矩形 9"/>
          <p:cNvSpPr/>
          <p:nvPr/>
        </p:nvSpPr>
        <p:spPr>
          <a:xfrm>
            <a:off x="3805588" y="2673246"/>
            <a:ext cx="956163" cy="342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nlogn</a:t>
            </a:r>
            <a:endParaRPr kumimoji="1" lang="zh-CN" altLang="en-US" baseline="30000" dirty="0"/>
          </a:p>
        </p:txBody>
      </p:sp>
      <p:sp>
        <p:nvSpPr>
          <p:cNvPr id="11" name="矩形 10"/>
          <p:cNvSpPr/>
          <p:nvPr/>
        </p:nvSpPr>
        <p:spPr>
          <a:xfrm>
            <a:off x="4961620" y="2653259"/>
            <a:ext cx="446495" cy="342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n</a:t>
            </a:r>
            <a:r>
              <a:rPr kumimoji="1" lang="zh-CN" altLang="en-US" dirty="0"/>
              <a:t>！</a:t>
            </a:r>
            <a:endParaRPr kumimoji="1"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5563726" y="2703227"/>
            <a:ext cx="446496" cy="2798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r>
              <a:rPr kumimoji="1" lang="en-US" altLang="zh-CN" baseline="30000" dirty="0"/>
              <a:t>n</a:t>
            </a:r>
            <a:endParaRPr kumimoji="1" lang="zh-CN" altLang="en-US" baseline="30000" dirty="0"/>
          </a:p>
        </p:txBody>
      </p:sp>
      <p:cxnSp>
        <p:nvCxnSpPr>
          <p:cNvPr id="14" name="曲线连接符 13"/>
          <p:cNvCxnSpPr>
            <a:stCxn id="5" idx="0"/>
            <a:endCxn id="11" idx="2"/>
          </p:cNvCxnSpPr>
          <p:nvPr/>
        </p:nvCxnSpPr>
        <p:spPr>
          <a:xfrm rot="5400000" flipH="1" flipV="1">
            <a:off x="3299648" y="1665717"/>
            <a:ext cx="555401" cy="321503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曲线连接符 15"/>
          <p:cNvCxnSpPr>
            <a:stCxn id="5" idx="0"/>
            <a:endCxn id="10" idx="2"/>
          </p:cNvCxnSpPr>
          <p:nvPr/>
        </p:nvCxnSpPr>
        <p:spPr>
          <a:xfrm rot="5400000" flipH="1" flipV="1">
            <a:off x="2859042" y="2126309"/>
            <a:ext cx="535414" cy="231384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曲线连接符 18"/>
          <p:cNvCxnSpPr>
            <a:stCxn id="5" idx="0"/>
            <a:endCxn id="9" idx="2"/>
          </p:cNvCxnSpPr>
          <p:nvPr/>
        </p:nvCxnSpPr>
        <p:spPr>
          <a:xfrm rot="5400000" flipH="1" flipV="1">
            <a:off x="2299409" y="2668454"/>
            <a:ext cx="552903" cy="121206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曲线连接符 21"/>
          <p:cNvCxnSpPr>
            <a:stCxn id="5" idx="0"/>
            <a:endCxn id="8" idx="2"/>
          </p:cNvCxnSpPr>
          <p:nvPr/>
        </p:nvCxnSpPr>
        <p:spPr>
          <a:xfrm rot="16200000" flipV="1">
            <a:off x="1638657" y="3219763"/>
            <a:ext cx="552903" cy="10944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曲线连接符 24"/>
          <p:cNvCxnSpPr>
            <a:stCxn id="5" idx="0"/>
            <a:endCxn id="7" idx="2"/>
          </p:cNvCxnSpPr>
          <p:nvPr/>
        </p:nvCxnSpPr>
        <p:spPr>
          <a:xfrm rot="16200000" flipV="1">
            <a:off x="1293884" y="2874990"/>
            <a:ext cx="552903" cy="79898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曲线连接符 27"/>
          <p:cNvCxnSpPr>
            <a:stCxn id="5" idx="0"/>
            <a:endCxn id="6" idx="2"/>
          </p:cNvCxnSpPr>
          <p:nvPr/>
        </p:nvCxnSpPr>
        <p:spPr>
          <a:xfrm rot="16200000" flipV="1">
            <a:off x="993456" y="2574563"/>
            <a:ext cx="552903" cy="139984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曲线连接符 30"/>
          <p:cNvCxnSpPr>
            <a:stCxn id="5" idx="0"/>
            <a:endCxn id="12" idx="2"/>
          </p:cNvCxnSpPr>
          <p:nvPr/>
        </p:nvCxnSpPr>
        <p:spPr>
          <a:xfrm rot="5400000" flipH="1" flipV="1">
            <a:off x="3594455" y="1358418"/>
            <a:ext cx="567892" cy="381714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曲线连接符 36"/>
          <p:cNvCxnSpPr>
            <a:stCxn id="4" idx="1"/>
            <a:endCxn id="5" idx="6"/>
          </p:cNvCxnSpPr>
          <p:nvPr/>
        </p:nvCxnSpPr>
        <p:spPr>
          <a:xfrm rot="10800000">
            <a:off x="3405085" y="4008137"/>
            <a:ext cx="1343814" cy="17360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椭圆 37"/>
          <p:cNvSpPr/>
          <p:nvPr/>
        </p:nvSpPr>
        <p:spPr>
          <a:xfrm>
            <a:off x="6619875" y="3334385"/>
            <a:ext cx="2613660" cy="11309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dirty="0">
                <a:solidFill>
                  <a:srgbClr val="FFFFFF"/>
                </a:solidFill>
              </a:rPr>
              <a:t>Classic</a:t>
            </a:r>
            <a:r>
              <a:rPr kumimoji="1" lang="zh-CN" altLang="en-US" dirty="0">
                <a:solidFill>
                  <a:srgbClr val="FFFFFF"/>
                </a:solidFill>
              </a:rPr>
              <a:t> </a:t>
            </a:r>
            <a:r>
              <a:rPr kumimoji="1" lang="en-US" altLang="zh-CN" dirty="0">
                <a:solidFill>
                  <a:srgbClr val="FFFFFF"/>
                </a:solidFill>
              </a:rPr>
              <a:t>Algorithm Time Complexity</a:t>
            </a:r>
            <a:endParaRPr kumimoji="1" lang="en-US" altLang="zh-CN" dirty="0">
              <a:solidFill>
                <a:srgbClr val="FFFFFF"/>
              </a:solidFill>
            </a:endParaRPr>
          </a:p>
        </p:txBody>
      </p:sp>
      <p:cxnSp>
        <p:nvCxnSpPr>
          <p:cNvPr id="56" name="曲线连接符 55"/>
          <p:cNvCxnSpPr>
            <a:stCxn id="4" idx="3"/>
            <a:endCxn id="38" idx="2"/>
          </p:cNvCxnSpPr>
          <p:nvPr/>
        </p:nvCxnSpPr>
        <p:spPr>
          <a:xfrm flipV="1">
            <a:off x="6288405" y="3900170"/>
            <a:ext cx="331470" cy="28130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矩形 58"/>
          <p:cNvSpPr/>
          <p:nvPr/>
        </p:nvSpPr>
        <p:spPr>
          <a:xfrm>
            <a:off x="8944066" y="2238106"/>
            <a:ext cx="2370098" cy="10689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dirty="0">
                <a:solidFill>
                  <a:srgbClr val="FFFFFF"/>
                </a:solidFill>
              </a:rPr>
              <a:t>Greedy</a:t>
            </a:r>
            <a:r>
              <a:rPr kumimoji="1" lang="zh-CN" altLang="en-US" dirty="0">
                <a:solidFill>
                  <a:srgbClr val="FFFFFF"/>
                </a:solidFill>
              </a:rPr>
              <a:t> </a:t>
            </a:r>
            <a:r>
              <a:rPr kumimoji="1" lang="en-US" altLang="zh-CN" dirty="0">
                <a:solidFill>
                  <a:srgbClr val="FFFFFF"/>
                </a:solidFill>
              </a:rPr>
              <a:t>algorithm</a:t>
            </a:r>
            <a:endParaRPr kumimoji="1" lang="en-US" altLang="zh-CN" dirty="0">
              <a:solidFill>
                <a:srgbClr val="FFFFFF"/>
              </a:solidFill>
            </a:endParaRPr>
          </a:p>
          <a:p>
            <a:endParaRPr kumimoji="1" lang="en-US" altLang="zh-CN" dirty="0">
              <a:solidFill>
                <a:srgbClr val="FFFFFF"/>
              </a:solidFill>
            </a:endParaRPr>
          </a:p>
          <a:p>
            <a:r>
              <a:rPr kumimoji="1" lang="zh-CN" altLang="en-US" dirty="0">
                <a:solidFill>
                  <a:srgbClr val="FFFFFF"/>
                </a:solidFill>
              </a:rPr>
              <a:t>    </a:t>
            </a:r>
            <a:endParaRPr kumimoji="1" lang="en-US" altLang="zh-CN" dirty="0">
              <a:solidFill>
                <a:srgbClr val="FFFFFF"/>
              </a:solidFill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9571373" y="3550936"/>
            <a:ext cx="2050642" cy="1208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dirty="0">
                <a:solidFill>
                  <a:srgbClr val="FFFFFF"/>
                </a:solidFill>
              </a:rPr>
              <a:t>Divide</a:t>
            </a:r>
            <a:r>
              <a:rPr kumimoji="1" lang="zh-CN" altLang="en-US" dirty="0">
                <a:solidFill>
                  <a:srgbClr val="FFFFFF"/>
                </a:solidFill>
              </a:rPr>
              <a:t> </a:t>
            </a:r>
            <a:r>
              <a:rPr kumimoji="1" lang="en-US" altLang="zh-CN" dirty="0">
                <a:solidFill>
                  <a:srgbClr val="FFFFFF"/>
                </a:solidFill>
              </a:rPr>
              <a:t>and</a:t>
            </a:r>
            <a:r>
              <a:rPr kumimoji="1" lang="zh-CN" altLang="en-US" dirty="0">
                <a:solidFill>
                  <a:srgbClr val="FFFFFF"/>
                </a:solidFill>
              </a:rPr>
              <a:t> </a:t>
            </a:r>
            <a:r>
              <a:rPr kumimoji="1" lang="en-US" altLang="zh-CN" dirty="0">
                <a:solidFill>
                  <a:srgbClr val="FFFFFF"/>
                </a:solidFill>
              </a:rPr>
              <a:t>conquer</a:t>
            </a:r>
            <a:endParaRPr kumimoji="1" lang="en-US" altLang="zh-CN" dirty="0">
              <a:solidFill>
                <a:srgbClr val="FFFFFF"/>
              </a:solidFill>
            </a:endParaRPr>
          </a:p>
          <a:p>
            <a:endParaRPr kumimoji="1" lang="en-US" altLang="zh-CN" dirty="0">
              <a:solidFill>
                <a:srgbClr val="FFFFFF"/>
              </a:solidFill>
            </a:endParaRPr>
          </a:p>
          <a:p>
            <a:endParaRPr kumimoji="1" lang="en-US" altLang="zh-CN" dirty="0">
              <a:solidFill>
                <a:srgbClr val="FFFFFF"/>
              </a:solidFill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9815976" y="5069609"/>
            <a:ext cx="1897604" cy="13427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DP</a:t>
            </a:r>
            <a:endParaRPr kumimoji="1" lang="en-US" altLang="zh-CN" dirty="0"/>
          </a:p>
          <a:p>
            <a:pPr algn="ctr"/>
            <a:endParaRPr kumimoji="1" lang="en-US" altLang="zh-CN" dirty="0"/>
          </a:p>
          <a:p>
            <a:pPr algn="ctr"/>
            <a:endParaRPr kumimoji="1" lang="en-US" altLang="zh-CN" dirty="0"/>
          </a:p>
          <a:p>
            <a:pPr algn="ctr"/>
            <a:endParaRPr kumimoji="1" lang="zh-CN" altLang="en-US" dirty="0"/>
          </a:p>
        </p:txBody>
      </p:sp>
      <p:sp>
        <p:nvSpPr>
          <p:cNvPr id="62" name="矩形 61"/>
          <p:cNvSpPr/>
          <p:nvPr/>
        </p:nvSpPr>
        <p:spPr>
          <a:xfrm>
            <a:off x="8009937" y="5457096"/>
            <a:ext cx="1561435" cy="13427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dirty="0">
                <a:solidFill>
                  <a:srgbClr val="FFFFFF"/>
                </a:solidFill>
              </a:rPr>
              <a:t>Network</a:t>
            </a:r>
            <a:r>
              <a:rPr kumimoji="1" lang="zh-CN" altLang="en-US" dirty="0">
                <a:solidFill>
                  <a:srgbClr val="FFFFFF"/>
                </a:solidFill>
              </a:rPr>
              <a:t> </a:t>
            </a:r>
            <a:r>
              <a:rPr kumimoji="1" lang="en-US" altLang="zh-CN" dirty="0">
                <a:solidFill>
                  <a:srgbClr val="FFFFFF"/>
                </a:solidFill>
              </a:rPr>
              <a:t>flow</a:t>
            </a:r>
            <a:endParaRPr kumimoji="1" lang="en-US" altLang="zh-CN" dirty="0">
              <a:solidFill>
                <a:srgbClr val="FFFFFF"/>
              </a:solidFill>
            </a:endParaRPr>
          </a:p>
          <a:p>
            <a:endParaRPr kumimoji="1" lang="en-US" altLang="zh-CN" dirty="0">
              <a:solidFill>
                <a:srgbClr val="FFFFFF"/>
              </a:solidFill>
            </a:endParaRPr>
          </a:p>
          <a:p>
            <a:endParaRPr kumimoji="1" lang="en-US" altLang="zh-CN" dirty="0">
              <a:solidFill>
                <a:srgbClr val="FFFFFF"/>
              </a:solidFill>
            </a:endParaRPr>
          </a:p>
        </p:txBody>
      </p:sp>
      <p:cxnSp>
        <p:nvCxnSpPr>
          <p:cNvPr id="64" name="曲线连接符 63"/>
          <p:cNvCxnSpPr>
            <a:stCxn id="38" idx="0"/>
            <a:endCxn id="59" idx="2"/>
          </p:cNvCxnSpPr>
          <p:nvPr/>
        </p:nvCxnSpPr>
        <p:spPr>
          <a:xfrm rot="16200000">
            <a:off x="9014143" y="2219643"/>
            <a:ext cx="27305" cy="220218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曲线连接符 65"/>
          <p:cNvCxnSpPr>
            <a:stCxn id="38" idx="6"/>
            <a:endCxn id="60" idx="1"/>
          </p:cNvCxnSpPr>
          <p:nvPr/>
        </p:nvCxnSpPr>
        <p:spPr>
          <a:xfrm>
            <a:off x="9233535" y="3900170"/>
            <a:ext cx="337820" cy="25527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曲线连接符 67"/>
          <p:cNvCxnSpPr>
            <a:stCxn id="38" idx="5"/>
            <a:endCxn id="61" idx="1"/>
          </p:cNvCxnSpPr>
          <p:nvPr/>
        </p:nvCxnSpPr>
        <p:spPr>
          <a:xfrm rot="5400000" flipV="1">
            <a:off x="8612188" y="4538028"/>
            <a:ext cx="1442085" cy="96520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曲线连接符 69"/>
          <p:cNvCxnSpPr>
            <a:stCxn id="38" idx="4"/>
            <a:endCxn id="62" idx="0"/>
          </p:cNvCxnSpPr>
          <p:nvPr/>
        </p:nvCxnSpPr>
        <p:spPr>
          <a:xfrm rot="5400000" flipV="1">
            <a:off x="7862888" y="4529138"/>
            <a:ext cx="991870" cy="864235"/>
          </a:xfrm>
          <a:prstGeom prst="curvedConnector3">
            <a:avLst>
              <a:gd name="adj1" fmla="val 4996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矩形 73"/>
          <p:cNvSpPr/>
          <p:nvPr/>
        </p:nvSpPr>
        <p:spPr>
          <a:xfrm>
            <a:off x="9059861" y="2782610"/>
            <a:ext cx="2084242" cy="41098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Interval scheduling,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Prim,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Kruskal,…</a:t>
            </a:r>
            <a:endParaRPr kumimoji="1" lang="en-US" altLang="zh-CN" sz="1400" dirty="0"/>
          </a:p>
        </p:txBody>
      </p:sp>
      <p:sp>
        <p:nvSpPr>
          <p:cNvPr id="77" name="矩形 76"/>
          <p:cNvSpPr/>
          <p:nvPr/>
        </p:nvSpPr>
        <p:spPr>
          <a:xfrm>
            <a:off x="9629921" y="4202388"/>
            <a:ext cx="1863740" cy="34967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Merge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Sort,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FFT,…</a:t>
            </a:r>
            <a:endParaRPr kumimoji="1" lang="zh-CN" altLang="en-US" sz="1400" dirty="0"/>
          </a:p>
        </p:txBody>
      </p:sp>
      <p:sp>
        <p:nvSpPr>
          <p:cNvPr id="86" name="矩形 85"/>
          <p:cNvSpPr/>
          <p:nvPr/>
        </p:nvSpPr>
        <p:spPr>
          <a:xfrm>
            <a:off x="9883647" y="5593628"/>
            <a:ext cx="1829933" cy="67534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Weighted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Interval scheduling,</a:t>
            </a:r>
            <a:r>
              <a:rPr kumimoji="1" lang="en-US" altLang="zh-CN" sz="1200" dirty="0">
                <a:solidFill>
                  <a:srgbClr val="FFFFFF"/>
                </a:solidFill>
              </a:rPr>
              <a:t> Knapsack problem,</a:t>
            </a:r>
            <a:endParaRPr kumimoji="1" lang="en-US" altLang="zh-CN" sz="1200" dirty="0">
              <a:solidFill>
                <a:srgbClr val="FFFFFF"/>
              </a:solidFill>
            </a:endParaRPr>
          </a:p>
          <a:p>
            <a:pPr algn="ctr"/>
            <a:r>
              <a:rPr kumimoji="1" lang="en-US" altLang="zh-CN" sz="1200" dirty="0">
                <a:solidFill>
                  <a:srgbClr val="FFFFFF"/>
                </a:solidFill>
              </a:rPr>
              <a:t>…</a:t>
            </a:r>
            <a:endParaRPr kumimoji="1" lang="en-US" altLang="zh-CN" sz="1200" dirty="0">
              <a:solidFill>
                <a:srgbClr val="FFFFFF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2195766" y="2671997"/>
            <a:ext cx="446495" cy="342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n</a:t>
            </a:r>
            <a:r>
              <a:rPr kumimoji="1" lang="en-US" altLang="zh-CN" baseline="30000" dirty="0" err="1"/>
              <a:t>k</a:t>
            </a:r>
            <a:endParaRPr kumimoji="1" lang="zh-CN" altLang="en-US" baseline="30000" dirty="0"/>
          </a:p>
        </p:txBody>
      </p:sp>
      <p:sp>
        <p:nvSpPr>
          <p:cNvPr id="40" name="矩形 39"/>
          <p:cNvSpPr/>
          <p:nvPr/>
        </p:nvSpPr>
        <p:spPr>
          <a:xfrm>
            <a:off x="6224952" y="5212357"/>
            <a:ext cx="1523083" cy="9546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dirty="0"/>
              <a:t>Graph</a:t>
            </a:r>
            <a:r>
              <a:rPr kumimoji="1" lang="zh-CN" altLang="en-US" dirty="0"/>
              <a:t> </a:t>
            </a:r>
            <a:r>
              <a:rPr kumimoji="1" lang="en-US" altLang="zh-CN" dirty="0"/>
              <a:t>traversal</a:t>
            </a:r>
            <a:endParaRPr kumimoji="1" lang="en-US" altLang="zh-CN" dirty="0"/>
          </a:p>
          <a:p>
            <a:endParaRPr kumimoji="1" lang="en-US" altLang="zh-CN" dirty="0">
              <a:solidFill>
                <a:srgbClr val="FFFFFF"/>
              </a:solidFill>
            </a:endParaRPr>
          </a:p>
        </p:txBody>
      </p:sp>
      <p:cxnSp>
        <p:nvCxnSpPr>
          <p:cNvPr id="41" name="曲线连接符 40"/>
          <p:cNvCxnSpPr>
            <a:stCxn id="38" idx="3"/>
            <a:endCxn id="40" idx="0"/>
          </p:cNvCxnSpPr>
          <p:nvPr/>
        </p:nvCxnSpPr>
        <p:spPr>
          <a:xfrm rot="5400000">
            <a:off x="6538595" y="4747895"/>
            <a:ext cx="912495" cy="15875"/>
          </a:xfrm>
          <a:prstGeom prst="curvedConnector3">
            <a:avLst>
              <a:gd name="adj1" fmla="val 5908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/>
          <p:cNvSpPr/>
          <p:nvPr/>
        </p:nvSpPr>
        <p:spPr>
          <a:xfrm>
            <a:off x="6287889" y="5823998"/>
            <a:ext cx="1128634" cy="27817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BFS,DFS,…</a:t>
            </a:r>
            <a:endParaRPr kumimoji="1" lang="en-US" altLang="zh-CN" sz="1200" dirty="0"/>
          </a:p>
        </p:txBody>
      </p:sp>
      <p:sp>
        <p:nvSpPr>
          <p:cNvPr id="63" name="矩形 62"/>
          <p:cNvSpPr/>
          <p:nvPr/>
        </p:nvSpPr>
        <p:spPr>
          <a:xfrm>
            <a:off x="8097712" y="6304591"/>
            <a:ext cx="1427361" cy="27817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Ford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Fulkerson …</a:t>
            </a:r>
            <a:endParaRPr kumimoji="1" lang="en-US" altLang="zh-CN" sz="12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Graph</a:t>
            </a:r>
            <a:r>
              <a:rPr kumimoji="1" lang="zh-CN" altLang="en-US" dirty="0"/>
              <a:t> </a:t>
            </a:r>
            <a:r>
              <a:rPr kumimoji="1" lang="en-US" altLang="zh-CN" dirty="0"/>
              <a:t>Traversal</a:t>
            </a:r>
            <a:endParaRPr kumimoji="1"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6225898" y="4198659"/>
            <a:ext cx="2068642" cy="4827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Graph</a:t>
            </a:r>
            <a:r>
              <a:rPr kumimoji="1" lang="zh-CN" altLang="en-US" dirty="0"/>
              <a:t> </a:t>
            </a:r>
            <a:r>
              <a:rPr kumimoji="1" lang="en-US" altLang="zh-CN" dirty="0"/>
              <a:t>Traversal</a:t>
            </a:r>
            <a:endParaRPr kumimoji="1" lang="zh-CN" altLang="en-US" dirty="0"/>
          </a:p>
        </p:txBody>
      </p:sp>
      <p:cxnSp>
        <p:nvCxnSpPr>
          <p:cNvPr id="6" name="曲线连接符 5"/>
          <p:cNvCxnSpPr>
            <a:stCxn id="4" idx="0"/>
            <a:endCxn id="8" idx="2"/>
          </p:cNvCxnSpPr>
          <p:nvPr/>
        </p:nvCxnSpPr>
        <p:spPr>
          <a:xfrm rot="5400000" flipH="1" flipV="1">
            <a:off x="7575872" y="3479992"/>
            <a:ext cx="403015" cy="103432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圆角矩形 6"/>
          <p:cNvSpPr/>
          <p:nvPr/>
        </p:nvSpPr>
        <p:spPr>
          <a:xfrm>
            <a:off x="5724831" y="3305167"/>
            <a:ext cx="1499017" cy="4827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BFS</a:t>
            </a:r>
            <a:endParaRPr kumimoji="1"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7545031" y="3312860"/>
            <a:ext cx="1499017" cy="4827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DFS</a:t>
            </a:r>
            <a:endParaRPr kumimoji="1"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6782765" y="5068088"/>
            <a:ext cx="2790764" cy="6084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/>
              <a:t>Topological Ordering </a:t>
            </a:r>
            <a:endParaRPr lang="en-US" altLang="zh-CN" dirty="0">
              <a:effectLst/>
            </a:endParaRPr>
          </a:p>
        </p:txBody>
      </p:sp>
      <p:cxnSp>
        <p:nvCxnSpPr>
          <p:cNvPr id="11" name="曲线连接符 10"/>
          <p:cNvCxnSpPr>
            <a:stCxn id="4" idx="2"/>
            <a:endCxn id="9" idx="0"/>
          </p:cNvCxnSpPr>
          <p:nvPr/>
        </p:nvCxnSpPr>
        <p:spPr>
          <a:xfrm rot="16200000" flipH="1">
            <a:off x="7525861" y="4415801"/>
            <a:ext cx="386645" cy="91792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曲线连接符 14"/>
          <p:cNvCxnSpPr>
            <a:stCxn id="4" idx="0"/>
            <a:endCxn id="7" idx="2"/>
          </p:cNvCxnSpPr>
          <p:nvPr/>
        </p:nvCxnSpPr>
        <p:spPr>
          <a:xfrm rot="16200000" flipV="1">
            <a:off x="6661926" y="3600365"/>
            <a:ext cx="410708" cy="78587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圆角矩形 9"/>
          <p:cNvSpPr/>
          <p:nvPr/>
        </p:nvSpPr>
        <p:spPr>
          <a:xfrm>
            <a:off x="1095664" y="3960365"/>
            <a:ext cx="2068642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Graph Representation </a:t>
            </a:r>
            <a:endParaRPr lang="en-US" altLang="zh-CN" dirty="0"/>
          </a:p>
        </p:txBody>
      </p:sp>
      <p:sp>
        <p:nvSpPr>
          <p:cNvPr id="12" name="圆角矩形 11"/>
          <p:cNvSpPr/>
          <p:nvPr/>
        </p:nvSpPr>
        <p:spPr>
          <a:xfrm>
            <a:off x="405445" y="2271024"/>
            <a:ext cx="1631699" cy="8694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Adjacency Matrix </a:t>
            </a:r>
            <a:endParaRPr lang="en-US" altLang="zh-CN" dirty="0"/>
          </a:p>
        </p:txBody>
      </p:sp>
      <p:sp>
        <p:nvSpPr>
          <p:cNvPr id="13" name="圆角矩形 12"/>
          <p:cNvSpPr/>
          <p:nvPr/>
        </p:nvSpPr>
        <p:spPr>
          <a:xfrm>
            <a:off x="2348457" y="2278709"/>
            <a:ext cx="1631699" cy="8694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Adjacency List</a:t>
            </a:r>
            <a:endParaRPr lang="en-US" altLang="zh-CN" dirty="0"/>
          </a:p>
        </p:txBody>
      </p:sp>
      <p:cxnSp>
        <p:nvCxnSpPr>
          <p:cNvPr id="14" name="曲线连接符 13"/>
          <p:cNvCxnSpPr>
            <a:stCxn id="10" idx="0"/>
            <a:endCxn id="12" idx="2"/>
          </p:cNvCxnSpPr>
          <p:nvPr/>
        </p:nvCxnSpPr>
        <p:spPr>
          <a:xfrm rot="16200000" flipV="1">
            <a:off x="1265684" y="3096064"/>
            <a:ext cx="819912" cy="90869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曲线连接符 16"/>
          <p:cNvCxnSpPr>
            <a:stCxn id="10" idx="0"/>
            <a:endCxn id="13" idx="2"/>
          </p:cNvCxnSpPr>
          <p:nvPr/>
        </p:nvCxnSpPr>
        <p:spPr>
          <a:xfrm rot="5400000" flipH="1" flipV="1">
            <a:off x="2241033" y="3037091"/>
            <a:ext cx="812227" cy="103432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圆角矩形 39"/>
          <p:cNvSpPr/>
          <p:nvPr/>
        </p:nvSpPr>
        <p:spPr>
          <a:xfrm>
            <a:off x="4454898" y="2291959"/>
            <a:ext cx="2161524" cy="6342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s-t connectivity problem </a:t>
            </a:r>
            <a:endParaRPr lang="en-US" altLang="zh-CN" dirty="0"/>
          </a:p>
        </p:txBody>
      </p:sp>
      <p:sp>
        <p:nvSpPr>
          <p:cNvPr id="41" name="圆角矩形 40"/>
          <p:cNvSpPr/>
          <p:nvPr/>
        </p:nvSpPr>
        <p:spPr>
          <a:xfrm>
            <a:off x="6782765" y="2318096"/>
            <a:ext cx="2372810" cy="6080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s-t shortest path problem</a:t>
            </a:r>
            <a:endParaRPr kumimoji="1" lang="zh-CN" altLang="en-US" dirty="0"/>
          </a:p>
        </p:txBody>
      </p:sp>
      <p:cxnSp>
        <p:nvCxnSpPr>
          <p:cNvPr id="45" name="曲线连接符 44"/>
          <p:cNvCxnSpPr>
            <a:stCxn id="7" idx="0"/>
            <a:endCxn id="40" idx="2"/>
          </p:cNvCxnSpPr>
          <p:nvPr/>
        </p:nvCxnSpPr>
        <p:spPr>
          <a:xfrm rot="16200000" flipV="1">
            <a:off x="5815507" y="2646334"/>
            <a:ext cx="378987" cy="93868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曲线连接符 47"/>
          <p:cNvCxnSpPr>
            <a:stCxn id="7" idx="0"/>
            <a:endCxn id="41" idx="2"/>
          </p:cNvCxnSpPr>
          <p:nvPr/>
        </p:nvCxnSpPr>
        <p:spPr>
          <a:xfrm rot="5400000" flipH="1" flipV="1">
            <a:off x="7032261" y="2368258"/>
            <a:ext cx="378988" cy="149483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Greedy</a:t>
            </a:r>
            <a:r>
              <a:rPr kumimoji="1" lang="zh-CN" altLang="en-US" dirty="0"/>
              <a:t> </a:t>
            </a:r>
            <a:r>
              <a:rPr kumimoji="1" lang="en-US" altLang="zh-CN" dirty="0"/>
              <a:t>Algorithms</a:t>
            </a:r>
            <a:endParaRPr kumimoji="1"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4956748" y="4032354"/>
            <a:ext cx="1588957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Greedy</a:t>
            </a:r>
            <a:r>
              <a:rPr kumimoji="1" lang="zh-CN" altLang="en-US" dirty="0"/>
              <a:t> </a:t>
            </a:r>
            <a:r>
              <a:rPr kumimoji="1" lang="en-US" altLang="zh-CN" dirty="0"/>
              <a:t>Algorithms</a:t>
            </a:r>
            <a:endParaRPr kumimoji="1"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1828800" y="3429000"/>
            <a:ext cx="1379095" cy="6033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How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proof</a:t>
            </a:r>
            <a:endParaRPr kumimoji="1"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8169638" y="2331379"/>
            <a:ext cx="1071795" cy="5225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Kruskal</a:t>
            </a:r>
            <a:endParaRPr kumimoji="1"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6545705" y="2310066"/>
            <a:ext cx="1071795" cy="5225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Prim</a:t>
            </a:r>
            <a:endParaRPr kumimoji="1"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2286000" y="2371812"/>
            <a:ext cx="1379095" cy="5225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Exchange</a:t>
            </a:r>
            <a:endParaRPr kumimoji="1"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639580" y="2373061"/>
            <a:ext cx="1379095" cy="5225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/>
              <a:t>Induction </a:t>
            </a:r>
            <a:endParaRPr lang="en-US" altLang="zh-CN" dirty="0"/>
          </a:p>
        </p:txBody>
      </p:sp>
      <p:sp>
        <p:nvSpPr>
          <p:cNvPr id="10" name="圆角矩形 9"/>
          <p:cNvSpPr/>
          <p:nvPr/>
        </p:nvSpPr>
        <p:spPr>
          <a:xfrm>
            <a:off x="3932420" y="2358555"/>
            <a:ext cx="1959963" cy="5225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Contradiction</a:t>
            </a:r>
            <a:endParaRPr kumimoji="1" lang="zh-CN" altLang="en-US" dirty="0"/>
          </a:p>
        </p:txBody>
      </p:sp>
      <p:cxnSp>
        <p:nvCxnSpPr>
          <p:cNvPr id="12" name="曲线连接符 11"/>
          <p:cNvCxnSpPr>
            <a:stCxn id="5" idx="1"/>
          </p:cNvCxnSpPr>
          <p:nvPr/>
        </p:nvCxnSpPr>
        <p:spPr>
          <a:xfrm rot="16200000" flipV="1">
            <a:off x="1281356" y="2767951"/>
            <a:ext cx="623006" cy="87581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曲线连接符 15"/>
          <p:cNvCxnSpPr>
            <a:stCxn id="5" idx="0"/>
            <a:endCxn id="8" idx="2"/>
          </p:cNvCxnSpPr>
          <p:nvPr/>
        </p:nvCxnSpPr>
        <p:spPr>
          <a:xfrm rot="5400000" flipH="1" flipV="1">
            <a:off x="2479624" y="2933076"/>
            <a:ext cx="534649" cy="4572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曲线连接符 18"/>
          <p:cNvCxnSpPr>
            <a:stCxn id="5" idx="7"/>
            <a:endCxn id="10" idx="2"/>
          </p:cNvCxnSpPr>
          <p:nvPr/>
        </p:nvCxnSpPr>
        <p:spPr>
          <a:xfrm rot="5400000" flipH="1" flipV="1">
            <a:off x="3641034" y="2245992"/>
            <a:ext cx="636265" cy="190647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曲线连接符 21"/>
          <p:cNvCxnSpPr>
            <a:stCxn id="44" idx="3"/>
            <a:endCxn id="25" idx="0"/>
          </p:cNvCxnSpPr>
          <p:nvPr/>
        </p:nvCxnSpPr>
        <p:spPr>
          <a:xfrm rot="5400000">
            <a:off x="3545546" y="4503879"/>
            <a:ext cx="353620" cy="287271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/>
          <p:cNvSpPr/>
          <p:nvPr/>
        </p:nvSpPr>
        <p:spPr>
          <a:xfrm>
            <a:off x="7862337" y="3730676"/>
            <a:ext cx="2294537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/>
              <a:t>well-known applications </a:t>
            </a:r>
            <a:endParaRPr lang="en-US" altLang="zh-CN" dirty="0"/>
          </a:p>
        </p:txBody>
      </p:sp>
      <p:sp>
        <p:nvSpPr>
          <p:cNvPr id="24" name="圆角矩形 23"/>
          <p:cNvSpPr/>
          <p:nvPr/>
        </p:nvSpPr>
        <p:spPr>
          <a:xfrm>
            <a:off x="9716124" y="2312335"/>
            <a:ext cx="1071795" cy="5225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Dijstra</a:t>
            </a:r>
            <a:endParaRPr kumimoji="1" lang="zh-CN" altLang="en-US" dirty="0"/>
          </a:p>
        </p:txBody>
      </p:sp>
      <p:sp>
        <p:nvSpPr>
          <p:cNvPr id="25" name="圆角矩形 24"/>
          <p:cNvSpPr/>
          <p:nvPr/>
        </p:nvSpPr>
        <p:spPr>
          <a:xfrm>
            <a:off x="1596452" y="6117045"/>
            <a:ext cx="1379095" cy="5225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Interval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Problem</a:t>
            </a:r>
            <a:endParaRPr kumimoji="1" lang="zh-CN" altLang="en-US" dirty="0"/>
          </a:p>
        </p:txBody>
      </p:sp>
      <p:cxnSp>
        <p:nvCxnSpPr>
          <p:cNvPr id="28" name="曲线连接符 27"/>
          <p:cNvCxnSpPr>
            <a:stCxn id="23" idx="7"/>
            <a:endCxn id="24" idx="2"/>
          </p:cNvCxnSpPr>
          <p:nvPr/>
        </p:nvCxnSpPr>
        <p:spPr>
          <a:xfrm rot="5400000" flipH="1" flipV="1">
            <a:off x="9521578" y="3134144"/>
            <a:ext cx="1029713" cy="43117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曲线连接符 30"/>
          <p:cNvCxnSpPr>
            <a:stCxn id="23" idx="0"/>
            <a:endCxn id="6" idx="2"/>
          </p:cNvCxnSpPr>
          <p:nvPr/>
        </p:nvCxnSpPr>
        <p:spPr>
          <a:xfrm rot="16200000" flipV="1">
            <a:off x="8419192" y="3140262"/>
            <a:ext cx="876758" cy="30407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曲线连接符 34"/>
          <p:cNvCxnSpPr>
            <a:stCxn id="23" idx="1"/>
            <a:endCxn id="7" idx="2"/>
          </p:cNvCxnSpPr>
          <p:nvPr/>
        </p:nvCxnSpPr>
        <p:spPr>
          <a:xfrm rot="16200000" flipV="1">
            <a:off x="7123993" y="2790215"/>
            <a:ext cx="1031982" cy="111676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曲线连接符 37"/>
          <p:cNvCxnSpPr>
            <a:stCxn id="4" idx="3"/>
            <a:endCxn id="23" idx="2"/>
          </p:cNvCxnSpPr>
          <p:nvPr/>
        </p:nvCxnSpPr>
        <p:spPr>
          <a:xfrm flipV="1">
            <a:off x="6545705" y="4187876"/>
            <a:ext cx="1316632" cy="30167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曲线连接符 40"/>
          <p:cNvCxnSpPr>
            <a:stCxn id="4" idx="1"/>
            <a:endCxn id="5" idx="4"/>
          </p:cNvCxnSpPr>
          <p:nvPr/>
        </p:nvCxnSpPr>
        <p:spPr>
          <a:xfrm rot="10800000">
            <a:off x="2518348" y="4032354"/>
            <a:ext cx="2438400" cy="45720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椭圆 43"/>
          <p:cNvSpPr/>
          <p:nvPr/>
        </p:nvSpPr>
        <p:spPr>
          <a:xfrm>
            <a:off x="4956748" y="5248430"/>
            <a:ext cx="1379095" cy="6033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Application</a:t>
            </a:r>
            <a:endParaRPr kumimoji="1" lang="zh-CN" altLang="en-US" dirty="0"/>
          </a:p>
        </p:txBody>
      </p:sp>
      <p:sp>
        <p:nvSpPr>
          <p:cNvPr id="45" name="三角形 44"/>
          <p:cNvSpPr/>
          <p:nvPr/>
        </p:nvSpPr>
        <p:spPr>
          <a:xfrm>
            <a:off x="7204021" y="4693062"/>
            <a:ext cx="2561823" cy="105359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Construct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graph</a:t>
            </a:r>
            <a:endParaRPr kumimoji="1" lang="zh-CN" altLang="en-US" dirty="0"/>
          </a:p>
        </p:txBody>
      </p:sp>
      <p:cxnSp>
        <p:nvCxnSpPr>
          <p:cNvPr id="50" name="曲线连接符 49"/>
          <p:cNvCxnSpPr>
            <a:stCxn id="45" idx="5"/>
            <a:endCxn id="23" idx="5"/>
          </p:cNvCxnSpPr>
          <p:nvPr/>
        </p:nvCxnSpPr>
        <p:spPr>
          <a:xfrm flipV="1">
            <a:off x="9125388" y="4511165"/>
            <a:ext cx="695459" cy="70869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曲线连接符 53"/>
          <p:cNvCxnSpPr>
            <a:stCxn id="4" idx="2"/>
            <a:endCxn id="44" idx="0"/>
          </p:cNvCxnSpPr>
          <p:nvPr/>
        </p:nvCxnSpPr>
        <p:spPr>
          <a:xfrm rot="5400000">
            <a:off x="5547924" y="5045127"/>
            <a:ext cx="301676" cy="10493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圆角矩形 54"/>
          <p:cNvSpPr/>
          <p:nvPr/>
        </p:nvSpPr>
        <p:spPr>
          <a:xfrm>
            <a:off x="10653548" y="3295007"/>
            <a:ext cx="1379095" cy="5225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Huffman</a:t>
            </a:r>
            <a:endParaRPr kumimoji="1" lang="zh-CN" altLang="en-US" dirty="0"/>
          </a:p>
        </p:txBody>
      </p:sp>
      <p:sp>
        <p:nvSpPr>
          <p:cNvPr id="59" name="圆角矩形 58"/>
          <p:cNvSpPr/>
          <p:nvPr/>
        </p:nvSpPr>
        <p:spPr>
          <a:xfrm>
            <a:off x="5824926" y="6146503"/>
            <a:ext cx="2037411" cy="6127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GB" altLang="zh-CN" sz="1400" dirty="0"/>
              <a:t>Greedy solves </a:t>
            </a:r>
            <a:r>
              <a:rPr kumimoji="1" lang="en-US" altLang="zh-CN" sz="1400" dirty="0"/>
              <a:t>a</a:t>
            </a:r>
            <a:r>
              <a:rPr kumimoji="1" lang="zh-CN" altLang="en-US" sz="1400" dirty="0"/>
              <a:t> </a:t>
            </a:r>
            <a:r>
              <a:rPr kumimoji="1" lang="en-GB" altLang="zh-CN" sz="1400" dirty="0"/>
              <a:t>part of </a:t>
            </a:r>
            <a:r>
              <a:rPr kumimoji="1" lang="en-US" altLang="zh-CN" sz="1400" dirty="0"/>
              <a:t>a</a:t>
            </a:r>
            <a:r>
              <a:rPr kumimoji="1" lang="en-GB" altLang="zh-CN" sz="1400" dirty="0"/>
              <a:t> problem</a:t>
            </a:r>
            <a:endParaRPr kumimoji="1" lang="zh-CN" altLang="en-US" sz="1400" dirty="0"/>
          </a:p>
        </p:txBody>
      </p:sp>
      <p:cxnSp>
        <p:nvCxnSpPr>
          <p:cNvPr id="61" name="曲线连接符 60"/>
          <p:cNvCxnSpPr>
            <a:stCxn id="44" idx="5"/>
            <a:endCxn id="59" idx="0"/>
          </p:cNvCxnSpPr>
          <p:nvPr/>
        </p:nvCxnSpPr>
        <p:spPr>
          <a:xfrm rot="16200000" flipH="1">
            <a:off x="6297216" y="5600087"/>
            <a:ext cx="383078" cy="70975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曲线连接符 62"/>
          <p:cNvCxnSpPr>
            <a:stCxn id="23" idx="6"/>
            <a:endCxn id="55" idx="1"/>
          </p:cNvCxnSpPr>
          <p:nvPr/>
        </p:nvCxnSpPr>
        <p:spPr>
          <a:xfrm flipV="1">
            <a:off x="10156874" y="3556277"/>
            <a:ext cx="496674" cy="63159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圆角矩形 31"/>
          <p:cNvSpPr/>
          <p:nvPr/>
        </p:nvSpPr>
        <p:spPr>
          <a:xfrm>
            <a:off x="3170432" y="6117045"/>
            <a:ext cx="1379095" cy="5225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Tree</a:t>
            </a:r>
            <a:r>
              <a:rPr kumimoji="1" lang="zh-CN" altLang="en-US" dirty="0"/>
              <a:t> </a:t>
            </a:r>
            <a:r>
              <a:rPr kumimoji="1" lang="en-US" altLang="zh-CN" dirty="0"/>
              <a:t>or</a:t>
            </a:r>
            <a:r>
              <a:rPr kumimoji="1" lang="zh-CN" altLang="en-US" dirty="0"/>
              <a:t> </a:t>
            </a:r>
            <a:r>
              <a:rPr kumimoji="1" lang="en-US" altLang="zh-CN" dirty="0"/>
              <a:t>graph</a:t>
            </a:r>
            <a:endParaRPr kumimoji="1" lang="zh-CN" altLang="en-US" dirty="0"/>
          </a:p>
        </p:txBody>
      </p:sp>
      <p:cxnSp>
        <p:nvCxnSpPr>
          <p:cNvPr id="33" name="曲线连接符 32"/>
          <p:cNvCxnSpPr>
            <a:stCxn id="44" idx="4"/>
            <a:endCxn id="32" idx="3"/>
          </p:cNvCxnSpPr>
          <p:nvPr/>
        </p:nvCxnSpPr>
        <p:spPr>
          <a:xfrm rot="5400000">
            <a:off x="4834647" y="5566665"/>
            <a:ext cx="526531" cy="109676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曲线连接符 38"/>
          <p:cNvCxnSpPr>
            <a:stCxn id="44" idx="6"/>
            <a:endCxn id="45" idx="1"/>
          </p:cNvCxnSpPr>
          <p:nvPr/>
        </p:nvCxnSpPr>
        <p:spPr>
          <a:xfrm flipV="1">
            <a:off x="6335843" y="5219858"/>
            <a:ext cx="1508634" cy="33024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rgbClr val="FFFFFF"/>
                </a:solidFill>
              </a:rPr>
              <a:t>Divide</a:t>
            </a:r>
            <a:r>
              <a:rPr kumimoji="1" lang="zh-CN" altLang="en-US" dirty="0">
                <a:solidFill>
                  <a:srgbClr val="FFFFFF"/>
                </a:solidFill>
              </a:rPr>
              <a:t> </a:t>
            </a:r>
            <a:r>
              <a:rPr kumimoji="1" lang="en-US" altLang="zh-CN" dirty="0">
                <a:solidFill>
                  <a:srgbClr val="FFFFFF"/>
                </a:solidFill>
              </a:rPr>
              <a:t>and</a:t>
            </a:r>
            <a:r>
              <a:rPr kumimoji="1" lang="zh-CN" altLang="en-US" dirty="0">
                <a:solidFill>
                  <a:srgbClr val="FFFFFF"/>
                </a:solidFill>
              </a:rPr>
              <a:t> </a:t>
            </a:r>
            <a:r>
              <a:rPr kumimoji="1" lang="en-US" altLang="zh-CN" dirty="0">
                <a:solidFill>
                  <a:srgbClr val="FFFFFF"/>
                </a:solidFill>
              </a:rPr>
              <a:t>conquer</a:t>
            </a:r>
            <a:endParaRPr kumimoji="1" lang="en-US" altLang="zh-CN" dirty="0">
              <a:solidFill>
                <a:srgbClr val="FFFFFF"/>
              </a:solidFill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4843071" y="4139645"/>
            <a:ext cx="1588957" cy="5696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dirty="0">
                <a:solidFill>
                  <a:srgbClr val="FFFFFF"/>
                </a:solidFill>
              </a:rPr>
              <a:t>Divide</a:t>
            </a:r>
            <a:r>
              <a:rPr kumimoji="1" lang="zh-CN" altLang="en-US" dirty="0">
                <a:solidFill>
                  <a:srgbClr val="FFFFFF"/>
                </a:solidFill>
              </a:rPr>
              <a:t> </a:t>
            </a:r>
            <a:r>
              <a:rPr kumimoji="1" lang="en-US" altLang="zh-CN" dirty="0">
                <a:solidFill>
                  <a:srgbClr val="FFFFFF"/>
                </a:solidFill>
              </a:rPr>
              <a:t>and</a:t>
            </a:r>
            <a:r>
              <a:rPr kumimoji="1" lang="zh-CN" altLang="en-US" dirty="0">
                <a:solidFill>
                  <a:srgbClr val="FFFFFF"/>
                </a:solidFill>
              </a:rPr>
              <a:t> </a:t>
            </a:r>
            <a:r>
              <a:rPr kumimoji="1" lang="en-US" altLang="zh-CN" dirty="0">
                <a:solidFill>
                  <a:srgbClr val="FFFFFF"/>
                </a:solidFill>
              </a:rPr>
              <a:t>conquer</a:t>
            </a:r>
            <a:endParaRPr kumimoji="1" lang="en-US" altLang="zh-CN" dirty="0">
              <a:solidFill>
                <a:srgbClr val="FFFFFF"/>
              </a:solidFill>
            </a:endParaRPr>
          </a:p>
        </p:txBody>
      </p:sp>
      <p:sp>
        <p:nvSpPr>
          <p:cNvPr id="5" name="云形 4"/>
          <p:cNvSpPr/>
          <p:nvPr/>
        </p:nvSpPr>
        <p:spPr>
          <a:xfrm>
            <a:off x="46300" y="2167135"/>
            <a:ext cx="3043427" cy="882653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How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divide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sub-problems</a:t>
            </a:r>
            <a:r>
              <a:rPr kumimoji="1" lang="zh-CN" altLang="en-US" dirty="0"/>
              <a:t>？</a:t>
            </a:r>
            <a:endParaRPr kumimoji="1" lang="zh-CN" altLang="en-US" dirty="0"/>
          </a:p>
        </p:txBody>
      </p:sp>
      <p:sp>
        <p:nvSpPr>
          <p:cNvPr id="6" name="云形 5"/>
          <p:cNvSpPr/>
          <p:nvPr/>
        </p:nvSpPr>
        <p:spPr>
          <a:xfrm>
            <a:off x="3231006" y="2257874"/>
            <a:ext cx="1879392" cy="70696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How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merge</a:t>
            </a:r>
            <a:endParaRPr kumimoji="1" lang="zh-CN" altLang="en-US" dirty="0"/>
          </a:p>
        </p:txBody>
      </p:sp>
      <p:cxnSp>
        <p:nvCxnSpPr>
          <p:cNvPr id="10" name="曲线连接符 9"/>
          <p:cNvCxnSpPr>
            <a:stCxn id="15" idx="2"/>
            <a:endCxn id="5" idx="1"/>
          </p:cNvCxnSpPr>
          <p:nvPr/>
        </p:nvCxnSpPr>
        <p:spPr>
          <a:xfrm rot="10800000">
            <a:off x="1568015" y="3048849"/>
            <a:ext cx="396947" cy="35982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曲线连接符 11"/>
          <p:cNvCxnSpPr>
            <a:stCxn id="15" idx="6"/>
            <a:endCxn id="6" idx="1"/>
          </p:cNvCxnSpPr>
          <p:nvPr/>
        </p:nvCxnSpPr>
        <p:spPr>
          <a:xfrm flipV="1">
            <a:off x="3344056" y="2964085"/>
            <a:ext cx="826646" cy="44458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椭圆 14"/>
          <p:cNvSpPr/>
          <p:nvPr/>
        </p:nvSpPr>
        <p:spPr>
          <a:xfrm>
            <a:off x="1964961" y="3106992"/>
            <a:ext cx="1379095" cy="6033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Core</a:t>
            </a:r>
            <a:endParaRPr kumimoji="1" lang="zh-CN" altLang="en-US" dirty="0"/>
          </a:p>
        </p:txBody>
      </p:sp>
      <p:sp>
        <p:nvSpPr>
          <p:cNvPr id="23" name="椭圆 22"/>
          <p:cNvSpPr/>
          <p:nvPr/>
        </p:nvSpPr>
        <p:spPr>
          <a:xfrm>
            <a:off x="7592515" y="3536291"/>
            <a:ext cx="2201056" cy="714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well-known applications</a:t>
            </a:r>
            <a:endParaRPr kumimoji="1" lang="zh-CN" altLang="en-US" dirty="0"/>
          </a:p>
        </p:txBody>
      </p:sp>
      <p:cxnSp>
        <p:nvCxnSpPr>
          <p:cNvPr id="29" name="曲线连接符 28"/>
          <p:cNvCxnSpPr>
            <a:stCxn id="4" idx="3"/>
            <a:endCxn id="23" idx="4"/>
          </p:cNvCxnSpPr>
          <p:nvPr/>
        </p:nvCxnSpPr>
        <p:spPr>
          <a:xfrm flipV="1">
            <a:off x="6432028" y="4250403"/>
            <a:ext cx="2261015" cy="17405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曲线连接符 33"/>
          <p:cNvCxnSpPr>
            <a:stCxn id="4" idx="1"/>
            <a:endCxn id="15" idx="4"/>
          </p:cNvCxnSpPr>
          <p:nvPr/>
        </p:nvCxnSpPr>
        <p:spPr>
          <a:xfrm rot="10800000">
            <a:off x="2654509" y="3710346"/>
            <a:ext cx="2188562" cy="71411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圆角矩形 35"/>
          <p:cNvSpPr/>
          <p:nvPr/>
        </p:nvSpPr>
        <p:spPr>
          <a:xfrm>
            <a:off x="6648135" y="2832605"/>
            <a:ext cx="1071795" cy="5225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Merge</a:t>
            </a:r>
            <a:r>
              <a:rPr kumimoji="1" lang="zh-CN" altLang="en-US" dirty="0"/>
              <a:t> </a:t>
            </a:r>
            <a:r>
              <a:rPr kumimoji="1" lang="en-US" altLang="zh-CN" dirty="0"/>
              <a:t>Sort</a:t>
            </a:r>
            <a:endParaRPr kumimoji="1" lang="zh-CN" altLang="en-US" dirty="0"/>
          </a:p>
        </p:txBody>
      </p:sp>
      <p:sp>
        <p:nvSpPr>
          <p:cNvPr id="38" name="圆角矩形 37"/>
          <p:cNvSpPr/>
          <p:nvPr/>
        </p:nvSpPr>
        <p:spPr>
          <a:xfrm>
            <a:off x="7798461" y="2283767"/>
            <a:ext cx="1337123" cy="7666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Closest</a:t>
            </a:r>
            <a:r>
              <a:rPr kumimoji="1" lang="zh-CN" altLang="en-US" dirty="0"/>
              <a:t> </a:t>
            </a:r>
            <a:r>
              <a:rPr kumimoji="1" lang="en-US" altLang="zh-CN" dirty="0"/>
              <a:t>pair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points</a:t>
            </a:r>
            <a:endParaRPr kumimoji="1" lang="zh-CN" altLang="en-US" dirty="0"/>
          </a:p>
        </p:txBody>
      </p:sp>
      <p:cxnSp>
        <p:nvCxnSpPr>
          <p:cNvPr id="40" name="曲线连接符 39"/>
          <p:cNvCxnSpPr>
            <a:stCxn id="23" idx="1"/>
            <a:endCxn id="36" idx="2"/>
          </p:cNvCxnSpPr>
          <p:nvPr/>
        </p:nvCxnSpPr>
        <p:spPr>
          <a:xfrm rot="16200000" flipV="1">
            <a:off x="7406580" y="3132597"/>
            <a:ext cx="285726" cy="73081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曲线连接符 46"/>
          <p:cNvCxnSpPr>
            <a:stCxn id="23" idx="0"/>
            <a:endCxn id="38" idx="2"/>
          </p:cNvCxnSpPr>
          <p:nvPr/>
        </p:nvCxnSpPr>
        <p:spPr>
          <a:xfrm rot="16200000" flipV="1">
            <a:off x="8337076" y="3180324"/>
            <a:ext cx="485914" cy="22602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三角形 50"/>
          <p:cNvSpPr/>
          <p:nvPr/>
        </p:nvSpPr>
        <p:spPr>
          <a:xfrm>
            <a:off x="7862337" y="4946754"/>
            <a:ext cx="2599795" cy="93757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convert</a:t>
            </a:r>
            <a:endParaRPr kumimoji="1" lang="zh-CN" altLang="en-US" dirty="0"/>
          </a:p>
        </p:txBody>
      </p:sp>
      <p:cxnSp>
        <p:nvCxnSpPr>
          <p:cNvPr id="52" name="曲线连接符 51"/>
          <p:cNvCxnSpPr>
            <a:stCxn id="58" idx="6"/>
            <a:endCxn id="51" idx="1"/>
          </p:cNvCxnSpPr>
          <p:nvPr/>
        </p:nvCxnSpPr>
        <p:spPr>
          <a:xfrm flipV="1">
            <a:off x="6335843" y="5415543"/>
            <a:ext cx="2176443" cy="13456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曲线连接符 54"/>
          <p:cNvCxnSpPr>
            <a:stCxn id="51" idx="5"/>
            <a:endCxn id="23" idx="5"/>
          </p:cNvCxnSpPr>
          <p:nvPr/>
        </p:nvCxnSpPr>
        <p:spPr>
          <a:xfrm flipH="1" flipV="1">
            <a:off x="9471234" y="4145824"/>
            <a:ext cx="340949" cy="1269719"/>
          </a:xfrm>
          <a:prstGeom prst="curvedConnector4">
            <a:avLst>
              <a:gd name="adj1" fmla="val -67048"/>
              <a:gd name="adj2" fmla="val 6434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椭圆 57"/>
          <p:cNvSpPr/>
          <p:nvPr/>
        </p:nvSpPr>
        <p:spPr>
          <a:xfrm>
            <a:off x="3736048" y="5248430"/>
            <a:ext cx="2599795" cy="6033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Applications</a:t>
            </a:r>
            <a:endParaRPr kumimoji="1" lang="zh-CN" altLang="en-US" dirty="0"/>
          </a:p>
        </p:txBody>
      </p:sp>
      <p:cxnSp>
        <p:nvCxnSpPr>
          <p:cNvPr id="61" name="曲线连接符 60"/>
          <p:cNvCxnSpPr>
            <a:stCxn id="4" idx="2"/>
            <a:endCxn id="58" idx="0"/>
          </p:cNvCxnSpPr>
          <p:nvPr/>
        </p:nvCxnSpPr>
        <p:spPr>
          <a:xfrm rot="5400000">
            <a:off x="5067169" y="4678048"/>
            <a:ext cx="539159" cy="60160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曲线连接符 62"/>
          <p:cNvCxnSpPr>
            <a:stCxn id="58" idx="2"/>
          </p:cNvCxnSpPr>
          <p:nvPr/>
        </p:nvCxnSpPr>
        <p:spPr>
          <a:xfrm rot="10800000">
            <a:off x="2488372" y="3710351"/>
            <a:ext cx="1247677" cy="183975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曲线连接符 25"/>
          <p:cNvCxnSpPr>
            <a:stCxn id="36" idx="1"/>
            <a:endCxn id="28" idx="3"/>
          </p:cNvCxnSpPr>
          <p:nvPr/>
        </p:nvCxnSpPr>
        <p:spPr>
          <a:xfrm rot="10800000">
            <a:off x="6382385" y="2832735"/>
            <a:ext cx="266065" cy="261620"/>
          </a:xfrm>
          <a:prstGeom prst="curvedConnector3">
            <a:avLst>
              <a:gd name="adj1" fmla="val 4988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圆角矩形 27"/>
          <p:cNvSpPr/>
          <p:nvPr/>
        </p:nvSpPr>
        <p:spPr>
          <a:xfrm>
            <a:off x="5193030" y="2571115"/>
            <a:ext cx="1189355" cy="5226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Counting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inversions</a:t>
            </a:r>
            <a:endParaRPr kumimoji="1" lang="zh-CN" altLang="en-US" sz="1400" dirty="0"/>
          </a:p>
        </p:txBody>
      </p:sp>
      <p:sp>
        <p:nvSpPr>
          <p:cNvPr id="37" name="圆角矩形 36"/>
          <p:cNvSpPr/>
          <p:nvPr/>
        </p:nvSpPr>
        <p:spPr>
          <a:xfrm>
            <a:off x="9310523" y="2386584"/>
            <a:ext cx="1337123" cy="6327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Multiply</a:t>
            </a:r>
            <a:endParaRPr kumimoji="1" lang="zh-CN" altLang="en-US" dirty="0"/>
          </a:p>
        </p:txBody>
      </p:sp>
      <p:cxnSp>
        <p:nvCxnSpPr>
          <p:cNvPr id="39" name="曲线连接符 38"/>
          <p:cNvCxnSpPr>
            <a:stCxn id="23" idx="7"/>
            <a:endCxn id="37" idx="2"/>
          </p:cNvCxnSpPr>
          <p:nvPr/>
        </p:nvCxnSpPr>
        <p:spPr>
          <a:xfrm rot="5400000" flipH="1" flipV="1">
            <a:off x="9414370" y="3076156"/>
            <a:ext cx="621579" cy="50785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圆角矩形 29"/>
          <p:cNvSpPr/>
          <p:nvPr/>
        </p:nvSpPr>
        <p:spPr>
          <a:xfrm>
            <a:off x="10314735" y="3934049"/>
            <a:ext cx="1728583" cy="6327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Convolution and FFT </a:t>
            </a:r>
            <a:endParaRPr lang="en-US" altLang="zh-CN" dirty="0"/>
          </a:p>
        </p:txBody>
      </p:sp>
      <p:cxnSp>
        <p:nvCxnSpPr>
          <p:cNvPr id="31" name="曲线连接符 30"/>
          <p:cNvCxnSpPr>
            <a:stCxn id="23" idx="6"/>
            <a:endCxn id="30" idx="1"/>
          </p:cNvCxnSpPr>
          <p:nvPr/>
        </p:nvCxnSpPr>
        <p:spPr>
          <a:xfrm>
            <a:off x="9793571" y="3893347"/>
            <a:ext cx="521164" cy="35705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rgbClr val="FFFFFF"/>
                </a:solidFill>
              </a:rPr>
              <a:t>Dynamic</a:t>
            </a:r>
            <a:r>
              <a:rPr kumimoji="1" lang="zh-CN" altLang="en-US" dirty="0">
                <a:solidFill>
                  <a:srgbClr val="FFFFFF"/>
                </a:solidFill>
              </a:rPr>
              <a:t> </a:t>
            </a:r>
            <a:r>
              <a:rPr kumimoji="1" lang="en-US" altLang="zh-CN" dirty="0">
                <a:solidFill>
                  <a:srgbClr val="FFFFFF"/>
                </a:solidFill>
              </a:rPr>
              <a:t>Programming</a:t>
            </a:r>
            <a:endParaRPr kumimoji="1"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4395193" y="3844416"/>
            <a:ext cx="1801691" cy="7069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dirty="0">
                <a:solidFill>
                  <a:srgbClr val="FFFFFF"/>
                </a:solidFill>
              </a:rPr>
              <a:t>Dynamic</a:t>
            </a:r>
            <a:r>
              <a:rPr kumimoji="1" lang="zh-CN" altLang="en-US" dirty="0">
                <a:solidFill>
                  <a:srgbClr val="FFFFFF"/>
                </a:solidFill>
              </a:rPr>
              <a:t> </a:t>
            </a:r>
            <a:r>
              <a:rPr kumimoji="1" lang="en-US" altLang="zh-CN" dirty="0">
                <a:solidFill>
                  <a:srgbClr val="FFFFFF"/>
                </a:solidFill>
              </a:rPr>
              <a:t>Programming</a:t>
            </a:r>
            <a:endParaRPr kumimoji="1" lang="en-US" altLang="zh-CN" dirty="0">
              <a:solidFill>
                <a:srgbClr val="FFFFFF"/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2099872" y="3127323"/>
            <a:ext cx="1379095" cy="6033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Core</a:t>
            </a:r>
            <a:endParaRPr kumimoji="1"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593361" y="2112604"/>
            <a:ext cx="2559172" cy="6973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Recursive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Formula</a:t>
            </a:r>
            <a:endParaRPr kumimoji="1" lang="zh-CN" altLang="en-US" dirty="0"/>
          </a:p>
        </p:txBody>
      </p:sp>
      <p:cxnSp>
        <p:nvCxnSpPr>
          <p:cNvPr id="8" name="曲线连接符 7"/>
          <p:cNvCxnSpPr>
            <a:stCxn id="5" idx="1"/>
            <a:endCxn id="6" idx="2"/>
          </p:cNvCxnSpPr>
          <p:nvPr/>
        </p:nvCxnSpPr>
        <p:spPr>
          <a:xfrm rot="16200000" flipV="1">
            <a:off x="1884550" y="2798395"/>
            <a:ext cx="405685" cy="42888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曲线连接符 8"/>
          <p:cNvCxnSpPr>
            <a:stCxn id="4" idx="1"/>
            <a:endCxn id="5" idx="4"/>
          </p:cNvCxnSpPr>
          <p:nvPr/>
        </p:nvCxnSpPr>
        <p:spPr>
          <a:xfrm rot="10800000">
            <a:off x="2789421" y="3730678"/>
            <a:ext cx="1605773" cy="46722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椭圆 11"/>
          <p:cNvSpPr/>
          <p:nvPr/>
        </p:nvSpPr>
        <p:spPr>
          <a:xfrm>
            <a:off x="6556681" y="3024949"/>
            <a:ext cx="2244788" cy="13114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well-known applications</a:t>
            </a:r>
            <a:endParaRPr kumimoji="1" lang="zh-CN" altLang="en-US" dirty="0"/>
          </a:p>
        </p:txBody>
      </p:sp>
      <p:cxnSp>
        <p:nvCxnSpPr>
          <p:cNvPr id="14" name="曲线连接符 13"/>
          <p:cNvCxnSpPr>
            <a:stCxn id="4" idx="3"/>
            <a:endCxn id="12" idx="3"/>
          </p:cNvCxnSpPr>
          <p:nvPr/>
        </p:nvCxnSpPr>
        <p:spPr>
          <a:xfrm flipV="1">
            <a:off x="6196884" y="4144314"/>
            <a:ext cx="688539" cy="53584"/>
          </a:xfrm>
          <a:prstGeom prst="curvedConnector4">
            <a:avLst>
              <a:gd name="adj1" fmla="val 26127"/>
              <a:gd name="adj2" fmla="val -32662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圆角矩形 14"/>
          <p:cNvSpPr/>
          <p:nvPr/>
        </p:nvSpPr>
        <p:spPr>
          <a:xfrm>
            <a:off x="9120487" y="3838911"/>
            <a:ext cx="1179254" cy="5289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knapsacks</a:t>
            </a:r>
            <a:endParaRPr kumimoji="1" lang="zh-CN" altLang="en-US" sz="1400" dirty="0"/>
          </a:p>
        </p:txBody>
      </p:sp>
      <p:sp>
        <p:nvSpPr>
          <p:cNvPr id="16" name="三角形 15"/>
          <p:cNvSpPr/>
          <p:nvPr/>
        </p:nvSpPr>
        <p:spPr>
          <a:xfrm>
            <a:off x="7410831" y="4859191"/>
            <a:ext cx="2259553" cy="90503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convert</a:t>
            </a:r>
            <a:endParaRPr kumimoji="1" lang="zh-CN" altLang="en-US" dirty="0"/>
          </a:p>
        </p:txBody>
      </p:sp>
      <p:cxnSp>
        <p:nvCxnSpPr>
          <p:cNvPr id="18" name="曲线连接符 17"/>
          <p:cNvCxnSpPr>
            <a:stCxn id="63" idx="6"/>
            <a:endCxn id="16" idx="1"/>
          </p:cNvCxnSpPr>
          <p:nvPr/>
        </p:nvCxnSpPr>
        <p:spPr>
          <a:xfrm flipV="1">
            <a:off x="7216300" y="5311706"/>
            <a:ext cx="759419" cy="25467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曲线连接符 19"/>
          <p:cNvCxnSpPr>
            <a:stCxn id="16" idx="5"/>
            <a:endCxn id="12" idx="4"/>
          </p:cNvCxnSpPr>
          <p:nvPr/>
        </p:nvCxnSpPr>
        <p:spPr>
          <a:xfrm flipH="1" flipV="1">
            <a:off x="7679075" y="4336367"/>
            <a:ext cx="1426421" cy="975339"/>
          </a:xfrm>
          <a:prstGeom prst="curvedConnector4">
            <a:avLst>
              <a:gd name="adj1" fmla="val -16026"/>
              <a:gd name="adj2" fmla="val 7319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曲线连接符 21"/>
          <p:cNvCxnSpPr>
            <a:stCxn id="12" idx="5"/>
            <a:endCxn id="15" idx="1"/>
          </p:cNvCxnSpPr>
          <p:nvPr/>
        </p:nvCxnSpPr>
        <p:spPr>
          <a:xfrm rot="5400000" flipH="1" flipV="1">
            <a:off x="8776134" y="3799962"/>
            <a:ext cx="40945" cy="647760"/>
          </a:xfrm>
          <a:prstGeom prst="curvedConnector4">
            <a:avLst>
              <a:gd name="adj1" fmla="val -558310"/>
              <a:gd name="adj2" fmla="val 7537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曲线连接符 23"/>
          <p:cNvCxnSpPr>
            <a:stCxn id="5" idx="3"/>
            <a:endCxn id="25" idx="0"/>
          </p:cNvCxnSpPr>
          <p:nvPr/>
        </p:nvCxnSpPr>
        <p:spPr>
          <a:xfrm rot="5400000">
            <a:off x="1447097" y="3879621"/>
            <a:ext cx="1092042" cy="61743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菱形 24"/>
          <p:cNvSpPr/>
          <p:nvPr/>
        </p:nvSpPr>
        <p:spPr>
          <a:xfrm>
            <a:off x="424723" y="4734360"/>
            <a:ext cx="2519353" cy="8120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/>
              <a:t>difference</a:t>
            </a:r>
            <a:endParaRPr kumimoji="1" lang="zh-CN" altLang="en-US" sz="1600" dirty="0"/>
          </a:p>
        </p:txBody>
      </p:sp>
      <p:sp>
        <p:nvSpPr>
          <p:cNvPr id="26" name="圆角矩形 25"/>
          <p:cNvSpPr/>
          <p:nvPr/>
        </p:nvSpPr>
        <p:spPr>
          <a:xfrm>
            <a:off x="299804" y="5741233"/>
            <a:ext cx="1680147" cy="6745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Greedy</a:t>
            </a:r>
            <a:r>
              <a:rPr kumimoji="1" lang="zh-CN" altLang="en-US" dirty="0"/>
              <a:t> </a:t>
            </a:r>
            <a:r>
              <a:rPr kumimoji="1" lang="en-US" altLang="zh-CN" dirty="0"/>
              <a:t>Algorithm</a:t>
            </a:r>
            <a:endParaRPr kumimoji="1" lang="zh-CN" altLang="en-US" dirty="0"/>
          </a:p>
        </p:txBody>
      </p:sp>
      <p:sp>
        <p:nvSpPr>
          <p:cNvPr id="27" name="圆角矩形 26"/>
          <p:cNvSpPr/>
          <p:nvPr/>
        </p:nvSpPr>
        <p:spPr>
          <a:xfrm>
            <a:off x="2792704" y="5731863"/>
            <a:ext cx="1680147" cy="6745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Divide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Conquer</a:t>
            </a:r>
            <a:endParaRPr kumimoji="1" lang="zh-CN" altLang="en-US" dirty="0"/>
          </a:p>
        </p:txBody>
      </p:sp>
      <p:cxnSp>
        <p:nvCxnSpPr>
          <p:cNvPr id="29" name="曲线连接符 28"/>
          <p:cNvCxnSpPr>
            <a:stCxn id="25" idx="3"/>
            <a:endCxn id="27" idx="0"/>
          </p:cNvCxnSpPr>
          <p:nvPr/>
        </p:nvCxnSpPr>
        <p:spPr>
          <a:xfrm>
            <a:off x="2944076" y="5140360"/>
            <a:ext cx="688702" cy="59150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曲线连接符 30"/>
          <p:cNvCxnSpPr>
            <a:stCxn id="25" idx="1"/>
            <a:endCxn id="26" idx="0"/>
          </p:cNvCxnSpPr>
          <p:nvPr/>
        </p:nvCxnSpPr>
        <p:spPr>
          <a:xfrm rot="10800000" flipH="1" flipV="1">
            <a:off x="424722" y="5140359"/>
            <a:ext cx="715155" cy="600873"/>
          </a:xfrm>
          <a:prstGeom prst="curvedConnector4">
            <a:avLst>
              <a:gd name="adj1" fmla="val -31965"/>
              <a:gd name="adj2" fmla="val 8378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10568066" y="2228353"/>
            <a:ext cx="1214202" cy="4357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10568065" y="2904280"/>
            <a:ext cx="1214203" cy="4357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Completely</a:t>
            </a:r>
            <a:endParaRPr kumimoji="1" lang="zh-CN" altLang="en-US" sz="1400" dirty="0"/>
          </a:p>
        </p:txBody>
      </p:sp>
      <p:sp>
        <p:nvSpPr>
          <p:cNvPr id="39" name="矩形 38"/>
          <p:cNvSpPr/>
          <p:nvPr/>
        </p:nvSpPr>
        <p:spPr>
          <a:xfrm>
            <a:off x="10568065" y="3578545"/>
            <a:ext cx="1214203" cy="4357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Multiple</a:t>
            </a:r>
            <a:endParaRPr kumimoji="1" lang="zh-CN" altLang="en-US" dirty="0"/>
          </a:p>
        </p:txBody>
      </p:sp>
      <p:sp>
        <p:nvSpPr>
          <p:cNvPr id="40" name="矩形 39"/>
          <p:cNvSpPr/>
          <p:nvPr/>
        </p:nvSpPr>
        <p:spPr>
          <a:xfrm>
            <a:off x="10568065" y="4201560"/>
            <a:ext cx="1347018" cy="4357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two-dimensional</a:t>
            </a:r>
            <a:endParaRPr kumimoji="1" lang="zh-CN" altLang="en-US" sz="1400" dirty="0"/>
          </a:p>
        </p:txBody>
      </p:sp>
      <p:sp>
        <p:nvSpPr>
          <p:cNvPr id="41" name="矩形 40"/>
          <p:cNvSpPr/>
          <p:nvPr/>
        </p:nvSpPr>
        <p:spPr>
          <a:xfrm>
            <a:off x="10568065" y="4807668"/>
            <a:ext cx="1214203" cy="4357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Packet </a:t>
            </a:r>
            <a:endParaRPr kumimoji="1" lang="zh-CN" altLang="en-US" dirty="0"/>
          </a:p>
        </p:txBody>
      </p:sp>
      <p:sp>
        <p:nvSpPr>
          <p:cNvPr id="42" name="矩形 41"/>
          <p:cNvSpPr/>
          <p:nvPr/>
        </p:nvSpPr>
        <p:spPr>
          <a:xfrm>
            <a:off x="10553074" y="5444246"/>
            <a:ext cx="1214203" cy="4357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Mix</a:t>
            </a:r>
            <a:endParaRPr kumimoji="1" lang="zh-CN" altLang="en-US" dirty="0"/>
          </a:p>
        </p:txBody>
      </p:sp>
      <p:sp>
        <p:nvSpPr>
          <p:cNvPr id="45" name="左大括号 44"/>
          <p:cNvSpPr/>
          <p:nvPr/>
        </p:nvSpPr>
        <p:spPr>
          <a:xfrm>
            <a:off x="10280856" y="2467910"/>
            <a:ext cx="272218" cy="3194200"/>
          </a:xfrm>
          <a:prstGeom prst="leftBrace">
            <a:avLst>
              <a:gd name="adj1" fmla="val 8333"/>
              <a:gd name="adj2" fmla="val 5036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6" name="圆角矩形 55"/>
          <p:cNvSpPr/>
          <p:nvPr/>
        </p:nvSpPr>
        <p:spPr>
          <a:xfrm>
            <a:off x="4766656" y="2447108"/>
            <a:ext cx="1289310" cy="8432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Weighted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Interval scheduling</a:t>
            </a:r>
            <a:endParaRPr kumimoji="1" lang="en-US" altLang="zh-CN" sz="1400" dirty="0"/>
          </a:p>
        </p:txBody>
      </p:sp>
      <p:cxnSp>
        <p:nvCxnSpPr>
          <p:cNvPr id="58" name="曲线连接符 57"/>
          <p:cNvCxnSpPr>
            <a:stCxn id="12" idx="2"/>
            <a:endCxn id="56" idx="2"/>
          </p:cNvCxnSpPr>
          <p:nvPr/>
        </p:nvCxnSpPr>
        <p:spPr>
          <a:xfrm rot="10800000">
            <a:off x="5411311" y="3290376"/>
            <a:ext cx="1145370" cy="39028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圆角矩形 58"/>
          <p:cNvSpPr/>
          <p:nvPr/>
        </p:nvSpPr>
        <p:spPr>
          <a:xfrm>
            <a:off x="6228679" y="2288481"/>
            <a:ext cx="1253024" cy="6533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Segmented Least Squares</a:t>
            </a:r>
            <a:endParaRPr kumimoji="1" lang="zh-CN" altLang="en-US" sz="1400" dirty="0"/>
          </a:p>
        </p:txBody>
      </p:sp>
      <p:cxnSp>
        <p:nvCxnSpPr>
          <p:cNvPr id="61" name="曲线连接符 60"/>
          <p:cNvCxnSpPr>
            <a:stCxn id="12" idx="1"/>
            <a:endCxn id="59" idx="2"/>
          </p:cNvCxnSpPr>
          <p:nvPr/>
        </p:nvCxnSpPr>
        <p:spPr>
          <a:xfrm rot="16200000" flipV="1">
            <a:off x="6732731" y="3064310"/>
            <a:ext cx="275152" cy="3023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椭圆 62"/>
          <p:cNvSpPr/>
          <p:nvPr/>
        </p:nvSpPr>
        <p:spPr>
          <a:xfrm>
            <a:off x="4956748" y="5248430"/>
            <a:ext cx="2259552" cy="6359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Applications</a:t>
            </a:r>
            <a:endParaRPr kumimoji="1" lang="zh-CN" altLang="en-US" dirty="0"/>
          </a:p>
        </p:txBody>
      </p:sp>
      <p:cxnSp>
        <p:nvCxnSpPr>
          <p:cNvPr id="66" name="曲线连接符 65"/>
          <p:cNvCxnSpPr>
            <a:stCxn id="4" idx="2"/>
            <a:endCxn id="63" idx="0"/>
          </p:cNvCxnSpPr>
          <p:nvPr/>
        </p:nvCxnSpPr>
        <p:spPr>
          <a:xfrm rot="16200000" flipH="1">
            <a:off x="5342756" y="4504662"/>
            <a:ext cx="697050" cy="79048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曲线连接符 69"/>
          <p:cNvCxnSpPr>
            <a:stCxn id="63" idx="2"/>
            <a:endCxn id="5" idx="4"/>
          </p:cNvCxnSpPr>
          <p:nvPr/>
        </p:nvCxnSpPr>
        <p:spPr>
          <a:xfrm rot="10800000">
            <a:off x="2789420" y="3730677"/>
            <a:ext cx="2167328" cy="183570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圆角矩形 47"/>
          <p:cNvSpPr/>
          <p:nvPr/>
        </p:nvSpPr>
        <p:spPr>
          <a:xfrm>
            <a:off x="9164924" y="3097646"/>
            <a:ext cx="942575" cy="4955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Bellman-Ford</a:t>
            </a:r>
            <a:endParaRPr kumimoji="1" lang="en-US" altLang="zh-CN" sz="1400" dirty="0"/>
          </a:p>
        </p:txBody>
      </p:sp>
      <p:sp>
        <p:nvSpPr>
          <p:cNvPr id="60" name="圆角矩形 59"/>
          <p:cNvSpPr/>
          <p:nvPr/>
        </p:nvSpPr>
        <p:spPr>
          <a:xfrm>
            <a:off x="7646175" y="2293508"/>
            <a:ext cx="942575" cy="4955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RNA</a:t>
            </a:r>
            <a:endParaRPr kumimoji="1" lang="en-US" altLang="zh-CN" sz="1400" dirty="0"/>
          </a:p>
        </p:txBody>
      </p:sp>
      <p:cxnSp>
        <p:nvCxnSpPr>
          <p:cNvPr id="62" name="曲线连接符 61"/>
          <p:cNvCxnSpPr>
            <a:stCxn id="12" idx="0"/>
            <a:endCxn id="60" idx="2"/>
          </p:cNvCxnSpPr>
          <p:nvPr/>
        </p:nvCxnSpPr>
        <p:spPr>
          <a:xfrm rot="5400000" flipH="1" flipV="1">
            <a:off x="7780340" y="2687826"/>
            <a:ext cx="235858" cy="43838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圆角矩形 64"/>
          <p:cNvSpPr/>
          <p:nvPr/>
        </p:nvSpPr>
        <p:spPr>
          <a:xfrm>
            <a:off x="8835778" y="2280878"/>
            <a:ext cx="1143834" cy="4955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Sequence Alignment</a:t>
            </a:r>
            <a:endParaRPr kumimoji="1" lang="en-US" altLang="zh-CN" sz="1400" dirty="0"/>
          </a:p>
        </p:txBody>
      </p:sp>
      <p:cxnSp>
        <p:nvCxnSpPr>
          <p:cNvPr id="67" name="曲线连接符 66"/>
          <p:cNvCxnSpPr>
            <a:stCxn id="12" idx="7"/>
            <a:endCxn id="65" idx="2"/>
          </p:cNvCxnSpPr>
          <p:nvPr/>
        </p:nvCxnSpPr>
        <p:spPr>
          <a:xfrm rot="5400000" flipH="1" flipV="1">
            <a:off x="8719941" y="2529248"/>
            <a:ext cx="440541" cy="93496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曲线连接符 68"/>
          <p:cNvCxnSpPr>
            <a:stCxn id="12" idx="6"/>
            <a:endCxn id="48" idx="1"/>
          </p:cNvCxnSpPr>
          <p:nvPr/>
        </p:nvCxnSpPr>
        <p:spPr>
          <a:xfrm flipV="1">
            <a:off x="8801469" y="3345438"/>
            <a:ext cx="363455" cy="33522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会议室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3042</Words>
  <Application>WPS 演示</Application>
  <PresentationFormat>宽屏</PresentationFormat>
  <Paragraphs>338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34" baseType="lpstr">
      <vt:lpstr>Arial</vt:lpstr>
      <vt:lpstr>宋体</vt:lpstr>
      <vt:lpstr>Wingdings</vt:lpstr>
      <vt:lpstr>Wingdings 3</vt:lpstr>
      <vt:lpstr>Arial</vt:lpstr>
      <vt:lpstr>Times-Roman</vt:lpstr>
      <vt:lpstr>Times New Roman</vt:lpstr>
      <vt:lpstr>MT2MIT</vt:lpstr>
      <vt:lpstr>Times-BoldItalic</vt:lpstr>
      <vt:lpstr>Cambria Math</vt:lpstr>
      <vt:lpstr>MT2MIS</vt:lpstr>
      <vt:lpstr>MT2SYT</vt:lpstr>
      <vt:lpstr>Century Gothic</vt:lpstr>
      <vt:lpstr>微软雅黑</vt:lpstr>
      <vt:lpstr>Arial Unicode MS</vt:lpstr>
      <vt:lpstr>Calibri</vt:lpstr>
      <vt:lpstr>Segoe Print</vt:lpstr>
      <vt:lpstr>离子会议室</vt:lpstr>
      <vt:lpstr>Review</vt:lpstr>
      <vt:lpstr>Stable Matching Time complexity Graph Traversal Greedy algorithms    Divide and conquer Dynamic Programming Network flow </vt:lpstr>
      <vt:lpstr>This PPT only reviews the key knowledge points but does not represent the scope of the exam</vt:lpstr>
      <vt:lpstr>PowerPoint 演示文稿</vt:lpstr>
      <vt:lpstr>Time complexity</vt:lpstr>
      <vt:lpstr>Graph Traversal</vt:lpstr>
      <vt:lpstr>Greedy Algorithms</vt:lpstr>
      <vt:lpstr>Divide and conquer</vt:lpstr>
      <vt:lpstr>Dynamic Programming</vt:lpstr>
      <vt:lpstr>PowerPoint 演示文稿</vt:lpstr>
      <vt:lpstr>Dynamic Programming vs Divide-and-Conquer </vt:lpstr>
      <vt:lpstr>Dynamic Programming vs Greedy Algorithm </vt:lpstr>
      <vt:lpstr>A Typical Dynamic Programming Problem</vt:lpstr>
      <vt:lpstr>Matrix-chain multiplication </vt:lpstr>
      <vt:lpstr>Matrix-chain multiplication </vt:lpstr>
      <vt:lpstr>Matrix-chain multiplication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算法Review</dc:title>
  <dc:creator>yezi</dc:creator>
  <cp:lastModifiedBy>维语_豆</cp:lastModifiedBy>
  <cp:revision>62</cp:revision>
  <dcterms:created xsi:type="dcterms:W3CDTF">2019-05-30T01:46:00Z</dcterms:created>
  <dcterms:modified xsi:type="dcterms:W3CDTF">2025-06-04T03:13:38Z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26D8546F3939404FB2436201ECAA6B34_12</vt:lpwstr>
  </property>
  <property fmtid="{D5CDD505-2E9C-101B-9397-08002B2CF9AE}" pid="3" name="KSOProductBuildVer">
    <vt:lpwstr>2052-12.1.0.21171</vt:lpwstr>
  </property>
</Properties>
</file>