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1D0-0125-4D7F-9A03-AA968EB34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0959-78FE-4D4A-8192-36CA487973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1D0-0125-4D7F-9A03-AA968EB34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0959-78FE-4D4A-8192-36CA487973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1D0-0125-4D7F-9A03-AA968EB34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0959-78FE-4D4A-8192-36CA487973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1D0-0125-4D7F-9A03-AA968EB34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0959-78FE-4D4A-8192-36CA487973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1D0-0125-4D7F-9A03-AA968EB34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0959-78FE-4D4A-8192-36CA487973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1D0-0125-4D7F-9A03-AA968EB34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0959-78FE-4D4A-8192-36CA487973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1D0-0125-4D7F-9A03-AA968EB34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0959-78FE-4D4A-8192-36CA487973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1D0-0125-4D7F-9A03-AA968EB34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0959-78FE-4D4A-8192-36CA487973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1D0-0125-4D7F-9A03-AA968EB34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0959-78FE-4D4A-8192-36CA487973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1D0-0125-4D7F-9A03-AA968EB34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0959-78FE-4D4A-8192-36CA487973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31D0-0125-4D7F-9A03-AA968EB34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C0959-78FE-4D4A-8192-36CA487973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831D0-0125-4D7F-9A03-AA968EB34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C0959-78FE-4D4A-8192-36CA487973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CS112 </a:t>
            </a:r>
            <a:r>
              <a:rPr lang="zh-CN" altLang="en-US" dirty="0"/>
              <a:t>知识点总结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Open txt file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</a:t>
            </a:r>
            <a:r>
              <a:rPr lang="en-US" altLang="zh-CN" dirty="0"/>
              <a:t>txt</a:t>
            </a:r>
            <a:r>
              <a:rPr lang="zh-CN" altLang="en-US" dirty="0"/>
              <a:t>文件有以下几种方法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856" y="2320732"/>
            <a:ext cx="5342139" cy="32553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6" y="5372705"/>
            <a:ext cx="8864600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定义函数的方法是</a:t>
            </a:r>
            <a:r>
              <a:rPr lang="en-US" altLang="zh-CN" dirty="0"/>
              <a:t>def</a:t>
            </a:r>
            <a:r>
              <a:rPr lang="zh-CN" altLang="en-US" dirty="0"/>
              <a:t>，其中函数运行定义输入的参数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altLang="zh-CN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(arg1, arg2,…)</a:t>
            </a:r>
            <a:endParaRPr lang="en-US" altLang="zh-CN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可以定义返回的变量，例如：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40" y="3568332"/>
            <a:ext cx="6292986" cy="26086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16241"/>
          <a:stretch>
            <a:fillRect/>
          </a:stretch>
        </p:blipFill>
        <p:spPr>
          <a:xfrm>
            <a:off x="6359298" y="4704489"/>
            <a:ext cx="5478284" cy="19372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函数的可变参数：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205" y="2948816"/>
            <a:ext cx="5198878" cy="26970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516" y="2948816"/>
            <a:ext cx="4849996" cy="34060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如果不是函数内输出的参数，其他函数外的变量是感知不到的。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637" y="2317598"/>
            <a:ext cx="3395453" cy="33673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45" y="2323005"/>
            <a:ext cx="4417163" cy="34969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28983" y="3043198"/>
            <a:ext cx="44089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如果想实现其他的变量在函数内也能感知到，则需用到全局变量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function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函数内的变量是局部变量，比如：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278" y="1231836"/>
            <a:ext cx="4063641" cy="5133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701" y="2610440"/>
            <a:ext cx="3941913" cy="34513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912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numpy.array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Object: can be a list or tuple or nested list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Desired data type of array, optional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list: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array.tolist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placeholder content: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np.ones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np.full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np.eye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np.identity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linspace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logspace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np.linspace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10, 5): array([ 0. ,  2.5,  5. ,  7.5, 10. ])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np.logspace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3, 3): array([   1. ,   31.6, 1000. ])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function:The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arange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return evenly spaced values within a given interval.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numpy.arange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(start, stop, step)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(0., 10, 2)array([0., 2., 4., 6., 8.])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912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attributes: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ndarray.ndim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ndarray.shape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ndarray.size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ndarray.dtypr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Indexing &amp; Slicing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170" y="3045947"/>
            <a:ext cx="3556000" cy="2832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82" y="3036506"/>
            <a:ext cx="2667733" cy="34563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33" y="3036506"/>
            <a:ext cx="2461148" cy="3431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912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Indexing &amp; Slicing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indexing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transpose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（转置）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numpy.transpose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adding elements: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numpy.append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values, axis=None),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numpy.concatenate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((a1, a2, ...), axis=0)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Stacking &amp; splitting: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np.vstack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(tup),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np.hstack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(tup),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numpy.vsplit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indices_or_sections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numpy.hsplit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indices_or_sections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 an array: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np.reshape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np. ravel()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80996"/>
            <a:ext cx="2814917" cy="10043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96" y="2160597"/>
            <a:ext cx="3780827" cy="11247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912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Math: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np.mean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np.max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np.log(),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np.sqrt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7791" y="2438521"/>
            <a:ext cx="2756042" cy="2651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45" y="2480302"/>
            <a:ext cx="1319847" cy="22302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071" y="5009206"/>
            <a:ext cx="3883132" cy="18487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912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Set Operations: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np.union1d(arr1, arr2)</a:t>
            </a:r>
            <a:br>
              <a:rPr lang="en-US" altLang="zh-CN" sz="2800" dirty="0">
                <a:latin typeface="Avenir Book" panose="02000503020000020003" pitchFamily="2" charset="0"/>
              </a:rPr>
            </a:br>
            <a:r>
              <a:rPr lang="en-US" altLang="zh-CN" sz="2800" dirty="0">
                <a:latin typeface="Avenir Book" panose="02000503020000020003" pitchFamily="2" charset="0"/>
              </a:rPr>
              <a:t>,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np.intersect1d(arr1, arr2), np.setdiff1d(arr1, arr2), np.setxor1d(arr1, arr2), np.in1d(arr1, arr2)</a:t>
            </a:r>
            <a:endParaRPr lang="en-US" altLang="zh-CN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Searching Arrays: To search an array, use the where() method.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zh-CN" sz="2800" dirty="0">
                <a:latin typeface="Avenir Book" panose="02000503020000020003" pitchFamily="2" charset="0"/>
              </a:rPr>
            </a:br>
            <a:br>
              <a:rPr lang="en-US" altLang="zh-CN" sz="2800" dirty="0">
                <a:latin typeface="Avenir Book" panose="02000503020000020003" pitchFamily="2" charset="0"/>
              </a:rPr>
            </a:br>
            <a:br>
              <a:rPr lang="en-US" altLang="zh-CN" sz="2800" dirty="0">
                <a:latin typeface="Avenir Book" panose="02000503020000020003" pitchFamily="2" charset="0"/>
              </a:rPr>
            </a:b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129855" y="3391096"/>
            <a:ext cx="871195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sz="2400" dirty="0">
                <a:latin typeface="Avenir Book" panose="02000503020000020003" pitchFamily="2" charset="0"/>
              </a:rPr>
            </a:br>
            <a:br>
              <a:rPr lang="en-US" sz="2400" dirty="0">
                <a:latin typeface="Avenir Book" panose="02000503020000020003" pitchFamily="2" charset="0"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2400" dirty="0">
                <a:latin typeface="Avenir Book" panose="02000503020000020003" pitchFamily="2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np.where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Avenir Book" panose="02000503020000020003" pitchFamily="2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altLang="zh-CN" sz="2400" b="1" dirty="0">
              <a:solidFill>
                <a:schemeClr val="accent1"/>
              </a:solidFill>
              <a:latin typeface="Courier New" panose="02070309020205020404" pitchFamily="49" charset="0"/>
              <a:ea typeface="Lato" panose="020F0502020204030203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Types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912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声明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(a=23) and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(6*7)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变量的命名规则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identifiers can be a combination of letters, numbers and underscores.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此外，变量不能命名成关键字（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的数据类型包括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Integer, Float, Boolean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浮点数的取整操作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math.ceil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math.floor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int(3.8)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逻辑操作符的使用方法（和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&amp;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否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字符串与整型的运算。例如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atcgagcg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’+’GCTAGT’ (2) 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atcgagcg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’*3 (3) 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atcgagcg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+ 3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表示两个字符串相加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表示重复三次字符串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dataypes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不同，不支持该操作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047" y="-5200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912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671624" y="1084888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SciPy &amp; NumPy for Linear Algebra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14"/>
          <p:cNvSpPr txBox="1"/>
          <p:nvPr/>
        </p:nvSpPr>
        <p:spPr>
          <a:xfrm>
            <a:off x="671624" y="1527912"/>
            <a:ext cx="6617945" cy="51706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import 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scipy.linalg</a:t>
            </a:r>
            <a:endParaRPr lang="en-US" sz="2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import 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as np</a:t>
            </a:r>
            <a:endParaRPr lang="en-US" sz="2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a = 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([[-2, 3], [4, 5]])</a:t>
            </a:r>
            <a:endParaRPr lang="en-US" sz="2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scipy.linalg.det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(a)</a:t>
            </a:r>
            <a:endParaRPr lang="en-US" sz="2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-22.0</a:t>
            </a:r>
            <a:endParaRPr lang="en-US" sz="2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b = 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scipy.linalg.inv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(a)</a:t>
            </a:r>
            <a:endParaRPr lang="en-US" sz="2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b</a:t>
            </a:r>
            <a:endParaRPr lang="en-US" sz="2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array([[-0.22727273,  0.13636364],</a:t>
            </a:r>
            <a:endParaRPr lang="en-US" sz="2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[ 0.18181818,  0.09090909]])</a:t>
            </a:r>
            <a:endParaRPr lang="en-US" sz="2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sz="22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np.dot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(a, b)</a:t>
            </a:r>
            <a:endParaRPr lang="en-US" sz="2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array([[1., 0.],</a:t>
            </a:r>
            <a:endParaRPr lang="en-US" sz="2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[0., 1.]])</a:t>
            </a:r>
            <a:endParaRPr lang="en-US" sz="22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Pandas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912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provides two very useful data structures to process the data: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is 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one-dimensional array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store various data types, including mix data types. The basic method to create a Series is to call: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pd.Series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index=index)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Pandas-Series: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 acts very similarly to a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is a valid argument to most NumPy functions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difference between Series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operations between Series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align the data based on label.</a:t>
            </a:r>
            <a:endParaRPr lang="en-US" altLang="zh-C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67899"/>
          <a:stretch>
            <a:fillRect/>
          </a:stretch>
        </p:blipFill>
        <p:spPr>
          <a:xfrm>
            <a:off x="2265337" y="5677663"/>
            <a:ext cx="4071934" cy="10609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386" y="5532436"/>
            <a:ext cx="1648407" cy="120615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Pandas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451" y="1527912"/>
            <a:ext cx="10836349" cy="503237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2-dimensional labeled data structure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columns of potentially different types. It is generally the most commonly used pandas object.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created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(data, (index, columns))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files: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=’,’ , header = ‘infer’, names = None,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index_col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None,…)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DataFrame.head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DataFrame.tail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files: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DataFrame.to_csv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=’,’ , header = True, index = True, …)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Pandas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451" y="1527912"/>
            <a:ext cx="10836349" cy="503237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indexing and slicing: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row and column labels: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df.columns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and Column selection: by column name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col_label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or by labels: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row_lable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col_label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 or by location: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row_loc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col_loc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filtering: by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col_label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]&gt;1]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missing values: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gets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 where values are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.any(axis=0 ) return whether any element is True, over an axis.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.all(axis=0 ) return whether all elements are True, over an axis.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(axis=0, how=’any’,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  drops any rows that have missing data: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(value=None, axis=None,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 fill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using the specified method.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Pandas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451" y="1527912"/>
            <a:ext cx="10836349" cy="503237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and methods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index / column names: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DataFrame.reset_index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df.set_index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(keys, drop=True, append=False,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=False,..)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return a Series containing counts of unique rows in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convert a Pandas Series to a list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.unique(): return unique values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(by, axis=0, ascending=True,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=False,…)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.describe(): Generate descriptive statistics.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Pandas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451" y="1527912"/>
            <a:ext cx="10836349" cy="50323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Datetime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pandas.to_datetime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():This function converts Series or 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-like to a pandas datetime object.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pandas.Series.dt.year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returns the year of the date time.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pandas.Series.dt.month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returns the month of the date time.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pandas.Timedelta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(value, unit=None, **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represents a duration, the difference between two dates or times.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Grouping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(by=None, axis=0): split the data into groups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function to group: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=None) , .transform(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=None), .apply(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=None):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Pandas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451" y="1527912"/>
            <a:ext cx="10836349" cy="50323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pd.concat (objs, axis=0, join=‘outer’)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将数据帧沿着一个轴（行轴或列轴）组合在一起。</a:t>
            </a:r>
            <a:endParaRPr lang="fr-F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pd.merge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(left, right, how = ‘inner’, on=None,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left_on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None,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right_on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None,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left_index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right_index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False, suffixes = (‘_x’, ‘_y’)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合并特定列上的数据帧。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Class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451" y="1527912"/>
            <a:ext cx="10836349" cy="50323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：定义了对象的模板，包括数据和方法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类的实例，具有特定的属性和方法。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variables(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实例变量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：实例变量是附加到类实例的属性。我们在构造函数（类的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（）方法）中定义实例变量。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Variables(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类变量：类变量是在类内部声明的变量，但在任何实例方法或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（）方法之外声明。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在类内部，我们可以定义以下三种类型的方法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Instance method(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实例方法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Class method(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类方法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Static method(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静态方法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Class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451" y="1527912"/>
            <a:ext cx="10836349" cy="50323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封装（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）：将数据（属性）和操作数据的方法（函数）封装到对象中，使得对象的内部细节对外部不可见。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继承（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）：允许一个类（子类）继承另一个类（父类）的属性和方法，并且可以添加自己的特定属性和方法。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多态（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）：允许不同类的对象对同一个方法做出不同的响应，提高代码的灵活性和可重用性。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matplotlib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Creating Figure objects: </a:t>
            </a:r>
            <a:r>
              <a:rPr lang="en-US" altLang="zh-CN" dirty="0" err="1"/>
              <a:t>plt.figure</a:t>
            </a:r>
            <a:r>
              <a:rPr lang="en-US" altLang="zh-CN" dirty="0"/>
              <a:t>( </a:t>
            </a:r>
            <a:r>
              <a:rPr lang="en-US" altLang="zh-CN" dirty="0" err="1"/>
              <a:t>figsize</a:t>
            </a:r>
            <a:r>
              <a:rPr lang="en-US" altLang="zh-CN" dirty="0"/>
              <a:t>=None,…) </a:t>
            </a:r>
            <a:endParaRPr lang="en-US" altLang="zh-CN" dirty="0"/>
          </a:p>
          <a:p>
            <a:r>
              <a:rPr lang="en-US" altLang="zh-CN" dirty="0"/>
              <a:t>Adding axes to Figure: </a:t>
            </a:r>
            <a:endParaRPr lang="en-US" altLang="zh-CN" dirty="0"/>
          </a:p>
          <a:p>
            <a:pPr lvl="1"/>
            <a:r>
              <a:rPr lang="en-US" altLang="zh-CN" dirty="0" err="1"/>
              <a:t>add_axes</a:t>
            </a:r>
            <a:r>
              <a:rPr lang="en-US" altLang="zh-CN" dirty="0"/>
              <a:t> (</a:t>
            </a:r>
            <a:r>
              <a:rPr lang="en-US" altLang="zh-CN" dirty="0" err="1"/>
              <a:t>rect</a:t>
            </a:r>
            <a:r>
              <a:rPr lang="en-US" altLang="zh-CN" dirty="0"/>
              <a:t>) : Add an axes to the figure. </a:t>
            </a:r>
            <a:endParaRPr lang="en-US" altLang="zh-CN" dirty="0"/>
          </a:p>
          <a:p>
            <a:pPr lvl="1"/>
            <a:r>
              <a:rPr lang="en-US" altLang="zh-CN" dirty="0" err="1"/>
              <a:t>plt.subplots</a:t>
            </a:r>
            <a:r>
              <a:rPr lang="en-US" altLang="zh-CN" dirty="0"/>
              <a:t>( </a:t>
            </a:r>
            <a:r>
              <a:rPr lang="en-US" altLang="zh-CN" dirty="0" err="1"/>
              <a:t>nrows</a:t>
            </a:r>
            <a:r>
              <a:rPr lang="en-US" altLang="zh-CN" dirty="0"/>
              <a:t>=1, </a:t>
            </a:r>
            <a:r>
              <a:rPr lang="en-US" altLang="zh-CN" dirty="0" err="1"/>
              <a:t>ncols</a:t>
            </a:r>
            <a:r>
              <a:rPr lang="en-US" altLang="zh-CN" dirty="0"/>
              <a:t>=1): Create a figure and a set of subplots axes. Return a Figure and Axes</a:t>
            </a:r>
            <a:endParaRPr lang="en-US" altLang="zh-CN" dirty="0"/>
          </a:p>
          <a:p>
            <a:r>
              <a:rPr lang="zh-CN" altLang="en-US" dirty="0"/>
              <a:t>一些实用的函数：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set_title</a:t>
            </a:r>
            <a:r>
              <a:rPr lang="en-US" altLang="zh-CN" dirty="0"/>
              <a:t> (label, </a:t>
            </a:r>
            <a:r>
              <a:rPr lang="en-US" altLang="zh-CN" dirty="0" err="1"/>
              <a:t>fontdict</a:t>
            </a:r>
            <a:r>
              <a:rPr lang="en-US" altLang="zh-CN" dirty="0"/>
              <a:t>=None, loc=None, pad=None, y=None)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set_xlabel</a:t>
            </a:r>
            <a:r>
              <a:rPr lang="en-US" altLang="zh-CN" dirty="0"/>
              <a:t>(</a:t>
            </a:r>
            <a:r>
              <a:rPr lang="en-US" altLang="zh-CN" dirty="0" err="1"/>
              <a:t>xlabel</a:t>
            </a:r>
            <a:r>
              <a:rPr lang="en-US" altLang="zh-CN" dirty="0"/>
              <a:t>, </a:t>
            </a:r>
            <a:r>
              <a:rPr lang="en-US" altLang="zh-CN" dirty="0" err="1"/>
              <a:t>fontdict</a:t>
            </a:r>
            <a:r>
              <a:rPr lang="en-US" altLang="zh-CN" dirty="0"/>
              <a:t>=None, </a:t>
            </a:r>
            <a:r>
              <a:rPr lang="en-US" altLang="zh-CN" dirty="0" err="1"/>
              <a:t>labelpad</a:t>
            </a:r>
            <a:r>
              <a:rPr lang="en-US" altLang="zh-CN" dirty="0"/>
              <a:t>=None, loc=None)..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set_xticks</a:t>
            </a:r>
            <a:r>
              <a:rPr lang="en-US" altLang="zh-CN" dirty="0"/>
              <a:t>(ticks)…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set_xticklabels</a:t>
            </a:r>
            <a:r>
              <a:rPr lang="en-US" altLang="zh-CN" dirty="0"/>
              <a:t>(labels, </a:t>
            </a:r>
            <a:r>
              <a:rPr lang="en-US" altLang="zh-CN" dirty="0" err="1"/>
              <a:t>fontdict</a:t>
            </a:r>
            <a:r>
              <a:rPr lang="en-US" altLang="zh-CN" dirty="0"/>
              <a:t>=None)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set_xlim</a:t>
            </a:r>
            <a:r>
              <a:rPr lang="en-US" altLang="zh-CN" dirty="0"/>
              <a:t>( left=None, right=None)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Types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912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是支持索引操作的，即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string_x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start:stop:step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是不可变的，即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name=‘Jame’, name[0]=‘C’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是不支持的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重要的方法包括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string.lower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string.upper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string.replace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string.count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string.split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的格式化输出，即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print(‘The result of %s is %’ % (‘2*2’, 2*2))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print(‘The result of {0} is {2}’ .format(‘2*2’, 2*2))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f‘The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 of {num1} is {num2}’     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num1 is ‘2*2’, num2 is 2*2   </a:t>
            </a:r>
            <a:endParaRPr lang="en-US" altLang="zh-CN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字符串的转义字符，例如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print(‘Who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this’)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5047" y="-5200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Flow Control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912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671624" y="1084888"/>
            <a:ext cx="10515600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input()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函数是支持用户输入数据的函数。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控制流中常用的函数是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函数，这些函数的特点是需要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缩进。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函数的运行逻辑是 如果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下的语句没有运行则允许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下的语句当没有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的时候。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支持更多其他情况下判断。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通常使用循环函数需要用到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range(start, stop, step)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中怎么跳出循环或者是跳出此次训练，即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的使用。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07046" y="2045050"/>
            <a:ext cx="2914650" cy="914400"/>
            <a:chOff x="4525260" y="2633385"/>
            <a:chExt cx="2914650" cy="9144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25260" y="2633385"/>
              <a:ext cx="2914650" cy="91440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4657058" y="3273942"/>
              <a:ext cx="411126" cy="2215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04170" y="4870212"/>
            <a:ext cx="3320196" cy="19444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24366" y="4906932"/>
            <a:ext cx="3095737" cy="18242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List,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and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912"/>
            <a:ext cx="10515600" cy="50323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明确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的区别，例如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不能有重复的元素，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不能被改变，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内可以有不同数据类型的元素。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有索引，也允许切片（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）操作。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List[start, stop, step]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此外，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list[:]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表示取出所有元素，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list[::-1]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内的元素反向输出。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的基本操作包含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list1 + list2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的元素拼接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list1 *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了三份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in list1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表示判断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支持的方法包括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del, sorted, sum, max, min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本身包含的方法包括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list.append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list.extend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list.pop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list.count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list.sort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列表推导式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for item in </a:t>
            </a:r>
            <a:r>
              <a:rPr lang="en-US" altLang="zh-CN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condition==True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List,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and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451" y="1527912"/>
            <a:ext cx="10836349" cy="50323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也有索引且支持切片操作。即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的操作，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tuple1 * 2, tuple1 + tuple2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可用的大部分方法例如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max, min, sum, sorted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字典的创造方法：可以通过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zipped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(zip(name, age))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创造，其中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字典本身不支持索引的，即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zipped[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一种在字典中很常用的遍历方法是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key, value in </a:t>
            </a:r>
            <a:r>
              <a:rPr lang="en-US" altLang="zh-CN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zipped.items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altLang="zh-CN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xxxx</a:t>
            </a:r>
            <a:endParaRPr lang="en-US" altLang="zh-CN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.items()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是将字典化成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[(key1, value1), …,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的形式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List,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and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451" y="1527912"/>
            <a:ext cx="10836349" cy="50323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的操作包括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in, not in,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sorted()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最重要的操作之一是取交集（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取并集（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union(),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取差集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(difference())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和取补集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symmetric_difference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的操作。即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set1.intersection(set2)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set1.union(set2)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中添加一个元素用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set.add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(element),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移除一个元素用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set.remove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(element)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的转换方法，用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‘_’.join(list) -&gt; str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list_a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[‘a’, ‘p’, ‘p’, ‘l’, ‘e’]</a:t>
            </a:r>
            <a:endParaRPr lang="en-US" altLang="zh-CN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‘’.join(</a:t>
            </a:r>
            <a:r>
              <a:rPr lang="en-US" altLang="zh-CN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list_a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List,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and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451" y="1527912"/>
            <a:ext cx="10836349" cy="503237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中的索引是通过键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去获取值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[key]  -&gt; return value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的所有键和所有值的方法为：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Dict.keys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Dict.values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往字典上添加元素的方法有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new_key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new_value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.update()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方法，移除元素的方法有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.pop()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[key]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Exceptions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451" y="1527912"/>
            <a:ext cx="10836349" cy="503237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自己抛出异常的方式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raise Exception(‘xxx’) or raise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TyoeError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(‘xxx’)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的运行逻辑：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206" y="2601542"/>
            <a:ext cx="4263881" cy="39587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25801" y="2601542"/>
            <a:ext cx="49980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A </a:t>
            </a:r>
            <a:r>
              <a:rPr lang="en-US" altLang="zh-CN" sz="2400" b="0" u="none" strike="noStrike" baseline="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try</a:t>
            </a:r>
            <a:r>
              <a:rPr lang="en-US" altLang="zh-CN" sz="2400" b="0" i="1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n-US" altLang="zh-CN" sz="2400" b="0" i="0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block consisting of one or more statements that might be affected by an exception</a:t>
            </a:r>
            <a:endParaRPr lang="en-US" altLang="zh-CN" sz="2400" b="0" i="0" u="none" strike="noStrike" baseline="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The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except</a:t>
            </a:r>
            <a:r>
              <a:rPr lang="en-US" altLang="zh-CN" sz="2400" b="0" i="1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n-US" altLang="zh-CN" sz="2400" b="0" i="0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blocks are used to handle any resulting exceptions thrown in the </a:t>
            </a:r>
            <a:r>
              <a:rPr lang="en-US" altLang="zh-CN" sz="2400" dirty="0">
                <a:latin typeface="Avenir Book" panose="02000503020000020003" pitchFamily="2" charset="0"/>
                <a:cs typeface="Courier New" panose="02070309020205020404" pitchFamily="49" charset="0"/>
              </a:rPr>
              <a:t>try</a:t>
            </a:r>
            <a:r>
              <a:rPr lang="en-US" altLang="zh-CN" sz="2400" b="0" i="1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n-US" altLang="zh-CN" sz="2400" b="0" i="0" u="none" strike="noStrike" baseline="0" dirty="0">
                <a:latin typeface="Avenir Book" panose="02000503020000020003" pitchFamily="2" charset="0"/>
                <a:cs typeface="Arial" panose="020B0604020202020204" pitchFamily="34" charset="0"/>
              </a:rPr>
              <a:t>block</a:t>
            </a:r>
            <a:endParaRPr lang="en-US" altLang="zh-CN" sz="2400" b="0" i="0" u="none" strike="noStrike" baseline="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An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else</a:t>
            </a: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 or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finally</a:t>
            </a: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 statement is optional</a:t>
            </a:r>
            <a:endParaRPr lang="en-US" altLang="zh-CN" sz="2400" b="0" i="0" u="none" strike="noStrike" baseline="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A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finally</a:t>
            </a: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 block is </a:t>
            </a:r>
            <a:r>
              <a:rPr lang="en-US" altLang="zh-CN" sz="2400" dirty="0">
                <a:solidFill>
                  <a:srgbClr val="FF0000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always executed</a:t>
            </a:r>
            <a:r>
              <a:rPr lang="en-US" altLang="zh-CN" sz="2400" dirty="0">
                <a:latin typeface="Avenir Book" panose="02000503020000020003" pitchFamily="2" charset="0"/>
                <a:cs typeface="Arial" panose="020B0604020202020204" pitchFamily="34" charset="0"/>
              </a:rPr>
              <a:t>, no matter an exception has occurred or not</a:t>
            </a:r>
            <a:endParaRPr lang="en-US" altLang="zh-CN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NDkzODg2MGExMzdlOWExN2I0NTE1NzFlNzdjNjY2M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8582</Words>
  <Application>WPS 演示</Application>
  <PresentationFormat>宽屏</PresentationFormat>
  <Paragraphs>387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Avenir Book</vt:lpstr>
      <vt:lpstr>Microsoft YaHei UI</vt:lpstr>
      <vt:lpstr>Courier New</vt:lpstr>
      <vt:lpstr>等线 Light</vt:lpstr>
      <vt:lpstr>微软雅黑</vt:lpstr>
      <vt:lpstr>Arial Unicode MS</vt:lpstr>
      <vt:lpstr>等线</vt:lpstr>
      <vt:lpstr>Calibri</vt:lpstr>
      <vt:lpstr>Consolas</vt:lpstr>
      <vt:lpstr>Lato</vt:lpstr>
      <vt:lpstr>Office 主题​​</vt:lpstr>
      <vt:lpstr>CS112 知识点总结</vt:lpstr>
      <vt:lpstr>1. Data Types</vt:lpstr>
      <vt:lpstr>1. Data Types</vt:lpstr>
      <vt:lpstr>2. Flow Control</vt:lpstr>
      <vt:lpstr>3. List, Tuple and Set</vt:lpstr>
      <vt:lpstr>3. List, Tuple and Set</vt:lpstr>
      <vt:lpstr>3. List, Tuple and Set</vt:lpstr>
      <vt:lpstr>3. List, Tuple and Set</vt:lpstr>
      <vt:lpstr>4. Exceptions</vt:lpstr>
      <vt:lpstr>5. Open txt file</vt:lpstr>
      <vt:lpstr>6. function</vt:lpstr>
      <vt:lpstr>6. function</vt:lpstr>
      <vt:lpstr>6. function</vt:lpstr>
      <vt:lpstr>6. function</vt:lpstr>
      <vt:lpstr>1. Numpy</vt:lpstr>
      <vt:lpstr>1. Numpy</vt:lpstr>
      <vt:lpstr>1. Numpy</vt:lpstr>
      <vt:lpstr>1. Numpy</vt:lpstr>
      <vt:lpstr>1. Numpy</vt:lpstr>
      <vt:lpstr>2. Scipy</vt:lpstr>
      <vt:lpstr>3. Pandas</vt:lpstr>
      <vt:lpstr>3. Pandas</vt:lpstr>
      <vt:lpstr>3. Pandas</vt:lpstr>
      <vt:lpstr>3. Pandas</vt:lpstr>
      <vt:lpstr>3. Pandas</vt:lpstr>
      <vt:lpstr>3. Pandas</vt:lpstr>
      <vt:lpstr>4. Class</vt:lpstr>
      <vt:lpstr>4. Class</vt:lpstr>
      <vt:lpstr>5. matplotlib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CS112 知识点总结</dc:title>
  <dc:creator>荣光 叶</dc:creator>
  <cp:lastModifiedBy>风清月朗</cp:lastModifiedBy>
  <cp:revision>14</cp:revision>
  <dcterms:created xsi:type="dcterms:W3CDTF">2024-05-30T06:10:00Z</dcterms:created>
  <dcterms:modified xsi:type="dcterms:W3CDTF">2024-06-04T10:02:03Z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7E8DB6195E84458896BDA70A030B25EE_13</vt:lpwstr>
  </property>
  <property fmtid="{D5CDD505-2E9C-101B-9397-08002B2CF9AE}" pid="3" name="KSOProductBuildVer">
    <vt:lpwstr>2052-12.1.0.15712</vt:lpwstr>
  </property>
</Properties>
</file>