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0"/>
  </p:notesMasterIdLst>
  <p:handoutMasterIdLst>
    <p:handoutMasterId r:id="rId79"/>
  </p:handoutMasterIdLst>
  <p:sldIdLst>
    <p:sldId id="256" r:id="rId3"/>
    <p:sldId id="1096" r:id="rId4"/>
    <p:sldId id="1097" r:id="rId5"/>
    <p:sldId id="1098" r:id="rId6"/>
    <p:sldId id="1099" r:id="rId7"/>
    <p:sldId id="1100" r:id="rId8"/>
    <p:sldId id="1101" r:id="rId9"/>
    <p:sldId id="1102" r:id="rId10"/>
    <p:sldId id="1103" r:id="rId11"/>
    <p:sldId id="1104" r:id="rId12"/>
    <p:sldId id="1105" r:id="rId13"/>
    <p:sldId id="1106" r:id="rId14"/>
    <p:sldId id="1107" r:id="rId15"/>
    <p:sldId id="1108" r:id="rId16"/>
    <p:sldId id="1109" r:id="rId17"/>
    <p:sldId id="1110" r:id="rId18"/>
    <p:sldId id="1111" r:id="rId19"/>
    <p:sldId id="1112" r:id="rId21"/>
    <p:sldId id="1113" r:id="rId22"/>
    <p:sldId id="1114" r:id="rId23"/>
    <p:sldId id="1115" r:id="rId24"/>
    <p:sldId id="1116" r:id="rId25"/>
    <p:sldId id="1117" r:id="rId26"/>
    <p:sldId id="1118" r:id="rId27"/>
    <p:sldId id="1119" r:id="rId28"/>
    <p:sldId id="1120" r:id="rId29"/>
    <p:sldId id="1121" r:id="rId30"/>
    <p:sldId id="1122" r:id="rId31"/>
    <p:sldId id="1123" r:id="rId32"/>
    <p:sldId id="1124" r:id="rId33"/>
    <p:sldId id="1125" r:id="rId34"/>
    <p:sldId id="522" r:id="rId35"/>
    <p:sldId id="511" r:id="rId36"/>
    <p:sldId id="519" r:id="rId37"/>
    <p:sldId id="520" r:id="rId38"/>
    <p:sldId id="512" r:id="rId39"/>
    <p:sldId id="529" r:id="rId40"/>
    <p:sldId id="530" r:id="rId41"/>
    <p:sldId id="1095" r:id="rId42"/>
    <p:sldId id="536" r:id="rId43"/>
    <p:sldId id="537" r:id="rId44"/>
    <p:sldId id="588" r:id="rId45"/>
    <p:sldId id="1077" r:id="rId46"/>
    <p:sldId id="1078" r:id="rId47"/>
    <p:sldId id="1079" r:id="rId48"/>
    <p:sldId id="1080" r:id="rId49"/>
    <p:sldId id="1081" r:id="rId50"/>
    <p:sldId id="1082" r:id="rId51"/>
    <p:sldId id="513" r:id="rId52"/>
    <p:sldId id="1089" r:id="rId53"/>
    <p:sldId id="1090" r:id="rId54"/>
    <p:sldId id="1091" r:id="rId55"/>
    <p:sldId id="514" r:id="rId56"/>
    <p:sldId id="1092" r:id="rId57"/>
    <p:sldId id="1093" r:id="rId58"/>
    <p:sldId id="521" r:id="rId59"/>
    <p:sldId id="525" r:id="rId60"/>
    <p:sldId id="1094" r:id="rId61"/>
    <p:sldId id="541" r:id="rId62"/>
    <p:sldId id="542" r:id="rId63"/>
    <p:sldId id="540" r:id="rId64"/>
    <p:sldId id="1028" r:id="rId65"/>
    <p:sldId id="543" r:id="rId66"/>
    <p:sldId id="523" r:id="rId67"/>
    <p:sldId id="571" r:id="rId68"/>
    <p:sldId id="538" r:id="rId69"/>
    <p:sldId id="589" r:id="rId70"/>
    <p:sldId id="534" r:id="rId71"/>
    <p:sldId id="593" r:id="rId72"/>
    <p:sldId id="1084" r:id="rId73"/>
    <p:sldId id="1085" r:id="rId74"/>
    <p:sldId id="517" r:id="rId75"/>
    <p:sldId id="518" r:id="rId76"/>
    <p:sldId id="524" r:id="rId77"/>
    <p:sldId id="1169" r:id="rId78"/>
  </p:sldIdLst>
  <p:sldSz cx="12192000" cy="6858000"/>
  <p:notesSz cx="6858000" cy="9144000"/>
  <p:custDataLst>
    <p:tags r:id="rId8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763"/>
    <p:restoredTop sz="92978"/>
  </p:normalViewPr>
  <p:slideViewPr>
    <p:cSldViewPr snapToGrid="0" snapToObjects="1">
      <p:cViewPr varScale="1">
        <p:scale>
          <a:sx n="103" d="100"/>
          <a:sy n="103" d="100"/>
        </p:scale>
        <p:origin x="1968" y="102"/>
      </p:cViewPr>
      <p:guideLst/>
    </p:cSldViewPr>
  </p:slideViewPr>
  <p:notesTextViewPr>
    <p:cViewPr>
      <p:scale>
        <a:sx n="55" d="100"/>
        <a:sy n="55"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3" Type="http://schemas.openxmlformats.org/officeDocument/2006/relationships/tags" Target="tags/tag1.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 Target="slides/slide6.xml"/><Relationship Id="rId79" Type="http://schemas.openxmlformats.org/officeDocument/2006/relationships/handoutMaster" Target="handoutMasters/handoutMaster1.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Avenir Book" panose="02000503020000020003" pitchFamily="2"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26C7CE-492D-394B-822C-667E1136F92E}" type="datetimeFigureOut">
              <a:rPr kumimoji="1" lang="zh-CN" altLang="en-US" smtClean="0">
                <a:latin typeface="Avenir Book" panose="02000503020000020003" pitchFamily="2" charset="0"/>
              </a:rPr>
            </a:fld>
            <a:endParaRPr kumimoji="1" lang="zh-CN" altLang="en-US" dirty="0">
              <a:latin typeface="Avenir Book" panose="02000503020000020003" pitchFamily="2"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Avenir Book" panose="02000503020000020003" pitchFamily="2"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AEFD7-24FF-0643-8163-9193A57FD3AE}" type="slidenum">
              <a:rPr kumimoji="1" lang="zh-CN" altLang="en-US" smtClean="0">
                <a:latin typeface="Avenir Book" panose="02000503020000020003" pitchFamily="2" charset="0"/>
              </a:rPr>
            </a:fld>
            <a:endParaRPr kumimoji="1" lang="zh-CN" altLang="en-US" dirty="0">
              <a:latin typeface="Avenir Book" panose="02000503020000020003" pitchFamily="2"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venir Book" panose="02000503020000020003" pitchFamily="2" charset="0"/>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venir Book" panose="02000503020000020003" pitchFamily="2" charset="0"/>
              </a:defRPr>
            </a:lvl1pPr>
          </a:lstStyle>
          <a:p>
            <a:fld id="{74853864-070D-C64A-8C63-6C57D1B54013}" type="datetimeFigureOut">
              <a:rPr kumimoji="1" lang="zh-CN" altLang="en-US" smtClean="0"/>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venir Book" panose="02000503020000020003" pitchFamily="2" charset="0"/>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venir Book" panose="02000503020000020003" pitchFamily="2" charset="0"/>
              </a:defRPr>
            </a:lvl1pPr>
          </a:lstStyle>
          <a:p>
            <a:fld id="{CF4035C6-5567-304A-800F-373F0C17E261}"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venir Book" panose="02000503020000020003" pitchFamily="2" charset="0"/>
        <a:ea typeface="+mn-ea"/>
        <a:cs typeface="+mn-cs"/>
      </a:defRPr>
    </a:lvl1pPr>
    <a:lvl2pPr marL="457200" algn="l" defTabSz="914400" rtl="0" eaLnBrk="1" latinLnBrk="0" hangingPunct="1">
      <a:defRPr sz="1200" b="0" i="0" kern="1200">
        <a:solidFill>
          <a:schemeClr val="tx1"/>
        </a:solidFill>
        <a:latin typeface="Avenir Book" panose="02000503020000020003" pitchFamily="2" charset="0"/>
        <a:ea typeface="+mn-ea"/>
        <a:cs typeface="+mn-cs"/>
      </a:defRPr>
    </a:lvl2pPr>
    <a:lvl3pPr marL="914400" algn="l" defTabSz="914400" rtl="0" eaLnBrk="1" latinLnBrk="0" hangingPunct="1">
      <a:defRPr sz="1200" b="0" i="0" kern="1200">
        <a:solidFill>
          <a:schemeClr val="tx1"/>
        </a:solidFill>
        <a:latin typeface="Avenir Book" panose="02000503020000020003" pitchFamily="2" charset="0"/>
        <a:ea typeface="+mn-ea"/>
        <a:cs typeface="+mn-cs"/>
      </a:defRPr>
    </a:lvl3pPr>
    <a:lvl4pPr marL="1371600" algn="l" defTabSz="914400" rtl="0" eaLnBrk="1" latinLnBrk="0" hangingPunct="1">
      <a:defRPr sz="1200" b="0" i="0" kern="1200">
        <a:solidFill>
          <a:schemeClr val="tx1"/>
        </a:solidFill>
        <a:latin typeface="Avenir Book" panose="02000503020000020003" pitchFamily="2" charset="0"/>
        <a:ea typeface="+mn-ea"/>
        <a:cs typeface="+mn-cs"/>
      </a:defRPr>
    </a:lvl4pPr>
    <a:lvl5pPr marL="1828800" algn="l" defTabSz="914400" rtl="0" eaLnBrk="1" latinLnBrk="0" hangingPunct="1">
      <a:defRPr sz="1200" b="0" i="0" kern="1200">
        <a:solidFill>
          <a:schemeClr val="tx1"/>
        </a:solidFill>
        <a:latin typeface="Avenir Book" panose="02000503020000020003"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579024"/>
            <a:ext cx="9144000" cy="2387600"/>
          </a:xfrm>
        </p:spPr>
        <p:txBody>
          <a:bodyPr anchor="b">
            <a:normAutofit/>
          </a:bodyPr>
          <a:lstStyle>
            <a:lvl1pPr algn="ctr">
              <a:defRPr sz="3600">
                <a:latin typeface="Arial" panose="020B0604020202020204" pitchFamily="34" charset="0"/>
                <a:cs typeface="Arial" panose="020B0604020202020204" pitchFamily="34" charset="0"/>
              </a:defRPr>
            </a:lvl1pPr>
          </a:lstStyle>
          <a:p>
            <a:r>
              <a:rPr kumimoji="1" lang="en-US" altLang="zh-CN" dirty="0"/>
              <a:t>MED5018: Introduction to biomedical Python programming</a:t>
            </a:r>
            <a:br>
              <a:rPr kumimoji="1" lang="en-US" altLang="zh-CN" dirty="0"/>
            </a:br>
            <a:r>
              <a:rPr kumimoji="1" lang="en-US" altLang="zh-CN" dirty="0"/>
              <a:t> </a:t>
            </a:r>
            <a:endParaRPr kumimoji="1" lang="zh-CN" altLang="en-US" dirty="0"/>
          </a:p>
        </p:txBody>
      </p:sp>
      <p:sp>
        <p:nvSpPr>
          <p:cNvPr id="3" name="副标题 2"/>
          <p:cNvSpPr>
            <a:spLocks noGrp="1"/>
          </p:cNvSpPr>
          <p:nvPr>
            <p:ph type="subTitle" idx="1" hasCustomPrompt="1"/>
          </p:nvPr>
        </p:nvSpPr>
        <p:spPr>
          <a:xfrm>
            <a:off x="1524000" y="3470241"/>
            <a:ext cx="9144000" cy="1655762"/>
          </a:xfrm>
        </p:spPr>
        <p:txBody>
          <a:bodyPr>
            <a:normAutofit/>
          </a:bodyPr>
          <a:lstStyle>
            <a:lvl1pPr marL="0" indent="0" algn="ctr">
              <a:buNone/>
              <a:defRPr sz="3600" b="0" i="0">
                <a:solidFill>
                  <a:schemeClr val="accent2">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Lecture</a:t>
            </a:r>
            <a:r>
              <a:rPr kumimoji="1" lang="zh-CN" altLang="en-US" dirty="0"/>
              <a:t> </a:t>
            </a:r>
            <a:r>
              <a:rPr kumimoji="1" lang="en-US" altLang="zh-CN" dirty="0"/>
              <a:t>1: Introduction</a:t>
            </a:r>
            <a:endParaRPr kumimoji="1" lang="zh-CN" altLang="en-US" dirty="0"/>
          </a:p>
        </p:txBody>
      </p:sp>
      <p:sp>
        <p:nvSpPr>
          <p:cNvPr id="4" name="日期占位符 3"/>
          <p:cNvSpPr>
            <a:spLocks noGrp="1"/>
          </p:cNvSpPr>
          <p:nvPr>
            <p:ph type="dt" sz="half" idx="10"/>
          </p:nvPr>
        </p:nvSpPr>
        <p:spPr/>
        <p:txBody>
          <a:bodyPr/>
          <a:lstStyle>
            <a:lvl1pPr>
              <a:defRPr b="0" i="0"/>
            </a:lvl1pPr>
          </a:lstStyle>
          <a:p>
            <a:fld id="{07DCB4EE-2935-D548-BB1C-287FC0414618}" type="datetimeFigureOut">
              <a:rPr kumimoji="1" lang="zh-CN" altLang="en-US" smtClean="0"/>
            </a:fld>
            <a:endParaRPr kumimoji="1" lang="zh-CN" altLang="en-US" dirty="0"/>
          </a:p>
        </p:txBody>
      </p:sp>
      <p:sp>
        <p:nvSpPr>
          <p:cNvPr id="5" name="页脚占位符 4"/>
          <p:cNvSpPr>
            <a:spLocks noGrp="1"/>
          </p:cNvSpPr>
          <p:nvPr>
            <p:ph type="ftr" sz="quarter" idx="11"/>
          </p:nvPr>
        </p:nvSpPr>
        <p:spPr/>
        <p:txBody>
          <a:bodyPr/>
          <a:lstStyle>
            <a:lvl1pPr>
              <a:defRPr b="0" i="0"/>
            </a:lvl1pPr>
          </a:lstStyle>
          <a:p>
            <a:endParaRPr kumimoji="1" lang="zh-CN" altLang="en-US" dirty="0"/>
          </a:p>
        </p:txBody>
      </p:sp>
      <p:sp>
        <p:nvSpPr>
          <p:cNvPr id="6" name="灯片编号占位符 5"/>
          <p:cNvSpPr>
            <a:spLocks noGrp="1"/>
          </p:cNvSpPr>
          <p:nvPr>
            <p:ph type="sldNum" sz="quarter" idx="12"/>
          </p:nvPr>
        </p:nvSpPr>
        <p:spPr/>
        <p:txBody>
          <a:bodyPr/>
          <a:lstStyle>
            <a:lvl1pPr>
              <a:defRPr b="0" i="0"/>
            </a:lvl1pPr>
          </a:lstStyle>
          <a:p>
            <a:fld id="{76AFBFFF-4DB9-4D40-9D08-8646D0DA41EC}" type="slidenum">
              <a:rPr kumimoji="1" lang="zh-CN" altLang="en-US" smtClean="0"/>
            </a:fld>
            <a:endParaRPr kumimoji="1"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aseline="0">
                <a:solidFill>
                  <a:schemeClr val="accent2">
                    <a:lumMod val="75000"/>
                  </a:schemeClr>
                </a:solidFill>
                <a:latin typeface="Avenir Book" panose="02000503020000020003" pitchFamily="2" charset="0"/>
                <a:ea typeface="微软雅黑" panose="020B0503020204020204" pitchFamily="34" charset="-122"/>
              </a:defRPr>
            </a:lvl1pPr>
          </a:lstStyle>
          <a:p>
            <a:r>
              <a:rPr kumimoji="1" lang="en-US" altLang="zh-CN" dirty="0"/>
              <a:t>ADDSADA</a:t>
            </a:r>
            <a:endParaRPr kumimoji="1" lang="zh-CN" altLang="en-US" dirty="0"/>
          </a:p>
        </p:txBody>
      </p:sp>
      <p:sp>
        <p:nvSpPr>
          <p:cNvPr id="3" name="内容占位符 2"/>
          <p:cNvSpPr>
            <a:spLocks noGrp="1"/>
          </p:cNvSpPr>
          <p:nvPr>
            <p:ph idx="1"/>
          </p:nvPr>
        </p:nvSpPr>
        <p:spPr/>
        <p:txBody>
          <a:bodyPr/>
          <a:lstStyle>
            <a:lvl1pPr>
              <a:defRPr baseline="0">
                <a:latin typeface="Avenir" panose="02000503020000020003" pitchFamily="2" charset="0"/>
                <a:ea typeface="微软雅黑" panose="020B0503020204020204" pitchFamily="34" charset="-122"/>
              </a:defRPr>
            </a:lvl1pPr>
            <a:lvl2pPr>
              <a:defRPr baseline="0">
                <a:latin typeface="Avenir" panose="02000503020000020003" pitchFamily="2" charset="0"/>
                <a:ea typeface="微软雅黑" panose="020B0503020204020204" pitchFamily="34" charset="-122"/>
              </a:defRPr>
            </a:lvl2pPr>
            <a:lvl3pPr>
              <a:defRPr baseline="0">
                <a:latin typeface="Avenir" panose="02000503020000020003" pitchFamily="2" charset="0"/>
                <a:ea typeface="微软雅黑" panose="020B0503020204020204" pitchFamily="34" charset="-122"/>
              </a:defRPr>
            </a:lvl3pPr>
            <a:lvl4pPr>
              <a:defRPr baseline="0">
                <a:latin typeface="Avenir" panose="02000503020000020003" pitchFamily="2" charset="0"/>
                <a:ea typeface="微软雅黑" panose="020B0503020204020204" pitchFamily="34" charset="-122"/>
              </a:defRPr>
            </a:lvl4pPr>
            <a:lvl5pPr>
              <a:defRPr baseline="0">
                <a:latin typeface="Avenir" panose="02000503020000020003" pitchFamily="2" charset="0"/>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4" name="日期占位符 3"/>
          <p:cNvSpPr>
            <a:spLocks noGrp="1"/>
          </p:cNvSpPr>
          <p:nvPr>
            <p:ph type="dt" sz="half" idx="10"/>
          </p:nvPr>
        </p:nvSpPr>
        <p:spPr/>
        <p:txBody>
          <a:bodyPr/>
          <a:lstStyle>
            <a:lvl1pPr>
              <a:defRPr b="0" i="0"/>
            </a:lvl1pPr>
          </a:lstStyle>
          <a:p>
            <a:fld id="{07DCB4EE-2935-D548-BB1C-287FC0414618}" type="datetimeFigureOut">
              <a:rPr kumimoji="1" lang="zh-CN" altLang="en-US" smtClean="0"/>
            </a:fld>
            <a:endParaRPr kumimoji="1" lang="zh-CN" altLang="en-US" dirty="0"/>
          </a:p>
        </p:txBody>
      </p:sp>
      <p:sp>
        <p:nvSpPr>
          <p:cNvPr id="5" name="页脚占位符 4"/>
          <p:cNvSpPr>
            <a:spLocks noGrp="1"/>
          </p:cNvSpPr>
          <p:nvPr>
            <p:ph type="ftr" sz="quarter" idx="11"/>
          </p:nvPr>
        </p:nvSpPr>
        <p:spPr/>
        <p:txBody>
          <a:bodyPr/>
          <a:lstStyle>
            <a:lvl1pPr>
              <a:defRPr b="0" i="0"/>
            </a:lvl1pPr>
          </a:lstStyle>
          <a:p>
            <a:endParaRPr kumimoji="1" lang="zh-CN" altLang="en-US" dirty="0"/>
          </a:p>
        </p:txBody>
      </p:sp>
      <p:sp>
        <p:nvSpPr>
          <p:cNvPr id="6" name="灯片编号占位符 5"/>
          <p:cNvSpPr>
            <a:spLocks noGrp="1"/>
          </p:cNvSpPr>
          <p:nvPr>
            <p:ph type="sldNum" sz="quarter" idx="12"/>
          </p:nvPr>
        </p:nvSpPr>
        <p:spPr/>
        <p:txBody>
          <a:bodyPr/>
          <a:lstStyle>
            <a:lvl1pPr>
              <a:defRPr b="0" i="0"/>
            </a:lvl1pPr>
          </a:lstStyle>
          <a:p>
            <a:fld id="{76AFBFFF-4DB9-4D40-9D08-8646D0DA41EC}" type="slidenum">
              <a:rPr kumimoji="1" lang="zh-CN" altLang="en-US" smtClean="0"/>
            </a:fld>
            <a:endParaRPr kumimoji="1"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b="0" i="0"/>
            </a:lvl1pPr>
          </a:lstStyle>
          <a:p>
            <a:fld id="{07DCB4EE-2935-D548-BB1C-287FC0414618}" type="datetimeFigureOut">
              <a:rPr kumimoji="1" lang="zh-CN" altLang="en-US" smtClean="0"/>
            </a:fld>
            <a:endParaRPr kumimoji="1" lang="zh-CN" altLang="en-US" dirty="0"/>
          </a:p>
        </p:txBody>
      </p:sp>
      <p:sp>
        <p:nvSpPr>
          <p:cNvPr id="3" name="页脚占位符 2"/>
          <p:cNvSpPr>
            <a:spLocks noGrp="1"/>
          </p:cNvSpPr>
          <p:nvPr>
            <p:ph type="ftr" sz="quarter" idx="11"/>
          </p:nvPr>
        </p:nvSpPr>
        <p:spPr/>
        <p:txBody>
          <a:bodyPr/>
          <a:lstStyle>
            <a:lvl1pPr>
              <a:defRPr b="0" i="0"/>
            </a:lvl1pPr>
          </a:lstStyle>
          <a:p>
            <a:endParaRPr kumimoji="1" lang="zh-CN" altLang="en-US" dirty="0"/>
          </a:p>
        </p:txBody>
      </p:sp>
      <p:sp>
        <p:nvSpPr>
          <p:cNvPr id="4" name="灯片编号占位符 3"/>
          <p:cNvSpPr>
            <a:spLocks noGrp="1"/>
          </p:cNvSpPr>
          <p:nvPr>
            <p:ph type="sldNum" sz="quarter" idx="12"/>
          </p:nvPr>
        </p:nvSpPr>
        <p:spPr/>
        <p:txBody>
          <a:bodyPr/>
          <a:lstStyle>
            <a:lvl1pPr>
              <a:defRPr b="0" i="0"/>
            </a:lvl1pPr>
          </a:lstStyle>
          <a:p>
            <a:fld id="{76AFBFFF-4DB9-4D40-9D08-8646D0DA41EC}" type="slidenum">
              <a:rPr kumimoji="1" lang="zh-CN" altLang="en-US" smtClean="0"/>
            </a:fld>
            <a:endParaRPr kumimoji="1" lang="zh-CN" alt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en-US" altLang="zh-CN" dirty="0"/>
              <a:t>Av</a:t>
            </a:r>
            <a:endParaRPr kumimoji="1"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venir Book" panose="02000503020000020003" pitchFamily="2" charset="0"/>
              </a:defRPr>
            </a:lvl1pPr>
          </a:lstStyle>
          <a:p>
            <a:fld id="{07DCB4EE-2935-D548-BB1C-287FC0414618}" type="datetimeFigureOut">
              <a:rPr kumimoji="1" lang="zh-CN" altLang="en-US" smtClean="0"/>
            </a:fld>
            <a:endParaRPr kumimoji="1"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venir Book" panose="02000503020000020003" pitchFamily="2" charset="0"/>
              </a:defRPr>
            </a:lvl1pPr>
          </a:lstStyle>
          <a:p>
            <a:endParaRPr kumimoji="1"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venir Book" panose="02000503020000020003" pitchFamily="2" charset="0"/>
              </a:defRPr>
            </a:lvl1pPr>
          </a:lstStyle>
          <a:p>
            <a:fld id="{76AFBFFF-4DB9-4D40-9D08-8646D0DA41EC}"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0" hangingPunct="1">
        <a:lnSpc>
          <a:spcPct val="90000"/>
        </a:lnSpc>
        <a:spcBef>
          <a:spcPct val="0"/>
        </a:spcBef>
        <a:buNone/>
        <a:defRPr sz="4400" b="0" kern="1200">
          <a:solidFill>
            <a:schemeClr val="tx1"/>
          </a:solidFill>
          <a:latin typeface="Avenir Book"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venir Book"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venir Book"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venir Book"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hyperlink" Target="https://pandas.pydata.org/"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9" Type="http://schemas.openxmlformats.org/officeDocument/2006/relationships/hyperlink" Target="https://pandas.pydata.org/pandas-docs/stable/user_guide/io.html#io-read-html" TargetMode="External"/><Relationship Id="rId8" Type="http://schemas.openxmlformats.org/officeDocument/2006/relationships/hyperlink" Target="https://en.wikipedia.org/wiki/HTML" TargetMode="External"/><Relationship Id="rId7" Type="http://schemas.openxmlformats.org/officeDocument/2006/relationships/hyperlink" Target="https://pandas.pydata.org/pandas-docs/stable/user_guide/io.html#io-json-writer" TargetMode="External"/><Relationship Id="rId6" Type="http://schemas.openxmlformats.org/officeDocument/2006/relationships/hyperlink" Target="https://pandas.pydata.org/pandas-docs/stable/user_guide/io.html#io-json-reader" TargetMode="External"/><Relationship Id="rId5" Type="http://schemas.openxmlformats.org/officeDocument/2006/relationships/hyperlink" Target="https://www.json.org/" TargetMode="External"/><Relationship Id="rId45" Type="http://schemas.openxmlformats.org/officeDocument/2006/relationships/notesSlide" Target="../notesSlides/notesSlide6.xml"/><Relationship Id="rId44" Type="http://schemas.openxmlformats.org/officeDocument/2006/relationships/slideLayout" Target="../slideLayouts/slideLayout2.xml"/><Relationship Id="rId43" Type="http://schemas.openxmlformats.org/officeDocument/2006/relationships/hyperlink" Target="https://pandas.pydata.org/pandas-docs/stable/user_guide/io.html" TargetMode="External"/><Relationship Id="rId42" Type="http://schemas.openxmlformats.org/officeDocument/2006/relationships/hyperlink" Target="https://pandas.pydata.org/pandas-docs/stable/user_guide/io.html#io-bigquery" TargetMode="External"/><Relationship Id="rId41" Type="http://schemas.openxmlformats.org/officeDocument/2006/relationships/hyperlink" Target="https://en.wikipedia.org/wiki/BigQuery" TargetMode="External"/><Relationship Id="rId40" Type="http://schemas.openxmlformats.org/officeDocument/2006/relationships/hyperlink" Target="https://pandas.pydata.org/pandas-docs/stable/user_guide/io.html#io-sql" TargetMode="External"/><Relationship Id="rId4" Type="http://schemas.openxmlformats.org/officeDocument/2006/relationships/hyperlink" Target="https://pandas.pydata.org/pandas-docs/stable/user_guide/io.html#io-fwf-reader" TargetMode="External"/><Relationship Id="rId39" Type="http://schemas.openxmlformats.org/officeDocument/2006/relationships/hyperlink" Target="https://en.wikipedia.org/wiki/SQL" TargetMode="External"/><Relationship Id="rId38" Type="http://schemas.openxmlformats.org/officeDocument/2006/relationships/hyperlink" Target="https://pandas.pydata.org/pandas-docs/stable/user_guide/io.html#io-pickle" TargetMode="External"/><Relationship Id="rId37" Type="http://schemas.openxmlformats.org/officeDocument/2006/relationships/hyperlink" Target="https://docs.python.org/3/library/pickle.html" TargetMode="External"/><Relationship Id="rId36" Type="http://schemas.openxmlformats.org/officeDocument/2006/relationships/hyperlink" Target="https://pandas.pydata.org/pandas-docs/stable/user_guide/io.html#io-spss-reader" TargetMode="External"/><Relationship Id="rId35" Type="http://schemas.openxmlformats.org/officeDocument/2006/relationships/hyperlink" Target="https://en.wikipedia.org/wiki/SPSS" TargetMode="External"/><Relationship Id="rId34" Type="http://schemas.openxmlformats.org/officeDocument/2006/relationships/hyperlink" Target="https://pandas.pydata.org/pandas-docs/stable/user_guide/io.html#io-sas-reader" TargetMode="External"/><Relationship Id="rId33" Type="http://schemas.openxmlformats.org/officeDocument/2006/relationships/hyperlink" Target="https://en.wikipedia.org/wiki/SAS_(software)" TargetMode="External"/><Relationship Id="rId32" Type="http://schemas.openxmlformats.org/officeDocument/2006/relationships/hyperlink" Target="https://pandas.pydata.org/pandas-docs/stable/user_guide/io.html#io-stata-writer" TargetMode="External"/><Relationship Id="rId31" Type="http://schemas.openxmlformats.org/officeDocument/2006/relationships/hyperlink" Target="https://pandas.pydata.org/pandas-docs/stable/user_guide/io.html#io-stata-reader" TargetMode="External"/><Relationship Id="rId30" Type="http://schemas.openxmlformats.org/officeDocument/2006/relationships/hyperlink" Target="https://en.wikipedia.org/wiki/Stata" TargetMode="External"/><Relationship Id="rId3" Type="http://schemas.openxmlformats.org/officeDocument/2006/relationships/hyperlink" Target="https://pandas.pydata.org/pandas-docs/stable/user_guide/io.html#io-store-in-csv" TargetMode="External"/><Relationship Id="rId29" Type="http://schemas.openxmlformats.org/officeDocument/2006/relationships/hyperlink" Target="https://pandas.pydata.org/pandas-docs/stable/user_guide/io.html#io-orc" TargetMode="External"/><Relationship Id="rId28" Type="http://schemas.openxmlformats.org/officeDocument/2006/relationships/hyperlink" Target="https://orc.apache.org/" TargetMode="External"/><Relationship Id="rId27" Type="http://schemas.openxmlformats.org/officeDocument/2006/relationships/hyperlink" Target="https://pandas.pydata.org/pandas-docs/stable/user_guide/io.html#io-parquet" TargetMode="External"/><Relationship Id="rId26" Type="http://schemas.openxmlformats.org/officeDocument/2006/relationships/hyperlink" Target="https://parquet.apache.org/" TargetMode="External"/><Relationship Id="rId25" Type="http://schemas.openxmlformats.org/officeDocument/2006/relationships/hyperlink" Target="https://pandas.pydata.org/pandas-docs/stable/user_guide/io.html#io-feather" TargetMode="External"/><Relationship Id="rId24" Type="http://schemas.openxmlformats.org/officeDocument/2006/relationships/hyperlink" Target="https://github.com/wesm/feather" TargetMode="External"/><Relationship Id="rId23" Type="http://schemas.openxmlformats.org/officeDocument/2006/relationships/hyperlink" Target="https://pandas.pydata.org/pandas-docs/stable/user_guide/io.html#io-hdf5" TargetMode="External"/><Relationship Id="rId22" Type="http://schemas.openxmlformats.org/officeDocument/2006/relationships/hyperlink" Target="https://support.hdfgroup.org/HDF5/whatishdf5.html" TargetMode="External"/><Relationship Id="rId21" Type="http://schemas.openxmlformats.org/officeDocument/2006/relationships/hyperlink" Target="https://pandas.pydata.org/pandas-docs/stable/user_guide/io.html#io-ods" TargetMode="External"/><Relationship Id="rId20" Type="http://schemas.openxmlformats.org/officeDocument/2006/relationships/hyperlink" Target="http://www.opendocumentformat.org/" TargetMode="External"/><Relationship Id="rId2" Type="http://schemas.openxmlformats.org/officeDocument/2006/relationships/hyperlink" Target="https://pandas.pydata.org/pandas-docs/stable/user_guide/io.html#io-read-csv-table" TargetMode="External"/><Relationship Id="rId19" Type="http://schemas.openxmlformats.org/officeDocument/2006/relationships/hyperlink" Target="https://pandas.pydata.org/pandas-docs/stable/user_guide/io.html#io-excel-writer" TargetMode="External"/><Relationship Id="rId18" Type="http://schemas.openxmlformats.org/officeDocument/2006/relationships/hyperlink" Target="https://pandas.pydata.org/pandas-docs/stable/user_guide/io.html#io-excel-reader" TargetMode="External"/><Relationship Id="rId17" Type="http://schemas.openxmlformats.org/officeDocument/2006/relationships/hyperlink" Target="https://en.wikipedia.org/wiki/Microsoft_Excel" TargetMode="External"/><Relationship Id="rId16" Type="http://schemas.openxmlformats.org/officeDocument/2006/relationships/hyperlink" Target="https://pandas.pydata.org/pandas-docs/stable/user_guide/io.html#io-clipboard" TargetMode="External"/><Relationship Id="rId15" Type="http://schemas.openxmlformats.org/officeDocument/2006/relationships/hyperlink" Target="https://pandas.pydata.org/pandas-docs/stable/user_guide/io.html#io-xml" TargetMode="External"/><Relationship Id="rId14" Type="http://schemas.openxmlformats.org/officeDocument/2006/relationships/hyperlink" Target="https://pandas.pydata.org/pandas-docs/stable/user_guide/io.html#io-read-xml" TargetMode="External"/><Relationship Id="rId13" Type="http://schemas.openxmlformats.org/officeDocument/2006/relationships/hyperlink" Target="https://www.w3.org/standards/xml/core" TargetMode="External"/><Relationship Id="rId12" Type="http://schemas.openxmlformats.org/officeDocument/2006/relationships/hyperlink" Target="https://pandas.pydata.org/pandas-docs/stable/user_guide/io.html#io-latex" TargetMode="External"/><Relationship Id="rId11" Type="http://schemas.openxmlformats.org/officeDocument/2006/relationships/hyperlink" Target="https://en.wikipedia.org/wiki/LaTeX" TargetMode="External"/><Relationship Id="rId10" Type="http://schemas.openxmlformats.org/officeDocument/2006/relationships/hyperlink" Target="https://pandas.pydata.org/pandas-docs/stable/user_guide/io.html#io-html" TargetMode="External"/><Relationship Id="rId1" Type="http://schemas.openxmlformats.org/officeDocument/2006/relationships/hyperlink" Target="https://en.wikipedia.org/wiki/Comma-separated_valu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47.png"/><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40.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8.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60.png"/><Relationship Id="rId1" Type="http://schemas.openxmlformats.org/officeDocument/2006/relationships/image" Target="../media/image58.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62.png"/><Relationship Id="rId1" Type="http://schemas.openxmlformats.org/officeDocument/2006/relationships/image" Target="../media/image61.png"/></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image" Target="../media/image61.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image" Target="../media/image61.png"/></Relationships>
</file>

<file path=ppt/slides/_rels/slide46.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1.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68.png"/><Relationship Id="rId1" Type="http://schemas.openxmlformats.org/officeDocument/2006/relationships/image" Target="../media/image61.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1.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71.png"/><Relationship Id="rId1" Type="http://schemas.openxmlformats.org/officeDocument/2006/relationships/image" Target="../media/image7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72.png"/><Relationship Id="rId1" Type="http://schemas.openxmlformats.org/officeDocument/2006/relationships/image" Target="../media/image70.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73.png"/><Relationship Id="rId1" Type="http://schemas.openxmlformats.org/officeDocument/2006/relationships/image" Target="../media/image70.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74.png"/><Relationship Id="rId1" Type="http://schemas.openxmlformats.org/officeDocument/2006/relationships/image" Target="../media/image70.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75.png"/><Relationship Id="rId1" Type="http://schemas.openxmlformats.org/officeDocument/2006/relationships/image" Target="../media/image70.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76.png"/><Relationship Id="rId1" Type="http://schemas.openxmlformats.org/officeDocument/2006/relationships/image" Target="../media/image70.png"/></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77.png"/><Relationship Id="rId1" Type="http://schemas.openxmlformats.org/officeDocument/2006/relationships/image" Target="../media/image70.png"/></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78.png"/><Relationship Id="rId1" Type="http://schemas.openxmlformats.org/officeDocument/2006/relationships/image" Target="../media/image70.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image" Target="../media/image80.png"/><Relationship Id="rId1" Type="http://schemas.openxmlformats.org/officeDocument/2006/relationships/image" Target="../media/image79.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image" Target="../media/image79.png"/></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43.xml"/><Relationship Id="rId4" Type="http://schemas.openxmlformats.org/officeDocument/2006/relationships/slideLayout" Target="../slideLayouts/slideLayout2.xml"/><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image" Target="../media/image8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44.xml"/><Relationship Id="rId5" Type="http://schemas.openxmlformats.org/officeDocument/2006/relationships/slideLayout" Target="../slideLayouts/slideLayout2.xml"/><Relationship Id="rId4" Type="http://schemas.openxmlformats.org/officeDocument/2006/relationships/image" Target="../media/image83.png"/><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image" Target="../media/image82.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87.png"/><Relationship Id="rId1" Type="http://schemas.openxmlformats.org/officeDocument/2006/relationships/image" Target="../media/image82.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88.png"/><Relationship Id="rId1" Type="http://schemas.openxmlformats.org/officeDocument/2006/relationships/image" Target="../media/image82.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89.png"/><Relationship Id="rId1" Type="http://schemas.openxmlformats.org/officeDocument/2006/relationships/image" Target="../media/image88.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image" Target="../media/image91.png"/><Relationship Id="rId1" Type="http://schemas.openxmlformats.org/officeDocument/2006/relationships/image" Target="../media/image90.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49.xml"/><Relationship Id="rId3" Type="http://schemas.openxmlformats.org/officeDocument/2006/relationships/slideLayout" Target="../slideLayouts/slideLayout2.xml"/><Relationship Id="rId2" Type="http://schemas.openxmlformats.org/officeDocument/2006/relationships/image" Target="../media/image92.png"/><Relationship Id="rId1" Type="http://schemas.openxmlformats.org/officeDocument/2006/relationships/image" Target="../media/image58.png"/></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2.xml"/><Relationship Id="rId2" Type="http://schemas.openxmlformats.org/officeDocument/2006/relationships/image" Target="../media/image93.png"/><Relationship Id="rId1" Type="http://schemas.openxmlformats.org/officeDocument/2006/relationships/image" Target="../media/image48.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51.xml"/><Relationship Id="rId3" Type="http://schemas.openxmlformats.org/officeDocument/2006/relationships/slideLayout" Target="../slideLayouts/slideLayout2.xml"/><Relationship Id="rId2" Type="http://schemas.openxmlformats.org/officeDocument/2006/relationships/image" Target="../media/image94.png"/><Relationship Id="rId1" Type="http://schemas.openxmlformats.org/officeDocument/2006/relationships/image" Target="../media/image48.png"/></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96.png"/><Relationship Id="rId1" Type="http://schemas.openxmlformats.org/officeDocument/2006/relationships/image" Target="../media/image95.png"/></Relationships>
</file>

<file path=ppt/slides/_rels/slide69.xml.rels><?xml version="1.0" encoding="UTF-8" standalone="yes"?>
<Relationships xmlns="http://schemas.openxmlformats.org/package/2006/relationships"><Relationship Id="rId4" Type="http://schemas.openxmlformats.org/officeDocument/2006/relationships/notesSlide" Target="../notesSlides/notesSlide53.xml"/><Relationship Id="rId3" Type="http://schemas.openxmlformats.org/officeDocument/2006/relationships/slideLayout" Target="../slideLayouts/slideLayout2.xml"/><Relationship Id="rId2" Type="http://schemas.openxmlformats.org/officeDocument/2006/relationships/image" Target="../media/image97.png"/><Relationship Id="rId1" Type="http://schemas.openxmlformats.org/officeDocument/2006/relationships/image" Target="../media/image9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2.xml"/><Relationship Id="rId2" Type="http://schemas.openxmlformats.org/officeDocument/2006/relationships/image" Target="../media/image99.png"/><Relationship Id="rId1" Type="http://schemas.openxmlformats.org/officeDocument/2006/relationships/image" Target="../media/image98.png"/></Relationships>
</file>

<file path=ppt/slides/_rels/slide71.xml.rels><?xml version="1.0" encoding="UTF-8" standalone="yes"?>
<Relationships xmlns="http://schemas.openxmlformats.org/package/2006/relationships"><Relationship Id="rId5" Type="http://schemas.openxmlformats.org/officeDocument/2006/relationships/notesSlide" Target="../notesSlides/notesSlide55.xml"/><Relationship Id="rId4" Type="http://schemas.openxmlformats.org/officeDocument/2006/relationships/slideLayout" Target="../slideLayouts/slideLayout2.xml"/><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image" Target="../media/image98.png"/></Relationships>
</file>

<file path=ppt/slides/_rels/slide72.xml.rels><?xml version="1.0" encoding="UTF-8" standalone="yes"?>
<Relationships xmlns="http://schemas.openxmlformats.org/package/2006/relationships"><Relationship Id="rId5" Type="http://schemas.openxmlformats.org/officeDocument/2006/relationships/notesSlide" Target="../notesSlides/notesSlide56.xml"/><Relationship Id="rId4" Type="http://schemas.openxmlformats.org/officeDocument/2006/relationships/slideLayout" Target="../slideLayouts/slideLayout2.xml"/><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image" Target="../media/image102.png"/></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106.png"/><Relationship Id="rId1" Type="http://schemas.openxmlformats.org/officeDocument/2006/relationships/image" Target="../media/image105.png"/></Relationships>
</file>

<file path=ppt/slides/_rels/slide74.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2.xml"/><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image" Target="../media/image10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CS112: Introduction to Python programming</a:t>
            </a:r>
            <a:endParaRPr kumimoji="1" lang="zh-CN" altLang="en-US" sz="4000" dirty="0"/>
          </a:p>
        </p:txBody>
      </p:sp>
      <p:sp>
        <p:nvSpPr>
          <p:cNvPr id="3" name="副标题 2"/>
          <p:cNvSpPr>
            <a:spLocks noGrp="1"/>
          </p:cNvSpPr>
          <p:nvPr>
            <p:ph type="subTitle" idx="1"/>
          </p:nvPr>
        </p:nvSpPr>
        <p:spPr>
          <a:xfrm>
            <a:off x="1524000" y="3429000"/>
            <a:ext cx="9144000" cy="1655762"/>
          </a:xfrm>
        </p:spPr>
        <p:txBody>
          <a:bodyPr>
            <a:normAutofit/>
          </a:bodyPr>
          <a:lstStyle/>
          <a:p>
            <a:r>
              <a:rPr kumimoji="1" lang="en-US" altLang="zh-CN" dirty="0"/>
              <a:t>Week 10: Pandas I</a:t>
            </a:r>
            <a:endParaRPr kumimoji="1" lang="en-US" altLang="zh-CN" dirty="0"/>
          </a:p>
          <a:p>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558800" y="1613118"/>
            <a:ext cx="11074400" cy="1815882"/>
          </a:xfrm>
          <a:prstGeom prst="rect">
            <a:avLst/>
          </a:prstGeom>
        </p:spPr>
        <p:txBody>
          <a:bodyPr wrap="square">
            <a:spAutoFit/>
          </a:bodyPr>
          <a:lstStyle/>
          <a:p>
            <a:r>
              <a:rPr lang="en-US" altLang="zh-CN" sz="2800" b="1" dirty="0">
                <a:latin typeface="Avenir Book" panose="02000503020000020003" pitchFamily="2" charset="0"/>
              </a:rPr>
              <a:t>Accessing elements in Series:</a:t>
            </a:r>
            <a:endParaRPr lang="en-US" altLang="zh-CN" sz="2800" b="1" dirty="0">
              <a:latin typeface="Avenir Book" panose="02000503020000020003" pitchFamily="2" charset="0"/>
            </a:endParaRPr>
          </a:p>
          <a:p>
            <a:r>
              <a:rPr lang="en-US" altLang="zh-CN" sz="2800" b="1" dirty="0">
                <a:solidFill>
                  <a:schemeClr val="accent2"/>
                </a:solidFill>
                <a:latin typeface="Avenir Book" panose="02000503020000020003" pitchFamily="2" charset="0"/>
              </a:rPr>
              <a:t>Series</a:t>
            </a:r>
            <a:r>
              <a:rPr lang="en-US" altLang="zh-CN" sz="2800" dirty="0">
                <a:latin typeface="Avenir Book" panose="02000503020000020003" pitchFamily="2" charset="0"/>
              </a:rPr>
              <a:t> acts very similarly to a </a:t>
            </a:r>
            <a:r>
              <a:rPr lang="en-US" altLang="zh-CN" sz="2800" b="1" dirty="0" err="1">
                <a:solidFill>
                  <a:schemeClr val="accent2"/>
                </a:solidFill>
                <a:latin typeface="Avenir Book" panose="02000503020000020003" pitchFamily="2" charset="0"/>
              </a:rPr>
              <a:t>ndarray</a:t>
            </a:r>
            <a:r>
              <a:rPr lang="en-US" altLang="zh-CN" sz="2800" dirty="0">
                <a:latin typeface="Avenir Book" panose="02000503020000020003" pitchFamily="2" charset="0"/>
              </a:rPr>
              <a:t>, and is a valid argument to most NumPy functions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838200" y="3099665"/>
            <a:ext cx="5816371" cy="2740025"/>
          </a:xfrm>
          <a:prstGeom prst="rect">
            <a:avLst/>
          </a:prstGeom>
        </p:spPr>
      </p:pic>
      <p:pic>
        <p:nvPicPr>
          <p:cNvPr id="7" name="图片 6"/>
          <p:cNvPicPr>
            <a:picLocks noChangeAspect="1"/>
          </p:cNvPicPr>
          <p:nvPr/>
        </p:nvPicPr>
        <p:blipFill>
          <a:blip r:embed="rId2"/>
          <a:stretch>
            <a:fillRect/>
          </a:stretch>
        </p:blipFill>
        <p:spPr>
          <a:xfrm>
            <a:off x="7622517" y="2619996"/>
            <a:ext cx="2435883" cy="3872879"/>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1815882"/>
          </a:xfrm>
          <a:prstGeom prst="rect">
            <a:avLst/>
          </a:prstGeom>
        </p:spPr>
        <p:txBody>
          <a:bodyPr wrap="square">
            <a:spAutoFit/>
          </a:bodyPr>
          <a:lstStyle/>
          <a:p>
            <a:r>
              <a:rPr lang="en-US" altLang="zh-CN" sz="2800" b="1" dirty="0">
                <a:latin typeface="Avenir Book" panose="02000503020000020003" pitchFamily="2" charset="0"/>
              </a:rPr>
              <a:t>Accessing elements in Series:</a:t>
            </a:r>
            <a:endParaRPr lang="en-US" altLang="zh-CN" sz="2800" b="1" dirty="0">
              <a:latin typeface="Avenir Book" panose="02000503020000020003" pitchFamily="2" charset="0"/>
            </a:endParaRPr>
          </a:p>
          <a:p>
            <a:r>
              <a:rPr lang="en-US" altLang="zh-CN" sz="2800" dirty="0">
                <a:latin typeface="Avenir Book" panose="02000503020000020003" pitchFamily="2" charset="0"/>
              </a:rPr>
              <a:t>specific elements can be selected by providing their </a:t>
            </a:r>
            <a:r>
              <a:rPr lang="en-US" altLang="zh-CN" sz="2800" dirty="0">
                <a:solidFill>
                  <a:srgbClr val="FF0000"/>
                </a:solidFill>
                <a:latin typeface="Avenir Book" panose="02000503020000020003" pitchFamily="2" charset="0"/>
              </a:rPr>
              <a:t>indexes</a:t>
            </a:r>
            <a:r>
              <a:rPr lang="en-US" altLang="zh-CN" sz="2800" dirty="0">
                <a:latin typeface="Avenir Book" panose="02000503020000020003" pitchFamily="2" charset="0"/>
              </a:rPr>
              <a:t> </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838200" y="3099665"/>
            <a:ext cx="5816371" cy="2740025"/>
          </a:xfrm>
          <a:prstGeom prst="rect">
            <a:avLst/>
          </a:prstGeom>
        </p:spPr>
      </p:pic>
      <p:pic>
        <p:nvPicPr>
          <p:cNvPr id="5" name="图片 4"/>
          <p:cNvPicPr>
            <a:picLocks noChangeAspect="1"/>
          </p:cNvPicPr>
          <p:nvPr/>
        </p:nvPicPr>
        <p:blipFill>
          <a:blip r:embed="rId2"/>
          <a:stretch>
            <a:fillRect/>
          </a:stretch>
        </p:blipFill>
        <p:spPr>
          <a:xfrm>
            <a:off x="7296150" y="3099665"/>
            <a:ext cx="3086100" cy="3340100"/>
          </a:xfrm>
          <a:prstGeom prst="rect">
            <a:avLst/>
          </a:prstGeom>
        </p:spPr>
      </p:pic>
      <p:sp>
        <p:nvSpPr>
          <p:cNvPr id="6" name="灯片编号占位符 5"/>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1384995"/>
          </a:xfrm>
          <a:prstGeom prst="rect">
            <a:avLst/>
          </a:prstGeom>
        </p:spPr>
        <p:txBody>
          <a:bodyPr wrap="square">
            <a:spAutoFit/>
          </a:bodyPr>
          <a:lstStyle/>
          <a:p>
            <a:r>
              <a:rPr lang="en-US" altLang="zh-CN" sz="2800" b="1" dirty="0">
                <a:latin typeface="Avenir Book" panose="02000503020000020003" pitchFamily="2" charset="0"/>
              </a:rPr>
              <a:t>Accessing index and values in Series:</a:t>
            </a:r>
            <a:endParaRPr lang="en-US" altLang="zh-CN" sz="2800" b="1" dirty="0">
              <a:latin typeface="Avenir Book" panose="02000503020000020003" pitchFamily="2" charset="0"/>
            </a:endParaRPr>
          </a:p>
          <a:p>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482600" y="2843633"/>
            <a:ext cx="5816371" cy="2740025"/>
          </a:xfrm>
          <a:prstGeom prst="rect">
            <a:avLst/>
          </a:prstGeom>
        </p:spPr>
      </p:pic>
      <p:pic>
        <p:nvPicPr>
          <p:cNvPr id="6" name="图片 5"/>
          <p:cNvPicPr>
            <a:picLocks noChangeAspect="1"/>
          </p:cNvPicPr>
          <p:nvPr/>
        </p:nvPicPr>
        <p:blipFill>
          <a:blip r:embed="rId2"/>
          <a:stretch>
            <a:fillRect/>
          </a:stretch>
        </p:blipFill>
        <p:spPr>
          <a:xfrm>
            <a:off x="4202683" y="4228627"/>
            <a:ext cx="7224735" cy="2264247"/>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b="1" dirty="0">
                <a:latin typeface="Avenir Book" panose="02000503020000020003" pitchFamily="2" charset="0"/>
              </a:rPr>
              <a:t>Vectorized operations and label alignment with Series</a:t>
            </a:r>
            <a:endParaRPr lang="en-US" altLang="zh-CN" sz="2800" b="1" dirty="0">
              <a:latin typeface="Avenir Book" panose="02000503020000020003" pitchFamily="2" charset="0"/>
            </a:endParaRPr>
          </a:p>
          <a:p>
            <a:endParaRPr lang="en-US" altLang="zh-CN" sz="24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110836" y="2851560"/>
            <a:ext cx="5274818" cy="2316186"/>
          </a:xfrm>
          <a:prstGeom prst="rect">
            <a:avLst/>
          </a:prstGeom>
        </p:spPr>
      </p:pic>
      <p:pic>
        <p:nvPicPr>
          <p:cNvPr id="7" name="图片 6"/>
          <p:cNvPicPr>
            <a:picLocks noChangeAspect="1"/>
          </p:cNvPicPr>
          <p:nvPr/>
        </p:nvPicPr>
        <p:blipFill>
          <a:blip r:embed="rId2"/>
          <a:stretch>
            <a:fillRect/>
          </a:stretch>
        </p:blipFill>
        <p:spPr>
          <a:xfrm>
            <a:off x="5501501" y="2768275"/>
            <a:ext cx="2609693" cy="3657600"/>
          </a:xfrm>
          <a:prstGeom prst="rect">
            <a:avLst/>
          </a:prstGeom>
        </p:spPr>
      </p:pic>
      <p:sp>
        <p:nvSpPr>
          <p:cNvPr id="8" name="矩形 7"/>
          <p:cNvSpPr/>
          <p:nvPr/>
        </p:nvSpPr>
        <p:spPr>
          <a:xfrm>
            <a:off x="8707189" y="2458853"/>
            <a:ext cx="3373975" cy="1200329"/>
          </a:xfrm>
          <a:prstGeom prst="rect">
            <a:avLst/>
          </a:prstGeom>
        </p:spPr>
        <p:txBody>
          <a:bodyPr wrap="square">
            <a:spAutoFit/>
          </a:bodyPr>
          <a:lstStyle/>
          <a:p>
            <a:r>
              <a:rPr lang="en-US" altLang="zh-CN" sz="2400" dirty="0">
                <a:solidFill>
                  <a:srgbClr val="333333"/>
                </a:solidFill>
                <a:latin typeface="Avenir Book" panose="02000503020000020003" pitchFamily="2" charset="0"/>
              </a:rPr>
              <a:t>Series can also be passed into most NumPy methods</a:t>
            </a:r>
            <a:endParaRPr lang="zh-CN" altLang="en-US" sz="2400" dirty="0">
              <a:latin typeface="Avenir Book" panose="02000503020000020003" pitchFamily="2" charset="0"/>
            </a:endParaRPr>
          </a:p>
        </p:txBody>
      </p:sp>
      <p:pic>
        <p:nvPicPr>
          <p:cNvPr id="9" name="图片 8"/>
          <p:cNvPicPr>
            <a:picLocks noChangeAspect="1"/>
          </p:cNvPicPr>
          <p:nvPr/>
        </p:nvPicPr>
        <p:blipFill>
          <a:blip r:embed="rId3"/>
          <a:stretch>
            <a:fillRect/>
          </a:stretch>
        </p:blipFill>
        <p:spPr>
          <a:xfrm>
            <a:off x="8326581" y="3659182"/>
            <a:ext cx="3147541" cy="2321028"/>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b="1" dirty="0">
                <a:latin typeface="Avenir Book" panose="02000503020000020003" pitchFamily="2" charset="0"/>
              </a:rPr>
              <a:t>Vectorized operations and label alignment with Series</a:t>
            </a:r>
            <a:endParaRPr lang="en-US" altLang="zh-CN" sz="2800" b="1" dirty="0">
              <a:latin typeface="Avenir Book" panose="02000503020000020003" pitchFamily="2" charset="0"/>
            </a:endParaRPr>
          </a:p>
          <a:p>
            <a:endParaRPr lang="en-US" altLang="zh-CN" sz="2400" dirty="0">
              <a:latin typeface="Avenir Book" panose="02000503020000020003" pitchFamily="2" charset="0"/>
            </a:endParaRPr>
          </a:p>
        </p:txBody>
      </p:sp>
      <p:sp>
        <p:nvSpPr>
          <p:cNvPr id="8" name="矩形 7"/>
          <p:cNvSpPr/>
          <p:nvPr/>
        </p:nvSpPr>
        <p:spPr>
          <a:xfrm>
            <a:off x="635000" y="2537443"/>
            <a:ext cx="11074400" cy="830997"/>
          </a:xfrm>
          <a:prstGeom prst="rect">
            <a:avLst/>
          </a:prstGeom>
        </p:spPr>
        <p:txBody>
          <a:bodyPr wrap="square">
            <a:spAutoFit/>
          </a:bodyPr>
          <a:lstStyle/>
          <a:p>
            <a:r>
              <a:rPr lang="en-US" altLang="zh-CN" sz="2400" dirty="0">
                <a:solidFill>
                  <a:srgbClr val="333333"/>
                </a:solidFill>
                <a:latin typeface="Avenir Book" panose="02000503020000020003" pitchFamily="2" charset="0"/>
              </a:rPr>
              <a:t>A key difference between Series and </a:t>
            </a:r>
            <a:r>
              <a:rPr lang="en-US" altLang="zh-CN" sz="2400" dirty="0" err="1">
                <a:solidFill>
                  <a:srgbClr val="333333"/>
                </a:solidFill>
                <a:latin typeface="Avenir Book" panose="02000503020000020003" pitchFamily="2" charset="0"/>
              </a:rPr>
              <a:t>ndarray</a:t>
            </a:r>
            <a:r>
              <a:rPr lang="en-US" altLang="zh-CN" sz="2400" dirty="0">
                <a:solidFill>
                  <a:srgbClr val="333333"/>
                </a:solidFill>
                <a:latin typeface="Avenir Book" panose="02000503020000020003" pitchFamily="2" charset="0"/>
              </a:rPr>
              <a:t> is that operations between Series </a:t>
            </a:r>
            <a:r>
              <a:rPr lang="en-US" altLang="zh-CN" sz="2400" b="1" dirty="0">
                <a:solidFill>
                  <a:schemeClr val="accent2">
                    <a:lumMod val="75000"/>
                  </a:schemeClr>
                </a:solidFill>
                <a:latin typeface="Avenir Book" panose="02000503020000020003" pitchFamily="2" charset="0"/>
              </a:rPr>
              <a:t>automatically align the data based on label</a:t>
            </a:r>
            <a:r>
              <a:rPr lang="en-US" altLang="zh-CN" sz="2400" dirty="0">
                <a:solidFill>
                  <a:schemeClr val="accent2">
                    <a:lumMod val="75000"/>
                  </a:schemeClr>
                </a:solidFill>
                <a:latin typeface="Avenir Book" panose="02000503020000020003" pitchFamily="2" charset="0"/>
              </a:rPr>
              <a:t>.</a:t>
            </a:r>
            <a:endParaRPr lang="zh-CN" altLang="en-US" sz="2400"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635000" y="3489561"/>
            <a:ext cx="4071934" cy="3304939"/>
          </a:xfrm>
          <a:prstGeom prst="rect">
            <a:avLst/>
          </a:prstGeom>
        </p:spPr>
      </p:pic>
      <p:pic>
        <p:nvPicPr>
          <p:cNvPr id="5" name="图片 4"/>
          <p:cNvPicPr>
            <a:picLocks noChangeAspect="1"/>
          </p:cNvPicPr>
          <p:nvPr/>
        </p:nvPicPr>
        <p:blipFill>
          <a:blip r:embed="rId2"/>
          <a:stretch>
            <a:fillRect/>
          </a:stretch>
        </p:blipFill>
        <p:spPr>
          <a:xfrm>
            <a:off x="5697681" y="3489561"/>
            <a:ext cx="2434936" cy="1781660"/>
          </a:xfrm>
          <a:prstGeom prst="rect">
            <a:avLst/>
          </a:prstGeom>
        </p:spPr>
      </p:pic>
      <p:sp>
        <p:nvSpPr>
          <p:cNvPr id="6" name="灯片编号占位符 5"/>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482600" y="1543836"/>
            <a:ext cx="11074400" cy="892552"/>
          </a:xfrm>
          <a:prstGeom prst="rect">
            <a:avLst/>
          </a:prstGeom>
        </p:spPr>
        <p:txBody>
          <a:bodyPr wrap="square">
            <a:spAutoFit/>
          </a:bodyPr>
          <a:lstStyle/>
          <a:p>
            <a:r>
              <a:rPr lang="en-US" altLang="zh-CN" sz="2800" b="1" dirty="0">
                <a:latin typeface="Avenir Book" panose="02000503020000020003" pitchFamily="2" charset="0"/>
              </a:rPr>
              <a:t>Vectorized operations and label alignment with Series</a:t>
            </a:r>
            <a:endParaRPr lang="en-US" altLang="zh-CN" sz="2800" b="1" dirty="0">
              <a:latin typeface="Avenir Book" panose="02000503020000020003" pitchFamily="2" charset="0"/>
            </a:endParaRPr>
          </a:p>
          <a:p>
            <a:endParaRPr lang="en-US" altLang="zh-CN" sz="2400" dirty="0">
              <a:latin typeface="Avenir Book" panose="02000503020000020003" pitchFamily="2" charset="0"/>
            </a:endParaRPr>
          </a:p>
        </p:txBody>
      </p:sp>
      <p:sp>
        <p:nvSpPr>
          <p:cNvPr id="8" name="矩形 7"/>
          <p:cNvSpPr/>
          <p:nvPr/>
        </p:nvSpPr>
        <p:spPr>
          <a:xfrm>
            <a:off x="482600" y="2228671"/>
            <a:ext cx="11074400" cy="1200329"/>
          </a:xfrm>
          <a:prstGeom prst="rect">
            <a:avLst/>
          </a:prstGeom>
        </p:spPr>
        <p:txBody>
          <a:bodyPr wrap="square">
            <a:spAutoFit/>
          </a:bodyPr>
          <a:lstStyle/>
          <a:p>
            <a:r>
              <a:rPr lang="en-US" altLang="zh-CN" sz="2400" dirty="0">
                <a:latin typeface="Avenir Book" panose="02000503020000020003" pitchFamily="2" charset="0"/>
              </a:rPr>
              <a:t>The result of an operation between </a:t>
            </a:r>
            <a:r>
              <a:rPr lang="en-US" altLang="zh-CN" sz="2400" dirty="0">
                <a:solidFill>
                  <a:schemeClr val="accent2">
                    <a:lumMod val="75000"/>
                  </a:schemeClr>
                </a:solidFill>
                <a:latin typeface="Avenir Book" panose="02000503020000020003" pitchFamily="2" charset="0"/>
              </a:rPr>
              <a:t>unaligned Series </a:t>
            </a:r>
            <a:r>
              <a:rPr lang="en-US" altLang="zh-CN" sz="2400" dirty="0">
                <a:latin typeface="Avenir Book" panose="02000503020000020003" pitchFamily="2" charset="0"/>
              </a:rPr>
              <a:t>will have the </a:t>
            </a:r>
            <a:r>
              <a:rPr lang="en-US" altLang="zh-CN" sz="2400" b="1" dirty="0">
                <a:solidFill>
                  <a:schemeClr val="accent2">
                    <a:lumMod val="75000"/>
                  </a:schemeClr>
                </a:solidFill>
                <a:latin typeface="Avenir Book" panose="02000503020000020003" pitchFamily="2" charset="0"/>
              </a:rPr>
              <a:t>union</a:t>
            </a:r>
            <a:r>
              <a:rPr lang="en-US" altLang="zh-CN" sz="2400" dirty="0">
                <a:latin typeface="Avenir Book" panose="02000503020000020003" pitchFamily="2" charset="0"/>
              </a:rPr>
              <a:t> of the indexes involved. If a label is not found in one Series or the other, the result will be marked as missing </a:t>
            </a:r>
            <a:r>
              <a:rPr lang="en-US" altLang="zh-CN" sz="2400" dirty="0" err="1">
                <a:solidFill>
                  <a:schemeClr val="accent2">
                    <a:lumMod val="75000"/>
                  </a:schemeClr>
                </a:solidFill>
                <a:latin typeface="Avenir Book" panose="02000503020000020003" pitchFamily="2" charset="0"/>
              </a:rPr>
              <a:t>NaN</a:t>
            </a:r>
            <a:endParaRPr lang="zh-CN" altLang="en-US" sz="2400" dirty="0">
              <a:solidFill>
                <a:schemeClr val="accent2">
                  <a:lumMod val="75000"/>
                </a:schemeClr>
              </a:solidFill>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635000" y="3592400"/>
            <a:ext cx="3889723" cy="3183050"/>
          </a:xfrm>
          <a:prstGeom prst="rect">
            <a:avLst/>
          </a:prstGeom>
        </p:spPr>
      </p:pic>
      <p:pic>
        <p:nvPicPr>
          <p:cNvPr id="7" name="图片 6"/>
          <p:cNvPicPr>
            <a:picLocks noChangeAspect="1"/>
          </p:cNvPicPr>
          <p:nvPr/>
        </p:nvPicPr>
        <p:blipFill>
          <a:blip r:embed="rId2"/>
          <a:stretch>
            <a:fillRect/>
          </a:stretch>
        </p:blipFill>
        <p:spPr>
          <a:xfrm>
            <a:off x="5298786" y="3429000"/>
            <a:ext cx="2710591" cy="2112818"/>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a:t>
            </a:r>
            <a:r>
              <a:rPr kumimoji="1" lang="en-US" altLang="zh-CN" dirty="0" err="1"/>
              <a:t>DataFrame</a:t>
            </a:r>
            <a:endParaRPr kumimoji="1" lang="zh-CN" altLang="en-US" dirty="0"/>
          </a:p>
        </p:txBody>
      </p:sp>
      <p:sp>
        <p:nvSpPr>
          <p:cNvPr id="8" name="矩形 7"/>
          <p:cNvSpPr/>
          <p:nvPr/>
        </p:nvSpPr>
        <p:spPr>
          <a:xfrm>
            <a:off x="413327" y="1690688"/>
            <a:ext cx="11074400" cy="3970318"/>
          </a:xfrm>
          <a:prstGeom prst="rect">
            <a:avLst/>
          </a:prstGeom>
        </p:spPr>
        <p:txBody>
          <a:bodyPr wrap="square">
            <a:spAutoFit/>
          </a:bodyPr>
          <a:lstStyle/>
          <a:p>
            <a:pPr marL="457200" indent="-457200">
              <a:buFont typeface="Arial" panose="020B0604020202020204" pitchFamily="34" charset="0"/>
              <a:buChar char="•"/>
            </a:pPr>
            <a:r>
              <a:rPr lang="en-US" altLang="zh-CN" sz="2800" b="1" dirty="0" err="1">
                <a:solidFill>
                  <a:schemeClr val="accent2">
                    <a:lumMod val="75000"/>
                  </a:schemeClr>
                </a:solidFill>
                <a:latin typeface="Avenir Book" panose="02000503020000020003" pitchFamily="2" charset="0"/>
              </a:rPr>
              <a:t>DataFrame</a:t>
            </a:r>
            <a:r>
              <a:rPr lang="en-US" altLang="zh-CN" sz="2800" dirty="0">
                <a:latin typeface="Avenir Book" panose="02000503020000020003" pitchFamily="2" charset="0"/>
              </a:rPr>
              <a:t> is a </a:t>
            </a:r>
            <a:r>
              <a:rPr lang="en-US" altLang="zh-CN" sz="2800" dirty="0">
                <a:solidFill>
                  <a:srgbClr val="FF0000"/>
                </a:solidFill>
                <a:latin typeface="Avenir Book" panose="02000503020000020003" pitchFamily="2" charset="0"/>
              </a:rPr>
              <a:t>2-dimensional labeled data structure</a:t>
            </a:r>
            <a:r>
              <a:rPr lang="en-US" altLang="zh-CN" sz="2800" dirty="0">
                <a:latin typeface="Avenir Book" panose="02000503020000020003" pitchFamily="2" charset="0"/>
              </a:rPr>
              <a:t> with columns of potentially different types. It is generally the most commonly used pandas object. </a:t>
            </a:r>
            <a:endParaRPr lang="en-US" altLang="zh-CN" sz="2800" dirty="0">
              <a:latin typeface="Avenir Book" panose="02000503020000020003" pitchFamily="2" charset="0"/>
            </a:endParaRPr>
          </a:p>
          <a:p>
            <a:pPr marL="457200" indent="-457200">
              <a:buFont typeface="Arial" panose="020B0604020202020204" pitchFamily="34" charset="0"/>
              <a:buChar char="•"/>
            </a:pPr>
            <a:endParaRPr lang="en-US" altLang="zh-CN" sz="2800" dirty="0"/>
          </a:p>
          <a:p>
            <a:pPr marL="457200" indent="-457200">
              <a:buFont typeface="Arial" panose="020B0604020202020204" pitchFamily="34" charset="0"/>
              <a:buChar char="•"/>
            </a:pPr>
            <a:r>
              <a:rPr lang="en-US" altLang="zh-CN" sz="2800" dirty="0" err="1">
                <a:latin typeface="Avenir Book" panose="02000503020000020003" pitchFamily="2" charset="0"/>
              </a:rPr>
              <a:t>DataFrame</a:t>
            </a:r>
            <a:r>
              <a:rPr lang="en-US" altLang="zh-CN" sz="2800" dirty="0">
                <a:latin typeface="Avenir Book" panose="02000503020000020003" pitchFamily="2" charset="0"/>
              </a:rPr>
              <a:t> has two different labels i.e. </a:t>
            </a:r>
            <a:r>
              <a:rPr lang="en-US" altLang="zh-CN" sz="2800" dirty="0"/>
              <a:t> </a:t>
            </a:r>
            <a:r>
              <a:rPr lang="en-US" altLang="zh-CN" sz="2800" b="1" dirty="0">
                <a:solidFill>
                  <a:schemeClr val="accent2">
                    <a:lumMod val="75000"/>
                  </a:schemeClr>
                </a:solidFill>
                <a:latin typeface="Avenir Book" panose="02000503020000020003" pitchFamily="2" charset="0"/>
              </a:rPr>
              <a:t>index</a:t>
            </a:r>
            <a:r>
              <a:rPr lang="en-US" altLang="zh-CN" sz="2800" dirty="0">
                <a:latin typeface="Avenir Book" panose="02000503020000020003" pitchFamily="2" charset="0"/>
              </a:rPr>
              <a:t> (row labels) and </a:t>
            </a:r>
            <a:r>
              <a:rPr lang="en-US" altLang="zh-CN" sz="2800" b="1" dirty="0">
                <a:solidFill>
                  <a:schemeClr val="accent2">
                    <a:lumMod val="75000"/>
                  </a:schemeClr>
                </a:solidFill>
                <a:latin typeface="Avenir Book" panose="02000503020000020003" pitchFamily="2" charset="0"/>
              </a:rPr>
              <a:t>columns</a:t>
            </a:r>
            <a:r>
              <a:rPr lang="en-US" altLang="zh-CN" sz="2800" dirty="0">
                <a:latin typeface="Avenir Book" panose="02000503020000020003" pitchFamily="2" charset="0"/>
              </a:rPr>
              <a:t> (column labels) </a:t>
            </a:r>
            <a:endParaRPr lang="en-US" altLang="zh-CN" sz="2800" dirty="0">
              <a:latin typeface="Avenir Book" panose="02000503020000020003" pitchFamily="2" charset="0"/>
            </a:endParaRPr>
          </a:p>
          <a:p>
            <a:pPr marL="457200" indent="-457200">
              <a:buFont typeface="Arial" panose="020B0604020202020204" pitchFamily="34" charset="0"/>
              <a:buChar char="•"/>
            </a:pPr>
            <a:endParaRPr lang="en-US" altLang="zh-CN" sz="2800" dirty="0">
              <a:latin typeface="Avenir Book" panose="02000503020000020003" pitchFamily="2" charset="0"/>
            </a:endParaRPr>
          </a:p>
          <a:p>
            <a:pPr marL="457200" indent="-457200">
              <a:buFont typeface="Arial" panose="020B0604020202020204" pitchFamily="34" charset="0"/>
              <a:buChar char="•"/>
            </a:pPr>
            <a:r>
              <a:rPr lang="en-US" altLang="zh-CN" sz="2800" dirty="0" err="1">
                <a:latin typeface="Avenir Book" panose="02000503020000020003" pitchFamily="2" charset="0"/>
              </a:rPr>
              <a:t>DataFrames</a:t>
            </a:r>
            <a:r>
              <a:rPr lang="en-US" altLang="zh-CN" sz="2800" dirty="0">
                <a:latin typeface="Avenir Book" panose="02000503020000020003" pitchFamily="2" charset="0"/>
              </a:rPr>
              <a:t> can be created using </a:t>
            </a:r>
            <a:r>
              <a:rPr lang="en-US" altLang="zh-CN" sz="2800" b="1" dirty="0" err="1">
                <a:solidFill>
                  <a:schemeClr val="accent2">
                    <a:lumMod val="75000"/>
                  </a:schemeClr>
                </a:solidFill>
                <a:latin typeface="Avenir Book" panose="02000503020000020003" pitchFamily="2" charset="0"/>
              </a:rPr>
              <a:t>pd.DataFrame</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method.</a:t>
            </a:r>
            <a:endParaRPr lang="en-US" altLang="zh-CN" sz="2800" dirty="0">
              <a:latin typeface="Avenir Book" panose="02000503020000020003" pitchFamily="2" charset="0"/>
            </a:endParaRPr>
          </a:p>
          <a:p>
            <a:pPr marL="457200" indent="-457200">
              <a:buFont typeface="Arial" panose="020B0604020202020204" pitchFamily="34" charset="0"/>
              <a:buChar char="•"/>
            </a:pPr>
            <a:endParaRPr lang="zh-CN" altLang="en-US" sz="2800" dirty="0">
              <a:solidFill>
                <a:schemeClr val="accent2"/>
              </a:solidFill>
              <a:latin typeface="Avenir Book" panose="02000503020000020003" pitchFamily="2" charset="0"/>
            </a:endParaRPr>
          </a:p>
        </p:txBody>
      </p:sp>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Creating </a:t>
            </a:r>
            <a:r>
              <a:rPr kumimoji="1" lang="en-US" altLang="zh-CN" dirty="0" err="1"/>
              <a:t>DataFrames</a:t>
            </a:r>
            <a:r>
              <a:rPr kumimoji="1" lang="en-US" altLang="zh-CN" dirty="0"/>
              <a:t> </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pd.DataFrame</a:t>
            </a:r>
            <a:r>
              <a:rPr lang="en-US" altLang="zh-CN" sz="2800" b="1" dirty="0">
                <a:solidFill>
                  <a:schemeClr val="accent2">
                    <a:lumMod val="75000"/>
                  </a:schemeClr>
                </a:solidFill>
                <a:latin typeface="Avenir Book" panose="02000503020000020003" pitchFamily="2" charset="0"/>
              </a:rPr>
              <a:t>(data, (index, columns)) </a:t>
            </a:r>
            <a:endParaRPr lang="zh-CN" altLang="en-US" sz="2800" b="1" dirty="0">
              <a:solidFill>
                <a:schemeClr val="accent2">
                  <a:lumMod val="75000"/>
                </a:schemeClr>
              </a:solidFill>
              <a:latin typeface="Avenir Book" panose="02000503020000020003" pitchFamily="2" charset="0"/>
            </a:endParaRPr>
          </a:p>
        </p:txBody>
      </p:sp>
      <p:sp>
        <p:nvSpPr>
          <p:cNvPr id="3" name="文本框 2"/>
          <p:cNvSpPr txBox="1"/>
          <p:nvPr/>
        </p:nvSpPr>
        <p:spPr>
          <a:xfrm>
            <a:off x="413326" y="2235303"/>
            <a:ext cx="6402009" cy="461665"/>
          </a:xfrm>
          <a:prstGeom prst="rect">
            <a:avLst/>
          </a:prstGeom>
          <a:noFill/>
        </p:spPr>
        <p:txBody>
          <a:bodyPr wrap="none" rtlCol="0">
            <a:spAutoFit/>
          </a:bodyPr>
          <a:lstStyle/>
          <a:p>
            <a:r>
              <a:rPr kumimoji="1" lang="en-US" altLang="zh-CN" sz="2400" dirty="0">
                <a:latin typeface="Avenir Book" panose="02000503020000020003" pitchFamily="2" charset="0"/>
              </a:rPr>
              <a:t>From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/list of </a:t>
            </a:r>
            <a:r>
              <a:rPr kumimoji="1" lang="en-US" altLang="zh-CN" sz="2400" dirty="0" err="1">
                <a:latin typeface="Avenir Book" panose="02000503020000020003" pitchFamily="2" charset="0"/>
              </a:rPr>
              <a:t>ndarrays</a:t>
            </a:r>
            <a:r>
              <a:rPr kumimoji="1" lang="en-US" altLang="zh-CN" sz="2400" dirty="0">
                <a:latin typeface="Avenir Book" panose="02000503020000020003" pitchFamily="2" charset="0"/>
              </a:rPr>
              <a:t> / lists / tuples /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 </a:t>
            </a:r>
            <a:endParaRPr kumimoji="1" lang="zh-CN" altLang="en-US" sz="2400" dirty="0">
              <a:latin typeface="Avenir Book" panose="02000503020000020003" pitchFamily="2" charset="0"/>
            </a:endParaRPr>
          </a:p>
        </p:txBody>
      </p:sp>
      <p:sp>
        <p:nvSpPr>
          <p:cNvPr id="4" name="矩形 3"/>
          <p:cNvSpPr/>
          <p:nvPr/>
        </p:nvSpPr>
        <p:spPr>
          <a:xfrm>
            <a:off x="413326" y="2877751"/>
            <a:ext cx="10601037" cy="1200329"/>
          </a:xfrm>
          <a:prstGeom prst="rect">
            <a:avLst/>
          </a:prstGeom>
        </p:spPr>
        <p:txBody>
          <a:bodyPr wrap="square">
            <a:spAutoFit/>
          </a:bodyPr>
          <a:lstStyle/>
          <a:p>
            <a:r>
              <a:rPr lang="en-US" altLang="zh-CN" sz="2400" dirty="0">
                <a:solidFill>
                  <a:srgbClr val="333333"/>
                </a:solidFill>
                <a:latin typeface="Avenir Book" panose="02000503020000020003" pitchFamily="2" charset="0"/>
              </a:rPr>
              <a:t>The </a:t>
            </a:r>
            <a:r>
              <a:rPr lang="en-US" altLang="zh-CN" sz="2400" dirty="0" err="1">
                <a:solidFill>
                  <a:srgbClr val="333333"/>
                </a:solidFill>
                <a:latin typeface="Avenir Book" panose="02000503020000020003" pitchFamily="2" charset="0"/>
              </a:rPr>
              <a:t>ndarrays</a:t>
            </a:r>
            <a:r>
              <a:rPr lang="en-US" altLang="zh-CN" sz="2400" dirty="0">
                <a:solidFill>
                  <a:srgbClr val="333333"/>
                </a:solidFill>
                <a:latin typeface="Avenir Book" panose="02000503020000020003" pitchFamily="2" charset="0"/>
              </a:rPr>
              <a:t>/lists must all be the same length. If an index is passed, it must also be the same length as the arrays. If no index is passed, the result will be </a:t>
            </a:r>
            <a:r>
              <a:rPr lang="en-US" altLang="zh-CN" sz="2400" dirty="0">
                <a:latin typeface="Avenir Book" panose="02000503020000020003" pitchFamily="2" charset="0"/>
              </a:rPr>
              <a:t>range(n)</a:t>
            </a:r>
            <a:r>
              <a:rPr lang="en-US" altLang="zh-CN" sz="2400" dirty="0">
                <a:solidFill>
                  <a:srgbClr val="333333"/>
                </a:solidFill>
                <a:latin typeface="Avenir Book" panose="02000503020000020003" pitchFamily="2" charset="0"/>
              </a:rPr>
              <a:t>, where </a:t>
            </a:r>
            <a:r>
              <a:rPr lang="en-US" altLang="zh-CN" sz="2400" dirty="0">
                <a:latin typeface="Avenir Book" panose="02000503020000020003" pitchFamily="2" charset="0"/>
              </a:rPr>
              <a:t>n</a:t>
            </a:r>
            <a:r>
              <a:rPr lang="en-US" altLang="zh-CN" sz="2400" dirty="0">
                <a:solidFill>
                  <a:srgbClr val="333333"/>
                </a:solidFill>
                <a:latin typeface="Avenir Book" panose="02000503020000020003" pitchFamily="2" charset="0"/>
              </a:rPr>
              <a:t> is the array length.</a:t>
            </a:r>
            <a:endParaRPr lang="zh-CN" altLang="en-US" sz="24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4253345" y="4266363"/>
            <a:ext cx="5749637" cy="2535785"/>
          </a:xfrm>
          <a:prstGeom prst="rect">
            <a:avLst/>
          </a:prstGeom>
        </p:spPr>
      </p:pic>
      <p:pic>
        <p:nvPicPr>
          <p:cNvPr id="7" name="图片 6"/>
          <p:cNvPicPr>
            <a:picLocks noChangeAspect="1"/>
          </p:cNvPicPr>
          <p:nvPr/>
        </p:nvPicPr>
        <p:blipFill>
          <a:blip r:embed="rId2"/>
          <a:stretch>
            <a:fillRect/>
          </a:stretch>
        </p:blipFill>
        <p:spPr>
          <a:xfrm>
            <a:off x="593115" y="4258863"/>
            <a:ext cx="3021215" cy="2404077"/>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Creating </a:t>
            </a:r>
            <a:r>
              <a:rPr kumimoji="1" lang="en-US" altLang="zh-CN" dirty="0" err="1"/>
              <a:t>DataFrames</a:t>
            </a:r>
            <a:r>
              <a:rPr kumimoji="1" lang="en-US" altLang="zh-CN" dirty="0"/>
              <a:t> </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endParaRPr lang="zh-CN" altLang="en-US" sz="2800" b="1" dirty="0">
              <a:latin typeface="Avenir Book" panose="02000503020000020003" pitchFamily="2" charset="0"/>
            </a:endParaRPr>
          </a:p>
        </p:txBody>
      </p:sp>
      <p:sp>
        <p:nvSpPr>
          <p:cNvPr id="3" name="文本框 2"/>
          <p:cNvSpPr txBox="1"/>
          <p:nvPr/>
        </p:nvSpPr>
        <p:spPr>
          <a:xfrm>
            <a:off x="413326" y="2235303"/>
            <a:ext cx="6402009" cy="461665"/>
          </a:xfrm>
          <a:prstGeom prst="rect">
            <a:avLst/>
          </a:prstGeom>
          <a:noFill/>
        </p:spPr>
        <p:txBody>
          <a:bodyPr wrap="none" rtlCol="0">
            <a:spAutoFit/>
          </a:bodyPr>
          <a:lstStyle/>
          <a:p>
            <a:r>
              <a:rPr kumimoji="1" lang="en-US" altLang="zh-CN" sz="2400" dirty="0">
                <a:latin typeface="Avenir Book" panose="02000503020000020003" pitchFamily="2" charset="0"/>
              </a:rPr>
              <a:t>From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/list of </a:t>
            </a:r>
            <a:r>
              <a:rPr kumimoji="1" lang="en-US" altLang="zh-CN" sz="2400" dirty="0" err="1">
                <a:latin typeface="Avenir Book" panose="02000503020000020003" pitchFamily="2" charset="0"/>
              </a:rPr>
              <a:t>ndarrays</a:t>
            </a:r>
            <a:r>
              <a:rPr kumimoji="1" lang="en-US" altLang="zh-CN" sz="2400" dirty="0">
                <a:latin typeface="Avenir Book" panose="02000503020000020003" pitchFamily="2" charset="0"/>
              </a:rPr>
              <a:t> / lists / tuples /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 </a:t>
            </a:r>
            <a:endParaRPr kumimoji="1" lang="zh-CN" altLang="en-US" sz="24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0" y="2779918"/>
            <a:ext cx="5076144" cy="2664741"/>
          </a:xfrm>
          <a:prstGeom prst="rect">
            <a:avLst/>
          </a:prstGeom>
        </p:spPr>
      </p:pic>
      <p:pic>
        <p:nvPicPr>
          <p:cNvPr id="9" name="图片 8"/>
          <p:cNvPicPr>
            <a:picLocks noChangeAspect="1"/>
          </p:cNvPicPr>
          <p:nvPr/>
        </p:nvPicPr>
        <p:blipFill>
          <a:blip r:embed="rId2"/>
          <a:stretch>
            <a:fillRect/>
          </a:stretch>
        </p:blipFill>
        <p:spPr>
          <a:xfrm>
            <a:off x="5278190" y="2877751"/>
            <a:ext cx="6075610" cy="2664741"/>
          </a:xfrm>
          <a:prstGeom prst="rect">
            <a:avLst/>
          </a:prstGeom>
        </p:spPr>
      </p:pic>
      <p:sp>
        <p:nvSpPr>
          <p:cNvPr id="10" name="文本框 9"/>
          <p:cNvSpPr txBox="1"/>
          <p:nvPr/>
        </p:nvSpPr>
        <p:spPr>
          <a:xfrm>
            <a:off x="350520" y="1607820"/>
            <a:ext cx="9415145" cy="521970"/>
          </a:xfrm>
          <a:prstGeom prst="rect">
            <a:avLst/>
          </a:prstGeom>
          <a:noFill/>
        </p:spPr>
        <p:txBody>
          <a:bodyPr wrap="square">
            <a:spAutoFit/>
          </a:bodyPr>
          <a:lstStyle/>
          <a:p>
            <a:r>
              <a:rPr lang="en-US" altLang="zh-CN" sz="2800" b="1" dirty="0" err="1">
                <a:solidFill>
                  <a:schemeClr val="accent2">
                    <a:lumMod val="75000"/>
                  </a:schemeClr>
                </a:solidFill>
                <a:latin typeface="Avenir Book" panose="02000503020000020003" pitchFamily="2" charset="0"/>
              </a:rPr>
              <a:t>pd.DataFrame</a:t>
            </a:r>
            <a:r>
              <a:rPr lang="en-US" altLang="zh-CN" sz="2800" b="1" dirty="0">
                <a:solidFill>
                  <a:schemeClr val="accent2">
                    <a:lumMod val="75000"/>
                  </a:schemeClr>
                </a:solidFill>
                <a:latin typeface="Avenir Book" panose="02000503020000020003" pitchFamily="2" charset="0"/>
              </a:rPr>
              <a:t>(data, (index, columns)) </a:t>
            </a:r>
            <a:endParaRPr lang="zh-CN" altLang="en-US" sz="2800" dirty="0"/>
          </a:p>
        </p:txBody>
      </p:sp>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DataFrames</a:t>
            </a:r>
            <a:endParaRPr lang="zh-CN" altLang="en-US" dirty="0"/>
          </a:p>
        </p:txBody>
      </p:sp>
      <p:sp>
        <p:nvSpPr>
          <p:cNvPr id="3" name="文本框 2"/>
          <p:cNvSpPr txBox="1"/>
          <p:nvPr/>
        </p:nvSpPr>
        <p:spPr>
          <a:xfrm>
            <a:off x="413326" y="2235303"/>
            <a:ext cx="6402009" cy="461665"/>
          </a:xfrm>
          <a:prstGeom prst="rect">
            <a:avLst/>
          </a:prstGeom>
          <a:noFill/>
        </p:spPr>
        <p:txBody>
          <a:bodyPr wrap="none" rtlCol="0">
            <a:spAutoFit/>
          </a:bodyPr>
          <a:lstStyle/>
          <a:p>
            <a:r>
              <a:rPr kumimoji="1" lang="en-US" altLang="zh-CN" sz="2400" dirty="0">
                <a:latin typeface="Avenir Book" panose="02000503020000020003" pitchFamily="2" charset="0"/>
              </a:rPr>
              <a:t>From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/list of </a:t>
            </a:r>
            <a:r>
              <a:rPr kumimoji="1" lang="en-US" altLang="zh-CN" sz="2400" dirty="0" err="1">
                <a:latin typeface="Avenir Book" panose="02000503020000020003" pitchFamily="2" charset="0"/>
              </a:rPr>
              <a:t>ndarrays</a:t>
            </a:r>
            <a:r>
              <a:rPr kumimoji="1" lang="en-US" altLang="zh-CN" sz="2400" dirty="0">
                <a:latin typeface="Avenir Book" panose="02000503020000020003" pitchFamily="2" charset="0"/>
              </a:rPr>
              <a:t> / lists / tuples / </a:t>
            </a:r>
            <a:r>
              <a:rPr kumimoji="1" lang="en-US" altLang="zh-CN" sz="2400" dirty="0" err="1">
                <a:latin typeface="Avenir Book" panose="02000503020000020003" pitchFamily="2" charset="0"/>
              </a:rPr>
              <a:t>dict</a:t>
            </a:r>
            <a:r>
              <a:rPr kumimoji="1" lang="en-US" altLang="zh-CN" sz="2400" dirty="0">
                <a:latin typeface="Avenir Book" panose="02000503020000020003" pitchFamily="2" charset="0"/>
              </a:rPr>
              <a:t> </a:t>
            </a:r>
            <a:endParaRPr kumimoji="1" lang="zh-CN" altLang="en-US" sz="24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0" y="2779918"/>
            <a:ext cx="5076144" cy="2664741"/>
          </a:xfrm>
          <a:prstGeom prst="rect">
            <a:avLst/>
          </a:prstGeom>
        </p:spPr>
      </p:pic>
      <p:pic>
        <p:nvPicPr>
          <p:cNvPr id="4" name="图片 3"/>
          <p:cNvPicPr>
            <a:picLocks noChangeAspect="1"/>
          </p:cNvPicPr>
          <p:nvPr/>
        </p:nvPicPr>
        <p:blipFill>
          <a:blip r:embed="rId2"/>
          <a:stretch>
            <a:fillRect/>
          </a:stretch>
        </p:blipFill>
        <p:spPr>
          <a:xfrm>
            <a:off x="5298210" y="2779918"/>
            <a:ext cx="6914582" cy="2082509"/>
          </a:xfrm>
          <a:prstGeom prst="rect">
            <a:avLst/>
          </a:prstGeom>
        </p:spPr>
      </p:pic>
      <p:sp>
        <p:nvSpPr>
          <p:cNvPr id="5" name="文本框 4"/>
          <p:cNvSpPr txBox="1"/>
          <p:nvPr/>
        </p:nvSpPr>
        <p:spPr>
          <a:xfrm>
            <a:off x="413326" y="1662797"/>
            <a:ext cx="8207631" cy="523220"/>
          </a:xfrm>
          <a:prstGeom prst="rect">
            <a:avLst/>
          </a:prstGeom>
          <a:noFill/>
        </p:spPr>
        <p:txBody>
          <a:bodyPr wrap="none" rtlCol="0">
            <a:spAutoFit/>
          </a:bodyPr>
          <a:lstStyle/>
          <a:p>
            <a:r>
              <a:rPr kumimoji="1" lang="en-US" altLang="zh-CN" sz="2800" b="1" dirty="0" err="1">
                <a:solidFill>
                  <a:schemeClr val="accent2">
                    <a:lumMod val="75000"/>
                  </a:schemeClr>
                </a:solidFill>
                <a:latin typeface="Avenir Book" panose="02000503020000020003" pitchFamily="2" charset="0"/>
              </a:rPr>
              <a:t>pd.DataFrame.from_dict</a:t>
            </a:r>
            <a:r>
              <a:rPr kumimoji="1" lang="en-US" altLang="zh-CN" sz="2800" b="1" dirty="0">
                <a:solidFill>
                  <a:schemeClr val="accent2"/>
                </a:solidFill>
                <a:latin typeface="Avenir Book" panose="02000503020000020003" pitchFamily="2" charset="0"/>
              </a:rPr>
              <a:t>(</a:t>
            </a:r>
            <a:r>
              <a:rPr kumimoji="1" lang="en-US" altLang="zh-CN" sz="2800" b="1" dirty="0">
                <a:solidFill>
                  <a:schemeClr val="accent2">
                    <a:lumMod val="75000"/>
                  </a:schemeClr>
                </a:solidFill>
                <a:latin typeface="Avenir Book" panose="02000503020000020003" pitchFamily="2" charset="0"/>
              </a:rPr>
              <a:t>data</a:t>
            </a:r>
            <a:r>
              <a:rPr kumimoji="1" lang="en-US" altLang="zh-CN" sz="2800" b="1" dirty="0">
                <a:solidFill>
                  <a:schemeClr val="accent2"/>
                </a:solidFill>
                <a:latin typeface="Avenir Book" panose="02000503020000020003" pitchFamily="2" charset="0"/>
              </a:rPr>
              <a:t>, </a:t>
            </a:r>
            <a:r>
              <a:rPr kumimoji="1" lang="en-US" altLang="zh-CN" sz="2800" b="1" dirty="0">
                <a:solidFill>
                  <a:schemeClr val="accent2">
                    <a:lumMod val="75000"/>
                  </a:schemeClr>
                </a:solidFill>
                <a:latin typeface="Avenir Book" panose="02000503020000020003" pitchFamily="2" charset="0"/>
              </a:rPr>
              <a:t>orient = ‘columns’)</a:t>
            </a:r>
            <a:endParaRPr kumimoji="1" lang="zh-CN" altLang="en-US" sz="2800" b="1" dirty="0">
              <a:solidFill>
                <a:schemeClr val="accent2">
                  <a:lumMod val="75000"/>
                </a:schemeClr>
              </a:solidFill>
              <a:latin typeface="Avenir Book" panose="02000503020000020003" pitchFamily="2" charset="0"/>
            </a:endParaRPr>
          </a:p>
        </p:txBody>
      </p:sp>
      <p:sp>
        <p:nvSpPr>
          <p:cNvPr id="9" name="文本框 8"/>
          <p:cNvSpPr txBox="1"/>
          <p:nvPr/>
        </p:nvSpPr>
        <p:spPr>
          <a:xfrm>
            <a:off x="2068195" y="5290185"/>
            <a:ext cx="10029825" cy="1322070"/>
          </a:xfrm>
          <a:prstGeom prst="rect">
            <a:avLst/>
          </a:prstGeom>
          <a:noFill/>
        </p:spPr>
        <p:txBody>
          <a:bodyPr wrap="square">
            <a:spAutoFit/>
          </a:bodyPr>
          <a:lstStyle/>
          <a:p>
            <a:pPr marL="285750" indent="-285750">
              <a:buFont typeface="Arial" panose="020B0604020202020204" pitchFamily="34" charset="0"/>
              <a:buChar char="•"/>
            </a:pPr>
            <a:r>
              <a:rPr lang="en-US" altLang="zh-CN" sz="2000" b="1" dirty="0">
                <a:solidFill>
                  <a:schemeClr val="accent2">
                    <a:lumMod val="75000"/>
                  </a:schemeClr>
                </a:solidFill>
                <a:latin typeface="Avenir Book" panose="02000503020000020003" pitchFamily="2" charset="0"/>
              </a:rPr>
              <a:t>orient</a:t>
            </a:r>
            <a:r>
              <a:rPr lang="en-US" altLang="zh-CN" sz="2000" dirty="0">
                <a:latin typeface="Avenir Book" panose="02000503020000020003" pitchFamily="2" charset="0"/>
              </a:rPr>
              <a:t> : {'columns', 'index'}, default 'columns’ </a:t>
            </a:r>
            <a:endParaRPr lang="en-US" altLang="zh-CN" sz="2000" dirty="0">
              <a:latin typeface="Avenir Book" panose="02000503020000020003" pitchFamily="2" charset="0"/>
            </a:endParaRPr>
          </a:p>
          <a:p>
            <a:pPr marL="742950" lvl="1" indent="-285750">
              <a:buFont typeface="Arial" panose="020B0604020202020204" pitchFamily="34" charset="0"/>
              <a:buChar char="•"/>
            </a:pPr>
            <a:r>
              <a:rPr lang="en-US" altLang="zh-CN" sz="2000" dirty="0">
                <a:solidFill>
                  <a:srgbClr val="FF0000"/>
                </a:solidFill>
                <a:latin typeface="Avenir Book" panose="02000503020000020003" pitchFamily="2" charset="0"/>
              </a:rPr>
              <a:t>The "orientation" of the data.</a:t>
            </a:r>
            <a:r>
              <a:rPr lang="en-US" altLang="zh-CN" sz="2000" dirty="0">
                <a:latin typeface="Avenir Book" panose="02000503020000020003" pitchFamily="2" charset="0"/>
              </a:rPr>
              <a:t> If the keys of the passed </a:t>
            </a:r>
            <a:r>
              <a:rPr lang="en-US" altLang="zh-CN" sz="2000" dirty="0" err="1">
                <a:latin typeface="Avenir Book" panose="02000503020000020003" pitchFamily="2" charset="0"/>
              </a:rPr>
              <a:t>dict</a:t>
            </a:r>
            <a:r>
              <a:rPr lang="en-US" altLang="zh-CN" sz="2000" dirty="0">
                <a:latin typeface="Avenir Book" panose="02000503020000020003" pitchFamily="2" charset="0"/>
              </a:rPr>
              <a:t> should be the columns of the resulting </a:t>
            </a:r>
            <a:r>
              <a:rPr lang="en-US" altLang="zh-CN" sz="2000" dirty="0" err="1">
                <a:latin typeface="Avenir Book" panose="02000503020000020003" pitchFamily="2" charset="0"/>
              </a:rPr>
              <a:t>DataFrame</a:t>
            </a:r>
            <a:r>
              <a:rPr lang="en-US" altLang="zh-CN" sz="2000" dirty="0">
                <a:latin typeface="Avenir Book" panose="02000503020000020003" pitchFamily="2" charset="0"/>
              </a:rPr>
              <a:t>, pass 'columns' (default). Otherwise if the keys should be rows, pass 'index'.</a:t>
            </a:r>
            <a:endParaRPr lang="zh-CN" altLang="en-US" sz="2000" dirty="0">
              <a:latin typeface="Avenir Book" panose="02000503020000020003" pitchFamily="2" charset="0"/>
            </a:endParaRPr>
          </a:p>
        </p:txBody>
      </p:sp>
      <p:sp>
        <p:nvSpPr>
          <p:cNvPr id="6" name="灯片编号占位符 5"/>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a:t>
            </a:r>
            <a:endParaRPr kumimoji="1" lang="zh-CN" altLang="en-US" dirty="0"/>
          </a:p>
        </p:txBody>
      </p:sp>
      <p:sp>
        <p:nvSpPr>
          <p:cNvPr id="5" name="矩形 4"/>
          <p:cNvSpPr/>
          <p:nvPr/>
        </p:nvSpPr>
        <p:spPr>
          <a:xfrm>
            <a:off x="673100" y="1492446"/>
            <a:ext cx="11188700" cy="954107"/>
          </a:xfrm>
          <a:prstGeom prst="rect">
            <a:avLst/>
          </a:prstGeom>
        </p:spPr>
        <p:txBody>
          <a:bodyPr wrap="square">
            <a:spAutoFit/>
          </a:bodyPr>
          <a:lstStyle/>
          <a:p>
            <a:r>
              <a:rPr lang="en-US" altLang="zh-CN" sz="2800" b="1" dirty="0">
                <a:solidFill>
                  <a:schemeClr val="accent2">
                    <a:lumMod val="75000"/>
                  </a:schemeClr>
                </a:solidFill>
                <a:latin typeface="Avenir Book" panose="02000503020000020003" pitchFamily="2" charset="0"/>
              </a:rPr>
              <a:t>pandas</a:t>
            </a:r>
            <a:r>
              <a:rPr lang="en-US" altLang="zh-CN" sz="2800" dirty="0">
                <a:solidFill>
                  <a:srgbClr val="444444"/>
                </a:solidFill>
                <a:latin typeface="Avenir Book" panose="02000503020000020003" pitchFamily="2" charset="0"/>
              </a:rPr>
              <a:t> is a fast, powerful, flexible and easy to use open source data analysis and manipulation tool, built on top of </a:t>
            </a:r>
            <a:r>
              <a:rPr lang="en-US" altLang="zh-CN" sz="2800" dirty="0" err="1">
                <a:solidFill>
                  <a:srgbClr val="444444"/>
                </a:solidFill>
                <a:latin typeface="Avenir Book" panose="02000503020000020003" pitchFamily="2" charset="0"/>
              </a:rPr>
              <a:t>Numpy</a:t>
            </a:r>
            <a:r>
              <a:rPr lang="en-US" altLang="zh-CN" sz="2800" dirty="0">
                <a:solidFill>
                  <a:srgbClr val="444444"/>
                </a:solidFill>
                <a:latin typeface="Avenir Book" panose="02000503020000020003" pitchFamily="2" charset="0"/>
              </a:rPr>
              <a:t>.</a:t>
            </a:r>
            <a:endParaRPr lang="zh-CN" altLang="en-US" sz="2800" dirty="0">
              <a:latin typeface="Avenir Book" panose="02000503020000020003" pitchFamily="2" charset="0"/>
            </a:endParaRPr>
          </a:p>
        </p:txBody>
      </p:sp>
      <p:sp>
        <p:nvSpPr>
          <p:cNvPr id="7" name="矩形 6"/>
          <p:cNvSpPr/>
          <p:nvPr/>
        </p:nvSpPr>
        <p:spPr>
          <a:xfrm>
            <a:off x="673100" y="5944587"/>
            <a:ext cx="2991525" cy="830997"/>
          </a:xfrm>
          <a:prstGeom prst="rect">
            <a:avLst/>
          </a:prstGeom>
        </p:spPr>
        <p:txBody>
          <a:bodyPr wrap="none">
            <a:spAutoFit/>
          </a:bodyPr>
          <a:lstStyle/>
          <a:p>
            <a:r>
              <a:rPr lang="en-US" altLang="zh-CN" sz="2400" dirty="0">
                <a:latin typeface="Avenir Book" panose="02000503020000020003" pitchFamily="2" charset="0"/>
              </a:rPr>
              <a:t>Install pandas:</a:t>
            </a:r>
            <a:endParaRPr lang="en-US" altLang="zh-CN" sz="2400" dirty="0">
              <a:latin typeface="Avenir Book" panose="02000503020000020003" pitchFamily="2" charset="0"/>
            </a:endParaRPr>
          </a:p>
          <a:p>
            <a:r>
              <a:rPr lang="en-US" altLang="zh-CN" sz="2400" dirty="0" err="1">
                <a:latin typeface="Avenir Book" panose="02000503020000020003" pitchFamily="2" charset="0"/>
              </a:rPr>
              <a:t>conda</a:t>
            </a:r>
            <a:r>
              <a:rPr lang="en-US" altLang="zh-CN" sz="2400" dirty="0">
                <a:latin typeface="Avenir Book" panose="02000503020000020003" pitchFamily="2" charset="0"/>
              </a:rPr>
              <a:t> install pandas</a:t>
            </a:r>
            <a:endParaRPr lang="en-US" altLang="zh-CN" sz="2400" dirty="0">
              <a:latin typeface="Avenir Book" panose="02000503020000020003" pitchFamily="2" charset="0"/>
            </a:endParaRPr>
          </a:p>
        </p:txBody>
      </p:sp>
      <p:sp>
        <p:nvSpPr>
          <p:cNvPr id="8" name="文本框 7"/>
          <p:cNvSpPr txBox="1"/>
          <p:nvPr/>
        </p:nvSpPr>
        <p:spPr>
          <a:xfrm>
            <a:off x="4705874" y="6095837"/>
            <a:ext cx="6096000" cy="461665"/>
          </a:xfrm>
          <a:prstGeom prst="rect">
            <a:avLst/>
          </a:prstGeom>
          <a:noFill/>
        </p:spPr>
        <p:txBody>
          <a:bodyPr wrap="square">
            <a:spAutoFit/>
          </a:bodyPr>
          <a:lstStyle/>
          <a:p>
            <a:r>
              <a:rPr lang="zh-CN" altLang="en-US" sz="2400" dirty="0">
                <a:latin typeface="Avenir Book" panose="02000503020000020003" pitchFamily="2" charset="0"/>
                <a:hlinkClick r:id="rId1"/>
              </a:rPr>
              <a:t>https://pandas.pydata.org/</a:t>
            </a:r>
            <a:endParaRPr lang="zh-CN" altLang="en-US" sz="2400" dirty="0">
              <a:latin typeface="Avenir Book" panose="02000503020000020003" pitchFamily="2" charset="0"/>
            </a:endParaRPr>
          </a:p>
        </p:txBody>
      </p:sp>
      <p:pic>
        <p:nvPicPr>
          <p:cNvPr id="4" name="图片 3"/>
          <p:cNvPicPr>
            <a:picLocks noChangeAspect="1"/>
          </p:cNvPicPr>
          <p:nvPr/>
        </p:nvPicPr>
        <p:blipFill>
          <a:blip r:embed="rId2"/>
          <a:stretch>
            <a:fillRect/>
          </a:stretch>
        </p:blipFill>
        <p:spPr>
          <a:xfrm>
            <a:off x="2331720" y="2446655"/>
            <a:ext cx="7012940" cy="354203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DataFrames</a:t>
            </a:r>
            <a:endParaRPr kumimoji="1" lang="zh-CN" altLang="en-US" dirty="0"/>
          </a:p>
        </p:txBody>
      </p:sp>
      <p:sp>
        <p:nvSpPr>
          <p:cNvPr id="3" name="文本框 2"/>
          <p:cNvSpPr txBox="1"/>
          <p:nvPr/>
        </p:nvSpPr>
        <p:spPr>
          <a:xfrm>
            <a:off x="413326" y="2235303"/>
            <a:ext cx="7430176" cy="523220"/>
          </a:xfrm>
          <a:prstGeom prst="rect">
            <a:avLst/>
          </a:prstGeom>
          <a:noFill/>
        </p:spPr>
        <p:txBody>
          <a:bodyPr wrap="none" rtlCol="0">
            <a:spAutoFit/>
          </a:bodyPr>
          <a:lstStyle/>
          <a:p>
            <a:r>
              <a:rPr kumimoji="1" lang="en-US" altLang="zh-CN" sz="2800" dirty="0">
                <a:latin typeface="Avenir Book" panose="02000503020000020003" pitchFamily="2" charset="0"/>
              </a:rPr>
              <a:t>From </a:t>
            </a:r>
            <a:r>
              <a:rPr kumimoji="1" lang="en-US" altLang="zh-CN" sz="2800" dirty="0" err="1">
                <a:latin typeface="Avenir Book" panose="02000503020000020003" pitchFamily="2" charset="0"/>
              </a:rPr>
              <a:t>dict</a:t>
            </a:r>
            <a:r>
              <a:rPr kumimoji="1" lang="en-US" altLang="zh-CN" sz="2800" dirty="0">
                <a:latin typeface="Avenir Book" panose="02000503020000020003" pitchFamily="2" charset="0"/>
              </a:rPr>
              <a:t>/list of </a:t>
            </a:r>
            <a:r>
              <a:rPr kumimoji="1" lang="en-US" altLang="zh-CN" sz="2800" dirty="0" err="1">
                <a:latin typeface="Avenir Book" panose="02000503020000020003" pitchFamily="2" charset="0"/>
              </a:rPr>
              <a:t>ndarrays</a:t>
            </a:r>
            <a:r>
              <a:rPr kumimoji="1" lang="en-US" altLang="zh-CN" sz="2800" dirty="0">
                <a:latin typeface="Avenir Book" panose="02000503020000020003" pitchFamily="2" charset="0"/>
              </a:rPr>
              <a:t> / lists / tuples / </a:t>
            </a:r>
            <a:r>
              <a:rPr kumimoji="1" lang="en-US" altLang="zh-CN" sz="2800" dirty="0" err="1">
                <a:latin typeface="Avenir Book" panose="02000503020000020003" pitchFamily="2" charset="0"/>
              </a:rPr>
              <a:t>dict</a:t>
            </a:r>
            <a:r>
              <a:rPr kumimoji="1" lang="en-US" altLang="zh-CN" sz="2800" dirty="0">
                <a:latin typeface="Avenir Book" panose="02000503020000020003" pitchFamily="2" charset="0"/>
              </a:rPr>
              <a:t> </a:t>
            </a:r>
            <a:endParaRPr kumimoji="1" lang="zh-CN" altLang="en-US" sz="28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413326" y="3016251"/>
            <a:ext cx="6996853" cy="3487285"/>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t>
            </a:r>
            <a:r>
              <a:rPr lang="en-US" altLang="zh-CN" dirty="0" err="1"/>
              <a:t>DataFrames</a:t>
            </a:r>
            <a:endParaRPr lang="zh-CN" altLang="en-US" dirty="0"/>
          </a:p>
        </p:txBody>
      </p:sp>
      <p:sp>
        <p:nvSpPr>
          <p:cNvPr id="3" name="文本框 2"/>
          <p:cNvSpPr txBox="1"/>
          <p:nvPr/>
        </p:nvSpPr>
        <p:spPr>
          <a:xfrm>
            <a:off x="413326" y="1876416"/>
            <a:ext cx="11204933" cy="954107"/>
          </a:xfrm>
          <a:prstGeom prst="rect">
            <a:avLst/>
          </a:prstGeom>
          <a:noFill/>
        </p:spPr>
        <p:txBody>
          <a:bodyPr wrap="square" rtlCol="0">
            <a:spAutoFit/>
          </a:bodyPr>
          <a:lstStyle/>
          <a:p>
            <a:r>
              <a:rPr kumimoji="1" lang="en-US" altLang="zh-CN" sz="2800" dirty="0">
                <a:latin typeface="Avenir Book" panose="02000503020000020003" pitchFamily="2" charset="0"/>
              </a:rPr>
              <a:t>We can also create a </a:t>
            </a:r>
            <a:r>
              <a:rPr kumimoji="1" lang="en-US" altLang="zh-CN" sz="2800" dirty="0" err="1">
                <a:latin typeface="Avenir Book" panose="02000503020000020003" pitchFamily="2" charset="0"/>
              </a:rPr>
              <a:t>DataFrame</a:t>
            </a:r>
            <a:r>
              <a:rPr kumimoji="1" lang="en-US" altLang="zh-CN" sz="2800" dirty="0">
                <a:latin typeface="Avenir Book" panose="02000503020000020003" pitchFamily="2" charset="0"/>
              </a:rPr>
              <a:t> with empty columns and fill in the data later:</a:t>
            </a:r>
            <a:endParaRPr kumimoji="1"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1277470" y="3429000"/>
            <a:ext cx="6553200" cy="2768600"/>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074400" cy="523220"/>
          </a:xfrm>
          <a:prstGeom prst="rect">
            <a:avLst/>
          </a:prstGeom>
        </p:spPr>
        <p:txBody>
          <a:bodyPr wrap="square">
            <a:spAutoFit/>
          </a:bodyPr>
          <a:lstStyle/>
          <a:p>
            <a:r>
              <a:rPr lang="en-US" altLang="zh-CN" sz="2800" b="1" dirty="0">
                <a:latin typeface="Avenir Book" panose="02000503020000020003" pitchFamily="2" charset="0"/>
              </a:rPr>
              <a:t>Reading and writing files</a:t>
            </a:r>
            <a:endParaRPr lang="en-US" altLang="zh-CN" sz="2800" b="1" dirty="0">
              <a:latin typeface="Avenir Book" panose="02000503020000020003" pitchFamily="2" charset="0"/>
            </a:endParaRPr>
          </a:p>
        </p:txBody>
      </p:sp>
      <p:graphicFrame>
        <p:nvGraphicFramePr>
          <p:cNvPr id="6" name="表格 5"/>
          <p:cNvGraphicFramePr>
            <a:graphicFrameLocks noGrp="1"/>
          </p:cNvGraphicFramePr>
          <p:nvPr/>
        </p:nvGraphicFramePr>
        <p:xfrm>
          <a:off x="229999" y="2741266"/>
          <a:ext cx="5724236" cy="3060624"/>
        </p:xfrm>
        <a:graphic>
          <a:graphicData uri="http://schemas.openxmlformats.org/drawingml/2006/table">
            <a:tbl>
              <a:tblPr/>
              <a:tblGrid>
                <a:gridCol w="1431059"/>
                <a:gridCol w="1431059"/>
                <a:gridCol w="1431059"/>
                <a:gridCol w="1431059"/>
              </a:tblGrid>
              <a:tr h="363572">
                <a:tc>
                  <a:txBody>
                    <a:bodyPr/>
                    <a:lstStyle/>
                    <a:p>
                      <a:pPr algn="l" fontAlgn="b"/>
                      <a:r>
                        <a:rPr lang="en-US" sz="1600" b="1" dirty="0">
                          <a:effectLst/>
                          <a:latin typeface="Avenir Book" panose="02000503020000020003" pitchFamily="2" charset="0"/>
                        </a:rPr>
                        <a:t>Format Type</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Data Description</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a:effectLst/>
                          <a:latin typeface="Avenir Book" panose="02000503020000020003" pitchFamily="2" charset="0"/>
                        </a:rPr>
                        <a:t>Reader</a:t>
                      </a:r>
                      <a:endParaRPr lang="en-US" sz="1600" b="1">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Writer</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
                        </a:rPr>
                        <a:t>CSV</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2"/>
                        </a:rPr>
                        <a:t>read_csv</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3"/>
                        </a:rPr>
                        <a:t>to_csv</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63572">
                <a:tc>
                  <a:txBody>
                    <a:bodyPr/>
                    <a:lstStyle/>
                    <a:p>
                      <a:pPr fontAlgn="t"/>
                      <a:r>
                        <a:rPr lang="en-US" sz="1600" dirty="0">
                          <a:effectLst/>
                          <a:latin typeface="Avenir Book" panose="02000503020000020003" pitchFamily="2" charset="0"/>
                        </a:rPr>
                        <a:t>text</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latin typeface="Avenir Book" panose="02000503020000020003" pitchFamily="2" charset="0"/>
                        </a:rPr>
                        <a:t>Fixed-Width Text File</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4"/>
                        </a:rPr>
                        <a:t>read_fwf</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dirty="0">
                          <a:effectLst/>
                          <a:latin typeface="Avenir Book" panose="02000503020000020003" pitchFamily="2" charset="0"/>
                        </a:rPr>
                        <a:t>text</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5"/>
                        </a:rPr>
                        <a:t>JSON</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6"/>
                        </a:rPr>
                        <a:t>read_json</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7"/>
                        </a:rPr>
                        <a:t>to_json</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8"/>
                        </a:rPr>
                        <a:t>HTML</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9"/>
                        </a:rPr>
                        <a:t>read_html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0"/>
                        </a:rPr>
                        <a:t>to_html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1"/>
                        </a:rPr>
                        <a:t>LaTeX</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12"/>
                        </a:rPr>
                        <a:t>Styler.to_latex</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3"/>
                        </a:rPr>
                        <a:t>XML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4"/>
                        </a:rPr>
                        <a:t>read_xml</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15"/>
                        </a:rPr>
                        <a:t>to_xml</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latin typeface="Avenir Book" panose="02000503020000020003" pitchFamily="2" charset="0"/>
                        </a:rPr>
                        <a:t>text</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a:effectLst/>
                          <a:latin typeface="Avenir Book" panose="02000503020000020003" pitchFamily="2" charset="0"/>
                        </a:rPr>
                        <a:t>Local clipboard</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latin typeface="Avenir Book" panose="02000503020000020003" pitchFamily="2" charset="0"/>
                          <a:hlinkClick r:id="rId16"/>
                        </a:rPr>
                        <a:t>read_clipboard</a:t>
                      </a:r>
                      <a:endParaRPr lang="en-US" sz="160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dirty="0">
                          <a:effectLst/>
                          <a:latin typeface="Avenir Book" panose="02000503020000020003" pitchFamily="2" charset="0"/>
                          <a:hlinkClick r:id="rId16"/>
                        </a:rPr>
                        <a:t>to_clipboard</a:t>
                      </a:r>
                      <a:endParaRPr lang="en-US" sz="1600" dirty="0">
                        <a:effectLst/>
                        <a:latin typeface="Avenir Book" panose="02000503020000020003" pitchFamily="2" charset="0"/>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bl>
          </a:graphicData>
        </a:graphic>
      </p:graphicFrame>
      <p:graphicFrame>
        <p:nvGraphicFramePr>
          <p:cNvPr id="8" name="表格 7"/>
          <p:cNvGraphicFramePr>
            <a:graphicFrameLocks noGrp="1"/>
          </p:cNvGraphicFramePr>
          <p:nvPr/>
        </p:nvGraphicFramePr>
        <p:xfrm>
          <a:off x="6237765" y="1386809"/>
          <a:ext cx="5724236" cy="5003994"/>
        </p:xfrm>
        <a:graphic>
          <a:graphicData uri="http://schemas.openxmlformats.org/drawingml/2006/table">
            <a:tbl>
              <a:tblPr/>
              <a:tblGrid>
                <a:gridCol w="1431059"/>
                <a:gridCol w="1431059"/>
                <a:gridCol w="1431059"/>
                <a:gridCol w="1431059"/>
              </a:tblGrid>
              <a:tr h="207756">
                <a:tc>
                  <a:txBody>
                    <a:bodyPr/>
                    <a:lstStyle/>
                    <a:p>
                      <a:pPr algn="l" fontAlgn="b"/>
                      <a:r>
                        <a:rPr lang="en-US" sz="1600" b="1" dirty="0">
                          <a:effectLst/>
                          <a:latin typeface="Avenir Book" panose="02000503020000020003" pitchFamily="2" charset="0"/>
                        </a:rPr>
                        <a:t>Format Type</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Data Description</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a:effectLst/>
                          <a:latin typeface="Avenir Book" panose="02000503020000020003" pitchFamily="2" charset="0"/>
                        </a:rPr>
                        <a:t>Reader</a:t>
                      </a:r>
                      <a:endParaRPr lang="en-US" sz="1600" b="1">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b"/>
                      <a:r>
                        <a:rPr lang="en-US" sz="1600" b="1" dirty="0">
                          <a:effectLst/>
                          <a:latin typeface="Avenir Book" panose="02000503020000020003" pitchFamily="2" charset="0"/>
                        </a:rPr>
                        <a:t>Writer</a:t>
                      </a:r>
                      <a:endParaRPr lang="en-US" sz="1600" b="1" dirty="0">
                        <a:effectLst/>
                        <a:latin typeface="Avenir Book" panose="02000503020000020003" pitchFamily="2" charset="0"/>
                      </a:endParaRPr>
                    </a:p>
                  </a:txBody>
                  <a:tcPr marL="47297" marR="47297" marT="23649" marB="23649" anchor="b">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dirty="0">
                          <a:effectLst/>
                        </a:rPr>
                        <a:t>binary</a:t>
                      </a:r>
                      <a:endParaRPr lang="en-US" sz="1600" dirty="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17"/>
                        </a:rPr>
                        <a:t>MS 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18"/>
                        </a:rPr>
                        <a:t>read_excel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19"/>
                        </a:rPr>
                        <a:t>to_excel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0"/>
                        </a:rPr>
                        <a:t>OpenDocument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1"/>
                        </a:rPr>
                        <a:t>read_excel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2"/>
                        </a:rPr>
                        <a:t>HDF5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3"/>
                        </a:rPr>
                        <a:t>read_hdf</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3"/>
                        </a:rPr>
                        <a:t>to_hdf</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4"/>
                        </a:rPr>
                        <a:t>Feather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5"/>
                        </a:rPr>
                        <a:t>read_feather</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5"/>
                        </a:rPr>
                        <a:t>to_feather</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6"/>
                        </a:rPr>
                        <a:t>Parquet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7"/>
                        </a:rPr>
                        <a:t>read_parquet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7"/>
                        </a:rPr>
                        <a:t>to_parquet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8"/>
                        </a:rPr>
                        <a:t>ORC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29"/>
                        </a:rPr>
                        <a:t>read_orc</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0"/>
                        </a:rPr>
                        <a:t>Stata</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1"/>
                        </a:rPr>
                        <a:t>read_stata</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2"/>
                        </a:rPr>
                        <a:t>to_stata</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3"/>
                        </a:rPr>
                        <a:t>SAS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4"/>
                        </a:rPr>
                        <a:t>read_sas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5"/>
                        </a:rPr>
                        <a:t>SPSS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6"/>
                        </a:rPr>
                        <a:t>read_spss</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endParaRPr lang="zh-CN" alt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63572">
                <a:tc>
                  <a:txBody>
                    <a:bodyPr/>
                    <a:lstStyle/>
                    <a:p>
                      <a:pPr fontAlgn="t"/>
                      <a:r>
                        <a:rPr lang="en-US" sz="1600">
                          <a:effectLst/>
                        </a:rPr>
                        <a:t>binary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7"/>
                        </a:rPr>
                        <a:t>Python Pickle Format</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8"/>
                        </a:rPr>
                        <a:t>read_pickle</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8"/>
                        </a:rPr>
                        <a:t>to_pickle</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207756">
                <a:tc>
                  <a:txBody>
                    <a:bodyPr/>
                    <a:lstStyle/>
                    <a:p>
                      <a:pPr fontAlgn="t"/>
                      <a:r>
                        <a:rPr lang="en-US" sz="1600">
                          <a:effectLst/>
                        </a:rPr>
                        <a:t>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39"/>
                        </a:rPr>
                        <a:t>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40"/>
                        </a:rPr>
                        <a:t>read_sql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en-US" sz="1600" u="none" strike="noStrike">
                          <a:effectLst/>
                          <a:hlinkClick r:id="rId40"/>
                        </a:rPr>
                        <a:t>to_sql</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r>
              <a:tr h="363572">
                <a:tc>
                  <a:txBody>
                    <a:bodyPr/>
                    <a:lstStyle/>
                    <a:p>
                      <a:pPr fontAlgn="t"/>
                      <a:r>
                        <a:rPr lang="en-US" sz="1600" dirty="0">
                          <a:effectLst/>
                        </a:rPr>
                        <a:t>SQL</a:t>
                      </a:r>
                      <a:endParaRPr lang="en-US" sz="1600" dirty="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u="none" strike="noStrike">
                          <a:effectLst/>
                          <a:hlinkClick r:id="rId41"/>
                        </a:rPr>
                        <a:t>Google BigQuery</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u="none" strike="noStrike">
                          <a:effectLst/>
                          <a:hlinkClick r:id="rId42"/>
                        </a:rPr>
                        <a:t>read_gbq</a:t>
                      </a:r>
                      <a:endParaRPr lang="en-US" sz="160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c>
                  <a:txBody>
                    <a:bodyPr/>
                    <a:lstStyle/>
                    <a:p>
                      <a:pPr fontAlgn="t"/>
                      <a:r>
                        <a:rPr lang="en-US" sz="1600" u="none" strike="noStrike" dirty="0">
                          <a:effectLst/>
                          <a:hlinkClick r:id="rId42"/>
                        </a:rPr>
                        <a:t>to_gbq</a:t>
                      </a:r>
                      <a:endParaRPr lang="en-US" sz="1600" dirty="0">
                        <a:effectLst/>
                      </a:endParaRPr>
                    </a:p>
                  </a:txBody>
                  <a:tcPr marL="47297" marR="47297" marT="23649" marB="23649">
                    <a:lnL>
                      <a:noFill/>
                    </a:lnL>
                    <a:lnR>
                      <a:noFill/>
                    </a:lnR>
                    <a:lnT w="9525" cap="flat" cmpd="sng" algn="ctr">
                      <a:solidFill>
                        <a:srgbClr val="DEE2E6"/>
                      </a:solidFill>
                      <a:prstDash val="solid"/>
                      <a:round/>
                      <a:headEnd type="none" w="med" len="med"/>
                      <a:tailEnd type="none" w="med" len="med"/>
                    </a:lnT>
                    <a:lnB>
                      <a:noFill/>
                    </a:lnB>
                    <a:solidFill>
                      <a:srgbClr val="FFFFFF"/>
                    </a:solidFill>
                  </a:tcPr>
                </a:tc>
              </a:tr>
            </a:tbl>
          </a:graphicData>
        </a:graphic>
      </p:graphicFrame>
      <p:sp>
        <p:nvSpPr>
          <p:cNvPr id="9" name="矩形 8"/>
          <p:cNvSpPr/>
          <p:nvPr/>
        </p:nvSpPr>
        <p:spPr>
          <a:xfrm>
            <a:off x="229870" y="6327140"/>
            <a:ext cx="7649210" cy="368300"/>
          </a:xfrm>
          <a:prstGeom prst="rect">
            <a:avLst/>
          </a:prstGeom>
        </p:spPr>
        <p:txBody>
          <a:bodyPr wrap="square">
            <a:spAutoFit/>
          </a:bodyPr>
          <a:lstStyle/>
          <a:p>
            <a:r>
              <a:rPr lang="zh-CN" altLang="en-US" dirty="0">
                <a:hlinkClick r:id="rId43"/>
              </a:rPr>
              <a:t>https://pandas.pydata.org/pandas-docs/stable/user_guide/io.html</a:t>
            </a:r>
            <a:endParaRPr lang="zh-CN" altLang="en-US" dirty="0"/>
          </a:p>
        </p:txBody>
      </p:sp>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6235" y="46355"/>
            <a:ext cx="10515600" cy="1325563"/>
          </a:xfrm>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201103"/>
            <a:ext cx="11440006" cy="489364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err="1">
                <a:latin typeface="Avenir Book" panose="02000503020000020003" pitchFamily="2" charset="0"/>
              </a:rPr>
              <a:t>filepath</a:t>
            </a:r>
            <a:r>
              <a:rPr lang="en-US" altLang="zh-CN" sz="2400" dirty="0">
                <a:latin typeface="Avenir Book" panose="02000503020000020003" pitchFamily="2" charset="0"/>
              </a:rPr>
              <a:t>:  a path to a file</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err="1">
                <a:latin typeface="Avenir Book" panose="02000503020000020003" pitchFamily="2" charset="0"/>
              </a:rPr>
              <a:t>sep</a:t>
            </a:r>
            <a:r>
              <a:rPr lang="en-US" altLang="zh-CN" sz="2400" dirty="0">
                <a:latin typeface="Avenir Book" panose="02000503020000020003" pitchFamily="2" charset="0"/>
              </a:rPr>
              <a:t>: </a:t>
            </a:r>
            <a:r>
              <a:rPr lang="en-US" altLang="zh-CN" sz="2400" dirty="0">
                <a:solidFill>
                  <a:srgbClr val="FF0000"/>
                </a:solidFill>
                <a:latin typeface="Avenir Book" panose="02000503020000020003" pitchFamily="2" charset="0"/>
              </a:rPr>
              <a:t>Delimiter to use; ’ , ’ for CSV, </a:t>
            </a:r>
            <a:r>
              <a:rPr lang="en-US" altLang="zh-CN" sz="2400" dirty="0">
                <a:latin typeface="Avenir Book" panose="02000503020000020003" pitchFamily="2" charset="0"/>
              </a:rPr>
              <a:t>‘ </a:t>
            </a:r>
            <a:r>
              <a:rPr lang="en-US" altLang="zh-CN" sz="2400" b="1" dirty="0">
                <a:solidFill>
                  <a:schemeClr val="accent2">
                    <a:lumMod val="75000"/>
                  </a:schemeClr>
                </a:solidFill>
                <a:latin typeface="Avenir Book" panose="02000503020000020003" pitchFamily="2" charset="0"/>
              </a:rPr>
              <a:t>\t </a:t>
            </a:r>
            <a:r>
              <a:rPr lang="en-US" altLang="zh-CN" sz="2400" dirty="0">
                <a:latin typeface="Avenir Book" panose="02000503020000020003" pitchFamily="2" charset="0"/>
              </a:rPr>
              <a:t>’ for tab-delimited file</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a:latin typeface="Avenir Book" panose="02000503020000020003" pitchFamily="2" charset="0"/>
              </a:rPr>
              <a:t>header</a:t>
            </a:r>
            <a:r>
              <a:rPr lang="en-US" altLang="zh-CN" sz="2400" dirty="0">
                <a:latin typeface="Avenir Book" panose="02000503020000020003" pitchFamily="2" charset="0"/>
              </a:rPr>
              <a:t>: Row number(s) to use as the column names. None if file contains no header row</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a:latin typeface="Avenir Book" panose="02000503020000020003" pitchFamily="2" charset="0"/>
              </a:rPr>
              <a:t>names</a:t>
            </a:r>
            <a:r>
              <a:rPr lang="en-US" altLang="zh-CN" sz="2400" dirty="0">
                <a:latin typeface="Avenir Book" panose="02000503020000020003" pitchFamily="2" charset="0"/>
              </a:rPr>
              <a:t>: List of column names to use</a:t>
            </a:r>
            <a:endParaRPr lang="en-US" altLang="zh-CN" sz="2400" dirty="0">
              <a:latin typeface="Avenir Book" panose="02000503020000020003" pitchFamily="2" charset="0"/>
            </a:endParaRPr>
          </a:p>
          <a:p>
            <a:endParaRPr lang="en-US" altLang="zh-CN" sz="2400" dirty="0">
              <a:latin typeface="Avenir Book" panose="02000503020000020003" pitchFamily="2" charset="0"/>
            </a:endParaRPr>
          </a:p>
          <a:p>
            <a:r>
              <a:rPr lang="en-US" altLang="zh-CN" sz="2400" b="1" dirty="0" err="1">
                <a:latin typeface="Avenir Book" panose="02000503020000020003" pitchFamily="2" charset="0"/>
              </a:rPr>
              <a:t>index_col</a:t>
            </a:r>
            <a:r>
              <a:rPr lang="en-US" altLang="zh-CN" sz="2400" dirty="0">
                <a:latin typeface="Avenir Book" panose="02000503020000020003" pitchFamily="2" charset="0"/>
              </a:rPr>
              <a:t>: Column(s) to use as the row labels of the </a:t>
            </a:r>
            <a:r>
              <a:rPr lang="en-US" altLang="zh-CN" sz="2400" dirty="0" err="1">
                <a:latin typeface="Avenir Book" panose="02000503020000020003" pitchFamily="2" charset="0"/>
              </a:rPr>
              <a:t>DataFrame</a:t>
            </a:r>
            <a:r>
              <a:rPr lang="en-US" altLang="zh-CN" sz="2400" dirty="0">
                <a:latin typeface="Avenir Book" panose="02000503020000020003" pitchFamily="2" charset="0"/>
              </a:rPr>
              <a:t>, either given as string name or column index.</a:t>
            </a:r>
            <a:endParaRPr lang="en-US" altLang="zh-CN" sz="2400" dirty="0">
              <a:latin typeface="Avenir Book" panose="02000503020000020003" pitchFamily="2" charset="0"/>
            </a:endParaRPr>
          </a:p>
        </p:txBody>
      </p:sp>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440006"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sp>
        <p:nvSpPr>
          <p:cNvPr id="4" name="矩形 3"/>
          <p:cNvSpPr/>
          <p:nvPr/>
        </p:nvSpPr>
        <p:spPr>
          <a:xfrm>
            <a:off x="3097945" y="2523108"/>
            <a:ext cx="3475567" cy="523220"/>
          </a:xfrm>
          <a:prstGeom prst="rect">
            <a:avLst/>
          </a:prstGeom>
        </p:spPr>
        <p:txBody>
          <a:bodyPr wrap="none">
            <a:spAutoFit/>
          </a:bodyPr>
          <a:lstStyle/>
          <a:p>
            <a:r>
              <a:rPr lang="zh-CN" altLang="en-US" sz="2800" dirty="0">
                <a:latin typeface="Avenir Book" panose="02000503020000020003" pitchFamily="2" charset="0"/>
              </a:rPr>
              <a:t>RNA_seq_results.csv</a:t>
            </a:r>
            <a:endParaRPr lang="zh-CN" altLang="en-US"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710290" y="3250953"/>
            <a:ext cx="6250875" cy="2981187"/>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3580" y="201930"/>
            <a:ext cx="10515600" cy="1325563"/>
          </a:xfrm>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429703"/>
            <a:ext cx="11440006"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1519517" y="2261291"/>
            <a:ext cx="8171329" cy="4396271"/>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6" y="1690688"/>
            <a:ext cx="11778673"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593644" y="2333486"/>
            <a:ext cx="11004712" cy="4459426"/>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4965" y="123190"/>
            <a:ext cx="10515600" cy="1325563"/>
          </a:xfrm>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85" y="1200785"/>
            <a:ext cx="11522075" cy="1198880"/>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1228707" y="2151152"/>
            <a:ext cx="7006021" cy="461655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417003"/>
            <a:ext cx="11507740" cy="769441"/>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0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2506867" y="2186073"/>
            <a:ext cx="7001809" cy="4545437"/>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Create </a:t>
            </a:r>
            <a:r>
              <a:rPr kumimoji="1" lang="en-US" altLang="zh-CN" dirty="0" err="1"/>
              <a:t>DataFrames</a:t>
            </a:r>
            <a:r>
              <a:rPr kumimoji="1" lang="en-US" altLang="zh-CN" dirty="0"/>
              <a:t> from files</a:t>
            </a:r>
            <a:endParaRPr kumimoji="1" lang="zh-CN" altLang="en-US" dirty="0"/>
          </a:p>
        </p:txBody>
      </p:sp>
      <p:sp>
        <p:nvSpPr>
          <p:cNvPr id="7" name="矩形 6"/>
          <p:cNvSpPr/>
          <p:nvPr/>
        </p:nvSpPr>
        <p:spPr>
          <a:xfrm>
            <a:off x="413327" y="1690688"/>
            <a:ext cx="11456940" cy="830997"/>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read_csv</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filepath</a:t>
            </a:r>
            <a:r>
              <a:rPr lang="en-US" altLang="zh-CN" sz="2400" b="1" dirty="0">
                <a:solidFill>
                  <a:schemeClr val="accent2">
                    <a:lumMod val="75000"/>
                  </a:schemeClr>
                </a:solidFill>
                <a:latin typeface="Avenir Book" panose="02000503020000020003" pitchFamily="2" charset="0"/>
              </a:rPr>
              <a:t>, </a:t>
            </a:r>
            <a:r>
              <a:rPr lang="en-US" altLang="zh-CN" sz="2400" b="1" dirty="0" err="1">
                <a:solidFill>
                  <a:schemeClr val="accent2">
                    <a:lumMod val="75000"/>
                  </a:schemeClr>
                </a:solidFill>
                <a:latin typeface="Avenir Book" panose="02000503020000020003" pitchFamily="2" charset="0"/>
              </a:rPr>
              <a:t>sep</a:t>
            </a:r>
            <a:r>
              <a:rPr lang="en-US" altLang="zh-CN" sz="2400" b="1" dirty="0">
                <a:solidFill>
                  <a:schemeClr val="accent2">
                    <a:lumMod val="75000"/>
                  </a:schemeClr>
                </a:solidFill>
                <a:latin typeface="Avenir Book" panose="02000503020000020003" pitchFamily="2" charset="0"/>
              </a:rPr>
              <a:t>=’,’ , header = ‘infer’, names = None, </a:t>
            </a:r>
            <a:r>
              <a:rPr lang="en-US" altLang="zh-CN" sz="2400" b="1" dirty="0" err="1">
                <a:solidFill>
                  <a:schemeClr val="accent2">
                    <a:lumMod val="75000"/>
                  </a:schemeClr>
                </a:solidFill>
                <a:latin typeface="Avenir Book" panose="02000503020000020003" pitchFamily="2" charset="0"/>
              </a:rPr>
              <a:t>index_col</a:t>
            </a:r>
            <a:r>
              <a:rPr lang="en-US" altLang="zh-CN" sz="2400" b="1" dirty="0">
                <a:solidFill>
                  <a:schemeClr val="accent2">
                    <a:lumMod val="75000"/>
                  </a:schemeClr>
                </a:solidFill>
                <a:latin typeface="Avenir Book" panose="02000503020000020003" pitchFamily="2" charset="0"/>
              </a:rPr>
              <a:t> = None,…)</a:t>
            </a:r>
            <a:endParaRPr lang="en-US" altLang="zh-CN" sz="2400" b="1" dirty="0">
              <a:solidFill>
                <a:schemeClr val="accent2">
                  <a:lumMod val="75000"/>
                </a:schemeClr>
              </a:solidFill>
              <a:latin typeface="Avenir Book" panose="02000503020000020003" pitchFamily="2" charset="0"/>
            </a:endParaRPr>
          </a:p>
          <a:p>
            <a:endParaRPr lang="en-US" altLang="zh-CN" sz="2400" dirty="0">
              <a:latin typeface="Avenir Book" panose="02000503020000020003" pitchFamily="2" charset="0"/>
            </a:endParaRPr>
          </a:p>
        </p:txBody>
      </p:sp>
      <p:sp>
        <p:nvSpPr>
          <p:cNvPr id="5" name="矩形 4"/>
          <p:cNvSpPr/>
          <p:nvPr/>
        </p:nvSpPr>
        <p:spPr>
          <a:xfrm>
            <a:off x="8733589" y="3429000"/>
            <a:ext cx="3136678" cy="1384995"/>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reset_index</a:t>
            </a:r>
            <a:r>
              <a:rPr lang="en-US" altLang="zh-CN" sz="2800" b="1" dirty="0">
                <a:solidFill>
                  <a:schemeClr val="accent2">
                    <a:lumMod val="75000"/>
                  </a:schemeClr>
                </a:solidFill>
                <a:latin typeface="Avenir Book" panose="02000503020000020003" pitchFamily="2" charset="0"/>
              </a:rPr>
              <a:t>()</a:t>
            </a:r>
            <a:endParaRPr lang="en-US" altLang="zh-CN" sz="2800" b="1" dirty="0">
              <a:solidFill>
                <a:schemeClr val="accent2">
                  <a:lumMod val="75000"/>
                </a:schemeClr>
              </a:solidFill>
              <a:latin typeface="Avenir Book" panose="02000503020000020003" pitchFamily="2" charset="0"/>
            </a:endParaRPr>
          </a:p>
          <a:p>
            <a:r>
              <a:rPr lang="en-US" altLang="zh-CN" sz="2800" dirty="0"/>
              <a:t>Reset the</a:t>
            </a:r>
            <a:r>
              <a:rPr lang="en-US" altLang="zh-CN" sz="2800" b="1" dirty="0"/>
              <a:t> index</a:t>
            </a:r>
            <a:r>
              <a:rPr lang="en-US" altLang="zh-CN" sz="2800" dirty="0"/>
              <a:t> of the </a:t>
            </a:r>
            <a:r>
              <a:rPr lang="en-US" altLang="zh-CN" sz="2800" dirty="0" err="1"/>
              <a:t>DataFrame</a:t>
            </a:r>
            <a:endParaRPr lang="en-US" altLang="zh-CN" sz="2800" b="1"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556185" y="2373677"/>
            <a:ext cx="7861674" cy="41715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Pandas-Data Structures</a:t>
            </a:r>
            <a:endParaRPr kumimoji="1" lang="zh-CN" altLang="en-US" dirty="0"/>
          </a:p>
        </p:txBody>
      </p:sp>
      <p:sp>
        <p:nvSpPr>
          <p:cNvPr id="3" name="矩形 2"/>
          <p:cNvSpPr/>
          <p:nvPr/>
        </p:nvSpPr>
        <p:spPr>
          <a:xfrm>
            <a:off x="635000" y="1785035"/>
            <a:ext cx="9486900" cy="1384995"/>
          </a:xfrm>
          <a:prstGeom prst="rect">
            <a:avLst/>
          </a:prstGeom>
        </p:spPr>
        <p:txBody>
          <a:bodyPr wrap="square">
            <a:spAutoFit/>
          </a:bodyPr>
          <a:lstStyle/>
          <a:p>
            <a:r>
              <a:rPr lang="en-US" altLang="zh-CN" sz="2800" dirty="0">
                <a:latin typeface="Avenir Book" panose="02000503020000020003" pitchFamily="2" charset="0"/>
              </a:rPr>
              <a:t>Pandas provides two very useful data structures to process the data:</a:t>
            </a:r>
            <a:endParaRPr lang="en-US" altLang="zh-CN" sz="2800" dirty="0">
              <a:latin typeface="Avenir Book" panose="02000503020000020003" pitchFamily="2" charset="0"/>
            </a:endParaRPr>
          </a:p>
          <a:p>
            <a:r>
              <a:rPr lang="en-US" altLang="zh-CN" sz="2800" b="1" dirty="0">
                <a:solidFill>
                  <a:schemeClr val="accent2">
                    <a:lumMod val="75000"/>
                  </a:schemeClr>
                </a:solidFill>
                <a:latin typeface="Avenir Book" panose="02000503020000020003" pitchFamily="2" charset="0"/>
              </a:rPr>
              <a:t>Series</a:t>
            </a:r>
            <a:r>
              <a:rPr lang="en-US" altLang="zh-CN" sz="2800" dirty="0">
                <a:latin typeface="Avenir Book" panose="02000503020000020003" pitchFamily="2" charset="0"/>
              </a:rPr>
              <a:t> and </a:t>
            </a:r>
            <a:r>
              <a:rPr lang="en-US" altLang="zh-CN" sz="2800" b="1" dirty="0" err="1">
                <a:solidFill>
                  <a:schemeClr val="accent2">
                    <a:lumMod val="75000"/>
                  </a:schemeClr>
                </a:solidFill>
                <a:latin typeface="Avenir Book" panose="02000503020000020003" pitchFamily="2" charset="0"/>
              </a:rPr>
              <a:t>DataFrame</a:t>
            </a:r>
            <a:r>
              <a:rPr lang="en-US" altLang="zh-CN" sz="2800" dirty="0">
                <a:latin typeface="Avenir Book" panose="02000503020000020003" pitchFamily="2" charset="0"/>
              </a:rPr>
              <a:t> </a:t>
            </a:r>
            <a:endParaRPr lang="en-US" altLang="zh-CN" sz="2800" dirty="0">
              <a:latin typeface="Avenir Book" panose="02000503020000020003" pitchFamily="2" charset="0"/>
            </a:endParaRPr>
          </a:p>
        </p:txBody>
      </p:sp>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View </a:t>
            </a:r>
            <a:r>
              <a:rPr kumimoji="1" lang="en-US" altLang="zh-CN" dirty="0" err="1"/>
              <a:t>DataFrames</a:t>
            </a:r>
            <a:endParaRPr kumimoji="1" lang="zh-CN" altLang="en-US" dirty="0"/>
          </a:p>
        </p:txBody>
      </p:sp>
      <p:pic>
        <p:nvPicPr>
          <p:cNvPr id="6" name="图片 5"/>
          <p:cNvPicPr>
            <a:picLocks noChangeAspect="1"/>
          </p:cNvPicPr>
          <p:nvPr/>
        </p:nvPicPr>
        <p:blipFill>
          <a:blip r:embed="rId1"/>
          <a:stretch>
            <a:fillRect/>
          </a:stretch>
        </p:blipFill>
        <p:spPr>
          <a:xfrm>
            <a:off x="8058958" y="1890661"/>
            <a:ext cx="3047998" cy="1346199"/>
          </a:xfrm>
          <a:prstGeom prst="rect">
            <a:avLst/>
          </a:prstGeom>
        </p:spPr>
      </p:pic>
      <p:pic>
        <p:nvPicPr>
          <p:cNvPr id="4" name="图片 3"/>
          <p:cNvPicPr>
            <a:picLocks noChangeAspect="1"/>
          </p:cNvPicPr>
          <p:nvPr/>
        </p:nvPicPr>
        <p:blipFill>
          <a:blip r:embed="rId2"/>
          <a:stretch>
            <a:fillRect/>
          </a:stretch>
        </p:blipFill>
        <p:spPr>
          <a:xfrm>
            <a:off x="417729" y="1446998"/>
            <a:ext cx="6830923" cy="2652618"/>
          </a:xfrm>
          <a:prstGeom prst="rect">
            <a:avLst/>
          </a:prstGeom>
        </p:spPr>
      </p:pic>
      <p:pic>
        <p:nvPicPr>
          <p:cNvPr id="8" name="图片 7"/>
          <p:cNvPicPr>
            <a:picLocks noChangeAspect="1"/>
          </p:cNvPicPr>
          <p:nvPr/>
        </p:nvPicPr>
        <p:blipFill>
          <a:blip r:embed="rId3"/>
          <a:stretch>
            <a:fillRect/>
          </a:stretch>
        </p:blipFill>
        <p:spPr>
          <a:xfrm>
            <a:off x="417729" y="4145004"/>
            <a:ext cx="6144469" cy="2384054"/>
          </a:xfrm>
          <a:prstGeom prst="rect">
            <a:avLst/>
          </a:prstGeom>
        </p:spPr>
      </p:pic>
      <p:sp>
        <p:nvSpPr>
          <p:cNvPr id="3" name="矩形 2"/>
          <p:cNvSpPr/>
          <p:nvPr/>
        </p:nvSpPr>
        <p:spPr>
          <a:xfrm>
            <a:off x="6999071" y="4627491"/>
            <a:ext cx="5057462" cy="1815882"/>
          </a:xfrm>
          <a:prstGeom prst="rect">
            <a:avLst/>
          </a:prstGeom>
        </p:spPr>
        <p:txBody>
          <a:bodyPr wrap="square">
            <a:spAutoFit/>
          </a:bodyPr>
          <a:lstStyle/>
          <a:p>
            <a:r>
              <a:rPr lang="en-US" altLang="zh-CN" sz="2800" dirty="0">
                <a:latin typeface="Avenir Book" panose="02000503020000020003" pitchFamily="2" charset="0"/>
              </a:rPr>
              <a:t>Use </a:t>
            </a:r>
            <a:r>
              <a:rPr lang="en-US" altLang="zh-CN" sz="2800" dirty="0" err="1">
                <a:solidFill>
                  <a:schemeClr val="accent2">
                    <a:lumMod val="75000"/>
                  </a:schemeClr>
                </a:solidFill>
                <a:latin typeface="Courier" pitchFamily="2" charset="0"/>
                <a:cs typeface="Courier New" panose="02070309020205020404" charset="0"/>
              </a:rPr>
              <a:t>DataFrame.head</a:t>
            </a:r>
            <a:r>
              <a:rPr lang="en-US" altLang="zh-CN" sz="2800" dirty="0">
                <a:solidFill>
                  <a:schemeClr val="accent2">
                    <a:lumMod val="75000"/>
                  </a:schemeClr>
                </a:solidFill>
                <a:latin typeface="Courier" pitchFamily="2" charset="0"/>
                <a:cs typeface="Courier New" panose="02070309020205020404" charset="0"/>
              </a:rPr>
              <a:t>(n) </a:t>
            </a:r>
            <a:r>
              <a:rPr lang="en-US" altLang="zh-CN" sz="2800" dirty="0">
                <a:latin typeface="Avenir Book" panose="02000503020000020003" pitchFamily="2" charset="0"/>
              </a:rPr>
              <a:t>and </a:t>
            </a:r>
            <a:r>
              <a:rPr lang="en-US" altLang="zh-CN" sz="2800" dirty="0" err="1">
                <a:solidFill>
                  <a:schemeClr val="accent2">
                    <a:lumMod val="75000"/>
                  </a:schemeClr>
                </a:solidFill>
                <a:latin typeface="Courier" pitchFamily="2" charset="0"/>
                <a:cs typeface="Courier New" panose="02070309020205020404" charset="0"/>
              </a:rPr>
              <a:t>DataFrame.tail</a:t>
            </a:r>
            <a:r>
              <a:rPr lang="en-US" altLang="zh-CN" sz="2800" dirty="0">
                <a:solidFill>
                  <a:schemeClr val="accent2">
                    <a:lumMod val="75000"/>
                  </a:schemeClr>
                </a:solidFill>
                <a:latin typeface="Courier" pitchFamily="2" charset="0"/>
                <a:cs typeface="Courier New" panose="02070309020205020404" charset="0"/>
              </a:rPr>
              <a:t>(n) </a:t>
            </a:r>
            <a:r>
              <a:rPr lang="en-US" altLang="zh-CN" sz="2800" dirty="0">
                <a:latin typeface="Avenir Book" panose="02000503020000020003" pitchFamily="2" charset="0"/>
              </a:rPr>
              <a:t>to view the top and bottom n rows of the frame, respectively.</a:t>
            </a:r>
            <a:endParaRPr lang="en-US" altLang="zh-CN" sz="2800" dirty="0">
              <a:latin typeface="Avenir Book" panose="02000503020000020003" pitchFamily="2" charset="0"/>
            </a:endParaRPr>
          </a:p>
        </p:txBody>
      </p:sp>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355" y="167005"/>
            <a:ext cx="10515600" cy="1325563"/>
          </a:xfrm>
        </p:spPr>
        <p:txBody>
          <a:bodyPr/>
          <a:lstStyle/>
          <a:p>
            <a:r>
              <a:rPr kumimoji="1" lang="en-US" altLang="zh-CN" dirty="0"/>
              <a:t>Save </a:t>
            </a:r>
            <a:r>
              <a:rPr kumimoji="1" lang="en-US" altLang="zh-CN" dirty="0" err="1"/>
              <a:t>DataFrames</a:t>
            </a:r>
            <a:r>
              <a:rPr kumimoji="1" lang="en-US" altLang="zh-CN" dirty="0"/>
              <a:t> to files</a:t>
            </a:r>
            <a:endParaRPr kumimoji="1" lang="zh-CN" altLang="en-US" dirty="0"/>
          </a:p>
        </p:txBody>
      </p:sp>
      <p:sp>
        <p:nvSpPr>
          <p:cNvPr id="7" name="矩形 6"/>
          <p:cNvSpPr/>
          <p:nvPr/>
        </p:nvSpPr>
        <p:spPr>
          <a:xfrm>
            <a:off x="279342" y="1323023"/>
            <a:ext cx="11074400" cy="954107"/>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DataFrame.to_csv</a:t>
            </a:r>
            <a:r>
              <a:rPr lang="en-US" altLang="zh-CN" sz="2800" b="1" dirty="0">
                <a:solidFill>
                  <a:schemeClr val="accent2">
                    <a:lumMod val="75000"/>
                  </a:schemeClr>
                </a:solidFill>
                <a:latin typeface="Avenir Book" panose="02000503020000020003" pitchFamily="2" charset="0"/>
              </a:rPr>
              <a:t> (</a:t>
            </a:r>
            <a:r>
              <a:rPr lang="en-US" altLang="zh-CN" sz="2800" b="1" dirty="0" err="1">
                <a:solidFill>
                  <a:schemeClr val="accent2">
                    <a:lumMod val="75000"/>
                  </a:schemeClr>
                </a:solidFill>
                <a:latin typeface="Avenir Book" panose="02000503020000020003" pitchFamily="2" charset="0"/>
              </a:rPr>
              <a:t>filepath</a:t>
            </a:r>
            <a:r>
              <a:rPr lang="en-US" altLang="zh-CN" sz="2800" b="1" dirty="0">
                <a:solidFill>
                  <a:schemeClr val="accent2">
                    <a:lumMod val="75000"/>
                  </a:schemeClr>
                </a:solidFill>
                <a:latin typeface="Avenir Book" panose="02000503020000020003" pitchFamily="2" charset="0"/>
              </a:rPr>
              <a:t>, </a:t>
            </a:r>
            <a:r>
              <a:rPr lang="en-US" altLang="zh-CN" sz="2800" b="1" dirty="0" err="1">
                <a:solidFill>
                  <a:schemeClr val="accent2">
                    <a:lumMod val="75000"/>
                  </a:schemeClr>
                </a:solidFill>
                <a:latin typeface="Avenir Book" panose="02000503020000020003" pitchFamily="2" charset="0"/>
              </a:rPr>
              <a:t>sep</a:t>
            </a:r>
            <a:r>
              <a:rPr lang="en-US" altLang="zh-CN" sz="2800" b="1" dirty="0">
                <a:solidFill>
                  <a:schemeClr val="accent2">
                    <a:lumMod val="75000"/>
                  </a:schemeClr>
                </a:solidFill>
                <a:latin typeface="Avenir Book" panose="02000503020000020003" pitchFamily="2" charset="0"/>
              </a:rPr>
              <a:t>=’,’ , header = True, index = True, …)</a:t>
            </a:r>
            <a:endParaRPr lang="en-US" altLang="zh-CN" sz="2800" b="1" dirty="0">
              <a:solidFill>
                <a:schemeClr val="accent2">
                  <a:lumMod val="75000"/>
                </a:schemeClr>
              </a:solidFill>
              <a:latin typeface="Avenir Book" panose="02000503020000020003" pitchFamily="2" charset="0"/>
            </a:endParaRPr>
          </a:p>
          <a:p>
            <a:endParaRPr lang="en-US" altLang="zh-CN" sz="2800" dirty="0">
              <a:latin typeface="Avenir Book" panose="02000503020000020003" pitchFamily="2" charset="0"/>
            </a:endParaRPr>
          </a:p>
        </p:txBody>
      </p:sp>
      <p:sp>
        <p:nvSpPr>
          <p:cNvPr id="4" name="矩形 3"/>
          <p:cNvSpPr/>
          <p:nvPr/>
        </p:nvSpPr>
        <p:spPr>
          <a:xfrm>
            <a:off x="548640" y="2277745"/>
            <a:ext cx="11471275" cy="2245360"/>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sep</a:t>
            </a:r>
            <a:r>
              <a:rPr lang="en-US" altLang="zh-CN" sz="2800" dirty="0">
                <a:latin typeface="Avenir Book" panose="02000503020000020003" pitchFamily="2" charset="0"/>
              </a:rPr>
              <a:t> : str, default ‘</a:t>
            </a:r>
            <a:r>
              <a:rPr lang="en-US" altLang="zh-CN" sz="2800" b="1" dirty="0">
                <a:solidFill>
                  <a:schemeClr val="accent2">
                    <a:lumMod val="75000"/>
                  </a:schemeClr>
                </a:solidFill>
                <a:latin typeface="Avenir Book" panose="02000503020000020003" pitchFamily="2" charset="0"/>
              </a:rPr>
              <a:t>,</a:t>
            </a:r>
            <a:r>
              <a:rPr lang="en-US" altLang="zh-CN" sz="2800" dirty="0">
                <a:latin typeface="Avenir Book" panose="02000503020000020003" pitchFamily="2" charset="0"/>
              </a:rPr>
              <a:t>’ ; ‘</a:t>
            </a:r>
            <a:r>
              <a:rPr lang="en-US" altLang="zh-CN" sz="2800" b="1" dirty="0">
                <a:solidFill>
                  <a:schemeClr val="accent2">
                    <a:lumMod val="75000"/>
                  </a:schemeClr>
                </a:solidFill>
                <a:latin typeface="Avenir Book" panose="02000503020000020003" pitchFamily="2" charset="0"/>
              </a:rPr>
              <a:t>\t</a:t>
            </a:r>
            <a:r>
              <a:rPr lang="en-US" altLang="zh-CN" sz="2800" dirty="0">
                <a:latin typeface="Avenir Book" panose="02000503020000020003" pitchFamily="2" charset="0"/>
              </a:rPr>
              <a:t>’ for tab-delimited file</a:t>
            </a:r>
            <a:endParaRPr lang="en-US" altLang="zh-CN" sz="2800" b="1" dirty="0">
              <a:latin typeface="Avenir Book" panose="02000503020000020003" pitchFamily="2" charset="0"/>
            </a:endParaRPr>
          </a:p>
          <a:p>
            <a:r>
              <a:rPr lang="en-US" altLang="zh-CN" sz="2800" b="1" dirty="0">
                <a:solidFill>
                  <a:schemeClr val="accent2">
                    <a:lumMod val="75000"/>
                  </a:schemeClr>
                </a:solidFill>
                <a:latin typeface="Avenir Book" panose="02000503020000020003" pitchFamily="2" charset="0"/>
              </a:rPr>
              <a:t>header</a:t>
            </a:r>
            <a:r>
              <a:rPr lang="en-US" altLang="zh-CN" sz="2800" dirty="0">
                <a:latin typeface="Avenir Book" panose="02000503020000020003" pitchFamily="2" charset="0"/>
              </a:rPr>
              <a:t> : bool or list of str, default True. Write out the column names. If a list of strings is given it is assumed to be aliases for the column names.</a:t>
            </a:r>
            <a:endParaRPr lang="en-US" altLang="zh-CN" sz="2800" dirty="0">
              <a:latin typeface="Avenir Book" panose="02000503020000020003" pitchFamily="2" charset="0"/>
            </a:endParaRPr>
          </a:p>
          <a:p>
            <a:r>
              <a:rPr lang="en-US" altLang="zh-CN" sz="2800" b="1" dirty="0">
                <a:solidFill>
                  <a:schemeClr val="accent2">
                    <a:lumMod val="75000"/>
                  </a:schemeClr>
                </a:solidFill>
                <a:latin typeface="Avenir Book" panose="02000503020000020003" pitchFamily="2" charset="0"/>
              </a:rPr>
              <a:t>index</a:t>
            </a:r>
            <a:r>
              <a:rPr lang="en-US" altLang="zh-CN" sz="2800" dirty="0">
                <a:latin typeface="Avenir Book" panose="02000503020000020003" pitchFamily="2" charset="0"/>
              </a:rPr>
              <a:t> : bool, default True. Write row names (index).</a:t>
            </a:r>
            <a:endParaRPr lang="en-US" altLang="zh-CN" sz="2800" dirty="0">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838200" y="4825571"/>
            <a:ext cx="6498872" cy="683482"/>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5465" y="221615"/>
            <a:ext cx="10515600" cy="1325563"/>
          </a:xfrm>
        </p:spPr>
        <p:txBody>
          <a:bodyPr/>
          <a:lstStyle/>
          <a:p>
            <a:r>
              <a:rPr kumimoji="1" lang="en-US" altLang="zh-CN" sz="3200" dirty="0" err="1"/>
              <a:t>DataFrame</a:t>
            </a:r>
            <a:r>
              <a:rPr kumimoji="1" lang="zh-CN" altLang="en-US" sz="3200" dirty="0"/>
              <a:t> </a:t>
            </a:r>
            <a:r>
              <a:rPr kumimoji="1" lang="en-US" altLang="zh-CN" sz="3200" dirty="0"/>
              <a:t>indexing and slicing</a:t>
            </a:r>
            <a:endParaRPr kumimoji="1" lang="zh-CN" altLang="en-US" sz="3200" dirty="0"/>
          </a:p>
        </p:txBody>
      </p:sp>
      <p:sp>
        <p:nvSpPr>
          <p:cNvPr id="10" name="矩形 9"/>
          <p:cNvSpPr/>
          <p:nvPr/>
        </p:nvSpPr>
        <p:spPr>
          <a:xfrm>
            <a:off x="413327" y="1743393"/>
            <a:ext cx="11074400" cy="523220"/>
          </a:xfrm>
          <a:prstGeom prst="rect">
            <a:avLst/>
          </a:prstGeom>
        </p:spPr>
        <p:txBody>
          <a:bodyPr wrap="square">
            <a:spAutoFit/>
          </a:bodyPr>
          <a:lstStyle/>
          <a:p>
            <a:r>
              <a:rPr lang="en-US" altLang="zh-CN" sz="2800" dirty="0">
                <a:latin typeface="Avenir Book" panose="02000503020000020003" pitchFamily="2" charset="0"/>
              </a:rPr>
              <a:t>Get row and column labels: </a:t>
            </a:r>
            <a:r>
              <a:rPr lang="en-US" altLang="zh-CN" sz="2800" dirty="0" err="1">
                <a:solidFill>
                  <a:schemeClr val="accent2">
                    <a:lumMod val="75000"/>
                  </a:schemeClr>
                </a:solidFill>
                <a:latin typeface="Avenir Book" panose="02000503020000020003" pitchFamily="2" charset="0"/>
              </a:rPr>
              <a:t>df.index</a:t>
            </a:r>
            <a:r>
              <a:rPr lang="en-US" altLang="zh-CN" sz="2800" dirty="0">
                <a:latin typeface="Avenir Book" panose="02000503020000020003" pitchFamily="2" charset="0"/>
              </a:rPr>
              <a:t>, </a:t>
            </a:r>
            <a:r>
              <a:rPr lang="en-US" altLang="zh-CN" sz="2800" dirty="0" err="1">
                <a:solidFill>
                  <a:schemeClr val="accent2">
                    <a:lumMod val="75000"/>
                  </a:schemeClr>
                </a:solidFill>
                <a:latin typeface="Avenir Book" panose="02000503020000020003" pitchFamily="2" charset="0"/>
              </a:rPr>
              <a:t>df.columns</a:t>
            </a:r>
            <a:endParaRPr lang="en-US" altLang="zh-CN" sz="2800" dirty="0">
              <a:solidFill>
                <a:schemeClr val="accent2">
                  <a:lumMod val="75000"/>
                </a:schemeClr>
              </a:solidFill>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3662410" y="2516843"/>
            <a:ext cx="4281496" cy="2342230"/>
          </a:xfrm>
          <a:prstGeom prst="rect">
            <a:avLst/>
          </a:prstGeom>
        </p:spPr>
      </p:pic>
      <p:pic>
        <p:nvPicPr>
          <p:cNvPr id="8" name="图片 7"/>
          <p:cNvPicPr>
            <a:picLocks noChangeAspect="1"/>
          </p:cNvPicPr>
          <p:nvPr/>
        </p:nvPicPr>
        <p:blipFill>
          <a:blip r:embed="rId2"/>
          <a:stretch>
            <a:fillRect/>
          </a:stretch>
        </p:blipFill>
        <p:spPr>
          <a:xfrm>
            <a:off x="3708998" y="5208813"/>
            <a:ext cx="2988232" cy="830997"/>
          </a:xfrm>
          <a:prstGeom prst="rect">
            <a:avLst/>
          </a:prstGeom>
        </p:spPr>
      </p:pic>
      <p:pic>
        <p:nvPicPr>
          <p:cNvPr id="11" name="图片 10"/>
          <p:cNvPicPr>
            <a:picLocks noChangeAspect="1"/>
          </p:cNvPicPr>
          <p:nvPr/>
        </p:nvPicPr>
        <p:blipFill>
          <a:blip r:embed="rId3"/>
          <a:stretch>
            <a:fillRect/>
          </a:stretch>
        </p:blipFill>
        <p:spPr>
          <a:xfrm>
            <a:off x="8499539" y="1952298"/>
            <a:ext cx="2988188" cy="3256515"/>
          </a:xfrm>
          <a:prstGeom prst="rect">
            <a:avLst/>
          </a:prstGeom>
        </p:spPr>
      </p:pic>
      <p:pic>
        <p:nvPicPr>
          <p:cNvPr id="12" name="图片 11"/>
          <p:cNvPicPr>
            <a:picLocks noChangeAspect="1"/>
          </p:cNvPicPr>
          <p:nvPr/>
        </p:nvPicPr>
        <p:blipFill>
          <a:blip r:embed="rId4"/>
          <a:stretch>
            <a:fillRect/>
          </a:stretch>
        </p:blipFill>
        <p:spPr>
          <a:xfrm>
            <a:off x="8049433" y="5167312"/>
            <a:ext cx="3594100" cy="1397000"/>
          </a:xfrm>
          <a:prstGeom prst="rect">
            <a:avLst/>
          </a:prstGeom>
        </p:spPr>
      </p:pic>
      <p:pic>
        <p:nvPicPr>
          <p:cNvPr id="9" name="图片 8"/>
          <p:cNvPicPr>
            <a:picLocks noChangeAspect="1"/>
          </p:cNvPicPr>
          <p:nvPr/>
        </p:nvPicPr>
        <p:blipFill>
          <a:blip r:embed="rId5"/>
          <a:stretch>
            <a:fillRect/>
          </a:stretch>
        </p:blipFill>
        <p:spPr>
          <a:xfrm>
            <a:off x="172310" y="2516843"/>
            <a:ext cx="3302000" cy="42545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4" name="图片 3"/>
          <p:cNvPicPr>
            <a:picLocks noChangeAspect="1"/>
          </p:cNvPicPr>
          <p:nvPr/>
        </p:nvPicPr>
        <p:blipFill>
          <a:blip r:embed="rId1"/>
          <a:stretch>
            <a:fillRect/>
          </a:stretch>
        </p:blipFill>
        <p:spPr>
          <a:xfrm>
            <a:off x="413327" y="2516843"/>
            <a:ext cx="3302000" cy="4254500"/>
          </a:xfrm>
          <a:prstGeom prst="rect">
            <a:avLst/>
          </a:prstGeom>
        </p:spPr>
      </p:pic>
      <p:pic>
        <p:nvPicPr>
          <p:cNvPr id="5" name="图片 4"/>
          <p:cNvPicPr>
            <a:picLocks noChangeAspect="1"/>
          </p:cNvPicPr>
          <p:nvPr/>
        </p:nvPicPr>
        <p:blipFill>
          <a:blip r:embed="rId2"/>
          <a:stretch>
            <a:fillRect/>
          </a:stretch>
        </p:blipFill>
        <p:spPr>
          <a:xfrm>
            <a:off x="3975100" y="3091786"/>
            <a:ext cx="2120900" cy="2552700"/>
          </a:xfrm>
          <a:prstGeom prst="rect">
            <a:avLst/>
          </a:prstGeom>
        </p:spPr>
      </p:pic>
      <p:sp>
        <p:nvSpPr>
          <p:cNvPr id="9" name="矩形 8"/>
          <p:cNvSpPr/>
          <p:nvPr/>
        </p:nvSpPr>
        <p:spPr>
          <a:xfrm>
            <a:off x="3822700" y="2704665"/>
            <a:ext cx="11074400" cy="461665"/>
          </a:xfrm>
          <a:prstGeom prst="rect">
            <a:avLst/>
          </a:prstGeom>
        </p:spPr>
        <p:txBody>
          <a:bodyPr wrap="square">
            <a:spAutoFit/>
          </a:bodyPr>
          <a:lstStyle/>
          <a:p>
            <a:r>
              <a:rPr lang="en-US" altLang="zh-CN" sz="2400" b="1" dirty="0">
                <a:latin typeface="Avenir Book" panose="02000503020000020003" pitchFamily="2" charset="0"/>
              </a:rPr>
              <a:t>By column name</a:t>
            </a:r>
            <a:endParaRPr lang="en-US" altLang="zh-CN" sz="2400" dirty="0">
              <a:latin typeface="Avenir Book" panose="02000503020000020003" pitchFamily="2" charset="0"/>
            </a:endParaRPr>
          </a:p>
        </p:txBody>
      </p:sp>
      <p:pic>
        <p:nvPicPr>
          <p:cNvPr id="7" name="图片 6"/>
          <p:cNvPicPr>
            <a:picLocks noChangeAspect="1"/>
          </p:cNvPicPr>
          <p:nvPr/>
        </p:nvPicPr>
        <p:blipFill>
          <a:blip r:embed="rId3"/>
          <a:stretch>
            <a:fillRect/>
          </a:stretch>
        </p:blipFill>
        <p:spPr>
          <a:xfrm>
            <a:off x="6981344" y="3091786"/>
            <a:ext cx="3972064" cy="3412172"/>
          </a:xfrm>
          <a:prstGeom prst="rect">
            <a:avLst/>
          </a:prstGeom>
        </p:spPr>
      </p:pic>
      <p:sp>
        <p:nvSpPr>
          <p:cNvPr id="3" name="文本框 2"/>
          <p:cNvSpPr txBox="1"/>
          <p:nvPr/>
        </p:nvSpPr>
        <p:spPr>
          <a:xfrm>
            <a:off x="6240087" y="1535138"/>
            <a:ext cx="6089073" cy="830997"/>
          </a:xfrm>
          <a:prstGeom prst="rect">
            <a:avLst/>
          </a:prstGeom>
          <a:noFill/>
        </p:spPr>
        <p:txBody>
          <a:bodyPr wrap="square" rtlCol="0">
            <a:spAutoFit/>
          </a:bodyPr>
          <a:lstStyle/>
          <a:p>
            <a:r>
              <a:rPr lang="en-US" altLang="zh-CN" sz="2400" dirty="0">
                <a:latin typeface="Avenir Book" panose="02000503020000020003" pitchFamily="2" charset="0"/>
              </a:rPr>
              <a:t>A </a:t>
            </a:r>
            <a:r>
              <a:rPr lang="en-US" altLang="zh-CN" sz="2400" dirty="0" err="1">
                <a:solidFill>
                  <a:schemeClr val="accent2">
                    <a:lumMod val="75000"/>
                  </a:schemeClr>
                </a:solidFill>
                <a:latin typeface="Avenir Book" panose="02000503020000020003" pitchFamily="2" charset="0"/>
              </a:rPr>
              <a:t>DataFrame</a:t>
            </a:r>
            <a:r>
              <a:rPr lang="en-US" altLang="zh-CN" sz="2400" dirty="0">
                <a:latin typeface="Avenir Book" panose="02000503020000020003" pitchFamily="2" charset="0"/>
              </a:rPr>
              <a:t> is like a </a:t>
            </a:r>
            <a:r>
              <a:rPr lang="en-US" altLang="zh-CN" sz="2400" dirty="0" err="1">
                <a:latin typeface="Avenir Book" panose="02000503020000020003" pitchFamily="2" charset="0"/>
              </a:rPr>
              <a:t>dict</a:t>
            </a:r>
            <a:r>
              <a:rPr lang="en-US" altLang="zh-CN" sz="2400" dirty="0">
                <a:latin typeface="Avenir Book" panose="02000503020000020003" pitchFamily="2" charset="0"/>
              </a:rPr>
              <a:t> of indexed Series objects.</a:t>
            </a:r>
            <a:endParaRPr kumimoji="1" lang="zh-CN" altLang="en-US" sz="2400" dirty="0">
              <a:latin typeface="Avenir Book" panose="02000503020000020003" pitchFamily="2" charset="0"/>
            </a:endParaRPr>
          </a:p>
        </p:txBody>
      </p:sp>
      <p:sp>
        <p:nvSpPr>
          <p:cNvPr id="10" name="矩形 9"/>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Row and Column selection</a:t>
            </a:r>
            <a:endParaRPr lang="en-US" altLang="zh-CN" sz="2800" dirty="0">
              <a:latin typeface="Avenir Book" panose="02000503020000020003" pitchFamily="2" charset="0"/>
            </a:endParaRPr>
          </a:p>
        </p:txBody>
      </p:sp>
      <p:sp>
        <p:nvSpPr>
          <p:cNvPr id="6" name="灯片编号占位符 5"/>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4" name="图片 3"/>
          <p:cNvPicPr>
            <a:picLocks noChangeAspect="1"/>
          </p:cNvPicPr>
          <p:nvPr/>
        </p:nvPicPr>
        <p:blipFill>
          <a:blip r:embed="rId1"/>
          <a:stretch>
            <a:fillRect/>
          </a:stretch>
        </p:blipFill>
        <p:spPr>
          <a:xfrm>
            <a:off x="838200" y="2603500"/>
            <a:ext cx="3302000" cy="4254500"/>
          </a:xfrm>
          <a:prstGeom prst="rect">
            <a:avLst/>
          </a:prstGeom>
        </p:spPr>
      </p:pic>
      <p:sp>
        <p:nvSpPr>
          <p:cNvPr id="9" name="矩形 8"/>
          <p:cNvSpPr/>
          <p:nvPr/>
        </p:nvSpPr>
        <p:spPr>
          <a:xfrm>
            <a:off x="5445100" y="1811396"/>
            <a:ext cx="11074400" cy="523220"/>
          </a:xfrm>
          <a:prstGeom prst="rect">
            <a:avLst/>
          </a:prstGeom>
        </p:spPr>
        <p:txBody>
          <a:bodyPr wrap="square">
            <a:spAutoFit/>
          </a:bodyPr>
          <a:lstStyle/>
          <a:p>
            <a:r>
              <a:rPr lang="en-US" altLang="zh-CN" sz="2800" b="1" dirty="0">
                <a:latin typeface="Avenir Book" panose="02000503020000020003" pitchFamily="2" charset="0"/>
              </a:rPr>
              <a:t>By labels: </a:t>
            </a:r>
            <a:r>
              <a:rPr lang="en-US" altLang="zh-CN" sz="2800" b="1" dirty="0" err="1">
                <a:solidFill>
                  <a:schemeClr val="accent2">
                    <a:lumMod val="75000"/>
                  </a:schemeClr>
                </a:solidFill>
                <a:latin typeface="Avenir Book" panose="02000503020000020003" pitchFamily="2" charset="0"/>
              </a:rPr>
              <a:t>df.loc</a:t>
            </a:r>
            <a:r>
              <a:rPr lang="en-US" altLang="zh-CN" sz="2800" dirty="0">
                <a:latin typeface="Avenir Book" panose="02000503020000020003" pitchFamily="2" charset="0"/>
              </a:rPr>
              <a:t>[ </a:t>
            </a:r>
            <a:r>
              <a:rPr lang="en-US" altLang="zh-CN" sz="2800" i="1" dirty="0" err="1">
                <a:latin typeface="Avenir Book" panose="02000503020000020003" pitchFamily="2" charset="0"/>
              </a:rPr>
              <a:t>row_lable</a:t>
            </a:r>
            <a:r>
              <a:rPr lang="en-US" altLang="zh-CN" sz="2800" dirty="0">
                <a:latin typeface="Avenir Book" panose="02000503020000020003" pitchFamily="2" charset="0"/>
              </a:rPr>
              <a:t>, </a:t>
            </a:r>
            <a:r>
              <a:rPr lang="en-US" altLang="zh-CN" sz="2800" i="1" dirty="0" err="1">
                <a:latin typeface="Avenir Book" panose="02000503020000020003" pitchFamily="2" charset="0"/>
              </a:rPr>
              <a:t>col_label</a:t>
            </a:r>
            <a:r>
              <a:rPr lang="en-US" altLang="zh-CN" sz="2800" i="1" dirty="0">
                <a:latin typeface="Avenir Book" panose="02000503020000020003" pitchFamily="2" charset="0"/>
              </a:rPr>
              <a:t> </a:t>
            </a:r>
            <a:r>
              <a:rPr lang="en-US" altLang="zh-CN" sz="2800" dirty="0">
                <a:latin typeface="Avenir Book" panose="02000503020000020003" pitchFamily="2" charset="0"/>
              </a:rPr>
              <a:t>]</a:t>
            </a:r>
            <a:endParaRPr lang="en-US" altLang="zh-CN" sz="2800" dirty="0">
              <a:latin typeface="Avenir Book" panose="02000503020000020003" pitchFamily="2" charset="0"/>
            </a:endParaRPr>
          </a:p>
        </p:txBody>
      </p:sp>
      <p:sp>
        <p:nvSpPr>
          <p:cNvPr id="10" name="矩形 9"/>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Row and Column selection</a:t>
            </a:r>
            <a:endParaRPr lang="en-US" altLang="zh-CN" sz="2800" dirty="0">
              <a:latin typeface="Avenir Book" panose="02000503020000020003" pitchFamily="2" charset="0"/>
            </a:endParaRPr>
          </a:p>
        </p:txBody>
      </p:sp>
      <p:pic>
        <p:nvPicPr>
          <p:cNvPr id="7" name="图片 6"/>
          <p:cNvPicPr>
            <a:picLocks noChangeAspect="1"/>
          </p:cNvPicPr>
          <p:nvPr/>
        </p:nvPicPr>
        <p:blipFill>
          <a:blip r:embed="rId2"/>
          <a:stretch>
            <a:fillRect/>
          </a:stretch>
        </p:blipFill>
        <p:spPr>
          <a:xfrm>
            <a:off x="5769786" y="4520135"/>
            <a:ext cx="4103690" cy="1774569"/>
          </a:xfrm>
          <a:prstGeom prst="rect">
            <a:avLst/>
          </a:prstGeom>
        </p:spPr>
      </p:pic>
      <p:pic>
        <p:nvPicPr>
          <p:cNvPr id="8" name="图片 7"/>
          <p:cNvPicPr>
            <a:picLocks noChangeAspect="1"/>
          </p:cNvPicPr>
          <p:nvPr/>
        </p:nvPicPr>
        <p:blipFill>
          <a:blip r:embed="rId3"/>
          <a:stretch>
            <a:fillRect/>
          </a:stretch>
        </p:blipFill>
        <p:spPr>
          <a:xfrm>
            <a:off x="5769786" y="2540091"/>
            <a:ext cx="3942163" cy="1774569"/>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4" name="图片 3"/>
          <p:cNvPicPr>
            <a:picLocks noChangeAspect="1"/>
          </p:cNvPicPr>
          <p:nvPr/>
        </p:nvPicPr>
        <p:blipFill>
          <a:blip r:embed="rId1"/>
          <a:stretch>
            <a:fillRect/>
          </a:stretch>
        </p:blipFill>
        <p:spPr>
          <a:xfrm>
            <a:off x="838200" y="2603500"/>
            <a:ext cx="3302000" cy="4254500"/>
          </a:xfrm>
          <a:prstGeom prst="rect">
            <a:avLst/>
          </a:prstGeom>
        </p:spPr>
      </p:pic>
      <p:sp>
        <p:nvSpPr>
          <p:cNvPr id="10" name="矩形 9"/>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Row and Column selection</a:t>
            </a:r>
            <a:endParaRPr lang="en-US" altLang="zh-CN" sz="2800"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4749802" y="2535091"/>
            <a:ext cx="3222108" cy="1117431"/>
          </a:xfrm>
          <a:prstGeom prst="rect">
            <a:avLst/>
          </a:prstGeom>
        </p:spPr>
      </p:pic>
      <p:pic>
        <p:nvPicPr>
          <p:cNvPr id="5" name="图片 4"/>
          <p:cNvPicPr>
            <a:picLocks noChangeAspect="1"/>
          </p:cNvPicPr>
          <p:nvPr/>
        </p:nvPicPr>
        <p:blipFill>
          <a:blip r:embed="rId3"/>
          <a:stretch>
            <a:fillRect/>
          </a:stretch>
        </p:blipFill>
        <p:spPr>
          <a:xfrm>
            <a:off x="8288818" y="2521685"/>
            <a:ext cx="2914710" cy="4095047"/>
          </a:xfrm>
          <a:prstGeom prst="rect">
            <a:avLst/>
          </a:prstGeom>
        </p:spPr>
      </p:pic>
      <p:sp>
        <p:nvSpPr>
          <p:cNvPr id="11" name="矩形 10"/>
          <p:cNvSpPr/>
          <p:nvPr/>
        </p:nvSpPr>
        <p:spPr>
          <a:xfrm>
            <a:off x="4954034" y="1907589"/>
            <a:ext cx="11074400" cy="523220"/>
          </a:xfrm>
          <a:prstGeom prst="rect">
            <a:avLst/>
          </a:prstGeom>
        </p:spPr>
        <p:txBody>
          <a:bodyPr wrap="square">
            <a:spAutoFit/>
          </a:bodyPr>
          <a:lstStyle/>
          <a:p>
            <a:r>
              <a:rPr lang="en-US" altLang="zh-CN" sz="2800" b="1" dirty="0">
                <a:latin typeface="Avenir Book" panose="02000503020000020003" pitchFamily="2" charset="0"/>
              </a:rPr>
              <a:t>By labels: </a:t>
            </a:r>
            <a:r>
              <a:rPr lang="en-US" altLang="zh-CN" sz="2800" b="1" dirty="0" err="1">
                <a:solidFill>
                  <a:schemeClr val="accent2">
                    <a:lumMod val="75000"/>
                  </a:schemeClr>
                </a:solidFill>
                <a:latin typeface="Avenir Book" panose="02000503020000020003" pitchFamily="2" charset="0"/>
              </a:rPr>
              <a:t>df.loc</a:t>
            </a:r>
            <a:r>
              <a:rPr lang="en-US" altLang="zh-CN" sz="2800" dirty="0">
                <a:latin typeface="Avenir Book" panose="02000503020000020003" pitchFamily="2" charset="0"/>
              </a:rPr>
              <a:t>[ </a:t>
            </a:r>
            <a:r>
              <a:rPr lang="en-US" altLang="zh-CN" sz="2800" i="1" dirty="0" err="1">
                <a:latin typeface="Avenir Book" panose="02000503020000020003" pitchFamily="2" charset="0"/>
              </a:rPr>
              <a:t>row_lable</a:t>
            </a:r>
            <a:r>
              <a:rPr lang="en-US" altLang="zh-CN" sz="2800" dirty="0">
                <a:latin typeface="Avenir Book" panose="02000503020000020003" pitchFamily="2" charset="0"/>
              </a:rPr>
              <a:t>, </a:t>
            </a:r>
            <a:r>
              <a:rPr lang="en-US" altLang="zh-CN" sz="2800" i="1" dirty="0" err="1">
                <a:latin typeface="Avenir Book" panose="02000503020000020003" pitchFamily="2" charset="0"/>
              </a:rPr>
              <a:t>col_label</a:t>
            </a:r>
            <a:r>
              <a:rPr lang="en-US" altLang="zh-CN" sz="2800" i="1" dirty="0">
                <a:latin typeface="Avenir Book" panose="02000503020000020003" pitchFamily="2" charset="0"/>
              </a:rPr>
              <a:t> </a:t>
            </a:r>
            <a:r>
              <a:rPr lang="en-US" altLang="zh-CN" sz="2800" dirty="0">
                <a:latin typeface="Avenir Book" panose="02000503020000020003" pitchFamily="2" charset="0"/>
              </a:rPr>
              <a:t>]</a:t>
            </a:r>
            <a:endParaRPr lang="en-US" altLang="zh-CN" sz="2800" dirty="0">
              <a:latin typeface="Avenir Book" panose="02000503020000020003" pitchFamily="2" charset="0"/>
            </a:endParaRPr>
          </a:p>
        </p:txBody>
      </p:sp>
      <p:pic>
        <p:nvPicPr>
          <p:cNvPr id="6" name="图片 5"/>
          <p:cNvPicPr>
            <a:picLocks noChangeAspect="1"/>
          </p:cNvPicPr>
          <p:nvPr/>
        </p:nvPicPr>
        <p:blipFill>
          <a:blip r:embed="rId4"/>
          <a:stretch>
            <a:fillRect/>
          </a:stretch>
        </p:blipFill>
        <p:spPr>
          <a:xfrm>
            <a:off x="4749802" y="4085199"/>
            <a:ext cx="3302000" cy="2378559"/>
          </a:xfrm>
          <a:prstGeom prst="rect">
            <a:avLst/>
          </a:prstGeom>
        </p:spPr>
      </p:pic>
      <p:sp>
        <p:nvSpPr>
          <p:cNvPr id="7" name="灯片编号占位符 6"/>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4" name="图片 3"/>
          <p:cNvPicPr>
            <a:picLocks noChangeAspect="1"/>
          </p:cNvPicPr>
          <p:nvPr/>
        </p:nvPicPr>
        <p:blipFill>
          <a:blip r:embed="rId1"/>
          <a:stretch>
            <a:fillRect/>
          </a:stretch>
        </p:blipFill>
        <p:spPr>
          <a:xfrm>
            <a:off x="838200" y="2603500"/>
            <a:ext cx="3302000" cy="4254500"/>
          </a:xfrm>
          <a:prstGeom prst="rect">
            <a:avLst/>
          </a:prstGeom>
        </p:spPr>
      </p:pic>
      <p:sp>
        <p:nvSpPr>
          <p:cNvPr id="9" name="矩形 8"/>
          <p:cNvSpPr/>
          <p:nvPr/>
        </p:nvSpPr>
        <p:spPr>
          <a:xfrm>
            <a:off x="5048196" y="2420526"/>
            <a:ext cx="11074400" cy="523220"/>
          </a:xfrm>
          <a:prstGeom prst="rect">
            <a:avLst/>
          </a:prstGeom>
        </p:spPr>
        <p:txBody>
          <a:bodyPr wrap="square">
            <a:spAutoFit/>
          </a:bodyPr>
          <a:lstStyle/>
          <a:p>
            <a:r>
              <a:rPr lang="en-US" altLang="zh-CN" sz="2800" b="1" dirty="0">
                <a:latin typeface="Avenir Book" panose="02000503020000020003" pitchFamily="2" charset="0"/>
              </a:rPr>
              <a:t>By location: </a:t>
            </a:r>
            <a:r>
              <a:rPr lang="en-US" altLang="zh-CN" sz="2800" b="1" dirty="0" err="1">
                <a:solidFill>
                  <a:schemeClr val="accent2">
                    <a:lumMod val="75000"/>
                  </a:schemeClr>
                </a:solidFill>
                <a:latin typeface="Avenir Book" panose="02000503020000020003" pitchFamily="2" charset="0"/>
              </a:rPr>
              <a:t>df.iloc</a:t>
            </a:r>
            <a:r>
              <a:rPr lang="en-US" altLang="zh-CN" sz="2800" dirty="0">
                <a:latin typeface="Avenir Book" panose="02000503020000020003" pitchFamily="2" charset="0"/>
              </a:rPr>
              <a:t>[ </a:t>
            </a:r>
            <a:r>
              <a:rPr lang="en-US" altLang="zh-CN" sz="2800" i="1" dirty="0" err="1">
                <a:latin typeface="Avenir Book" panose="02000503020000020003" pitchFamily="2" charset="0"/>
              </a:rPr>
              <a:t>row_loc</a:t>
            </a:r>
            <a:r>
              <a:rPr lang="en-US" altLang="zh-CN" sz="2800" dirty="0">
                <a:latin typeface="Avenir Book" panose="02000503020000020003" pitchFamily="2" charset="0"/>
              </a:rPr>
              <a:t>, </a:t>
            </a:r>
            <a:r>
              <a:rPr lang="en-US" altLang="zh-CN" sz="2800" i="1" dirty="0" err="1">
                <a:latin typeface="Avenir Book" panose="02000503020000020003" pitchFamily="2" charset="0"/>
              </a:rPr>
              <a:t>col_loc</a:t>
            </a:r>
            <a:r>
              <a:rPr lang="en-US" altLang="zh-CN" sz="2800" i="1" dirty="0">
                <a:latin typeface="Avenir Book" panose="02000503020000020003" pitchFamily="2" charset="0"/>
              </a:rPr>
              <a:t> </a:t>
            </a:r>
            <a:r>
              <a:rPr lang="en-US" altLang="zh-CN" sz="2800" dirty="0">
                <a:latin typeface="Avenir Book" panose="02000503020000020003" pitchFamily="2" charset="0"/>
              </a:rPr>
              <a:t>]</a:t>
            </a:r>
            <a:endParaRPr lang="en-US" altLang="zh-CN" sz="2800" dirty="0">
              <a:latin typeface="Avenir Book" panose="02000503020000020003" pitchFamily="2" charset="0"/>
            </a:endParaRPr>
          </a:p>
        </p:txBody>
      </p:sp>
      <p:pic>
        <p:nvPicPr>
          <p:cNvPr id="6" name="图片 5"/>
          <p:cNvPicPr>
            <a:picLocks noChangeAspect="1"/>
          </p:cNvPicPr>
          <p:nvPr/>
        </p:nvPicPr>
        <p:blipFill>
          <a:blip r:embed="rId2"/>
          <a:stretch>
            <a:fillRect/>
          </a:stretch>
        </p:blipFill>
        <p:spPr>
          <a:xfrm>
            <a:off x="5048196" y="3116126"/>
            <a:ext cx="2095607" cy="3413811"/>
          </a:xfrm>
          <a:prstGeom prst="rect">
            <a:avLst/>
          </a:prstGeom>
        </p:spPr>
      </p:pic>
      <p:sp>
        <p:nvSpPr>
          <p:cNvPr id="10" name="矩形 9"/>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Row and Column selection</a:t>
            </a:r>
            <a:endParaRPr lang="en-US" altLang="zh-CN" sz="2800" dirty="0">
              <a:latin typeface="Avenir Book" panose="02000503020000020003" pitchFamily="2" charset="0"/>
            </a:endParaRPr>
          </a:p>
        </p:txBody>
      </p:sp>
      <p:pic>
        <p:nvPicPr>
          <p:cNvPr id="7" name="图片 6"/>
          <p:cNvPicPr>
            <a:picLocks noChangeAspect="1"/>
          </p:cNvPicPr>
          <p:nvPr/>
        </p:nvPicPr>
        <p:blipFill>
          <a:blip r:embed="rId3"/>
          <a:stretch>
            <a:fillRect/>
          </a:stretch>
        </p:blipFill>
        <p:spPr>
          <a:xfrm>
            <a:off x="7335727" y="3116126"/>
            <a:ext cx="3778252" cy="1641803"/>
          </a:xfrm>
          <a:prstGeom prst="rect">
            <a:avLst/>
          </a:prstGeom>
        </p:spPr>
      </p:pic>
      <p:pic>
        <p:nvPicPr>
          <p:cNvPr id="8" name="图片 7"/>
          <p:cNvPicPr>
            <a:picLocks noChangeAspect="1"/>
          </p:cNvPicPr>
          <p:nvPr/>
        </p:nvPicPr>
        <p:blipFill>
          <a:blip r:embed="rId4"/>
          <a:stretch>
            <a:fillRect/>
          </a:stretch>
        </p:blipFill>
        <p:spPr>
          <a:xfrm>
            <a:off x="7335727" y="4950341"/>
            <a:ext cx="2921000" cy="12954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4" name="图片 3"/>
          <p:cNvPicPr>
            <a:picLocks noChangeAspect="1"/>
          </p:cNvPicPr>
          <p:nvPr/>
        </p:nvPicPr>
        <p:blipFill>
          <a:blip r:embed="rId1"/>
          <a:stretch>
            <a:fillRect/>
          </a:stretch>
        </p:blipFill>
        <p:spPr>
          <a:xfrm>
            <a:off x="838200" y="2603500"/>
            <a:ext cx="3302000" cy="4254500"/>
          </a:xfrm>
          <a:prstGeom prst="rect">
            <a:avLst/>
          </a:prstGeom>
        </p:spPr>
      </p:pic>
      <p:sp>
        <p:nvSpPr>
          <p:cNvPr id="9" name="矩形 8"/>
          <p:cNvSpPr/>
          <p:nvPr/>
        </p:nvSpPr>
        <p:spPr>
          <a:xfrm>
            <a:off x="4273550" y="2588073"/>
            <a:ext cx="11074400" cy="523220"/>
          </a:xfrm>
          <a:prstGeom prst="rect">
            <a:avLst/>
          </a:prstGeom>
        </p:spPr>
        <p:txBody>
          <a:bodyPr wrap="square">
            <a:spAutoFit/>
          </a:bodyPr>
          <a:lstStyle/>
          <a:p>
            <a:r>
              <a:rPr lang="en-US" altLang="zh-CN" sz="2800" b="1" dirty="0">
                <a:latin typeface="Avenir Book" panose="02000503020000020003" pitchFamily="2" charset="0"/>
              </a:rPr>
              <a:t>By location: </a:t>
            </a:r>
            <a:r>
              <a:rPr lang="en-US" altLang="zh-CN" sz="2800" b="1" dirty="0" err="1">
                <a:solidFill>
                  <a:schemeClr val="accent2">
                    <a:lumMod val="75000"/>
                  </a:schemeClr>
                </a:solidFill>
                <a:latin typeface="Avenir Book" panose="02000503020000020003" pitchFamily="2" charset="0"/>
              </a:rPr>
              <a:t>df.iloc</a:t>
            </a:r>
            <a:r>
              <a:rPr lang="en-US" altLang="zh-CN" sz="2800" dirty="0">
                <a:latin typeface="Avenir Book" panose="02000503020000020003" pitchFamily="2" charset="0"/>
              </a:rPr>
              <a:t>[ </a:t>
            </a:r>
            <a:r>
              <a:rPr lang="en-US" altLang="zh-CN" sz="2800" i="1" dirty="0" err="1">
                <a:latin typeface="Avenir Book" panose="02000503020000020003" pitchFamily="2" charset="0"/>
              </a:rPr>
              <a:t>row_loc</a:t>
            </a:r>
            <a:r>
              <a:rPr lang="en-US" altLang="zh-CN" sz="2800" dirty="0">
                <a:latin typeface="Avenir Book" panose="02000503020000020003" pitchFamily="2" charset="0"/>
              </a:rPr>
              <a:t>, </a:t>
            </a:r>
            <a:r>
              <a:rPr lang="en-US" altLang="zh-CN" sz="2800" i="1" dirty="0" err="1">
                <a:latin typeface="Avenir Book" panose="02000503020000020003" pitchFamily="2" charset="0"/>
              </a:rPr>
              <a:t>col_loc</a:t>
            </a:r>
            <a:r>
              <a:rPr lang="en-US" altLang="zh-CN" sz="2800" i="1" dirty="0">
                <a:latin typeface="Avenir Book" panose="02000503020000020003" pitchFamily="2" charset="0"/>
              </a:rPr>
              <a:t> </a:t>
            </a:r>
            <a:r>
              <a:rPr lang="en-US" altLang="zh-CN" sz="2800" dirty="0">
                <a:latin typeface="Avenir Book" panose="02000503020000020003" pitchFamily="2" charset="0"/>
              </a:rPr>
              <a:t>]</a:t>
            </a:r>
            <a:endParaRPr lang="en-US" altLang="zh-CN" sz="2800" dirty="0">
              <a:latin typeface="Avenir Book" panose="02000503020000020003" pitchFamily="2" charset="0"/>
            </a:endParaRPr>
          </a:p>
        </p:txBody>
      </p:sp>
      <p:sp>
        <p:nvSpPr>
          <p:cNvPr id="10" name="矩形 9"/>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Row and Column selection</a:t>
            </a:r>
            <a:endParaRPr lang="en-US" altLang="zh-CN" sz="2800"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4500378" y="3279775"/>
            <a:ext cx="4254500" cy="3213100"/>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sp>
        <p:nvSpPr>
          <p:cNvPr id="10" name="矩形 9"/>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Data filtering</a:t>
            </a:r>
            <a:endParaRPr lang="en-US" altLang="zh-CN" sz="2800" b="1" dirty="0">
              <a:latin typeface="Avenir Book" panose="02000503020000020003" pitchFamily="2" charset="0"/>
            </a:endParaRPr>
          </a:p>
          <a:p>
            <a:r>
              <a:rPr lang="en-US" altLang="zh-CN" sz="2800" dirty="0">
                <a:latin typeface="Avenir Book" panose="02000503020000020003" pitchFamily="2" charset="0"/>
              </a:rPr>
              <a:t>Boolean indexing</a:t>
            </a:r>
            <a:endParaRPr lang="en-US" altLang="zh-CN" sz="28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413327" y="3016251"/>
            <a:ext cx="3365500" cy="2463800"/>
          </a:xfrm>
          <a:prstGeom prst="rect">
            <a:avLst/>
          </a:prstGeom>
        </p:spPr>
      </p:pic>
      <p:pic>
        <p:nvPicPr>
          <p:cNvPr id="5" name="图片 4"/>
          <p:cNvPicPr>
            <a:picLocks noChangeAspect="1"/>
          </p:cNvPicPr>
          <p:nvPr/>
        </p:nvPicPr>
        <p:blipFill>
          <a:blip r:embed="rId2"/>
          <a:stretch>
            <a:fillRect/>
          </a:stretch>
        </p:blipFill>
        <p:spPr>
          <a:xfrm>
            <a:off x="4551482" y="1754605"/>
            <a:ext cx="3656622" cy="2556399"/>
          </a:xfrm>
          <a:prstGeom prst="rect">
            <a:avLst/>
          </a:prstGeom>
        </p:spPr>
      </p:pic>
      <p:pic>
        <p:nvPicPr>
          <p:cNvPr id="6" name="图片 5"/>
          <p:cNvPicPr>
            <a:picLocks noChangeAspect="1"/>
          </p:cNvPicPr>
          <p:nvPr/>
        </p:nvPicPr>
        <p:blipFill>
          <a:blip r:embed="rId3"/>
          <a:stretch>
            <a:fillRect/>
          </a:stretch>
        </p:blipFill>
        <p:spPr>
          <a:xfrm>
            <a:off x="4505568" y="4540536"/>
            <a:ext cx="6303744" cy="2106449"/>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4" name="图片 3"/>
          <p:cNvPicPr>
            <a:picLocks noChangeAspect="1"/>
          </p:cNvPicPr>
          <p:nvPr/>
        </p:nvPicPr>
        <p:blipFill>
          <a:blip r:embed="rId1"/>
          <a:stretch>
            <a:fillRect/>
          </a:stretch>
        </p:blipFill>
        <p:spPr>
          <a:xfrm>
            <a:off x="413327" y="2707785"/>
            <a:ext cx="2742205" cy="3533225"/>
          </a:xfrm>
          <a:prstGeom prst="rect">
            <a:avLst/>
          </a:prstGeom>
        </p:spPr>
      </p:pic>
      <p:sp>
        <p:nvSpPr>
          <p:cNvPr id="10" name="矩形 9"/>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Data filtering</a:t>
            </a:r>
            <a:endParaRPr lang="en-US" altLang="zh-CN" sz="2800" b="1" dirty="0">
              <a:latin typeface="Avenir Book" panose="02000503020000020003" pitchFamily="2" charset="0"/>
            </a:endParaRPr>
          </a:p>
          <a:p>
            <a:r>
              <a:rPr lang="en-US" altLang="zh-CN" sz="2800" dirty="0">
                <a:latin typeface="Avenir Book" panose="02000503020000020003" pitchFamily="2" charset="0"/>
              </a:rPr>
              <a:t>Boolean indexing</a:t>
            </a:r>
            <a:endParaRPr lang="en-US" altLang="zh-CN" sz="2800" dirty="0">
              <a:latin typeface="Avenir Book" panose="02000503020000020003" pitchFamily="2" charset="0"/>
            </a:endParaRPr>
          </a:p>
        </p:txBody>
      </p:sp>
      <p:pic>
        <p:nvPicPr>
          <p:cNvPr id="7" name="图片 6"/>
          <p:cNvPicPr>
            <a:picLocks noChangeAspect="1"/>
          </p:cNvPicPr>
          <p:nvPr/>
        </p:nvPicPr>
        <p:blipFill>
          <a:blip r:embed="rId2"/>
          <a:stretch>
            <a:fillRect/>
          </a:stretch>
        </p:blipFill>
        <p:spPr>
          <a:xfrm>
            <a:off x="3492820" y="2679780"/>
            <a:ext cx="3177579" cy="3813095"/>
          </a:xfrm>
          <a:prstGeom prst="rect">
            <a:avLst/>
          </a:prstGeom>
        </p:spPr>
      </p:pic>
      <p:sp>
        <p:nvSpPr>
          <p:cNvPr id="12" name="矩形 11"/>
          <p:cNvSpPr/>
          <p:nvPr/>
        </p:nvSpPr>
        <p:spPr>
          <a:xfrm>
            <a:off x="7007687" y="2124755"/>
            <a:ext cx="11074400" cy="523220"/>
          </a:xfrm>
          <a:prstGeom prst="rect">
            <a:avLst/>
          </a:prstGeom>
        </p:spPr>
        <p:txBody>
          <a:bodyPr wrap="square">
            <a:spAutoFit/>
          </a:bodyPr>
          <a:lstStyle/>
          <a:p>
            <a:r>
              <a:rPr lang="en-US" altLang="zh-CN" sz="2800" b="1" dirty="0" err="1">
                <a:solidFill>
                  <a:schemeClr val="accent2">
                    <a:lumMod val="75000"/>
                  </a:schemeClr>
                </a:solidFill>
                <a:latin typeface="Avenir Book" panose="02000503020000020003" pitchFamily="2" charset="0"/>
              </a:rPr>
              <a:t>df.isin</a:t>
            </a:r>
            <a:r>
              <a:rPr lang="en-US" altLang="zh-CN" sz="2800" b="1" dirty="0">
                <a:solidFill>
                  <a:schemeClr val="accent2">
                    <a:lumMod val="75000"/>
                  </a:schemeClr>
                </a:solidFill>
                <a:latin typeface="Avenir Book" panose="02000503020000020003" pitchFamily="2" charset="0"/>
              </a:rPr>
              <a:t>()</a:t>
            </a:r>
            <a:endParaRPr lang="en-US" altLang="zh-CN" sz="2800" b="1" dirty="0">
              <a:solidFill>
                <a:schemeClr val="accent2">
                  <a:lumMod val="75000"/>
                </a:schemeClr>
              </a:solidFill>
              <a:latin typeface="Avenir Book" panose="02000503020000020003" pitchFamily="2" charset="0"/>
            </a:endParaRPr>
          </a:p>
        </p:txBody>
      </p:sp>
      <p:pic>
        <p:nvPicPr>
          <p:cNvPr id="8" name="图片 7"/>
          <p:cNvPicPr>
            <a:picLocks noChangeAspect="1"/>
          </p:cNvPicPr>
          <p:nvPr/>
        </p:nvPicPr>
        <p:blipFill>
          <a:blip r:embed="rId3"/>
          <a:stretch>
            <a:fillRect/>
          </a:stretch>
        </p:blipFill>
        <p:spPr>
          <a:xfrm>
            <a:off x="7007687" y="2567851"/>
            <a:ext cx="3449106" cy="4136065"/>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6720" y="54610"/>
            <a:ext cx="10515600" cy="1325563"/>
          </a:xfrm>
        </p:spPr>
        <p:txBody>
          <a:bodyPr/>
          <a:lstStyle/>
          <a:p>
            <a:r>
              <a:rPr kumimoji="1" lang="en-US" altLang="zh-CN" dirty="0"/>
              <a:t>Pandas-Series</a:t>
            </a:r>
            <a:endParaRPr kumimoji="1" lang="zh-CN" altLang="en-US" dirty="0"/>
          </a:p>
        </p:txBody>
      </p:sp>
      <p:sp>
        <p:nvSpPr>
          <p:cNvPr id="3" name="矩形 2"/>
          <p:cNvSpPr/>
          <p:nvPr/>
        </p:nvSpPr>
        <p:spPr>
          <a:xfrm>
            <a:off x="358140" y="1210310"/>
            <a:ext cx="11308715" cy="3967480"/>
          </a:xfrm>
          <a:prstGeom prst="rect">
            <a:avLst/>
          </a:prstGeom>
        </p:spPr>
        <p:txBody>
          <a:bodyPr wrap="square">
            <a:noAutofit/>
          </a:bodyPr>
          <a:lstStyle/>
          <a:p>
            <a:r>
              <a:rPr lang="en-US" altLang="zh-CN" sz="2800" b="1" dirty="0">
                <a:solidFill>
                  <a:schemeClr val="accent2">
                    <a:lumMod val="75000"/>
                  </a:schemeClr>
                </a:solidFill>
                <a:latin typeface="Avenir Book" panose="02000503020000020003" pitchFamily="2" charset="0"/>
              </a:rPr>
              <a:t>Series</a:t>
            </a:r>
            <a:r>
              <a:rPr lang="en-US" altLang="zh-CN" sz="2800" dirty="0">
                <a:latin typeface="Avenir Book" panose="02000503020000020003" pitchFamily="2" charset="0"/>
              </a:rPr>
              <a:t> is a </a:t>
            </a:r>
            <a:r>
              <a:rPr lang="en-US" altLang="zh-CN" sz="2800" dirty="0">
                <a:solidFill>
                  <a:srgbClr val="FF0000"/>
                </a:solidFill>
                <a:latin typeface="Avenir Book" panose="02000503020000020003" pitchFamily="2" charset="0"/>
              </a:rPr>
              <a:t>one-dimensional array</a:t>
            </a:r>
            <a:r>
              <a:rPr lang="en-US" altLang="zh-CN" sz="2800" dirty="0">
                <a:latin typeface="Avenir Book" panose="02000503020000020003" pitchFamily="2" charset="0"/>
              </a:rPr>
              <a:t> that can store various data types, including mix data types. </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r>
              <a:rPr lang="en-US" altLang="zh-CN" sz="2800" dirty="0">
                <a:latin typeface="Avenir Book" panose="02000503020000020003" pitchFamily="2" charset="0"/>
              </a:rPr>
              <a:t>The </a:t>
            </a:r>
            <a:r>
              <a:rPr lang="en-US" altLang="zh-CN" sz="2800" dirty="0">
                <a:solidFill>
                  <a:srgbClr val="FF0000"/>
                </a:solidFill>
                <a:latin typeface="Avenir Book" panose="02000503020000020003" pitchFamily="2" charset="0"/>
              </a:rPr>
              <a:t>row labels</a:t>
            </a:r>
            <a:r>
              <a:rPr lang="en-US" altLang="zh-CN" sz="2800" dirty="0">
                <a:latin typeface="Avenir Book" panose="02000503020000020003" pitchFamily="2" charset="0"/>
              </a:rPr>
              <a:t> in a Series are called the </a:t>
            </a:r>
            <a:r>
              <a:rPr lang="en-US" altLang="zh-CN" sz="2800" b="1" dirty="0">
                <a:solidFill>
                  <a:schemeClr val="accent2">
                    <a:lumMod val="75000"/>
                  </a:schemeClr>
                </a:solidFill>
                <a:latin typeface="Avenir Book" panose="02000503020000020003" pitchFamily="2" charset="0"/>
              </a:rPr>
              <a:t>index</a:t>
            </a:r>
            <a:r>
              <a:rPr lang="en-US" altLang="zh-CN" sz="2800" dirty="0">
                <a:latin typeface="Avenir Book" panose="02000503020000020003" pitchFamily="2" charset="0"/>
              </a:rPr>
              <a:t>.</a:t>
            </a:r>
            <a:endParaRPr lang="en-US" altLang="zh-CN" sz="2800" dirty="0">
              <a:latin typeface="Avenir Book" panose="02000503020000020003" pitchFamily="2" charset="0"/>
            </a:endParaRPr>
          </a:p>
          <a:p>
            <a:r>
              <a:rPr lang="en-US" altLang="zh-CN" sz="2800" dirty="0">
                <a:latin typeface="Avenir Book" panose="02000503020000020003" pitchFamily="2" charset="0"/>
              </a:rPr>
              <a:t>Any list, tuple, dictionary and </a:t>
            </a:r>
            <a:r>
              <a:rPr lang="en-US" altLang="zh-CN" sz="2800" dirty="0" err="1">
                <a:latin typeface="Avenir Book" panose="02000503020000020003" pitchFamily="2" charset="0"/>
              </a:rPr>
              <a:t>numpy</a:t>
            </a:r>
            <a:r>
              <a:rPr lang="en-US" altLang="zh-CN" sz="2800" dirty="0">
                <a:latin typeface="Avenir Book" panose="02000503020000020003" pitchFamily="2" charset="0"/>
              </a:rPr>
              <a:t> </a:t>
            </a:r>
            <a:r>
              <a:rPr lang="en-US" altLang="zh-CN" sz="2800" dirty="0" err="1">
                <a:latin typeface="Avenir Book" panose="02000503020000020003" pitchFamily="2" charset="0"/>
              </a:rPr>
              <a:t>ndarray</a:t>
            </a:r>
            <a:r>
              <a:rPr lang="en-US" altLang="zh-CN" sz="2800" dirty="0">
                <a:latin typeface="Avenir Book" panose="02000503020000020003" pitchFamily="2" charset="0"/>
              </a:rPr>
              <a:t> can be converted into Series using ‘</a:t>
            </a:r>
            <a:r>
              <a:rPr lang="en-US" altLang="zh-CN" sz="2800" dirty="0">
                <a:solidFill>
                  <a:schemeClr val="accent2">
                    <a:lumMod val="75000"/>
                  </a:schemeClr>
                </a:solidFill>
                <a:latin typeface="Avenir Book" panose="02000503020000020003" pitchFamily="2" charset="0"/>
              </a:rPr>
              <a:t>series</a:t>
            </a:r>
            <a:r>
              <a:rPr lang="en-US" altLang="zh-CN" sz="2800" dirty="0">
                <a:latin typeface="Avenir Book" panose="02000503020000020003" pitchFamily="2" charset="0"/>
              </a:rPr>
              <a:t>’ method </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a:p>
            <a:r>
              <a:rPr lang="en-US" altLang="zh-CN" sz="2800" dirty="0">
                <a:latin typeface="Avenir Book" panose="02000503020000020003" pitchFamily="2" charset="0"/>
              </a:rPr>
              <a:t>The basic method to create a Series is to call:</a:t>
            </a:r>
            <a:endParaRPr lang="en-US" altLang="zh-CN" sz="2800" dirty="0">
              <a:latin typeface="Avenir Book" panose="02000503020000020003" pitchFamily="2" charset="0"/>
            </a:endParaRPr>
          </a:p>
          <a:p>
            <a:r>
              <a:rPr lang="en-US" altLang="zh-CN" sz="2800" dirty="0">
                <a:solidFill>
                  <a:schemeClr val="accent2">
                    <a:lumMod val="75000"/>
                  </a:schemeClr>
                </a:solidFill>
                <a:latin typeface="Avenir Book" panose="02000503020000020003" pitchFamily="2" charset="0"/>
              </a:rPr>
              <a:t>	</a:t>
            </a:r>
            <a:r>
              <a:rPr lang="en-US" altLang="zh-CN" sz="2800" dirty="0" err="1">
                <a:solidFill>
                  <a:schemeClr val="accent2">
                    <a:lumMod val="75000"/>
                  </a:schemeClr>
                </a:solidFill>
                <a:latin typeface="Avenir Book" panose="02000503020000020003" pitchFamily="2" charset="0"/>
              </a:rPr>
              <a:t>pd.Series</a:t>
            </a:r>
            <a:r>
              <a:rPr lang="en-US" altLang="zh-CN" sz="2800" dirty="0">
                <a:solidFill>
                  <a:schemeClr val="accent2">
                    <a:lumMod val="75000"/>
                  </a:schemeClr>
                </a:solidFill>
                <a:latin typeface="Avenir Book" panose="02000503020000020003" pitchFamily="2" charset="0"/>
              </a:rPr>
              <a:t>(data, index=index)</a:t>
            </a:r>
            <a:endParaRPr lang="en-US" altLang="zh-CN" sz="2800"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8768189" y="3976061"/>
            <a:ext cx="2297308" cy="1204686"/>
          </a:xfrm>
          <a:prstGeom prst="rect">
            <a:avLst/>
          </a:prstGeom>
        </p:spPr>
      </p:pic>
      <p:sp>
        <p:nvSpPr>
          <p:cNvPr id="6" name="文本框 5"/>
          <p:cNvSpPr txBox="1"/>
          <p:nvPr/>
        </p:nvSpPr>
        <p:spPr>
          <a:xfrm>
            <a:off x="664845" y="5586095"/>
            <a:ext cx="11527155" cy="829945"/>
          </a:xfrm>
          <a:prstGeom prst="rect">
            <a:avLst/>
          </a:prstGeom>
          <a:noFill/>
        </p:spPr>
        <p:txBody>
          <a:bodyPr wrap="square">
            <a:spAutoFit/>
          </a:bodyPr>
          <a:lstStyle/>
          <a:p>
            <a:r>
              <a:rPr lang="en-US" altLang="zh-CN" sz="2400" b="1" dirty="0">
                <a:solidFill>
                  <a:schemeClr val="accent2">
                    <a:lumMod val="75000"/>
                  </a:schemeClr>
                </a:solidFill>
                <a:latin typeface="Avenir Book" panose="02000503020000020003" pitchFamily="2" charset="0"/>
              </a:rPr>
              <a:t>index</a:t>
            </a:r>
            <a:r>
              <a:rPr lang="en-US" altLang="zh-CN" sz="2400" dirty="0">
                <a:latin typeface="Avenir Book" panose="02000503020000020003" pitchFamily="2" charset="0"/>
              </a:rPr>
              <a:t> must be the same length as </a:t>
            </a:r>
            <a:r>
              <a:rPr lang="en-US" altLang="zh-CN" sz="2400" b="1" dirty="0">
                <a:solidFill>
                  <a:schemeClr val="accent2">
                    <a:lumMod val="75000"/>
                  </a:schemeClr>
                </a:solidFill>
                <a:latin typeface="Avenir Book" panose="02000503020000020003" pitchFamily="2" charset="0"/>
              </a:rPr>
              <a:t>data</a:t>
            </a:r>
            <a:r>
              <a:rPr lang="en-US" altLang="zh-CN" sz="2400" dirty="0">
                <a:latin typeface="Avenir Book" panose="02000503020000020003" pitchFamily="2" charset="0"/>
              </a:rPr>
              <a:t>. If no index is passed, one will be created having values [0, ..., </a:t>
            </a:r>
            <a:r>
              <a:rPr lang="en-US" altLang="zh-CN" sz="2400" dirty="0" err="1">
                <a:latin typeface="Avenir Book" panose="02000503020000020003" pitchFamily="2" charset="0"/>
              </a:rPr>
              <a:t>len</a:t>
            </a:r>
            <a:r>
              <a:rPr lang="en-US" altLang="zh-CN" sz="2400" dirty="0">
                <a:latin typeface="Avenir Book" panose="02000503020000020003" pitchFamily="2" charset="0"/>
              </a:rPr>
              <a:t>(data) - 1].</a:t>
            </a:r>
            <a:endParaRPr lang="en-US" altLang="zh-CN" sz="2400" dirty="0">
              <a:latin typeface="Avenir Book" panose="02000503020000020003" pitchFamily="2" charset="0"/>
            </a:endParaRPr>
          </a:p>
        </p:txBody>
      </p:sp>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sp>
        <p:nvSpPr>
          <p:cNvPr id="10" name="矩形 9"/>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Data filtering</a:t>
            </a:r>
            <a:endParaRPr lang="en-US" altLang="zh-CN" sz="2800" b="1" dirty="0">
              <a:latin typeface="Avenir Book" panose="02000503020000020003" pitchFamily="2" charset="0"/>
            </a:endParaRPr>
          </a:p>
          <a:p>
            <a:r>
              <a:rPr lang="en-US" altLang="zh-CN" sz="2800" dirty="0">
                <a:latin typeface="Avenir Book" panose="02000503020000020003" pitchFamily="2" charset="0"/>
              </a:rPr>
              <a:t>Various string operations can be performed using </a:t>
            </a:r>
            <a:r>
              <a:rPr lang="en-US" altLang="zh-CN" sz="2800" b="1" dirty="0">
                <a:latin typeface="Avenir Book" panose="02000503020000020003" pitchFamily="2" charset="0"/>
              </a:rPr>
              <a:t>‘</a:t>
            </a:r>
            <a:r>
              <a:rPr lang="en-US" altLang="zh-CN" sz="2800" b="1" dirty="0">
                <a:solidFill>
                  <a:schemeClr val="accent2">
                    <a:lumMod val="75000"/>
                  </a:schemeClr>
                </a:solidFill>
                <a:latin typeface="Avenir Book" panose="02000503020000020003" pitchFamily="2" charset="0"/>
              </a:rPr>
              <a:t>.str</a:t>
            </a:r>
            <a:r>
              <a:rPr lang="en-US" altLang="zh-CN" sz="2800" dirty="0">
                <a:latin typeface="Avenir Book" panose="02000503020000020003" pitchFamily="2" charset="0"/>
              </a:rPr>
              <a:t>’ </a:t>
            </a:r>
            <a:endParaRPr lang="en-US" altLang="zh-CN" sz="2800"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3754436" y="2839032"/>
            <a:ext cx="2909123" cy="2262651"/>
          </a:xfrm>
          <a:prstGeom prst="rect">
            <a:avLst/>
          </a:prstGeom>
        </p:spPr>
      </p:pic>
      <p:pic>
        <p:nvPicPr>
          <p:cNvPr id="5" name="图片 4"/>
          <p:cNvPicPr>
            <a:picLocks noChangeAspect="1"/>
          </p:cNvPicPr>
          <p:nvPr/>
        </p:nvPicPr>
        <p:blipFill>
          <a:blip r:embed="rId2"/>
          <a:stretch>
            <a:fillRect/>
          </a:stretch>
        </p:blipFill>
        <p:spPr>
          <a:xfrm>
            <a:off x="413327" y="2713347"/>
            <a:ext cx="2414279" cy="3905767"/>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5" name="图片 4"/>
          <p:cNvPicPr>
            <a:picLocks noChangeAspect="1"/>
          </p:cNvPicPr>
          <p:nvPr/>
        </p:nvPicPr>
        <p:blipFill>
          <a:blip r:embed="rId1"/>
          <a:stretch>
            <a:fillRect/>
          </a:stretch>
        </p:blipFill>
        <p:spPr>
          <a:xfrm>
            <a:off x="413327" y="2713347"/>
            <a:ext cx="2414279" cy="3905767"/>
          </a:xfrm>
          <a:prstGeom prst="rect">
            <a:avLst/>
          </a:prstGeom>
        </p:spPr>
      </p:pic>
      <p:pic>
        <p:nvPicPr>
          <p:cNvPr id="4" name="图片 3"/>
          <p:cNvPicPr>
            <a:picLocks noChangeAspect="1"/>
          </p:cNvPicPr>
          <p:nvPr/>
        </p:nvPicPr>
        <p:blipFill>
          <a:blip r:embed="rId2"/>
          <a:stretch>
            <a:fillRect/>
          </a:stretch>
        </p:blipFill>
        <p:spPr>
          <a:xfrm>
            <a:off x="4584074" y="2581761"/>
            <a:ext cx="3739759" cy="4037353"/>
          </a:xfrm>
          <a:prstGeom prst="rect">
            <a:avLst/>
          </a:prstGeom>
        </p:spPr>
      </p:pic>
      <p:sp>
        <p:nvSpPr>
          <p:cNvPr id="6" name="矩形 5"/>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Data filtering</a:t>
            </a:r>
            <a:endParaRPr lang="en-US" altLang="zh-CN" sz="2800" b="1" dirty="0">
              <a:latin typeface="Avenir Book" panose="02000503020000020003" pitchFamily="2" charset="0"/>
            </a:endParaRPr>
          </a:p>
          <a:p>
            <a:r>
              <a:rPr lang="en-US" altLang="zh-CN" sz="2800" dirty="0">
                <a:latin typeface="Avenir Book" panose="02000503020000020003" pitchFamily="2" charset="0"/>
              </a:rPr>
              <a:t>Various string operations can be performed using </a:t>
            </a:r>
            <a:r>
              <a:rPr lang="en-US" altLang="zh-CN" sz="2800" b="1" dirty="0">
                <a:latin typeface="Avenir Book" panose="02000503020000020003" pitchFamily="2" charset="0"/>
              </a:rPr>
              <a:t>‘</a:t>
            </a:r>
            <a:r>
              <a:rPr lang="en-US" altLang="zh-CN" sz="2800" b="1" dirty="0">
                <a:solidFill>
                  <a:schemeClr val="accent2">
                    <a:lumMod val="75000"/>
                  </a:schemeClr>
                </a:solidFill>
                <a:latin typeface="Avenir Book" panose="02000503020000020003" pitchFamily="2" charset="0"/>
              </a:rPr>
              <a:t>.str</a:t>
            </a:r>
            <a:r>
              <a:rPr lang="en-US" altLang="zh-CN" sz="2800" dirty="0">
                <a:solidFill>
                  <a:schemeClr val="accent2">
                    <a:lumMod val="75000"/>
                  </a:schemeClr>
                </a:solidFill>
                <a:latin typeface="Avenir Book" panose="02000503020000020003" pitchFamily="2" charset="0"/>
              </a:rPr>
              <a:t>.</a:t>
            </a:r>
            <a:r>
              <a:rPr lang="en-US" altLang="zh-CN" sz="2800" dirty="0">
                <a:latin typeface="Avenir Book" panose="02000503020000020003" pitchFamily="2" charset="0"/>
              </a:rPr>
              <a:t>’ option </a:t>
            </a:r>
            <a:endParaRPr lang="en-US" altLang="zh-CN" sz="2800" dirty="0">
              <a:latin typeface="Avenir Book" panose="02000503020000020003" pitchFamily="2" charset="0"/>
            </a:endParaRPr>
          </a:p>
        </p:txBody>
      </p:sp>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zh-CN" altLang="en-US" dirty="0"/>
              <a:t> </a:t>
            </a:r>
            <a:r>
              <a:rPr kumimoji="1" lang="en-US" altLang="zh-CN" dirty="0"/>
              <a:t>indexing and slicing</a:t>
            </a:r>
            <a:endParaRPr kumimoji="1" lang="zh-CN" altLang="en-US" dirty="0"/>
          </a:p>
        </p:txBody>
      </p:sp>
      <p:pic>
        <p:nvPicPr>
          <p:cNvPr id="5" name="图片 4"/>
          <p:cNvPicPr>
            <a:picLocks noChangeAspect="1"/>
          </p:cNvPicPr>
          <p:nvPr/>
        </p:nvPicPr>
        <p:blipFill>
          <a:blip r:embed="rId1"/>
          <a:stretch>
            <a:fillRect/>
          </a:stretch>
        </p:blipFill>
        <p:spPr>
          <a:xfrm>
            <a:off x="413327" y="2713347"/>
            <a:ext cx="2414279" cy="3905767"/>
          </a:xfrm>
          <a:prstGeom prst="rect">
            <a:avLst/>
          </a:prstGeom>
        </p:spPr>
      </p:pic>
      <p:sp>
        <p:nvSpPr>
          <p:cNvPr id="6" name="矩形 5"/>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Data filtering</a:t>
            </a:r>
            <a:endParaRPr lang="en-US" altLang="zh-CN" sz="2800" b="1" dirty="0">
              <a:latin typeface="Avenir Book" panose="02000503020000020003" pitchFamily="2" charset="0"/>
            </a:endParaRPr>
          </a:p>
          <a:p>
            <a:r>
              <a:rPr lang="en-US" altLang="zh-CN" sz="2800" dirty="0">
                <a:latin typeface="Avenir Book" panose="02000503020000020003" pitchFamily="2" charset="0"/>
              </a:rPr>
              <a:t>Various string operations can be performed using </a:t>
            </a:r>
            <a:r>
              <a:rPr lang="en-US" altLang="zh-CN" sz="2800" b="1" dirty="0">
                <a:latin typeface="Avenir Book" panose="02000503020000020003" pitchFamily="2" charset="0"/>
              </a:rPr>
              <a:t>‘</a:t>
            </a:r>
            <a:r>
              <a:rPr lang="en-US" altLang="zh-CN" sz="2800" b="1" dirty="0">
                <a:solidFill>
                  <a:schemeClr val="accent2">
                    <a:lumMod val="75000"/>
                  </a:schemeClr>
                </a:solidFill>
                <a:latin typeface="Avenir Book" panose="02000503020000020003" pitchFamily="2" charset="0"/>
              </a:rPr>
              <a:t>.str</a:t>
            </a:r>
            <a:r>
              <a:rPr lang="en-US" altLang="zh-CN" sz="2800" dirty="0">
                <a:solidFill>
                  <a:schemeClr val="accent2">
                    <a:lumMod val="75000"/>
                  </a:schemeClr>
                </a:solidFill>
                <a:latin typeface="Avenir Book" panose="02000503020000020003" pitchFamily="2" charset="0"/>
              </a:rPr>
              <a:t>.</a:t>
            </a:r>
            <a:r>
              <a:rPr lang="en-US" altLang="zh-CN" sz="2800" dirty="0">
                <a:latin typeface="Avenir Book" panose="02000503020000020003" pitchFamily="2" charset="0"/>
              </a:rPr>
              <a:t>’ option </a:t>
            </a:r>
            <a:endParaRPr lang="en-US" altLang="zh-CN" sz="2800"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4208319" y="2565400"/>
            <a:ext cx="4495800" cy="429260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Dealing with missing values</a:t>
            </a:r>
            <a:endParaRPr kumimoji="1" lang="en-US" altLang="zh-CN" dirty="0"/>
          </a:p>
        </p:txBody>
      </p:sp>
      <p:sp>
        <p:nvSpPr>
          <p:cNvPr id="6" name="矩形 5"/>
          <p:cNvSpPr/>
          <p:nvPr/>
        </p:nvSpPr>
        <p:spPr>
          <a:xfrm>
            <a:off x="413327" y="1690688"/>
            <a:ext cx="11074400" cy="1384995"/>
          </a:xfrm>
          <a:prstGeom prst="rect">
            <a:avLst/>
          </a:prstGeom>
        </p:spPr>
        <p:txBody>
          <a:bodyPr wrap="square">
            <a:spAutoFit/>
          </a:bodyPr>
          <a:lstStyle/>
          <a:p>
            <a:r>
              <a:rPr lang="en-US" altLang="zh-CN" sz="2800" dirty="0">
                <a:latin typeface="Avenir Book" panose="02000503020000020003" pitchFamily="2" charset="0"/>
              </a:rPr>
              <a:t>Pandas primarily uses the value </a:t>
            </a:r>
            <a:r>
              <a:rPr lang="en-US" altLang="zh-CN" sz="2800" b="1" dirty="0" err="1">
                <a:solidFill>
                  <a:schemeClr val="accent2">
                    <a:lumMod val="75000"/>
                  </a:schemeClr>
                </a:solidFill>
                <a:latin typeface="Avenir Book" panose="02000503020000020003" pitchFamily="2" charset="0"/>
              </a:rPr>
              <a:t>np.nan</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to represent missing data. It is by default not included in computations.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233636" y="2699588"/>
            <a:ext cx="2959100" cy="2362200"/>
          </a:xfrm>
          <a:prstGeom prst="rect">
            <a:avLst/>
          </a:prstGeom>
        </p:spPr>
      </p:pic>
      <p:sp>
        <p:nvSpPr>
          <p:cNvPr id="8" name="矩形 7"/>
          <p:cNvSpPr/>
          <p:nvPr/>
        </p:nvSpPr>
        <p:spPr>
          <a:xfrm>
            <a:off x="3424555" y="2821940"/>
            <a:ext cx="4274820" cy="829945"/>
          </a:xfrm>
          <a:prstGeom prst="rect">
            <a:avLst/>
          </a:prstGeom>
        </p:spPr>
        <p:txBody>
          <a:bodyPr wrap="square">
            <a:spAutoFit/>
          </a:bodyPr>
          <a:lstStyle/>
          <a:p>
            <a:r>
              <a:rPr lang="en-US" altLang="zh-CN" sz="2400" dirty="0">
                <a:solidFill>
                  <a:schemeClr val="accent2">
                    <a:lumMod val="75000"/>
                  </a:schemeClr>
                </a:solidFill>
                <a:latin typeface="Courier" pitchFamily="2" charset="0"/>
                <a:cs typeface="Courier New" panose="02070309020205020404" charset="0"/>
              </a:rPr>
              <a:t>.</a:t>
            </a:r>
            <a:r>
              <a:rPr lang="en-US" altLang="zh-CN" sz="2400" dirty="0" err="1">
                <a:solidFill>
                  <a:schemeClr val="accent2">
                    <a:lumMod val="75000"/>
                  </a:schemeClr>
                </a:solidFill>
                <a:latin typeface="Courier" pitchFamily="2" charset="0"/>
                <a:cs typeface="Courier New" panose="02070309020205020404" charset="0"/>
              </a:rPr>
              <a:t>isna</a:t>
            </a:r>
            <a:r>
              <a:rPr lang="en-US" altLang="zh-CN" sz="2400" dirty="0">
                <a:solidFill>
                  <a:schemeClr val="accent2">
                    <a:lumMod val="75000"/>
                  </a:schemeClr>
                </a:solidFill>
                <a:latin typeface="Courier" pitchFamily="2" charset="0"/>
                <a:cs typeface="Courier New" panose="02070309020205020404" charset="0"/>
              </a:rPr>
              <a:t>() </a:t>
            </a:r>
            <a:r>
              <a:rPr lang="en-US" altLang="zh-CN" sz="2400" dirty="0">
                <a:latin typeface="Avenir Book" panose="02000503020000020003" pitchFamily="2" charset="0"/>
              </a:rPr>
              <a:t>gets the </a:t>
            </a:r>
            <a:r>
              <a:rPr lang="en-US" altLang="zh-CN" sz="2400" dirty="0" err="1">
                <a:latin typeface="Avenir Book" panose="02000503020000020003" pitchFamily="2" charset="0"/>
              </a:rPr>
              <a:t>boolean</a:t>
            </a:r>
            <a:r>
              <a:rPr lang="en-US" altLang="zh-CN" sz="2400" dirty="0">
                <a:latin typeface="Avenir Book" panose="02000503020000020003" pitchFamily="2" charset="0"/>
              </a:rPr>
              <a:t> mask where values are </a:t>
            </a:r>
            <a:r>
              <a:rPr lang="en-US" altLang="zh-CN" sz="2400" dirty="0" err="1">
                <a:solidFill>
                  <a:schemeClr val="accent2">
                    <a:lumMod val="75000"/>
                  </a:schemeClr>
                </a:solidFill>
                <a:latin typeface="Avenir Book" panose="02000503020000020003" pitchFamily="2" charset="0"/>
              </a:rPr>
              <a:t>NaN</a:t>
            </a:r>
            <a:r>
              <a:rPr lang="en-US" altLang="zh-CN" sz="2400" dirty="0">
                <a:latin typeface="Avenir Book" panose="02000503020000020003" pitchFamily="2" charset="0"/>
              </a:rPr>
              <a:t>:</a:t>
            </a:r>
            <a:endParaRPr lang="en-US" altLang="zh-CN" sz="2400" dirty="0">
              <a:latin typeface="Avenir Book" panose="02000503020000020003" pitchFamily="2" charset="0"/>
            </a:endParaRPr>
          </a:p>
        </p:txBody>
      </p:sp>
      <p:pic>
        <p:nvPicPr>
          <p:cNvPr id="9" name="图片 8"/>
          <p:cNvPicPr>
            <a:picLocks noChangeAspect="1"/>
          </p:cNvPicPr>
          <p:nvPr/>
        </p:nvPicPr>
        <p:blipFill>
          <a:blip r:embed="rId2"/>
          <a:stretch>
            <a:fillRect/>
          </a:stretch>
        </p:blipFill>
        <p:spPr>
          <a:xfrm>
            <a:off x="3630679" y="3842588"/>
            <a:ext cx="2997200" cy="24384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Dealing with missing values</a:t>
            </a:r>
            <a:endParaRPr kumimoji="1" lang="en-US" altLang="zh-CN" dirty="0"/>
          </a:p>
        </p:txBody>
      </p:sp>
      <p:sp>
        <p:nvSpPr>
          <p:cNvPr id="6" name="矩形 5"/>
          <p:cNvSpPr/>
          <p:nvPr/>
        </p:nvSpPr>
        <p:spPr>
          <a:xfrm>
            <a:off x="413327" y="1690688"/>
            <a:ext cx="11074400" cy="1384995"/>
          </a:xfrm>
          <a:prstGeom prst="rect">
            <a:avLst/>
          </a:prstGeom>
        </p:spPr>
        <p:txBody>
          <a:bodyPr wrap="square">
            <a:spAutoFit/>
          </a:bodyPr>
          <a:lstStyle/>
          <a:p>
            <a:r>
              <a:rPr lang="en-US" altLang="zh-CN" sz="2800" dirty="0">
                <a:latin typeface="Avenir Book" panose="02000503020000020003" pitchFamily="2" charset="0"/>
              </a:rPr>
              <a:t>Pandas primarily uses the value </a:t>
            </a:r>
            <a:r>
              <a:rPr lang="en-US" altLang="zh-CN" sz="2800" b="1" dirty="0" err="1">
                <a:solidFill>
                  <a:schemeClr val="accent2">
                    <a:lumMod val="75000"/>
                  </a:schemeClr>
                </a:solidFill>
                <a:latin typeface="Avenir Book" panose="02000503020000020003" pitchFamily="2" charset="0"/>
              </a:rPr>
              <a:t>np.nan</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to represent missing data. It is by default not included in computations.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233636" y="2699588"/>
            <a:ext cx="2959100" cy="2362200"/>
          </a:xfrm>
          <a:prstGeom prst="rect">
            <a:avLst/>
          </a:prstGeom>
        </p:spPr>
      </p:pic>
      <p:sp>
        <p:nvSpPr>
          <p:cNvPr id="8" name="矩形 7"/>
          <p:cNvSpPr/>
          <p:nvPr/>
        </p:nvSpPr>
        <p:spPr>
          <a:xfrm>
            <a:off x="3441700" y="2821940"/>
            <a:ext cx="4179570" cy="1198880"/>
          </a:xfrm>
          <a:prstGeom prst="rect">
            <a:avLst/>
          </a:prstGeom>
        </p:spPr>
        <p:txBody>
          <a:bodyPr wrap="square">
            <a:spAutoFit/>
          </a:bodyPr>
          <a:lstStyle/>
          <a:p>
            <a:r>
              <a:rPr lang="en-US" altLang="zh-CN" sz="2400" dirty="0">
                <a:solidFill>
                  <a:schemeClr val="accent2">
                    <a:lumMod val="75000"/>
                  </a:schemeClr>
                </a:solidFill>
                <a:latin typeface="Courier" pitchFamily="2" charset="0"/>
                <a:cs typeface="Courier New" panose="02070309020205020404" charset="0"/>
              </a:rPr>
              <a:t>.</a:t>
            </a:r>
            <a:r>
              <a:rPr lang="en-US" altLang="zh-CN" sz="2400" dirty="0" err="1">
                <a:solidFill>
                  <a:schemeClr val="accent2">
                    <a:lumMod val="75000"/>
                  </a:schemeClr>
                </a:solidFill>
                <a:latin typeface="Courier" pitchFamily="2" charset="0"/>
                <a:cs typeface="Courier New" panose="02070309020205020404" charset="0"/>
              </a:rPr>
              <a:t>isna</a:t>
            </a:r>
            <a:r>
              <a:rPr lang="en-US" altLang="zh-CN" sz="2400" dirty="0">
                <a:solidFill>
                  <a:schemeClr val="accent2">
                    <a:lumMod val="75000"/>
                  </a:schemeClr>
                </a:solidFill>
                <a:latin typeface="Courier" pitchFamily="2" charset="0"/>
                <a:cs typeface="Courier New" panose="02070309020205020404" charset="0"/>
              </a:rPr>
              <a:t>() </a:t>
            </a:r>
            <a:r>
              <a:rPr lang="en-US" altLang="zh-CN" sz="2400" dirty="0">
                <a:latin typeface="Avenir Book" panose="02000503020000020003" pitchFamily="2" charset="0"/>
              </a:rPr>
              <a:t>gets the </a:t>
            </a:r>
            <a:r>
              <a:rPr lang="en-US" altLang="zh-CN" sz="2400" dirty="0" err="1">
                <a:latin typeface="Avenir Book" panose="02000503020000020003" pitchFamily="2" charset="0"/>
              </a:rPr>
              <a:t>boolean</a:t>
            </a:r>
            <a:r>
              <a:rPr lang="en-US" altLang="zh-CN" sz="2400" dirty="0">
                <a:latin typeface="Avenir Book" panose="02000503020000020003" pitchFamily="2" charset="0"/>
              </a:rPr>
              <a:t> mask where values are </a:t>
            </a:r>
            <a:r>
              <a:rPr lang="en-US" altLang="zh-CN" sz="2400" dirty="0" err="1">
                <a:solidFill>
                  <a:schemeClr val="accent2">
                    <a:lumMod val="75000"/>
                  </a:schemeClr>
                </a:solidFill>
                <a:latin typeface="Avenir Book" panose="02000503020000020003" pitchFamily="2" charset="0"/>
              </a:rPr>
              <a:t>NaN</a:t>
            </a:r>
            <a:r>
              <a:rPr lang="en-US" altLang="zh-CN" sz="2400" dirty="0">
                <a:latin typeface="Avenir Book" panose="02000503020000020003" pitchFamily="2" charset="0"/>
              </a:rPr>
              <a:t>:</a:t>
            </a:r>
            <a:endParaRPr lang="en-US" altLang="zh-CN" sz="2400" dirty="0">
              <a:latin typeface="Avenir Book" panose="02000503020000020003" pitchFamily="2" charset="0"/>
            </a:endParaRPr>
          </a:p>
        </p:txBody>
      </p:sp>
      <p:pic>
        <p:nvPicPr>
          <p:cNvPr id="9" name="图片 8"/>
          <p:cNvPicPr>
            <a:picLocks noChangeAspect="1"/>
          </p:cNvPicPr>
          <p:nvPr/>
        </p:nvPicPr>
        <p:blipFill>
          <a:blip r:embed="rId2"/>
          <a:stretch>
            <a:fillRect/>
          </a:stretch>
        </p:blipFill>
        <p:spPr>
          <a:xfrm>
            <a:off x="3630679" y="4097858"/>
            <a:ext cx="2997200" cy="2438400"/>
          </a:xfrm>
          <a:prstGeom prst="rect">
            <a:avLst/>
          </a:prstGeom>
        </p:spPr>
      </p:pic>
      <p:sp>
        <p:nvSpPr>
          <p:cNvPr id="10" name="矩形 9"/>
          <p:cNvSpPr/>
          <p:nvPr/>
        </p:nvSpPr>
        <p:spPr>
          <a:xfrm>
            <a:off x="7621284" y="2475518"/>
            <a:ext cx="4046134" cy="1200329"/>
          </a:xfrm>
          <a:prstGeom prst="rect">
            <a:avLst/>
          </a:prstGeom>
        </p:spPr>
        <p:txBody>
          <a:bodyPr wrap="square">
            <a:spAutoFit/>
          </a:bodyPr>
          <a:lstStyle/>
          <a:p>
            <a:r>
              <a:rPr lang="en-US" altLang="zh-CN" sz="2400" dirty="0">
                <a:solidFill>
                  <a:schemeClr val="accent2">
                    <a:lumMod val="75000"/>
                  </a:schemeClr>
                </a:solidFill>
                <a:latin typeface="Avenir Book" panose="02000503020000020003" pitchFamily="2" charset="0"/>
              </a:rPr>
              <a:t>.any(</a:t>
            </a:r>
            <a:r>
              <a:rPr lang="en-US" altLang="zh-CN" sz="2400" b="1" i="1" dirty="0">
                <a:solidFill>
                  <a:schemeClr val="accent2">
                    <a:lumMod val="75000"/>
                  </a:schemeClr>
                </a:solidFill>
                <a:latin typeface="Avenir Book" panose="02000503020000020003" pitchFamily="2" charset="0"/>
              </a:rPr>
              <a:t>axis=0 </a:t>
            </a:r>
            <a:r>
              <a:rPr lang="en-US" altLang="zh-CN" sz="2400" dirty="0">
                <a:solidFill>
                  <a:schemeClr val="accent2">
                    <a:lumMod val="75000"/>
                  </a:schemeClr>
                </a:solidFill>
                <a:latin typeface="Avenir Book" panose="02000503020000020003" pitchFamily="2" charset="0"/>
              </a:rPr>
              <a:t>)</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Return whether </a:t>
            </a:r>
            <a:r>
              <a:rPr lang="en-US" altLang="zh-CN" sz="2400" dirty="0">
                <a:solidFill>
                  <a:schemeClr val="accent2">
                    <a:lumMod val="75000"/>
                  </a:schemeClr>
                </a:solidFill>
                <a:latin typeface="Avenir Book" panose="02000503020000020003" pitchFamily="2" charset="0"/>
              </a:rPr>
              <a:t>any</a:t>
            </a:r>
            <a:r>
              <a:rPr lang="en-US" altLang="zh-CN" sz="2400" dirty="0">
                <a:latin typeface="Avenir Book" panose="02000503020000020003" pitchFamily="2" charset="0"/>
              </a:rPr>
              <a:t> element is True, over an axis.</a:t>
            </a:r>
            <a:endParaRPr lang="zh-CN" altLang="en-US" sz="2400" dirty="0">
              <a:latin typeface="Avenir Book" panose="02000503020000020003" pitchFamily="2" charset="0"/>
            </a:endParaRPr>
          </a:p>
        </p:txBody>
      </p:sp>
      <p:pic>
        <p:nvPicPr>
          <p:cNvPr id="3" name="图片 2"/>
          <p:cNvPicPr>
            <a:picLocks noChangeAspect="1"/>
          </p:cNvPicPr>
          <p:nvPr/>
        </p:nvPicPr>
        <p:blipFill>
          <a:blip r:embed="rId3"/>
          <a:stretch>
            <a:fillRect/>
          </a:stretch>
        </p:blipFill>
        <p:spPr>
          <a:xfrm>
            <a:off x="7621284" y="3547796"/>
            <a:ext cx="3548740" cy="3239031"/>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Dealing with missing values</a:t>
            </a:r>
            <a:endParaRPr kumimoji="1" lang="en-US" altLang="zh-CN" dirty="0"/>
          </a:p>
        </p:txBody>
      </p:sp>
      <p:sp>
        <p:nvSpPr>
          <p:cNvPr id="6" name="矩形 5"/>
          <p:cNvSpPr/>
          <p:nvPr/>
        </p:nvSpPr>
        <p:spPr>
          <a:xfrm>
            <a:off x="413327" y="1690688"/>
            <a:ext cx="11074400" cy="1384995"/>
          </a:xfrm>
          <a:prstGeom prst="rect">
            <a:avLst/>
          </a:prstGeom>
        </p:spPr>
        <p:txBody>
          <a:bodyPr wrap="square">
            <a:spAutoFit/>
          </a:bodyPr>
          <a:lstStyle/>
          <a:p>
            <a:r>
              <a:rPr lang="en-US" altLang="zh-CN" sz="2800" dirty="0">
                <a:latin typeface="Avenir Book" panose="02000503020000020003" pitchFamily="2" charset="0"/>
              </a:rPr>
              <a:t>Pandas primarily uses the value </a:t>
            </a:r>
            <a:r>
              <a:rPr lang="en-US" altLang="zh-CN" sz="2800" b="1" dirty="0" err="1">
                <a:solidFill>
                  <a:schemeClr val="accent2">
                    <a:lumMod val="75000"/>
                  </a:schemeClr>
                </a:solidFill>
                <a:latin typeface="Avenir Book" panose="02000503020000020003" pitchFamily="2" charset="0"/>
              </a:rPr>
              <a:t>np.nan</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to represent missing data. It is by default not included in computations.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233636" y="2699588"/>
            <a:ext cx="2959100" cy="2362200"/>
          </a:xfrm>
          <a:prstGeom prst="rect">
            <a:avLst/>
          </a:prstGeom>
        </p:spPr>
      </p:pic>
      <p:sp>
        <p:nvSpPr>
          <p:cNvPr id="8" name="矩形 7"/>
          <p:cNvSpPr/>
          <p:nvPr/>
        </p:nvSpPr>
        <p:spPr>
          <a:xfrm>
            <a:off x="3424582" y="2699685"/>
            <a:ext cx="4046134" cy="830997"/>
          </a:xfrm>
          <a:prstGeom prst="rect">
            <a:avLst/>
          </a:prstGeom>
        </p:spPr>
        <p:txBody>
          <a:bodyPr wrap="square">
            <a:spAutoFit/>
          </a:bodyPr>
          <a:lstStyle/>
          <a:p>
            <a:r>
              <a:rPr lang="en-US" altLang="zh-CN" sz="2400" dirty="0">
                <a:solidFill>
                  <a:schemeClr val="accent2">
                    <a:lumMod val="75000"/>
                  </a:schemeClr>
                </a:solidFill>
                <a:latin typeface="Courier" pitchFamily="2" charset="0"/>
                <a:cs typeface="Courier New" panose="02070309020205020404" charset="0"/>
              </a:rPr>
              <a:t>.</a:t>
            </a:r>
            <a:r>
              <a:rPr lang="en-US" altLang="zh-CN" sz="2400" dirty="0" err="1">
                <a:solidFill>
                  <a:schemeClr val="accent2">
                    <a:lumMod val="75000"/>
                  </a:schemeClr>
                </a:solidFill>
                <a:latin typeface="Courier" pitchFamily="2" charset="0"/>
                <a:cs typeface="Courier New" panose="02070309020205020404" charset="0"/>
              </a:rPr>
              <a:t>isna</a:t>
            </a:r>
            <a:r>
              <a:rPr lang="en-US" altLang="zh-CN" sz="2400" dirty="0">
                <a:solidFill>
                  <a:schemeClr val="accent2">
                    <a:lumMod val="75000"/>
                  </a:schemeClr>
                </a:solidFill>
                <a:latin typeface="Courier" pitchFamily="2" charset="0"/>
                <a:cs typeface="Courier New" panose="02070309020205020404" charset="0"/>
              </a:rPr>
              <a:t>() </a:t>
            </a:r>
            <a:r>
              <a:rPr lang="en-US" altLang="zh-CN" sz="2400" dirty="0">
                <a:latin typeface="Avenir Book" panose="02000503020000020003" pitchFamily="2" charset="0"/>
              </a:rPr>
              <a:t>gets the </a:t>
            </a:r>
            <a:r>
              <a:rPr lang="en-US" altLang="zh-CN" sz="2400" dirty="0" err="1">
                <a:latin typeface="Avenir Book" panose="02000503020000020003" pitchFamily="2" charset="0"/>
              </a:rPr>
              <a:t>boolean</a:t>
            </a:r>
            <a:r>
              <a:rPr lang="en-US" altLang="zh-CN" sz="2400" dirty="0">
                <a:latin typeface="Avenir Book" panose="02000503020000020003" pitchFamily="2" charset="0"/>
              </a:rPr>
              <a:t> mask where values are </a:t>
            </a:r>
            <a:r>
              <a:rPr lang="en-US" altLang="zh-CN" sz="2400" dirty="0" err="1">
                <a:solidFill>
                  <a:schemeClr val="accent2">
                    <a:lumMod val="75000"/>
                  </a:schemeClr>
                </a:solidFill>
                <a:latin typeface="Avenir Book" panose="02000503020000020003" pitchFamily="2" charset="0"/>
              </a:rPr>
              <a:t>NaN</a:t>
            </a:r>
            <a:r>
              <a:rPr lang="en-US" altLang="zh-CN" sz="2400" dirty="0">
                <a:latin typeface="Avenir Book" panose="02000503020000020003" pitchFamily="2" charset="0"/>
              </a:rPr>
              <a:t>:</a:t>
            </a:r>
            <a:endParaRPr lang="en-US" altLang="zh-CN" sz="2400" dirty="0">
              <a:latin typeface="Avenir Book" panose="02000503020000020003" pitchFamily="2" charset="0"/>
            </a:endParaRPr>
          </a:p>
        </p:txBody>
      </p:sp>
      <p:pic>
        <p:nvPicPr>
          <p:cNvPr id="9" name="图片 8"/>
          <p:cNvPicPr>
            <a:picLocks noChangeAspect="1"/>
          </p:cNvPicPr>
          <p:nvPr/>
        </p:nvPicPr>
        <p:blipFill>
          <a:blip r:embed="rId2"/>
          <a:stretch>
            <a:fillRect/>
          </a:stretch>
        </p:blipFill>
        <p:spPr>
          <a:xfrm>
            <a:off x="3630679" y="3842588"/>
            <a:ext cx="2997200" cy="2438400"/>
          </a:xfrm>
          <a:prstGeom prst="rect">
            <a:avLst/>
          </a:prstGeom>
        </p:spPr>
      </p:pic>
      <p:sp>
        <p:nvSpPr>
          <p:cNvPr id="10" name="矩形 9"/>
          <p:cNvSpPr/>
          <p:nvPr/>
        </p:nvSpPr>
        <p:spPr>
          <a:xfrm>
            <a:off x="7621284" y="2475518"/>
            <a:ext cx="4046134" cy="1200329"/>
          </a:xfrm>
          <a:prstGeom prst="rect">
            <a:avLst/>
          </a:prstGeom>
        </p:spPr>
        <p:txBody>
          <a:bodyPr wrap="square">
            <a:spAutoFit/>
          </a:bodyPr>
          <a:lstStyle/>
          <a:p>
            <a:r>
              <a:rPr lang="en-US" altLang="zh-CN" sz="2400" dirty="0">
                <a:solidFill>
                  <a:schemeClr val="accent2">
                    <a:lumMod val="75000"/>
                  </a:schemeClr>
                </a:solidFill>
                <a:latin typeface="Avenir Book" panose="02000503020000020003" pitchFamily="2" charset="0"/>
              </a:rPr>
              <a:t>.all(</a:t>
            </a:r>
            <a:r>
              <a:rPr lang="en-US" altLang="zh-CN" sz="2400" b="1" i="1" dirty="0">
                <a:solidFill>
                  <a:schemeClr val="accent2">
                    <a:lumMod val="75000"/>
                  </a:schemeClr>
                </a:solidFill>
                <a:latin typeface="Avenir Book" panose="02000503020000020003" pitchFamily="2" charset="0"/>
              </a:rPr>
              <a:t>axis=0 </a:t>
            </a:r>
            <a:r>
              <a:rPr lang="en-US" altLang="zh-CN" sz="2400" dirty="0">
                <a:solidFill>
                  <a:schemeClr val="accent2">
                    <a:lumMod val="75000"/>
                  </a:schemeClr>
                </a:solidFill>
                <a:latin typeface="Avenir Book" panose="02000503020000020003" pitchFamily="2" charset="0"/>
              </a:rPr>
              <a:t>)</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Return whether </a:t>
            </a:r>
            <a:r>
              <a:rPr lang="en-US" altLang="zh-CN" sz="2400" dirty="0">
                <a:solidFill>
                  <a:schemeClr val="accent2">
                    <a:lumMod val="75000"/>
                  </a:schemeClr>
                </a:solidFill>
                <a:latin typeface="Avenir Book" panose="02000503020000020003" pitchFamily="2" charset="0"/>
              </a:rPr>
              <a:t>all</a:t>
            </a:r>
            <a:r>
              <a:rPr lang="en-US" altLang="zh-CN" sz="2400" dirty="0">
                <a:latin typeface="Avenir Book" panose="02000503020000020003" pitchFamily="2" charset="0"/>
              </a:rPr>
              <a:t> elements are True, over an axis.</a:t>
            </a:r>
            <a:endParaRPr lang="zh-CN" altLang="en-US" sz="2400" dirty="0">
              <a:latin typeface="Avenir Book" panose="02000503020000020003" pitchFamily="2" charset="0"/>
            </a:endParaRPr>
          </a:p>
        </p:txBody>
      </p:sp>
      <p:pic>
        <p:nvPicPr>
          <p:cNvPr id="4" name="图片 3"/>
          <p:cNvPicPr>
            <a:picLocks noChangeAspect="1"/>
          </p:cNvPicPr>
          <p:nvPr/>
        </p:nvPicPr>
        <p:blipFill>
          <a:blip r:embed="rId3"/>
          <a:stretch>
            <a:fillRect/>
          </a:stretch>
        </p:blipFill>
        <p:spPr>
          <a:xfrm>
            <a:off x="7621284" y="3676332"/>
            <a:ext cx="3009900" cy="31496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Dealing with missing values</a:t>
            </a:r>
            <a:endParaRPr kumimoji="1" lang="en-US" altLang="zh-CN" dirty="0"/>
          </a:p>
        </p:txBody>
      </p:sp>
      <p:sp>
        <p:nvSpPr>
          <p:cNvPr id="6" name="矩形 5"/>
          <p:cNvSpPr/>
          <p:nvPr/>
        </p:nvSpPr>
        <p:spPr>
          <a:xfrm>
            <a:off x="413327" y="1690688"/>
            <a:ext cx="11074400" cy="1384995"/>
          </a:xfrm>
          <a:prstGeom prst="rect">
            <a:avLst/>
          </a:prstGeom>
        </p:spPr>
        <p:txBody>
          <a:bodyPr wrap="square">
            <a:spAutoFit/>
          </a:bodyPr>
          <a:lstStyle/>
          <a:p>
            <a:r>
              <a:rPr lang="en-US" altLang="zh-CN" sz="2800" dirty="0">
                <a:latin typeface="Avenir Book" panose="02000503020000020003" pitchFamily="2" charset="0"/>
              </a:rPr>
              <a:t>Pandas primarily uses the value </a:t>
            </a:r>
            <a:r>
              <a:rPr lang="en-US" altLang="zh-CN" sz="2800" b="1" dirty="0" err="1">
                <a:solidFill>
                  <a:schemeClr val="accent2">
                    <a:lumMod val="75000"/>
                  </a:schemeClr>
                </a:solidFill>
                <a:latin typeface="Avenir Book" panose="02000503020000020003" pitchFamily="2" charset="0"/>
              </a:rPr>
              <a:t>np.nan</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to represent missing data. It is by default not included in computations.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233636" y="2699588"/>
            <a:ext cx="2959100" cy="2362200"/>
          </a:xfrm>
          <a:prstGeom prst="rect">
            <a:avLst/>
          </a:prstGeom>
        </p:spPr>
      </p:pic>
      <p:sp>
        <p:nvSpPr>
          <p:cNvPr id="10" name="矩形 9"/>
          <p:cNvSpPr/>
          <p:nvPr/>
        </p:nvSpPr>
        <p:spPr>
          <a:xfrm>
            <a:off x="3587115" y="2821940"/>
            <a:ext cx="7766685" cy="829945"/>
          </a:xfrm>
          <a:prstGeom prst="rect">
            <a:avLst/>
          </a:prstGeom>
        </p:spPr>
        <p:txBody>
          <a:bodyPr wrap="square">
            <a:spAutoFit/>
          </a:bodyPr>
          <a:lstStyle/>
          <a:p>
            <a:r>
              <a:rPr lang="en-US" altLang="zh-CN" sz="2400" dirty="0">
                <a:solidFill>
                  <a:schemeClr val="accent2">
                    <a:lumMod val="75000"/>
                  </a:schemeClr>
                </a:solidFill>
                <a:latin typeface="Avenir Book" panose="02000503020000020003" pitchFamily="2" charset="0"/>
              </a:rPr>
              <a:t>.</a:t>
            </a:r>
            <a:r>
              <a:rPr lang="en-US" altLang="zh-CN" sz="2400" dirty="0" err="1">
                <a:solidFill>
                  <a:schemeClr val="accent2">
                    <a:lumMod val="75000"/>
                  </a:schemeClr>
                </a:solidFill>
                <a:latin typeface="Avenir Book" panose="02000503020000020003" pitchFamily="2" charset="0"/>
              </a:rPr>
              <a:t>dropna</a:t>
            </a:r>
            <a:r>
              <a:rPr lang="en-US" altLang="zh-CN" sz="2400" dirty="0">
                <a:solidFill>
                  <a:schemeClr val="accent2">
                    <a:lumMod val="75000"/>
                  </a:schemeClr>
                </a:solidFill>
                <a:latin typeface="Avenir Book" panose="02000503020000020003" pitchFamily="2" charset="0"/>
              </a:rPr>
              <a:t>(</a:t>
            </a:r>
            <a:r>
              <a:rPr lang="en-US" altLang="zh-CN" sz="2400" b="1" i="1" dirty="0">
                <a:latin typeface="Avenir Book" panose="02000503020000020003" pitchFamily="2" charset="0"/>
              </a:rPr>
              <a:t>axis=0</a:t>
            </a:r>
            <a:r>
              <a:rPr lang="en-US" altLang="zh-CN" sz="2400" b="1" dirty="0">
                <a:latin typeface="Avenir Book" panose="02000503020000020003" pitchFamily="2" charset="0"/>
              </a:rPr>
              <a:t>, </a:t>
            </a:r>
            <a:r>
              <a:rPr lang="en-US" altLang="zh-CN" sz="2400" b="1" i="1" dirty="0">
                <a:latin typeface="Avenir Book" panose="02000503020000020003" pitchFamily="2" charset="0"/>
              </a:rPr>
              <a:t>how=’any’, </a:t>
            </a:r>
            <a:r>
              <a:rPr lang="en-US" altLang="zh-CN" sz="2400" b="1" i="1" dirty="0" err="1">
                <a:latin typeface="Avenir Book" panose="02000503020000020003" pitchFamily="2" charset="0"/>
              </a:rPr>
              <a:t>inplace</a:t>
            </a:r>
            <a:r>
              <a:rPr lang="en-US" altLang="zh-CN" sz="2400" b="1" i="1" dirty="0">
                <a:latin typeface="Avenir Book" panose="02000503020000020003" pitchFamily="2" charset="0"/>
              </a:rPr>
              <a:t>=False</a:t>
            </a:r>
            <a:r>
              <a:rPr lang="en-US" altLang="zh-CN" sz="2400" dirty="0">
                <a:solidFill>
                  <a:schemeClr val="accent2">
                    <a:lumMod val="75000"/>
                  </a:schemeClr>
                </a:solidFill>
                <a:latin typeface="Avenir Book" panose="02000503020000020003" pitchFamily="2" charset="0"/>
              </a:rPr>
              <a:t>) </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drops any rows that have missing data:</a:t>
            </a:r>
            <a:endParaRPr lang="en-US" altLang="zh-CN" sz="2400"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3587088" y="3678656"/>
            <a:ext cx="2362429" cy="3179344"/>
          </a:xfrm>
          <a:prstGeom prst="rect">
            <a:avLst/>
          </a:prstGeom>
        </p:spPr>
      </p:pic>
      <p:pic>
        <p:nvPicPr>
          <p:cNvPr id="5" name="图片 4"/>
          <p:cNvPicPr>
            <a:picLocks noChangeAspect="1"/>
          </p:cNvPicPr>
          <p:nvPr/>
        </p:nvPicPr>
        <p:blipFill>
          <a:blip r:embed="rId3"/>
          <a:stretch>
            <a:fillRect/>
          </a:stretch>
        </p:blipFill>
        <p:spPr>
          <a:xfrm>
            <a:off x="8881329" y="3678656"/>
            <a:ext cx="2730500" cy="2463800"/>
          </a:xfrm>
          <a:prstGeom prst="rect">
            <a:avLst/>
          </a:prstGeom>
        </p:spPr>
      </p:pic>
      <p:pic>
        <p:nvPicPr>
          <p:cNvPr id="12" name="图片 11"/>
          <p:cNvPicPr>
            <a:picLocks noChangeAspect="1"/>
          </p:cNvPicPr>
          <p:nvPr/>
        </p:nvPicPr>
        <p:blipFill>
          <a:blip r:embed="rId4"/>
          <a:stretch>
            <a:fillRect/>
          </a:stretch>
        </p:blipFill>
        <p:spPr>
          <a:xfrm>
            <a:off x="6096000" y="3678656"/>
            <a:ext cx="2755900" cy="228600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Dealing with missing values</a:t>
            </a:r>
            <a:endParaRPr kumimoji="1" lang="en-US" altLang="zh-CN" dirty="0"/>
          </a:p>
        </p:txBody>
      </p:sp>
      <p:sp>
        <p:nvSpPr>
          <p:cNvPr id="6" name="矩形 5"/>
          <p:cNvSpPr/>
          <p:nvPr/>
        </p:nvSpPr>
        <p:spPr>
          <a:xfrm>
            <a:off x="413327" y="1690688"/>
            <a:ext cx="11074400" cy="1384995"/>
          </a:xfrm>
          <a:prstGeom prst="rect">
            <a:avLst/>
          </a:prstGeom>
        </p:spPr>
        <p:txBody>
          <a:bodyPr wrap="square">
            <a:spAutoFit/>
          </a:bodyPr>
          <a:lstStyle/>
          <a:p>
            <a:r>
              <a:rPr lang="en-US" altLang="zh-CN" sz="2800" dirty="0">
                <a:latin typeface="Avenir Book" panose="02000503020000020003" pitchFamily="2" charset="0"/>
              </a:rPr>
              <a:t>Pandas primarily uses the value </a:t>
            </a:r>
            <a:r>
              <a:rPr lang="en-US" altLang="zh-CN" sz="2800" b="1" dirty="0" err="1">
                <a:solidFill>
                  <a:schemeClr val="accent2">
                    <a:lumMod val="75000"/>
                  </a:schemeClr>
                </a:solidFill>
                <a:latin typeface="Avenir Book" panose="02000503020000020003" pitchFamily="2" charset="0"/>
              </a:rPr>
              <a:t>np.nan</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to represent missing data. It is by default not included in computations.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233636" y="2699588"/>
            <a:ext cx="2959100" cy="2362200"/>
          </a:xfrm>
          <a:prstGeom prst="rect">
            <a:avLst/>
          </a:prstGeom>
        </p:spPr>
      </p:pic>
      <p:sp>
        <p:nvSpPr>
          <p:cNvPr id="10" name="矩形 9"/>
          <p:cNvSpPr/>
          <p:nvPr/>
        </p:nvSpPr>
        <p:spPr>
          <a:xfrm>
            <a:off x="3587115" y="2821940"/>
            <a:ext cx="7802245" cy="829945"/>
          </a:xfrm>
          <a:prstGeom prst="rect">
            <a:avLst/>
          </a:prstGeom>
        </p:spPr>
        <p:txBody>
          <a:bodyPr wrap="square">
            <a:spAutoFit/>
          </a:bodyPr>
          <a:lstStyle/>
          <a:p>
            <a:r>
              <a:rPr lang="en-US" altLang="zh-CN" sz="2400" dirty="0">
                <a:solidFill>
                  <a:schemeClr val="accent2">
                    <a:lumMod val="75000"/>
                  </a:schemeClr>
                </a:solidFill>
                <a:latin typeface="Avenir Book" panose="02000503020000020003" pitchFamily="2" charset="0"/>
              </a:rPr>
              <a:t>.</a:t>
            </a:r>
            <a:r>
              <a:rPr lang="en-US" altLang="zh-CN" sz="2400" dirty="0" err="1">
                <a:solidFill>
                  <a:schemeClr val="accent2">
                    <a:lumMod val="75000"/>
                  </a:schemeClr>
                </a:solidFill>
                <a:latin typeface="Avenir Book" panose="02000503020000020003" pitchFamily="2" charset="0"/>
              </a:rPr>
              <a:t>dropna</a:t>
            </a:r>
            <a:r>
              <a:rPr lang="en-US" altLang="zh-CN" sz="2400" dirty="0">
                <a:solidFill>
                  <a:schemeClr val="accent2">
                    <a:lumMod val="75000"/>
                  </a:schemeClr>
                </a:solidFill>
                <a:latin typeface="Avenir Book" panose="02000503020000020003" pitchFamily="2" charset="0"/>
              </a:rPr>
              <a:t>(</a:t>
            </a:r>
            <a:r>
              <a:rPr lang="en-US" altLang="zh-CN" sz="2400" b="1" i="1" dirty="0">
                <a:latin typeface="Avenir Book" panose="02000503020000020003" pitchFamily="2" charset="0"/>
              </a:rPr>
              <a:t>axis=0</a:t>
            </a:r>
            <a:r>
              <a:rPr lang="en-US" altLang="zh-CN" sz="2400" b="1" dirty="0">
                <a:latin typeface="Avenir Book" panose="02000503020000020003" pitchFamily="2" charset="0"/>
              </a:rPr>
              <a:t>, </a:t>
            </a:r>
            <a:r>
              <a:rPr lang="en-US" altLang="zh-CN" sz="2400" b="1" i="1" dirty="0">
                <a:latin typeface="Avenir Book" panose="02000503020000020003" pitchFamily="2" charset="0"/>
              </a:rPr>
              <a:t>how=’any’, </a:t>
            </a:r>
            <a:r>
              <a:rPr lang="en-US" altLang="zh-CN" sz="2400" b="1" i="1" dirty="0" err="1">
                <a:latin typeface="Avenir Book" panose="02000503020000020003" pitchFamily="2" charset="0"/>
              </a:rPr>
              <a:t>inplace</a:t>
            </a:r>
            <a:r>
              <a:rPr lang="en-US" altLang="zh-CN" sz="2400" b="1" i="1" dirty="0">
                <a:latin typeface="Avenir Book" panose="02000503020000020003" pitchFamily="2" charset="0"/>
              </a:rPr>
              <a:t>=False</a:t>
            </a:r>
            <a:r>
              <a:rPr lang="en-US" altLang="zh-CN" sz="2400" dirty="0">
                <a:solidFill>
                  <a:schemeClr val="accent2">
                    <a:lumMod val="75000"/>
                  </a:schemeClr>
                </a:solidFill>
                <a:latin typeface="Avenir Book" panose="02000503020000020003" pitchFamily="2" charset="0"/>
              </a:rPr>
              <a:t>) </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drops any rows that have missing data:</a:t>
            </a:r>
            <a:endParaRPr lang="en-US" altLang="zh-CN" sz="2400" dirty="0">
              <a:latin typeface="Avenir Book" panose="02000503020000020003" pitchFamily="2" charset="0"/>
            </a:endParaRPr>
          </a:p>
        </p:txBody>
      </p:sp>
      <p:pic>
        <p:nvPicPr>
          <p:cNvPr id="4" name="图片 3"/>
          <p:cNvPicPr>
            <a:picLocks noChangeAspect="1"/>
          </p:cNvPicPr>
          <p:nvPr/>
        </p:nvPicPr>
        <p:blipFill>
          <a:blip r:embed="rId2"/>
          <a:stretch>
            <a:fillRect/>
          </a:stretch>
        </p:blipFill>
        <p:spPr>
          <a:xfrm>
            <a:off x="3823277" y="3880688"/>
            <a:ext cx="4254500" cy="2628900"/>
          </a:xfrm>
          <a:prstGeom prst="rect">
            <a:avLst/>
          </a:prstGeom>
        </p:spPr>
      </p:pic>
      <p:sp>
        <p:nvSpPr>
          <p:cNvPr id="8" name="矩形 7"/>
          <p:cNvSpPr/>
          <p:nvPr/>
        </p:nvSpPr>
        <p:spPr>
          <a:xfrm>
            <a:off x="8136832" y="4033880"/>
            <a:ext cx="3880587" cy="1938992"/>
          </a:xfrm>
          <a:prstGeom prst="rect">
            <a:avLst/>
          </a:prstGeom>
        </p:spPr>
        <p:txBody>
          <a:bodyPr wrap="square">
            <a:spAutoFit/>
          </a:bodyPr>
          <a:lstStyle/>
          <a:p>
            <a:r>
              <a:rPr lang="en-US" altLang="zh-CN" sz="2400" b="1" dirty="0" err="1">
                <a:solidFill>
                  <a:schemeClr val="accent2">
                    <a:lumMod val="75000"/>
                  </a:schemeClr>
                </a:solidFill>
                <a:latin typeface="Avenir Book" panose="02000503020000020003" pitchFamily="2" charset="0"/>
              </a:rPr>
              <a:t>inplace</a:t>
            </a:r>
            <a:r>
              <a:rPr lang="en-US" altLang="zh-CN" sz="2400" b="1" dirty="0">
                <a:latin typeface="Avenir Book" panose="02000503020000020003" pitchFamily="2" charset="0"/>
              </a:rPr>
              <a:t> </a:t>
            </a:r>
            <a:r>
              <a:rPr lang="en-US" altLang="zh-CN" sz="2400" i="1" dirty="0">
                <a:latin typeface="Avenir Book" panose="02000503020000020003" pitchFamily="2" charset="0"/>
              </a:rPr>
              <a:t>bool, default False </a:t>
            </a:r>
            <a:endParaRPr lang="en-US" altLang="zh-CN" sz="2400" i="1" dirty="0">
              <a:latin typeface="Avenir Book" panose="02000503020000020003" pitchFamily="2" charset="0"/>
            </a:endParaRPr>
          </a:p>
          <a:p>
            <a:endParaRPr lang="en-US" altLang="zh-CN" sz="2400" i="1" dirty="0">
              <a:latin typeface="Avenir Book" panose="02000503020000020003" pitchFamily="2" charset="0"/>
            </a:endParaRPr>
          </a:p>
          <a:p>
            <a:r>
              <a:rPr lang="en-US" altLang="zh-CN" sz="2400" dirty="0">
                <a:latin typeface="Avenir Book" panose="02000503020000020003" pitchFamily="2" charset="0"/>
              </a:rPr>
              <a:t>Whether to modify the </a:t>
            </a:r>
            <a:r>
              <a:rPr lang="en-US" altLang="zh-CN" sz="2400" dirty="0" err="1">
                <a:latin typeface="Avenir Book" panose="02000503020000020003" pitchFamily="2" charset="0"/>
              </a:rPr>
              <a:t>DataFrame</a:t>
            </a:r>
            <a:r>
              <a:rPr lang="en-US" altLang="zh-CN" sz="2400" dirty="0">
                <a:latin typeface="Avenir Book" panose="02000503020000020003" pitchFamily="2" charset="0"/>
              </a:rPr>
              <a:t> rather than creating a new one.</a:t>
            </a:r>
            <a:endParaRPr lang="en-US" altLang="zh-CN" sz="2400" dirty="0">
              <a:effectLst/>
              <a:latin typeface="Avenir Book" panose="02000503020000020003" pitchFamily="2" charset="0"/>
            </a:endParaRPr>
          </a:p>
        </p:txBody>
      </p:sp>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Dealing with missing values</a:t>
            </a:r>
            <a:endParaRPr kumimoji="1" lang="en-US" altLang="zh-CN" dirty="0"/>
          </a:p>
        </p:txBody>
      </p:sp>
      <p:sp>
        <p:nvSpPr>
          <p:cNvPr id="6" name="矩形 5"/>
          <p:cNvSpPr/>
          <p:nvPr/>
        </p:nvSpPr>
        <p:spPr>
          <a:xfrm>
            <a:off x="413327" y="1690688"/>
            <a:ext cx="11074400" cy="1384995"/>
          </a:xfrm>
          <a:prstGeom prst="rect">
            <a:avLst/>
          </a:prstGeom>
        </p:spPr>
        <p:txBody>
          <a:bodyPr wrap="square">
            <a:spAutoFit/>
          </a:bodyPr>
          <a:lstStyle/>
          <a:p>
            <a:r>
              <a:rPr lang="en-US" altLang="zh-CN" sz="2800" dirty="0">
                <a:latin typeface="Avenir Book" panose="02000503020000020003" pitchFamily="2" charset="0"/>
              </a:rPr>
              <a:t>Pandas primarily uses the value </a:t>
            </a:r>
            <a:r>
              <a:rPr lang="en-US" altLang="zh-CN" sz="2800" b="1" dirty="0" err="1">
                <a:solidFill>
                  <a:schemeClr val="accent2">
                    <a:lumMod val="75000"/>
                  </a:schemeClr>
                </a:solidFill>
                <a:latin typeface="Avenir Book" panose="02000503020000020003" pitchFamily="2" charset="0"/>
              </a:rPr>
              <a:t>np.nan</a:t>
            </a:r>
            <a:r>
              <a:rPr lang="en-US" altLang="zh-CN" sz="2800" b="1" dirty="0">
                <a:solidFill>
                  <a:schemeClr val="accent2">
                    <a:lumMod val="75000"/>
                  </a:schemeClr>
                </a:solidFill>
                <a:latin typeface="Avenir Book" panose="02000503020000020003" pitchFamily="2" charset="0"/>
              </a:rPr>
              <a:t> </a:t>
            </a:r>
            <a:r>
              <a:rPr lang="en-US" altLang="zh-CN" sz="2800" dirty="0">
                <a:latin typeface="Avenir Book" panose="02000503020000020003" pitchFamily="2" charset="0"/>
              </a:rPr>
              <a:t>to represent missing data. It is by default not included in computations.</a:t>
            </a:r>
            <a:endParaRPr lang="en-US" altLang="zh-CN" sz="2800" dirty="0">
              <a:latin typeface="Avenir Book" panose="02000503020000020003" pitchFamily="2" charset="0"/>
            </a:endParaRPr>
          </a:p>
          <a:p>
            <a:endParaRPr lang="en-US" altLang="zh-CN" sz="2800"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233636" y="2699588"/>
            <a:ext cx="2959100" cy="2362200"/>
          </a:xfrm>
          <a:prstGeom prst="rect">
            <a:avLst/>
          </a:prstGeom>
        </p:spPr>
      </p:pic>
      <p:sp>
        <p:nvSpPr>
          <p:cNvPr id="10" name="矩形 9"/>
          <p:cNvSpPr/>
          <p:nvPr/>
        </p:nvSpPr>
        <p:spPr>
          <a:xfrm>
            <a:off x="3587166" y="2822240"/>
            <a:ext cx="6833184" cy="830997"/>
          </a:xfrm>
          <a:prstGeom prst="rect">
            <a:avLst/>
          </a:prstGeom>
        </p:spPr>
        <p:txBody>
          <a:bodyPr wrap="square">
            <a:spAutoFit/>
          </a:bodyPr>
          <a:lstStyle/>
          <a:p>
            <a:r>
              <a:rPr lang="en-US" altLang="zh-CN" sz="2400" dirty="0">
                <a:solidFill>
                  <a:schemeClr val="accent2">
                    <a:lumMod val="75000"/>
                  </a:schemeClr>
                </a:solidFill>
                <a:latin typeface="Avenir Book" panose="02000503020000020003" pitchFamily="2" charset="0"/>
              </a:rPr>
              <a:t>.</a:t>
            </a:r>
            <a:r>
              <a:rPr lang="en-US" altLang="zh-CN" sz="2400" dirty="0" err="1">
                <a:solidFill>
                  <a:schemeClr val="accent2">
                    <a:lumMod val="75000"/>
                  </a:schemeClr>
                </a:solidFill>
                <a:latin typeface="Avenir Book" panose="02000503020000020003" pitchFamily="2" charset="0"/>
              </a:rPr>
              <a:t>fillna</a:t>
            </a:r>
            <a:r>
              <a:rPr lang="en-US" altLang="zh-CN" sz="2400" dirty="0">
                <a:solidFill>
                  <a:schemeClr val="accent2">
                    <a:lumMod val="75000"/>
                  </a:schemeClr>
                </a:solidFill>
                <a:latin typeface="Avenir Book" panose="02000503020000020003" pitchFamily="2" charset="0"/>
              </a:rPr>
              <a:t>(</a:t>
            </a:r>
            <a:r>
              <a:rPr lang="en-US" altLang="zh-CN" sz="2400" dirty="0">
                <a:latin typeface="Avenir Book" panose="02000503020000020003" pitchFamily="2" charset="0"/>
              </a:rPr>
              <a:t>value=None, axis=None, </a:t>
            </a:r>
            <a:r>
              <a:rPr lang="en-US" altLang="zh-CN" sz="2400" dirty="0" err="1">
                <a:latin typeface="Avenir Book" panose="02000503020000020003" pitchFamily="2" charset="0"/>
              </a:rPr>
              <a:t>inplace</a:t>
            </a:r>
            <a:r>
              <a:rPr lang="en-US" altLang="zh-CN" sz="2400" dirty="0">
                <a:latin typeface="Avenir Book" panose="02000503020000020003" pitchFamily="2" charset="0"/>
              </a:rPr>
              <a:t>=False</a:t>
            </a:r>
            <a:r>
              <a:rPr lang="en-US" altLang="zh-CN" sz="2400" dirty="0">
                <a:solidFill>
                  <a:schemeClr val="accent2">
                    <a:lumMod val="75000"/>
                  </a:schemeClr>
                </a:solidFill>
                <a:latin typeface="Avenir Book" panose="02000503020000020003" pitchFamily="2" charset="0"/>
              </a:rPr>
              <a:t>)</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Fill </a:t>
            </a:r>
            <a:r>
              <a:rPr lang="en-US" altLang="zh-CN" sz="2400" dirty="0" err="1">
                <a:latin typeface="Avenir Book" panose="02000503020000020003" pitchFamily="2" charset="0"/>
              </a:rPr>
              <a:t>NaN</a:t>
            </a:r>
            <a:r>
              <a:rPr lang="en-US" altLang="zh-CN" sz="2400" dirty="0">
                <a:latin typeface="Avenir Book" panose="02000503020000020003" pitchFamily="2" charset="0"/>
              </a:rPr>
              <a:t> values using the specified method.</a:t>
            </a:r>
            <a:endParaRPr lang="en-US" altLang="zh-CN" sz="2400"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4044580" y="3785566"/>
            <a:ext cx="3823069" cy="2763492"/>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Modifying </a:t>
            </a:r>
            <a:r>
              <a:rPr kumimoji="1" lang="en-US" altLang="zh-CN" dirty="0" err="1"/>
              <a:t>DataFrames</a:t>
            </a:r>
            <a:endParaRPr kumimoji="1" lang="zh-CN" altLang="en-US" dirty="0"/>
          </a:p>
        </p:txBody>
      </p:sp>
      <p:pic>
        <p:nvPicPr>
          <p:cNvPr id="6" name="图片 5"/>
          <p:cNvPicPr>
            <a:picLocks noChangeAspect="1"/>
          </p:cNvPicPr>
          <p:nvPr/>
        </p:nvPicPr>
        <p:blipFill>
          <a:blip r:embed="rId1"/>
          <a:stretch>
            <a:fillRect/>
          </a:stretch>
        </p:blipFill>
        <p:spPr>
          <a:xfrm>
            <a:off x="1079125" y="2461932"/>
            <a:ext cx="3259791" cy="2667102"/>
          </a:xfrm>
          <a:prstGeom prst="rect">
            <a:avLst/>
          </a:prstGeom>
        </p:spPr>
      </p:pic>
      <p:pic>
        <p:nvPicPr>
          <p:cNvPr id="7" name="图片 6"/>
          <p:cNvPicPr>
            <a:picLocks noChangeAspect="1"/>
          </p:cNvPicPr>
          <p:nvPr/>
        </p:nvPicPr>
        <p:blipFill>
          <a:blip r:embed="rId2"/>
          <a:stretch>
            <a:fillRect/>
          </a:stretch>
        </p:blipFill>
        <p:spPr>
          <a:xfrm>
            <a:off x="5611161" y="2049556"/>
            <a:ext cx="3676273" cy="4098429"/>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523220"/>
          </a:xfrm>
          <a:prstGeom prst="rect">
            <a:avLst/>
          </a:prstGeom>
        </p:spPr>
        <p:txBody>
          <a:bodyPr wrap="square">
            <a:spAutoFit/>
          </a:bodyPr>
          <a:lstStyle/>
          <a:p>
            <a:r>
              <a:rPr lang="en-US" altLang="zh-CN" sz="2800" dirty="0">
                <a:latin typeface="Avenir Book" panose="02000503020000020003" pitchFamily="2" charset="0"/>
              </a:rPr>
              <a:t>From </a:t>
            </a:r>
            <a:r>
              <a:rPr lang="en-US" altLang="zh-CN" sz="2800" dirty="0" err="1">
                <a:latin typeface="Avenir Book" panose="02000503020000020003" pitchFamily="2" charset="0"/>
              </a:rPr>
              <a:t>ndarray</a:t>
            </a:r>
            <a:r>
              <a:rPr lang="en-US" altLang="zh-CN" sz="2800" dirty="0">
                <a:latin typeface="Avenir Book" panose="02000503020000020003" pitchFamily="2" charset="0"/>
              </a:rPr>
              <a:t>:</a:t>
            </a:r>
            <a:endParaRPr lang="en-US" altLang="zh-CN" sz="28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3448165" y="1838555"/>
            <a:ext cx="6604540" cy="4628823"/>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Modifying </a:t>
            </a:r>
            <a:r>
              <a:rPr kumimoji="1" lang="en-US" altLang="zh-CN" dirty="0" err="1"/>
              <a:t>DataFrames</a:t>
            </a:r>
            <a:endParaRPr kumimoji="1" lang="zh-CN" altLang="en-US" dirty="0"/>
          </a:p>
        </p:txBody>
      </p:sp>
      <p:pic>
        <p:nvPicPr>
          <p:cNvPr id="6" name="图片 5"/>
          <p:cNvPicPr>
            <a:picLocks noChangeAspect="1"/>
          </p:cNvPicPr>
          <p:nvPr/>
        </p:nvPicPr>
        <p:blipFill>
          <a:blip r:embed="rId1"/>
          <a:stretch>
            <a:fillRect/>
          </a:stretch>
        </p:blipFill>
        <p:spPr>
          <a:xfrm>
            <a:off x="1079125" y="2461932"/>
            <a:ext cx="3259791" cy="2667102"/>
          </a:xfrm>
          <a:prstGeom prst="rect">
            <a:avLst/>
          </a:prstGeom>
        </p:spPr>
      </p:pic>
      <p:pic>
        <p:nvPicPr>
          <p:cNvPr id="3" name="图片 2"/>
          <p:cNvPicPr>
            <a:picLocks noChangeAspect="1"/>
          </p:cNvPicPr>
          <p:nvPr/>
        </p:nvPicPr>
        <p:blipFill>
          <a:blip r:embed="rId2"/>
          <a:stretch>
            <a:fillRect/>
          </a:stretch>
        </p:blipFill>
        <p:spPr>
          <a:xfrm>
            <a:off x="5357606" y="2169832"/>
            <a:ext cx="3946862" cy="415925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Modifying </a:t>
            </a:r>
            <a:r>
              <a:rPr kumimoji="1" lang="en-US" altLang="zh-CN" dirty="0" err="1"/>
              <a:t>DataFrames</a:t>
            </a:r>
            <a:endParaRPr kumimoji="1" lang="zh-CN" altLang="en-US" dirty="0"/>
          </a:p>
        </p:txBody>
      </p:sp>
      <p:pic>
        <p:nvPicPr>
          <p:cNvPr id="6" name="图片 5"/>
          <p:cNvPicPr>
            <a:picLocks noChangeAspect="1"/>
          </p:cNvPicPr>
          <p:nvPr/>
        </p:nvPicPr>
        <p:blipFill>
          <a:blip r:embed="rId1"/>
          <a:stretch>
            <a:fillRect/>
          </a:stretch>
        </p:blipFill>
        <p:spPr>
          <a:xfrm>
            <a:off x="1079125" y="2461932"/>
            <a:ext cx="3259791" cy="2667102"/>
          </a:xfrm>
          <a:prstGeom prst="rect">
            <a:avLst/>
          </a:prstGeom>
        </p:spPr>
      </p:pic>
      <p:pic>
        <p:nvPicPr>
          <p:cNvPr id="4" name="图片 3"/>
          <p:cNvPicPr>
            <a:picLocks noChangeAspect="1"/>
          </p:cNvPicPr>
          <p:nvPr/>
        </p:nvPicPr>
        <p:blipFill>
          <a:blip r:embed="rId2"/>
          <a:stretch>
            <a:fillRect/>
          </a:stretch>
        </p:blipFill>
        <p:spPr>
          <a:xfrm>
            <a:off x="5225675" y="2012736"/>
            <a:ext cx="4994090" cy="3871258"/>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Modifying </a:t>
            </a:r>
            <a:r>
              <a:rPr kumimoji="1" lang="en-US" altLang="zh-CN" dirty="0" err="1"/>
              <a:t>DataFrames</a:t>
            </a:r>
            <a:endParaRPr kumimoji="1" lang="zh-CN" altLang="en-US" dirty="0"/>
          </a:p>
        </p:txBody>
      </p:sp>
      <p:pic>
        <p:nvPicPr>
          <p:cNvPr id="6" name="图片 5"/>
          <p:cNvPicPr>
            <a:picLocks noChangeAspect="1"/>
          </p:cNvPicPr>
          <p:nvPr/>
        </p:nvPicPr>
        <p:blipFill>
          <a:blip r:embed="rId1"/>
          <a:stretch>
            <a:fillRect/>
          </a:stretch>
        </p:blipFill>
        <p:spPr>
          <a:xfrm>
            <a:off x="1079125" y="3010572"/>
            <a:ext cx="3259791" cy="2667102"/>
          </a:xfrm>
          <a:prstGeom prst="rect">
            <a:avLst/>
          </a:prstGeom>
        </p:spPr>
      </p:pic>
      <p:sp>
        <p:nvSpPr>
          <p:cNvPr id="5" name="Rectangle 2"/>
          <p:cNvSpPr>
            <a:spLocks noChangeArrowheads="1"/>
          </p:cNvSpPr>
          <p:nvPr/>
        </p:nvSpPr>
        <p:spPr bwMode="auto">
          <a:xfrm>
            <a:off x="1079746" y="15275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7" name="图片 6"/>
          <p:cNvPicPr>
            <a:picLocks noChangeAspect="1"/>
          </p:cNvPicPr>
          <p:nvPr/>
        </p:nvPicPr>
        <p:blipFill>
          <a:blip r:embed="rId2"/>
          <a:stretch>
            <a:fillRect/>
          </a:stretch>
        </p:blipFill>
        <p:spPr>
          <a:xfrm>
            <a:off x="5404970" y="2689898"/>
            <a:ext cx="4545854" cy="3382115"/>
          </a:xfrm>
          <a:prstGeom prst="rect">
            <a:avLst/>
          </a:prstGeom>
        </p:spPr>
      </p:pic>
      <p:sp>
        <p:nvSpPr>
          <p:cNvPr id="8" name="矩形 7"/>
          <p:cNvSpPr/>
          <p:nvPr/>
        </p:nvSpPr>
        <p:spPr>
          <a:xfrm>
            <a:off x="413327" y="1690688"/>
            <a:ext cx="11074400" cy="954107"/>
          </a:xfrm>
          <a:prstGeom prst="rect">
            <a:avLst/>
          </a:prstGeom>
        </p:spPr>
        <p:txBody>
          <a:bodyPr wrap="square">
            <a:spAutoFit/>
          </a:bodyPr>
          <a:lstStyle/>
          <a:p>
            <a:r>
              <a:rPr lang="en-US" altLang="zh-CN" sz="2800" b="1" dirty="0">
                <a:solidFill>
                  <a:srgbClr val="C55A11"/>
                </a:solidFill>
                <a:latin typeface="Avenir Book" panose="02000503020000020003" pitchFamily="2" charset="0"/>
              </a:rPr>
              <a:t>.replace(</a:t>
            </a:r>
            <a:r>
              <a:rPr lang="en-US" altLang="zh-CN" sz="2800" b="1" i="1" dirty="0" err="1">
                <a:solidFill>
                  <a:srgbClr val="C55A11"/>
                </a:solidFill>
                <a:latin typeface="Avenir Book" panose="02000503020000020003" pitchFamily="2" charset="0"/>
              </a:rPr>
              <a:t>to_replace</a:t>
            </a:r>
            <a:r>
              <a:rPr lang="en-US" altLang="zh-CN" sz="2800" b="1" i="1" dirty="0">
                <a:solidFill>
                  <a:srgbClr val="C55A11"/>
                </a:solidFill>
                <a:latin typeface="Avenir Book" panose="02000503020000020003" pitchFamily="2" charset="0"/>
              </a:rPr>
              <a:t>, value</a:t>
            </a:r>
            <a:r>
              <a:rPr lang="en-US" altLang="zh-CN" sz="2800" b="1" dirty="0">
                <a:solidFill>
                  <a:srgbClr val="C55A11"/>
                </a:solidFill>
                <a:latin typeface="Avenir Book" panose="02000503020000020003" pitchFamily="2" charset="0"/>
              </a:rPr>
              <a:t>): </a:t>
            </a:r>
            <a:endParaRPr lang="en-US" altLang="zh-CN" sz="2800" b="1" dirty="0">
              <a:solidFill>
                <a:srgbClr val="C55A11"/>
              </a:solidFill>
              <a:latin typeface="Avenir Book" panose="02000503020000020003" pitchFamily="2" charset="0"/>
            </a:endParaRPr>
          </a:p>
          <a:p>
            <a:r>
              <a:rPr lang="en-US" altLang="zh-CN" sz="2800" dirty="0">
                <a:latin typeface="Avenir Book" panose="02000503020000020003" pitchFamily="2" charset="0"/>
              </a:rPr>
              <a:t>Replace values given in </a:t>
            </a:r>
            <a:r>
              <a:rPr lang="en-US" altLang="zh-CN" sz="2800" i="1" dirty="0" err="1">
                <a:latin typeface="Avenir Book" panose="02000503020000020003" pitchFamily="2" charset="0"/>
              </a:rPr>
              <a:t>to_replace</a:t>
            </a:r>
            <a:r>
              <a:rPr lang="en-US" altLang="zh-CN" sz="2800" dirty="0">
                <a:latin typeface="Avenir Book" panose="02000503020000020003" pitchFamily="2" charset="0"/>
              </a:rPr>
              <a:t> with </a:t>
            </a:r>
            <a:r>
              <a:rPr lang="en-US" altLang="zh-CN" sz="2800" i="1" dirty="0">
                <a:latin typeface="Avenir Book" panose="02000503020000020003" pitchFamily="2" charset="0"/>
              </a:rPr>
              <a:t>value</a:t>
            </a:r>
            <a:r>
              <a:rPr lang="en-US" altLang="zh-CN" sz="2800" dirty="0">
                <a:latin typeface="Avenir Book" panose="02000503020000020003" pitchFamily="2" charset="0"/>
              </a:rPr>
              <a:t>.</a:t>
            </a:r>
            <a:endParaRPr lang="en-US" altLang="zh-CN" sz="2800" b="1" dirty="0">
              <a:latin typeface="Avenir Book" panose="02000503020000020003" pitchFamily="2" charset="0"/>
            </a:endParaRPr>
          </a:p>
        </p:txBody>
      </p:sp>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Modifying </a:t>
            </a:r>
            <a:r>
              <a:rPr kumimoji="1" lang="en-US" altLang="zh-CN" dirty="0" err="1"/>
              <a:t>DataFrames</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Add a new column</a:t>
            </a:r>
            <a:endParaRPr lang="en-US" altLang="zh-CN"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079125" y="3010572"/>
            <a:ext cx="3259791" cy="2667102"/>
          </a:xfrm>
          <a:prstGeom prst="rect">
            <a:avLst/>
          </a:prstGeom>
        </p:spPr>
      </p:pic>
      <p:pic>
        <p:nvPicPr>
          <p:cNvPr id="3" name="图片 2"/>
          <p:cNvPicPr>
            <a:picLocks noChangeAspect="1"/>
          </p:cNvPicPr>
          <p:nvPr/>
        </p:nvPicPr>
        <p:blipFill>
          <a:blip r:embed="rId2"/>
          <a:stretch>
            <a:fillRect/>
          </a:stretch>
        </p:blipFill>
        <p:spPr>
          <a:xfrm>
            <a:off x="5423709" y="2189663"/>
            <a:ext cx="4917324" cy="4023265"/>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Modifying </a:t>
            </a:r>
            <a:r>
              <a:rPr kumimoji="1" lang="en-US" altLang="zh-CN" dirty="0" err="1"/>
              <a:t>DataFrames</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Add a new column</a:t>
            </a:r>
            <a:endParaRPr lang="en-US" altLang="zh-CN"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079125" y="3010572"/>
            <a:ext cx="3259791" cy="2667102"/>
          </a:xfrm>
          <a:prstGeom prst="rect">
            <a:avLst/>
          </a:prstGeom>
        </p:spPr>
      </p:pic>
      <p:pic>
        <p:nvPicPr>
          <p:cNvPr id="4" name="图片 3"/>
          <p:cNvPicPr>
            <a:picLocks noChangeAspect="1"/>
          </p:cNvPicPr>
          <p:nvPr/>
        </p:nvPicPr>
        <p:blipFill>
          <a:blip r:embed="rId2"/>
          <a:stretch>
            <a:fillRect/>
          </a:stretch>
        </p:blipFill>
        <p:spPr>
          <a:xfrm>
            <a:off x="5463885" y="2233612"/>
            <a:ext cx="5226281" cy="3907026"/>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Modifying </a:t>
            </a:r>
            <a:r>
              <a:rPr kumimoji="1" lang="en-US" altLang="zh-CN" dirty="0" err="1"/>
              <a:t>DataFrames</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Add a new column</a:t>
            </a:r>
            <a:endParaRPr lang="en-US" altLang="zh-CN"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079125" y="3010572"/>
            <a:ext cx="3259791" cy="2667102"/>
          </a:xfrm>
          <a:prstGeom prst="rect">
            <a:avLst/>
          </a:prstGeom>
        </p:spPr>
      </p:pic>
      <p:pic>
        <p:nvPicPr>
          <p:cNvPr id="3" name="图片 2"/>
          <p:cNvPicPr>
            <a:picLocks noChangeAspect="1"/>
          </p:cNvPicPr>
          <p:nvPr/>
        </p:nvPicPr>
        <p:blipFill>
          <a:blip r:embed="rId2"/>
          <a:stretch>
            <a:fillRect/>
          </a:stretch>
        </p:blipFill>
        <p:spPr>
          <a:xfrm>
            <a:off x="4630535" y="2375361"/>
            <a:ext cx="6988686" cy="3759431"/>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Modifying </a:t>
            </a:r>
            <a:r>
              <a:rPr kumimoji="1" lang="en-US" altLang="zh-CN" dirty="0" err="1"/>
              <a:t>DataFrames</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Add a new row:</a:t>
            </a:r>
            <a:endParaRPr lang="en-US" altLang="zh-CN" sz="2800" b="1" dirty="0">
              <a:solidFill>
                <a:schemeClr val="accent2">
                  <a:lumMod val="75000"/>
                </a:schemeClr>
              </a:solidFill>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1079125" y="3010572"/>
            <a:ext cx="3259791" cy="2667102"/>
          </a:xfrm>
          <a:prstGeom prst="rect">
            <a:avLst/>
          </a:prstGeom>
        </p:spPr>
      </p:pic>
      <p:pic>
        <p:nvPicPr>
          <p:cNvPr id="3" name="图片 2"/>
          <p:cNvPicPr>
            <a:picLocks noChangeAspect="1"/>
          </p:cNvPicPr>
          <p:nvPr/>
        </p:nvPicPr>
        <p:blipFill>
          <a:blip r:embed="rId2"/>
          <a:stretch>
            <a:fillRect/>
          </a:stretch>
        </p:blipFill>
        <p:spPr>
          <a:xfrm>
            <a:off x="5563986" y="2223659"/>
            <a:ext cx="3962400" cy="4102249"/>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Delete a row or column</a:t>
            </a:r>
            <a:endParaRPr lang="en-US" altLang="zh-CN" sz="2800" dirty="0">
              <a:latin typeface="Avenir Book" panose="02000503020000020003" pitchFamily="2" charset="0"/>
            </a:endParaRPr>
          </a:p>
        </p:txBody>
      </p:sp>
      <p:sp>
        <p:nvSpPr>
          <p:cNvPr id="3" name="文本框 2"/>
          <p:cNvSpPr txBox="1"/>
          <p:nvPr/>
        </p:nvSpPr>
        <p:spPr>
          <a:xfrm>
            <a:off x="413327" y="2521685"/>
            <a:ext cx="7835705" cy="461665"/>
          </a:xfrm>
          <a:prstGeom prst="rect">
            <a:avLst/>
          </a:prstGeom>
          <a:noFill/>
        </p:spPr>
        <p:txBody>
          <a:bodyPr wrap="square" rtlCol="0">
            <a:spAutoFit/>
          </a:bodyPr>
          <a:lstStyle/>
          <a:p>
            <a:r>
              <a:rPr kumimoji="1" lang="en-US" altLang="zh-CN" sz="2400" dirty="0" err="1">
                <a:solidFill>
                  <a:schemeClr val="accent2">
                    <a:lumMod val="75000"/>
                  </a:schemeClr>
                </a:solidFill>
                <a:latin typeface="Avenir Book" panose="02000503020000020003" pitchFamily="2" charset="0"/>
              </a:rPr>
              <a:t>df.drop</a:t>
            </a:r>
            <a:r>
              <a:rPr kumimoji="1" lang="en-US" altLang="zh-CN" sz="2400" dirty="0">
                <a:solidFill>
                  <a:schemeClr val="accent2">
                    <a:lumMod val="75000"/>
                  </a:schemeClr>
                </a:solidFill>
                <a:latin typeface="Avenir Book" panose="02000503020000020003" pitchFamily="2" charset="0"/>
              </a:rPr>
              <a:t> (labels=None, axis=0, </a:t>
            </a:r>
            <a:r>
              <a:rPr kumimoji="1" lang="en-US" altLang="zh-CN" sz="2400" dirty="0" err="1">
                <a:solidFill>
                  <a:schemeClr val="accent2">
                    <a:lumMod val="75000"/>
                  </a:schemeClr>
                </a:solidFill>
                <a:latin typeface="Avenir Book" panose="02000503020000020003" pitchFamily="2" charset="0"/>
              </a:rPr>
              <a:t>inplace</a:t>
            </a:r>
            <a:r>
              <a:rPr kumimoji="1" lang="en-US" altLang="zh-CN" sz="2400" dirty="0">
                <a:solidFill>
                  <a:schemeClr val="accent2">
                    <a:lumMod val="75000"/>
                  </a:schemeClr>
                </a:solidFill>
                <a:latin typeface="Avenir Book" panose="02000503020000020003" pitchFamily="2" charset="0"/>
              </a:rPr>
              <a:t>=False,…)</a:t>
            </a:r>
            <a:endParaRPr kumimoji="1" lang="zh-CN" altLang="en-US" sz="2400" dirty="0">
              <a:solidFill>
                <a:schemeClr val="accent2">
                  <a:lumMod val="75000"/>
                </a:schemeClr>
              </a:solidFill>
              <a:latin typeface="Avenir Book" panose="02000503020000020003" pitchFamily="2" charset="0"/>
            </a:endParaRPr>
          </a:p>
        </p:txBody>
      </p:sp>
      <p:sp>
        <p:nvSpPr>
          <p:cNvPr id="10" name="标题 1"/>
          <p:cNvSpPr>
            <a:spLocks noGrp="1"/>
          </p:cNvSpPr>
          <p:nvPr>
            <p:ph type="title"/>
          </p:nvPr>
        </p:nvSpPr>
        <p:spPr>
          <a:xfrm>
            <a:off x="838200" y="365125"/>
            <a:ext cx="10515600" cy="1325563"/>
          </a:xfrm>
        </p:spPr>
        <p:txBody>
          <a:bodyPr/>
          <a:lstStyle/>
          <a:p>
            <a:r>
              <a:rPr kumimoji="1" lang="en-US" altLang="zh-CN" dirty="0"/>
              <a:t>Modifying </a:t>
            </a:r>
            <a:r>
              <a:rPr kumimoji="1" lang="en-US" altLang="zh-CN" dirty="0" err="1"/>
              <a:t>DataFrames</a:t>
            </a:r>
            <a:endParaRPr kumimoji="1" lang="zh-CN" altLang="en-US" dirty="0"/>
          </a:p>
        </p:txBody>
      </p:sp>
      <p:pic>
        <p:nvPicPr>
          <p:cNvPr id="2" name="图片 1"/>
          <p:cNvPicPr>
            <a:picLocks noChangeAspect="1"/>
          </p:cNvPicPr>
          <p:nvPr/>
        </p:nvPicPr>
        <p:blipFill>
          <a:blip r:embed="rId1"/>
          <a:stretch>
            <a:fillRect/>
          </a:stretch>
        </p:blipFill>
        <p:spPr>
          <a:xfrm>
            <a:off x="413327" y="3291127"/>
            <a:ext cx="4541058" cy="2944713"/>
          </a:xfrm>
          <a:prstGeom prst="rect">
            <a:avLst/>
          </a:prstGeom>
        </p:spPr>
      </p:pic>
      <p:pic>
        <p:nvPicPr>
          <p:cNvPr id="4" name="图片 3"/>
          <p:cNvPicPr>
            <a:picLocks noChangeAspect="1"/>
          </p:cNvPicPr>
          <p:nvPr/>
        </p:nvPicPr>
        <p:blipFill>
          <a:blip r:embed="rId2"/>
          <a:stretch>
            <a:fillRect/>
          </a:stretch>
        </p:blipFill>
        <p:spPr>
          <a:xfrm>
            <a:off x="5486169" y="3356270"/>
            <a:ext cx="4340513" cy="2985111"/>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13327" y="1690688"/>
            <a:ext cx="11074400" cy="523220"/>
          </a:xfrm>
          <a:prstGeom prst="rect">
            <a:avLst/>
          </a:prstGeom>
        </p:spPr>
        <p:txBody>
          <a:bodyPr wrap="square">
            <a:spAutoFit/>
          </a:bodyPr>
          <a:lstStyle/>
          <a:p>
            <a:r>
              <a:rPr lang="en-US" altLang="zh-CN" sz="2800" dirty="0">
                <a:latin typeface="Avenir Book" panose="02000503020000020003" pitchFamily="2" charset="0"/>
              </a:rPr>
              <a:t>Delete a row or column</a:t>
            </a:r>
            <a:endParaRPr lang="en-US" altLang="zh-CN" sz="2800" dirty="0">
              <a:latin typeface="Avenir Book" panose="02000503020000020003" pitchFamily="2" charset="0"/>
            </a:endParaRPr>
          </a:p>
        </p:txBody>
      </p:sp>
      <p:sp>
        <p:nvSpPr>
          <p:cNvPr id="3" name="文本框 2"/>
          <p:cNvSpPr txBox="1"/>
          <p:nvPr/>
        </p:nvSpPr>
        <p:spPr>
          <a:xfrm>
            <a:off x="413327" y="2521685"/>
            <a:ext cx="7835705" cy="461665"/>
          </a:xfrm>
          <a:prstGeom prst="rect">
            <a:avLst/>
          </a:prstGeom>
          <a:noFill/>
        </p:spPr>
        <p:txBody>
          <a:bodyPr wrap="square" rtlCol="0">
            <a:spAutoFit/>
          </a:bodyPr>
          <a:lstStyle/>
          <a:p>
            <a:r>
              <a:rPr kumimoji="1" lang="en-US" altLang="zh-CN" sz="2400" dirty="0" err="1">
                <a:solidFill>
                  <a:schemeClr val="accent2">
                    <a:lumMod val="75000"/>
                  </a:schemeClr>
                </a:solidFill>
                <a:latin typeface="Avenir Book" panose="02000503020000020003" pitchFamily="2" charset="0"/>
              </a:rPr>
              <a:t>df.drop</a:t>
            </a:r>
            <a:r>
              <a:rPr kumimoji="1" lang="en-US" altLang="zh-CN" sz="2400" dirty="0">
                <a:solidFill>
                  <a:schemeClr val="accent2">
                    <a:lumMod val="75000"/>
                  </a:schemeClr>
                </a:solidFill>
                <a:latin typeface="Avenir Book" panose="02000503020000020003" pitchFamily="2" charset="0"/>
              </a:rPr>
              <a:t> (labels=None, axis=0, </a:t>
            </a:r>
            <a:r>
              <a:rPr kumimoji="1" lang="en-US" altLang="zh-CN" sz="2400" dirty="0" err="1">
                <a:solidFill>
                  <a:schemeClr val="accent2">
                    <a:lumMod val="75000"/>
                  </a:schemeClr>
                </a:solidFill>
                <a:latin typeface="Avenir Book" panose="02000503020000020003" pitchFamily="2" charset="0"/>
              </a:rPr>
              <a:t>inplace</a:t>
            </a:r>
            <a:r>
              <a:rPr kumimoji="1" lang="en-US" altLang="zh-CN" sz="2400" dirty="0">
                <a:solidFill>
                  <a:schemeClr val="accent2">
                    <a:lumMod val="75000"/>
                  </a:schemeClr>
                </a:solidFill>
                <a:latin typeface="Avenir Book" panose="02000503020000020003" pitchFamily="2" charset="0"/>
              </a:rPr>
              <a:t>=False,…)</a:t>
            </a:r>
            <a:endParaRPr kumimoji="1" lang="zh-CN" altLang="en-US" sz="2400" dirty="0">
              <a:solidFill>
                <a:schemeClr val="accent2">
                  <a:lumMod val="75000"/>
                </a:schemeClr>
              </a:solidFill>
              <a:latin typeface="Avenir Book" panose="02000503020000020003" pitchFamily="2" charset="0"/>
            </a:endParaRPr>
          </a:p>
        </p:txBody>
      </p:sp>
      <p:sp>
        <p:nvSpPr>
          <p:cNvPr id="10" name="标题 1"/>
          <p:cNvSpPr>
            <a:spLocks noGrp="1"/>
          </p:cNvSpPr>
          <p:nvPr>
            <p:ph type="title"/>
          </p:nvPr>
        </p:nvSpPr>
        <p:spPr>
          <a:xfrm>
            <a:off x="838200" y="365125"/>
            <a:ext cx="10515600" cy="1325563"/>
          </a:xfrm>
        </p:spPr>
        <p:txBody>
          <a:bodyPr/>
          <a:lstStyle/>
          <a:p>
            <a:r>
              <a:rPr kumimoji="1" lang="en-US" altLang="zh-CN" dirty="0"/>
              <a:t>Modifying </a:t>
            </a:r>
            <a:r>
              <a:rPr kumimoji="1" lang="en-US" altLang="zh-CN" dirty="0" err="1"/>
              <a:t>DataFrames</a:t>
            </a:r>
            <a:endParaRPr kumimoji="1" lang="zh-CN" altLang="en-US" dirty="0"/>
          </a:p>
        </p:txBody>
      </p:sp>
      <p:pic>
        <p:nvPicPr>
          <p:cNvPr id="2" name="图片 1"/>
          <p:cNvPicPr>
            <a:picLocks noChangeAspect="1"/>
          </p:cNvPicPr>
          <p:nvPr/>
        </p:nvPicPr>
        <p:blipFill>
          <a:blip r:embed="rId1"/>
          <a:stretch>
            <a:fillRect/>
          </a:stretch>
        </p:blipFill>
        <p:spPr>
          <a:xfrm>
            <a:off x="413327" y="3291127"/>
            <a:ext cx="4541058" cy="2944713"/>
          </a:xfrm>
          <a:prstGeom prst="rect">
            <a:avLst/>
          </a:prstGeom>
        </p:spPr>
      </p:pic>
      <p:pic>
        <p:nvPicPr>
          <p:cNvPr id="5" name="图片 4"/>
          <p:cNvPicPr>
            <a:picLocks noChangeAspect="1"/>
          </p:cNvPicPr>
          <p:nvPr/>
        </p:nvPicPr>
        <p:blipFill>
          <a:blip r:embed="rId2"/>
          <a:stretch>
            <a:fillRect/>
          </a:stretch>
        </p:blipFill>
        <p:spPr>
          <a:xfrm>
            <a:off x="5247408" y="3291127"/>
            <a:ext cx="5652389" cy="2689167"/>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pic>
        <p:nvPicPr>
          <p:cNvPr id="4" name="图片 3"/>
          <p:cNvPicPr>
            <a:picLocks noChangeAspect="1"/>
          </p:cNvPicPr>
          <p:nvPr/>
        </p:nvPicPr>
        <p:blipFill>
          <a:blip r:embed="rId1"/>
          <a:stretch>
            <a:fillRect/>
          </a:stretch>
        </p:blipFill>
        <p:spPr>
          <a:xfrm>
            <a:off x="277861" y="2549878"/>
            <a:ext cx="5413021" cy="3521725"/>
          </a:xfrm>
          <a:prstGeom prst="rect">
            <a:avLst/>
          </a:prstGeom>
        </p:spPr>
      </p:pic>
      <p:sp>
        <p:nvSpPr>
          <p:cNvPr id="7" name="文本框 6"/>
          <p:cNvSpPr txBox="1"/>
          <p:nvPr/>
        </p:nvSpPr>
        <p:spPr>
          <a:xfrm>
            <a:off x="5938532" y="1877874"/>
            <a:ext cx="2920992" cy="523220"/>
          </a:xfrm>
          <a:prstGeom prst="rect">
            <a:avLst/>
          </a:prstGeom>
          <a:noFill/>
        </p:spPr>
        <p:txBody>
          <a:bodyPr wrap="none" rtlCol="0">
            <a:spAutoFit/>
          </a:bodyPr>
          <a:lstStyle/>
          <a:p>
            <a:r>
              <a:rPr lang="en-US" altLang="zh-CN" sz="2800" dirty="0" err="1"/>
              <a:t>DataFrame</a:t>
            </a:r>
            <a:r>
              <a:rPr kumimoji="1" lang="en-US" altLang="zh-CN" sz="2800" dirty="0" err="1">
                <a:latin typeface="Avenir Book" panose="02000503020000020003" pitchFamily="2" charset="0"/>
              </a:rPr>
              <a:t>.shape</a:t>
            </a:r>
            <a:endParaRPr kumimoji="1" lang="zh-CN" altLang="en-US" sz="2800" dirty="0">
              <a:latin typeface="Avenir Book" panose="02000503020000020003" pitchFamily="2" charset="0"/>
            </a:endParaRPr>
          </a:p>
        </p:txBody>
      </p:sp>
      <p:pic>
        <p:nvPicPr>
          <p:cNvPr id="5" name="图片 4"/>
          <p:cNvPicPr>
            <a:picLocks noChangeAspect="1"/>
          </p:cNvPicPr>
          <p:nvPr/>
        </p:nvPicPr>
        <p:blipFill>
          <a:blip r:embed="rId2"/>
          <a:stretch>
            <a:fillRect/>
          </a:stretch>
        </p:blipFill>
        <p:spPr>
          <a:xfrm>
            <a:off x="6338581" y="2648459"/>
            <a:ext cx="2370561" cy="1366966"/>
          </a:xfrm>
          <a:prstGeom prst="rect">
            <a:avLst/>
          </a:prstGeom>
        </p:spPr>
      </p:pic>
      <p:sp>
        <p:nvSpPr>
          <p:cNvPr id="9" name="文本框 8"/>
          <p:cNvSpPr txBox="1"/>
          <p:nvPr/>
        </p:nvSpPr>
        <p:spPr>
          <a:xfrm>
            <a:off x="6118829" y="4262462"/>
            <a:ext cx="857927" cy="523220"/>
          </a:xfrm>
          <a:prstGeom prst="rect">
            <a:avLst/>
          </a:prstGeom>
          <a:noFill/>
        </p:spPr>
        <p:txBody>
          <a:bodyPr wrap="none" rtlCol="0">
            <a:spAutoFit/>
          </a:bodyPr>
          <a:lstStyle/>
          <a:p>
            <a:r>
              <a:rPr kumimoji="1" lang="en-US" altLang="zh-CN" sz="2800" dirty="0" err="1">
                <a:latin typeface="Avenir Book" panose="02000503020000020003" pitchFamily="2" charset="0"/>
              </a:rPr>
              <a:t>len</a:t>
            </a:r>
            <a:r>
              <a:rPr kumimoji="1" lang="en-US" altLang="zh-CN" sz="2800" dirty="0">
                <a:latin typeface="Avenir Book" panose="02000503020000020003" pitchFamily="2" charset="0"/>
              </a:rPr>
              <a:t>()</a:t>
            </a:r>
            <a:endParaRPr kumimoji="1" lang="zh-CN" altLang="en-US" sz="2800" dirty="0">
              <a:latin typeface="Avenir Book" panose="02000503020000020003" pitchFamily="2" charset="0"/>
            </a:endParaRPr>
          </a:p>
        </p:txBody>
      </p:sp>
      <p:pic>
        <p:nvPicPr>
          <p:cNvPr id="10" name="图片 9"/>
          <p:cNvPicPr>
            <a:picLocks noChangeAspect="1"/>
          </p:cNvPicPr>
          <p:nvPr/>
        </p:nvPicPr>
        <p:blipFill>
          <a:blip r:embed="rId3"/>
          <a:stretch>
            <a:fillRect/>
          </a:stretch>
        </p:blipFill>
        <p:spPr>
          <a:xfrm>
            <a:off x="6338580" y="5032718"/>
            <a:ext cx="2119619" cy="1401953"/>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a:t>
            </a:r>
            <a:r>
              <a:rPr kumimoji="1" lang="en-US" altLang="zh-CN" dirty="0" err="1"/>
              <a:t>dtypes</a:t>
            </a:r>
            <a:endParaRPr kumimoji="1" lang="zh-CN" altLang="en-US" dirty="0"/>
          </a:p>
        </p:txBody>
      </p:sp>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t="48110"/>
          <a:stretch>
            <a:fillRect/>
          </a:stretch>
        </p:blipFill>
        <p:spPr bwMode="auto">
          <a:xfrm>
            <a:off x="838200" y="2041164"/>
            <a:ext cx="10246064" cy="393433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b="1" dirty="0" err="1">
                <a:latin typeface="Avenir Book" panose="02000503020000020003" pitchFamily="2" charset="0"/>
              </a:rPr>
              <a:t>DataFrames</a:t>
            </a:r>
            <a:r>
              <a:rPr lang="en-US" altLang="zh-CN" sz="2800" b="1" dirty="0">
                <a:latin typeface="Avenir Book" panose="02000503020000020003" pitchFamily="2" charset="0"/>
              </a:rPr>
              <a:t> Transposing</a:t>
            </a:r>
            <a:endParaRPr lang="zh-CN" altLang="en-US" sz="2800" b="1"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232705" y="2320870"/>
            <a:ext cx="4808517" cy="3128433"/>
          </a:xfrm>
          <a:prstGeom prst="rect">
            <a:avLst/>
          </a:prstGeom>
        </p:spPr>
      </p:pic>
      <p:sp>
        <p:nvSpPr>
          <p:cNvPr id="7" name="文本框 6"/>
          <p:cNvSpPr txBox="1"/>
          <p:nvPr/>
        </p:nvSpPr>
        <p:spPr>
          <a:xfrm>
            <a:off x="5271911" y="2090037"/>
            <a:ext cx="1887055" cy="461665"/>
          </a:xfrm>
          <a:prstGeom prst="rect">
            <a:avLst/>
          </a:prstGeom>
          <a:noFill/>
        </p:spPr>
        <p:txBody>
          <a:bodyPr wrap="none" rtlCol="0">
            <a:spAutoFit/>
          </a:bodyPr>
          <a:lstStyle/>
          <a:p>
            <a:r>
              <a:rPr lang="en-US" altLang="zh-CN" sz="2400" dirty="0" err="1"/>
              <a:t>DataFrame</a:t>
            </a:r>
            <a:r>
              <a:rPr kumimoji="1" lang="en-US" altLang="zh-CN" sz="2400" dirty="0" err="1">
                <a:latin typeface="Avenir Book" panose="02000503020000020003" pitchFamily="2" charset="0"/>
              </a:rPr>
              <a:t>.T</a:t>
            </a:r>
            <a:endParaRPr kumimoji="1" lang="zh-CN" altLang="en-US" sz="2400"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5271911" y="2549878"/>
            <a:ext cx="3048000" cy="1981200"/>
          </a:xfrm>
          <a:prstGeom prst="rect">
            <a:avLst/>
          </a:prstGeom>
        </p:spPr>
      </p:pic>
      <p:pic>
        <p:nvPicPr>
          <p:cNvPr id="6" name="图片 5"/>
          <p:cNvPicPr>
            <a:picLocks noChangeAspect="1"/>
          </p:cNvPicPr>
          <p:nvPr/>
        </p:nvPicPr>
        <p:blipFill>
          <a:blip r:embed="rId3"/>
          <a:stretch>
            <a:fillRect/>
          </a:stretch>
        </p:blipFill>
        <p:spPr>
          <a:xfrm>
            <a:off x="5271911" y="5526451"/>
            <a:ext cx="2311400" cy="1041400"/>
          </a:xfrm>
          <a:prstGeom prst="rect">
            <a:avLst/>
          </a:prstGeom>
        </p:spPr>
      </p:pic>
      <p:pic>
        <p:nvPicPr>
          <p:cNvPr id="11" name="图片 10"/>
          <p:cNvPicPr>
            <a:picLocks noChangeAspect="1"/>
          </p:cNvPicPr>
          <p:nvPr/>
        </p:nvPicPr>
        <p:blipFill>
          <a:blip r:embed="rId4"/>
          <a:stretch>
            <a:fillRect/>
          </a:stretch>
        </p:blipFill>
        <p:spPr>
          <a:xfrm>
            <a:off x="1135815" y="5617820"/>
            <a:ext cx="1739900" cy="1003300"/>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8" name="矩形 7"/>
          <p:cNvSpPr/>
          <p:nvPr/>
        </p:nvSpPr>
        <p:spPr>
          <a:xfrm>
            <a:off x="413327" y="1636901"/>
            <a:ext cx="11074400" cy="523220"/>
          </a:xfrm>
          <a:prstGeom prst="rect">
            <a:avLst/>
          </a:prstGeom>
        </p:spPr>
        <p:txBody>
          <a:bodyPr wrap="square">
            <a:spAutoFit/>
          </a:bodyPr>
          <a:lstStyle/>
          <a:p>
            <a:r>
              <a:rPr lang="en-US" altLang="zh-CN" sz="2800" b="1" dirty="0">
                <a:latin typeface="Avenir Book" panose="02000503020000020003" pitchFamily="2" charset="0"/>
              </a:rPr>
              <a:t>return index / column names</a:t>
            </a:r>
            <a:endParaRPr lang="zh-CN" altLang="en-US" sz="2800" b="1" dirty="0">
              <a:latin typeface="Avenir Book" panose="02000503020000020003" pitchFamily="2" charset="0"/>
            </a:endParaRPr>
          </a:p>
        </p:txBody>
      </p:sp>
      <p:pic>
        <p:nvPicPr>
          <p:cNvPr id="9" name="图片 8"/>
          <p:cNvPicPr>
            <a:picLocks noChangeAspect="1"/>
          </p:cNvPicPr>
          <p:nvPr/>
        </p:nvPicPr>
        <p:blipFill>
          <a:blip r:embed="rId1"/>
          <a:stretch>
            <a:fillRect/>
          </a:stretch>
        </p:blipFill>
        <p:spPr>
          <a:xfrm>
            <a:off x="354610" y="2152353"/>
            <a:ext cx="4808517" cy="3128433"/>
          </a:xfrm>
          <a:prstGeom prst="rect">
            <a:avLst/>
          </a:prstGeom>
        </p:spPr>
      </p:pic>
      <p:pic>
        <p:nvPicPr>
          <p:cNvPr id="3" name="图片 2"/>
          <p:cNvPicPr>
            <a:picLocks noChangeAspect="1"/>
          </p:cNvPicPr>
          <p:nvPr/>
        </p:nvPicPr>
        <p:blipFill>
          <a:blip r:embed="rId2"/>
          <a:stretch>
            <a:fillRect/>
          </a:stretch>
        </p:blipFill>
        <p:spPr>
          <a:xfrm>
            <a:off x="5867400" y="2152353"/>
            <a:ext cx="5486400" cy="398780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8" name="矩形 7"/>
          <p:cNvSpPr/>
          <p:nvPr/>
        </p:nvSpPr>
        <p:spPr>
          <a:xfrm>
            <a:off x="413327" y="1690688"/>
            <a:ext cx="11074400" cy="523220"/>
          </a:xfrm>
          <a:prstGeom prst="rect">
            <a:avLst/>
          </a:prstGeom>
        </p:spPr>
        <p:txBody>
          <a:bodyPr wrap="square">
            <a:spAutoFit/>
          </a:bodyPr>
          <a:lstStyle/>
          <a:p>
            <a:r>
              <a:rPr lang="en-US" altLang="zh-CN" sz="2800" b="1" dirty="0">
                <a:latin typeface="Avenir Book" panose="02000503020000020003" pitchFamily="2" charset="0"/>
              </a:rPr>
              <a:t>modify index / column names</a:t>
            </a:r>
            <a:endParaRPr lang="zh-CN" altLang="en-US" sz="2800" b="1" dirty="0">
              <a:latin typeface="Avenir Book" panose="02000503020000020003" pitchFamily="2" charset="0"/>
            </a:endParaRPr>
          </a:p>
        </p:txBody>
      </p:sp>
      <p:pic>
        <p:nvPicPr>
          <p:cNvPr id="9" name="图片 8"/>
          <p:cNvPicPr>
            <a:picLocks noChangeAspect="1"/>
          </p:cNvPicPr>
          <p:nvPr/>
        </p:nvPicPr>
        <p:blipFill>
          <a:blip r:embed="rId1"/>
          <a:stretch>
            <a:fillRect/>
          </a:stretch>
        </p:blipFill>
        <p:spPr>
          <a:xfrm>
            <a:off x="354610" y="2152353"/>
            <a:ext cx="4808517" cy="3128433"/>
          </a:xfrm>
          <a:prstGeom prst="rect">
            <a:avLst/>
          </a:prstGeom>
        </p:spPr>
      </p:pic>
      <p:pic>
        <p:nvPicPr>
          <p:cNvPr id="4" name="图片 3"/>
          <p:cNvPicPr>
            <a:picLocks noChangeAspect="1"/>
          </p:cNvPicPr>
          <p:nvPr/>
        </p:nvPicPr>
        <p:blipFill>
          <a:blip r:embed="rId2"/>
          <a:stretch>
            <a:fillRect/>
          </a:stretch>
        </p:blipFill>
        <p:spPr>
          <a:xfrm>
            <a:off x="5950527" y="1954212"/>
            <a:ext cx="5407026" cy="3657694"/>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8" name="矩形 7"/>
          <p:cNvSpPr/>
          <p:nvPr/>
        </p:nvSpPr>
        <p:spPr>
          <a:xfrm>
            <a:off x="413327" y="1690688"/>
            <a:ext cx="11074400" cy="461665"/>
          </a:xfrm>
          <a:prstGeom prst="rect">
            <a:avLst/>
          </a:prstGeom>
        </p:spPr>
        <p:txBody>
          <a:bodyPr wrap="square">
            <a:spAutoFit/>
          </a:bodyPr>
          <a:lstStyle/>
          <a:p>
            <a:r>
              <a:rPr lang="en-US" altLang="zh-CN" sz="2400" b="1" dirty="0">
                <a:latin typeface="Avenir Book" panose="02000503020000020003" pitchFamily="2" charset="0"/>
              </a:rPr>
              <a:t>modify index / column names</a:t>
            </a:r>
            <a:endParaRPr lang="zh-CN" altLang="en-US" sz="2400" b="1"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413327" y="2541159"/>
            <a:ext cx="4749800" cy="3213100"/>
          </a:xfrm>
          <a:prstGeom prst="rect">
            <a:avLst/>
          </a:prstGeom>
        </p:spPr>
      </p:pic>
      <p:sp>
        <p:nvSpPr>
          <p:cNvPr id="7" name="文本框 6"/>
          <p:cNvSpPr txBox="1"/>
          <p:nvPr/>
        </p:nvSpPr>
        <p:spPr>
          <a:xfrm>
            <a:off x="5484692" y="1690688"/>
            <a:ext cx="6093228" cy="1200329"/>
          </a:xfrm>
          <a:prstGeom prst="rect">
            <a:avLst/>
          </a:prstGeom>
          <a:noFill/>
        </p:spPr>
        <p:txBody>
          <a:bodyPr wrap="square">
            <a:spAutoFit/>
          </a:bodyPr>
          <a:lstStyle/>
          <a:p>
            <a:r>
              <a:rPr lang="en-US" altLang="zh-CN" sz="2400" dirty="0" err="1">
                <a:solidFill>
                  <a:srgbClr val="C55A11"/>
                </a:solidFill>
                <a:latin typeface="Avenir Book" panose="02000503020000020003" pitchFamily="2" charset="0"/>
              </a:rPr>
              <a:t>DataFrame</a:t>
            </a:r>
            <a:r>
              <a:rPr lang="zh-CN" altLang="en-US" sz="2400" dirty="0">
                <a:solidFill>
                  <a:srgbClr val="C55A11"/>
                </a:solidFill>
                <a:latin typeface="Avenir Book" panose="02000503020000020003" pitchFamily="2" charset="0"/>
              </a:rPr>
              <a:t>.reset_index()</a:t>
            </a:r>
            <a:endParaRPr lang="en-US" altLang="zh-CN" sz="2400" dirty="0">
              <a:solidFill>
                <a:srgbClr val="C55A11"/>
              </a:solidFill>
              <a:latin typeface="Avenir Book" panose="02000503020000020003" pitchFamily="2" charset="0"/>
            </a:endParaRPr>
          </a:p>
          <a:p>
            <a:r>
              <a:rPr lang="en-US" altLang="zh-CN" sz="2400" dirty="0">
                <a:latin typeface="Avenir Book" panose="02000503020000020003" pitchFamily="2" charset="0"/>
              </a:rPr>
              <a:t>Reset the index of the </a:t>
            </a:r>
            <a:r>
              <a:rPr lang="en-US" altLang="zh-CN" sz="2400" dirty="0" err="1">
                <a:latin typeface="Avenir Book" panose="02000503020000020003" pitchFamily="2" charset="0"/>
              </a:rPr>
              <a:t>DataFrame</a:t>
            </a:r>
            <a:r>
              <a:rPr lang="en-US" altLang="zh-CN" sz="2400" dirty="0">
                <a:latin typeface="Avenir Book" panose="02000503020000020003" pitchFamily="2" charset="0"/>
              </a:rPr>
              <a:t>, and use the default one instead.</a:t>
            </a:r>
            <a:endParaRPr lang="zh-CN" altLang="en-US" sz="2400" dirty="0">
              <a:latin typeface="Avenir Book" panose="02000503020000020003" pitchFamily="2" charset="0"/>
            </a:endParaRPr>
          </a:p>
        </p:txBody>
      </p:sp>
      <p:pic>
        <p:nvPicPr>
          <p:cNvPr id="6" name="图片 5"/>
          <p:cNvPicPr>
            <a:picLocks noChangeAspect="1"/>
          </p:cNvPicPr>
          <p:nvPr/>
        </p:nvPicPr>
        <p:blipFill>
          <a:blip r:embed="rId2"/>
          <a:stretch>
            <a:fillRect/>
          </a:stretch>
        </p:blipFill>
        <p:spPr>
          <a:xfrm>
            <a:off x="5547572" y="3016251"/>
            <a:ext cx="3177974" cy="2819892"/>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45" y="125730"/>
            <a:ext cx="10515600" cy="1325563"/>
          </a:xfrm>
        </p:spPr>
        <p:txBody>
          <a:bodyPr/>
          <a:lstStyle/>
          <a:p>
            <a:r>
              <a:rPr kumimoji="1" lang="en-US" altLang="zh-CN" sz="3600" dirty="0" err="1"/>
              <a:t>DataFrame</a:t>
            </a:r>
            <a:r>
              <a:rPr kumimoji="1" lang="en-US" altLang="zh-CN" sz="3600" dirty="0"/>
              <a:t> attributes and methods</a:t>
            </a:r>
            <a:endParaRPr kumimoji="1" lang="zh-CN" altLang="en-US" sz="3600" dirty="0"/>
          </a:p>
        </p:txBody>
      </p:sp>
      <p:sp>
        <p:nvSpPr>
          <p:cNvPr id="10" name="矩形 9"/>
          <p:cNvSpPr/>
          <p:nvPr/>
        </p:nvSpPr>
        <p:spPr>
          <a:xfrm>
            <a:off x="5739765" y="1536065"/>
            <a:ext cx="6158230" cy="1568450"/>
          </a:xfrm>
          <a:prstGeom prst="rect">
            <a:avLst/>
          </a:prstGeom>
        </p:spPr>
        <p:txBody>
          <a:bodyPr wrap="square">
            <a:spAutoFit/>
          </a:bodyPr>
          <a:lstStyle/>
          <a:p>
            <a:r>
              <a:rPr lang="en-US" altLang="zh-CN" sz="2400" dirty="0" err="1">
                <a:solidFill>
                  <a:schemeClr val="accent2">
                    <a:lumMod val="75000"/>
                  </a:schemeClr>
                </a:solidFill>
                <a:latin typeface="Avenir Book" panose="02000503020000020003" pitchFamily="2" charset="0"/>
              </a:rPr>
              <a:t>df.set_index</a:t>
            </a:r>
            <a:r>
              <a:rPr lang="en-US" altLang="zh-CN" sz="2400" dirty="0">
                <a:solidFill>
                  <a:schemeClr val="accent2">
                    <a:lumMod val="75000"/>
                  </a:schemeClr>
                </a:solidFill>
                <a:latin typeface="Avenir Book" panose="02000503020000020003" pitchFamily="2" charset="0"/>
              </a:rPr>
              <a:t>(keys, drop=True, append=False, </a:t>
            </a:r>
            <a:r>
              <a:rPr lang="en-US" altLang="zh-CN" sz="2400" dirty="0" err="1">
                <a:solidFill>
                  <a:schemeClr val="accent2">
                    <a:lumMod val="75000"/>
                  </a:schemeClr>
                </a:solidFill>
                <a:latin typeface="Avenir Book" panose="02000503020000020003" pitchFamily="2" charset="0"/>
              </a:rPr>
              <a:t>inplace</a:t>
            </a:r>
            <a:r>
              <a:rPr lang="en-US" altLang="zh-CN" sz="2400" dirty="0">
                <a:solidFill>
                  <a:schemeClr val="accent2">
                    <a:lumMod val="75000"/>
                  </a:schemeClr>
                </a:solidFill>
                <a:latin typeface="Avenir Book" panose="02000503020000020003" pitchFamily="2" charset="0"/>
              </a:rPr>
              <a:t>=False,..)</a:t>
            </a:r>
            <a:endParaRPr lang="en-US" altLang="zh-CN" sz="2400" dirty="0">
              <a:solidFill>
                <a:schemeClr val="accent2">
                  <a:lumMod val="75000"/>
                </a:schemeClr>
              </a:solidFill>
              <a:latin typeface="Avenir Book" panose="02000503020000020003" pitchFamily="2" charset="0"/>
            </a:endParaRPr>
          </a:p>
          <a:p>
            <a:r>
              <a:rPr lang="en-US" altLang="zh-CN" sz="2400" dirty="0">
                <a:latin typeface="Avenir Book" panose="02000503020000020003" pitchFamily="2" charset="0"/>
              </a:rPr>
              <a:t>set the </a:t>
            </a:r>
            <a:r>
              <a:rPr lang="en-US" altLang="zh-CN" sz="2400" dirty="0" err="1">
                <a:latin typeface="Avenir Book" panose="02000503020000020003" pitchFamily="2" charset="0"/>
              </a:rPr>
              <a:t>DataFrame</a:t>
            </a:r>
            <a:r>
              <a:rPr lang="en-US" altLang="zh-CN" sz="2400" dirty="0">
                <a:latin typeface="Avenir Book" panose="02000503020000020003" pitchFamily="2" charset="0"/>
              </a:rPr>
              <a:t> index using existing columns.</a:t>
            </a:r>
            <a:endParaRPr lang="en-US" altLang="zh-CN" sz="2400" dirty="0">
              <a:solidFill>
                <a:schemeClr val="accent2">
                  <a:lumMod val="75000"/>
                </a:schemeClr>
              </a:solidFill>
              <a:latin typeface="Avenir Book" panose="02000503020000020003" pitchFamily="2" charset="0"/>
            </a:endParaRPr>
          </a:p>
        </p:txBody>
      </p:sp>
      <p:sp>
        <p:nvSpPr>
          <p:cNvPr id="9" name="矩形 8"/>
          <p:cNvSpPr/>
          <p:nvPr/>
        </p:nvSpPr>
        <p:spPr>
          <a:xfrm>
            <a:off x="279702" y="1117813"/>
            <a:ext cx="11074400" cy="523220"/>
          </a:xfrm>
          <a:prstGeom prst="rect">
            <a:avLst/>
          </a:prstGeom>
        </p:spPr>
        <p:txBody>
          <a:bodyPr wrap="square">
            <a:spAutoFit/>
          </a:bodyPr>
          <a:lstStyle/>
          <a:p>
            <a:r>
              <a:rPr lang="en-US" altLang="zh-CN" sz="2800" b="1" dirty="0">
                <a:latin typeface="Avenir Book" panose="02000503020000020003" pitchFamily="2" charset="0"/>
              </a:rPr>
              <a:t>modify index / column names</a:t>
            </a:r>
            <a:endParaRPr lang="zh-CN" altLang="en-US" sz="2800" b="1" dirty="0">
              <a:latin typeface="Avenir Book" panose="02000503020000020003" pitchFamily="2" charset="0"/>
            </a:endParaRPr>
          </a:p>
        </p:txBody>
      </p:sp>
      <p:pic>
        <p:nvPicPr>
          <p:cNvPr id="7" name="图片 6"/>
          <p:cNvPicPr>
            <a:picLocks noChangeAspect="1"/>
          </p:cNvPicPr>
          <p:nvPr/>
        </p:nvPicPr>
        <p:blipFill>
          <a:blip r:embed="rId1"/>
          <a:stretch>
            <a:fillRect/>
          </a:stretch>
        </p:blipFill>
        <p:spPr>
          <a:xfrm>
            <a:off x="838200" y="2544358"/>
            <a:ext cx="4127500" cy="3708400"/>
          </a:xfrm>
          <a:prstGeom prst="rect">
            <a:avLst/>
          </a:prstGeom>
        </p:spPr>
      </p:pic>
      <p:pic>
        <p:nvPicPr>
          <p:cNvPr id="11" name="图片 10"/>
          <p:cNvPicPr>
            <a:picLocks noChangeAspect="1"/>
          </p:cNvPicPr>
          <p:nvPr/>
        </p:nvPicPr>
        <p:blipFill>
          <a:blip r:embed="rId2"/>
          <a:stretch>
            <a:fillRect/>
          </a:stretch>
        </p:blipFill>
        <p:spPr>
          <a:xfrm>
            <a:off x="6284412" y="3105948"/>
            <a:ext cx="3845530" cy="3437516"/>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pic>
        <p:nvPicPr>
          <p:cNvPr id="5" name="图片 4"/>
          <p:cNvPicPr>
            <a:picLocks noChangeAspect="1"/>
          </p:cNvPicPr>
          <p:nvPr/>
        </p:nvPicPr>
        <p:blipFill>
          <a:blip r:embed="rId1"/>
          <a:stretch>
            <a:fillRect/>
          </a:stretch>
        </p:blipFill>
        <p:spPr>
          <a:xfrm>
            <a:off x="413327" y="2713347"/>
            <a:ext cx="2414279" cy="3905767"/>
          </a:xfrm>
          <a:prstGeom prst="rect">
            <a:avLst/>
          </a:prstGeom>
        </p:spPr>
      </p:pic>
      <p:pic>
        <p:nvPicPr>
          <p:cNvPr id="3" name="图片 2"/>
          <p:cNvPicPr>
            <a:picLocks noChangeAspect="1"/>
          </p:cNvPicPr>
          <p:nvPr/>
        </p:nvPicPr>
        <p:blipFill>
          <a:blip r:embed="rId2"/>
          <a:stretch>
            <a:fillRect/>
          </a:stretch>
        </p:blipFill>
        <p:spPr>
          <a:xfrm>
            <a:off x="6903230" y="1360163"/>
            <a:ext cx="3778625" cy="5349087"/>
          </a:xfrm>
          <a:prstGeom prst="rect">
            <a:avLst/>
          </a:prstGeom>
        </p:spPr>
      </p:pic>
      <p:sp>
        <p:nvSpPr>
          <p:cNvPr id="4" name="矩形 3"/>
          <p:cNvSpPr/>
          <p:nvPr/>
        </p:nvSpPr>
        <p:spPr>
          <a:xfrm>
            <a:off x="637540" y="1360170"/>
            <a:ext cx="6265545" cy="1383665"/>
          </a:xfrm>
          <a:prstGeom prst="rect">
            <a:avLst/>
          </a:prstGeom>
        </p:spPr>
        <p:txBody>
          <a:bodyPr wrap="square">
            <a:spAutoFit/>
          </a:bodyPr>
          <a:lstStyle/>
          <a:p>
            <a:r>
              <a:rPr lang="en-US" altLang="zh-CN" sz="2800" dirty="0">
                <a:solidFill>
                  <a:schemeClr val="accent2">
                    <a:lumMod val="75000"/>
                  </a:schemeClr>
                </a:solidFill>
                <a:latin typeface="Avenir Book" panose="02000503020000020003" pitchFamily="2" charset="0"/>
              </a:rPr>
              <a:t>.</a:t>
            </a:r>
            <a:r>
              <a:rPr lang="en-US" altLang="zh-CN" sz="2800" dirty="0" err="1">
                <a:solidFill>
                  <a:schemeClr val="accent2">
                    <a:lumMod val="75000"/>
                  </a:schemeClr>
                </a:solidFill>
                <a:latin typeface="Avenir Book" panose="02000503020000020003" pitchFamily="2" charset="0"/>
              </a:rPr>
              <a:t>value_counts</a:t>
            </a:r>
            <a:r>
              <a:rPr lang="en-US" altLang="zh-CN" sz="2800" dirty="0">
                <a:solidFill>
                  <a:schemeClr val="accent2">
                    <a:lumMod val="75000"/>
                  </a:schemeClr>
                </a:solidFill>
                <a:latin typeface="Avenir Book" panose="02000503020000020003" pitchFamily="2" charset="0"/>
              </a:rPr>
              <a:t>() </a:t>
            </a:r>
            <a:endParaRPr lang="en-US" altLang="zh-CN" sz="2800" dirty="0">
              <a:solidFill>
                <a:schemeClr val="accent2">
                  <a:lumMod val="75000"/>
                </a:schemeClr>
              </a:solidFill>
              <a:latin typeface="Avenir Book" panose="02000503020000020003" pitchFamily="2" charset="0"/>
            </a:endParaRPr>
          </a:p>
          <a:p>
            <a:r>
              <a:rPr lang="en-US" altLang="zh-CN" sz="2800" dirty="0">
                <a:latin typeface="Avenir Book" panose="02000503020000020003" pitchFamily="2" charset="0"/>
              </a:rPr>
              <a:t>Return a Series containing counts of unique rows in the </a:t>
            </a:r>
            <a:r>
              <a:rPr lang="en-US" altLang="zh-CN" sz="2800" dirty="0" err="1">
                <a:latin typeface="Avenir Book" panose="02000503020000020003" pitchFamily="2" charset="0"/>
              </a:rPr>
              <a:t>DataFrame</a:t>
            </a:r>
            <a:r>
              <a:rPr lang="en-US" altLang="zh-CN" sz="2800" dirty="0">
                <a:latin typeface="Avenir Book" panose="02000503020000020003" pitchFamily="2" charset="0"/>
              </a:rPr>
              <a:t>.</a:t>
            </a:r>
            <a:endParaRPr lang="zh-CN" altLang="en-US" sz="2800" dirty="0">
              <a:latin typeface="Avenir Book" panose="02000503020000020003" pitchFamily="2" charset="0"/>
            </a:endParaRPr>
          </a:p>
        </p:txBody>
      </p:sp>
      <p:sp>
        <p:nvSpPr>
          <p:cNvPr id="6" name="灯片编号占位符 5"/>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pic>
        <p:nvPicPr>
          <p:cNvPr id="6" name="图片 5"/>
          <p:cNvPicPr>
            <a:picLocks noChangeAspect="1"/>
          </p:cNvPicPr>
          <p:nvPr/>
        </p:nvPicPr>
        <p:blipFill>
          <a:blip r:embed="rId1"/>
          <a:stretch>
            <a:fillRect/>
          </a:stretch>
        </p:blipFill>
        <p:spPr>
          <a:xfrm>
            <a:off x="542779" y="2778174"/>
            <a:ext cx="2095607" cy="3413811"/>
          </a:xfrm>
          <a:prstGeom prst="rect">
            <a:avLst/>
          </a:prstGeom>
        </p:spPr>
      </p:pic>
      <p:sp>
        <p:nvSpPr>
          <p:cNvPr id="10" name="矩形 9"/>
          <p:cNvSpPr/>
          <p:nvPr/>
        </p:nvSpPr>
        <p:spPr>
          <a:xfrm>
            <a:off x="413327" y="1690688"/>
            <a:ext cx="11074400" cy="523220"/>
          </a:xfrm>
          <a:prstGeom prst="rect">
            <a:avLst/>
          </a:prstGeom>
        </p:spPr>
        <p:txBody>
          <a:bodyPr wrap="square">
            <a:spAutoFit/>
          </a:bodyPr>
          <a:lstStyle/>
          <a:p>
            <a:r>
              <a:rPr lang="en-US" altLang="zh-CN" sz="2800" b="1" dirty="0">
                <a:solidFill>
                  <a:srgbClr val="C55A11"/>
                </a:solidFill>
                <a:latin typeface="Avenir Book" panose="02000503020000020003" pitchFamily="2" charset="0"/>
              </a:rPr>
              <a:t>.</a:t>
            </a:r>
            <a:r>
              <a:rPr lang="en-US" altLang="zh-CN" sz="2800" b="1" dirty="0" err="1">
                <a:solidFill>
                  <a:srgbClr val="C55A11"/>
                </a:solidFill>
                <a:latin typeface="Avenir Book" panose="02000503020000020003" pitchFamily="2" charset="0"/>
              </a:rPr>
              <a:t>tolist</a:t>
            </a:r>
            <a:r>
              <a:rPr lang="en-US" altLang="zh-CN" sz="2800" b="1" dirty="0">
                <a:solidFill>
                  <a:srgbClr val="C55A11"/>
                </a:solidFill>
                <a:latin typeface="Avenir Book" panose="02000503020000020003" pitchFamily="2" charset="0"/>
              </a:rPr>
              <a:t>()</a:t>
            </a:r>
            <a:r>
              <a:rPr lang="en-US" altLang="zh-CN" sz="2800" b="1" dirty="0">
                <a:latin typeface="Avenir Book" panose="02000503020000020003" pitchFamily="2" charset="0"/>
              </a:rPr>
              <a:t>: convert a Pandas Series to a list</a:t>
            </a:r>
            <a:endParaRPr lang="en-US" altLang="zh-CN" sz="2800" b="1" dirty="0">
              <a:latin typeface="Avenir Book" panose="02000503020000020003" pitchFamily="2" charset="0"/>
            </a:endParaRPr>
          </a:p>
        </p:txBody>
      </p:sp>
      <p:pic>
        <p:nvPicPr>
          <p:cNvPr id="3" name="图片 2"/>
          <p:cNvPicPr>
            <a:picLocks noChangeAspect="1"/>
          </p:cNvPicPr>
          <p:nvPr/>
        </p:nvPicPr>
        <p:blipFill>
          <a:blip r:embed="rId2"/>
          <a:stretch>
            <a:fillRect/>
          </a:stretch>
        </p:blipFill>
        <p:spPr>
          <a:xfrm>
            <a:off x="3390206" y="2649929"/>
            <a:ext cx="7531100" cy="367030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pic>
        <p:nvPicPr>
          <p:cNvPr id="6" name="图片 5"/>
          <p:cNvPicPr>
            <a:picLocks noChangeAspect="1"/>
          </p:cNvPicPr>
          <p:nvPr/>
        </p:nvPicPr>
        <p:blipFill>
          <a:blip r:embed="rId1"/>
          <a:stretch>
            <a:fillRect/>
          </a:stretch>
        </p:blipFill>
        <p:spPr>
          <a:xfrm>
            <a:off x="542779" y="2778174"/>
            <a:ext cx="2095607" cy="3413811"/>
          </a:xfrm>
          <a:prstGeom prst="rect">
            <a:avLst/>
          </a:prstGeom>
        </p:spPr>
      </p:pic>
      <p:sp>
        <p:nvSpPr>
          <p:cNvPr id="10" name="矩形 9"/>
          <p:cNvSpPr/>
          <p:nvPr/>
        </p:nvSpPr>
        <p:spPr>
          <a:xfrm>
            <a:off x="413327" y="1690688"/>
            <a:ext cx="11074400" cy="892552"/>
          </a:xfrm>
          <a:prstGeom prst="rect">
            <a:avLst/>
          </a:prstGeom>
        </p:spPr>
        <p:txBody>
          <a:bodyPr wrap="square">
            <a:spAutoFit/>
          </a:bodyPr>
          <a:lstStyle/>
          <a:p>
            <a:r>
              <a:rPr lang="en-US" altLang="zh-CN" sz="2800" b="1" dirty="0">
                <a:solidFill>
                  <a:srgbClr val="C55A11"/>
                </a:solidFill>
                <a:latin typeface="Avenir Book" panose="02000503020000020003" pitchFamily="2" charset="0"/>
              </a:rPr>
              <a:t>.unique(): </a:t>
            </a:r>
            <a:r>
              <a:rPr lang="en-US" altLang="zh-CN" sz="2800" b="1" dirty="0">
                <a:latin typeface="Avenir Book" panose="02000503020000020003" pitchFamily="2" charset="0"/>
              </a:rPr>
              <a:t>return unique values</a:t>
            </a:r>
            <a:endParaRPr lang="en-US" altLang="zh-CN" sz="2800" b="1" dirty="0">
              <a:latin typeface="Avenir Book" panose="02000503020000020003" pitchFamily="2" charset="0"/>
            </a:endParaRPr>
          </a:p>
          <a:p>
            <a:endParaRPr lang="en-US" altLang="zh-CN" sz="2400" b="1" dirty="0">
              <a:latin typeface="Avenir Book" panose="02000503020000020003" pitchFamily="2" charset="0"/>
            </a:endParaRPr>
          </a:p>
        </p:txBody>
      </p:sp>
      <p:pic>
        <p:nvPicPr>
          <p:cNvPr id="13" name="图片 12"/>
          <p:cNvPicPr>
            <a:picLocks noChangeAspect="1"/>
          </p:cNvPicPr>
          <p:nvPr/>
        </p:nvPicPr>
        <p:blipFill>
          <a:blip r:embed="rId2"/>
          <a:stretch>
            <a:fillRect/>
          </a:stretch>
        </p:blipFill>
        <p:spPr>
          <a:xfrm>
            <a:off x="3006187" y="2825016"/>
            <a:ext cx="4330700" cy="15113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7" name="矩形 6"/>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Sorting</a:t>
            </a:r>
            <a:endParaRPr lang="en-US" altLang="zh-CN" sz="2800" b="1" dirty="0">
              <a:latin typeface="Avenir Book" panose="02000503020000020003" pitchFamily="2" charset="0"/>
            </a:endParaRPr>
          </a:p>
          <a:p>
            <a:r>
              <a:rPr lang="en-US" altLang="zh-CN" sz="2800" dirty="0">
                <a:solidFill>
                  <a:schemeClr val="accent2">
                    <a:lumMod val="75000"/>
                  </a:schemeClr>
                </a:solidFill>
                <a:latin typeface="Avenir Book" panose="02000503020000020003" pitchFamily="2" charset="0"/>
              </a:rPr>
              <a:t>df. </a:t>
            </a:r>
            <a:r>
              <a:rPr lang="en-US" altLang="zh-CN" sz="2800" dirty="0" err="1">
                <a:solidFill>
                  <a:schemeClr val="accent2">
                    <a:lumMod val="75000"/>
                  </a:schemeClr>
                </a:solidFill>
                <a:latin typeface="Avenir Book" panose="02000503020000020003" pitchFamily="2" charset="0"/>
              </a:rPr>
              <a:t>sort_values</a:t>
            </a:r>
            <a:r>
              <a:rPr lang="en-US" altLang="zh-CN" sz="2800" dirty="0">
                <a:solidFill>
                  <a:schemeClr val="accent2">
                    <a:lumMod val="75000"/>
                  </a:schemeClr>
                </a:solidFill>
                <a:latin typeface="Avenir Book" panose="02000503020000020003" pitchFamily="2" charset="0"/>
              </a:rPr>
              <a:t>(</a:t>
            </a:r>
            <a:r>
              <a:rPr lang="en-US" altLang="zh-CN" sz="2800" i="1" dirty="0">
                <a:solidFill>
                  <a:schemeClr val="accent2">
                    <a:lumMod val="75000"/>
                  </a:schemeClr>
                </a:solidFill>
                <a:latin typeface="Avenir Book" panose="02000503020000020003" pitchFamily="2" charset="0"/>
              </a:rPr>
              <a:t>by</a:t>
            </a:r>
            <a:r>
              <a:rPr lang="en-US" altLang="zh-CN" sz="2800" dirty="0">
                <a:solidFill>
                  <a:schemeClr val="accent2">
                    <a:lumMod val="75000"/>
                  </a:schemeClr>
                </a:solidFill>
                <a:latin typeface="Avenir Book" panose="02000503020000020003" pitchFamily="2" charset="0"/>
              </a:rPr>
              <a:t>, </a:t>
            </a:r>
            <a:r>
              <a:rPr lang="en-US" altLang="zh-CN" sz="2800" i="1" dirty="0">
                <a:solidFill>
                  <a:schemeClr val="accent2">
                    <a:lumMod val="75000"/>
                  </a:schemeClr>
                </a:solidFill>
                <a:latin typeface="Avenir Book" panose="02000503020000020003" pitchFamily="2" charset="0"/>
              </a:rPr>
              <a:t>axis=0</a:t>
            </a:r>
            <a:r>
              <a:rPr lang="en-US" altLang="zh-CN" sz="2800" dirty="0">
                <a:solidFill>
                  <a:schemeClr val="accent2">
                    <a:lumMod val="75000"/>
                  </a:schemeClr>
                </a:solidFill>
                <a:latin typeface="Avenir Book" panose="02000503020000020003" pitchFamily="2" charset="0"/>
              </a:rPr>
              <a:t>, </a:t>
            </a:r>
            <a:r>
              <a:rPr lang="en-US" altLang="zh-CN" sz="2800" i="1" dirty="0">
                <a:solidFill>
                  <a:schemeClr val="accent2">
                    <a:lumMod val="75000"/>
                  </a:schemeClr>
                </a:solidFill>
                <a:latin typeface="Avenir Book" panose="02000503020000020003" pitchFamily="2" charset="0"/>
              </a:rPr>
              <a:t>ascending=True</a:t>
            </a:r>
            <a:r>
              <a:rPr lang="en-US" altLang="zh-CN" sz="2800" dirty="0">
                <a:solidFill>
                  <a:schemeClr val="accent2">
                    <a:lumMod val="75000"/>
                  </a:schemeClr>
                </a:solidFill>
                <a:latin typeface="Avenir Book" panose="02000503020000020003" pitchFamily="2" charset="0"/>
              </a:rPr>
              <a:t>, </a:t>
            </a:r>
            <a:r>
              <a:rPr lang="en-US" altLang="zh-CN" sz="2800" i="1" dirty="0" err="1">
                <a:solidFill>
                  <a:schemeClr val="accent2">
                    <a:lumMod val="75000"/>
                  </a:schemeClr>
                </a:solidFill>
                <a:latin typeface="Avenir Book" panose="02000503020000020003" pitchFamily="2" charset="0"/>
              </a:rPr>
              <a:t>inplace</a:t>
            </a:r>
            <a:r>
              <a:rPr lang="en-US" altLang="zh-CN" sz="2800" i="1" dirty="0">
                <a:solidFill>
                  <a:schemeClr val="accent2">
                    <a:lumMod val="75000"/>
                  </a:schemeClr>
                </a:solidFill>
                <a:latin typeface="Avenir Book" panose="02000503020000020003" pitchFamily="2" charset="0"/>
              </a:rPr>
              <a:t>=False</a:t>
            </a:r>
            <a:r>
              <a:rPr lang="en-US" altLang="zh-CN" sz="2800" dirty="0">
                <a:solidFill>
                  <a:schemeClr val="accent2">
                    <a:lumMod val="75000"/>
                  </a:schemeClr>
                </a:solidFill>
                <a:latin typeface="Avenir Book" panose="02000503020000020003" pitchFamily="2" charset="0"/>
              </a:rPr>
              <a:t>,…)</a:t>
            </a:r>
            <a:endParaRPr lang="en-US" altLang="zh-CN" sz="2800" dirty="0">
              <a:solidFill>
                <a:schemeClr val="accent2">
                  <a:lumMod val="75000"/>
                </a:schemeClr>
              </a:solidFill>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3758693" y="2865556"/>
            <a:ext cx="3606800" cy="3505200"/>
          </a:xfrm>
          <a:prstGeom prst="rect">
            <a:avLst/>
          </a:prstGeom>
        </p:spPr>
      </p:pic>
      <p:pic>
        <p:nvPicPr>
          <p:cNvPr id="6" name="图片 5"/>
          <p:cNvPicPr>
            <a:picLocks noChangeAspect="1"/>
          </p:cNvPicPr>
          <p:nvPr/>
        </p:nvPicPr>
        <p:blipFill>
          <a:blip r:embed="rId2"/>
          <a:stretch>
            <a:fillRect/>
          </a:stretch>
        </p:blipFill>
        <p:spPr>
          <a:xfrm>
            <a:off x="413327" y="2910006"/>
            <a:ext cx="2806700" cy="34163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7" name="矩形 6"/>
          <p:cNvSpPr/>
          <p:nvPr/>
        </p:nvSpPr>
        <p:spPr>
          <a:xfrm>
            <a:off x="413327" y="1690688"/>
            <a:ext cx="11074400" cy="954107"/>
          </a:xfrm>
          <a:prstGeom prst="rect">
            <a:avLst/>
          </a:prstGeom>
        </p:spPr>
        <p:txBody>
          <a:bodyPr wrap="square">
            <a:spAutoFit/>
          </a:bodyPr>
          <a:lstStyle/>
          <a:p>
            <a:r>
              <a:rPr lang="en-US" altLang="zh-CN" sz="2800" b="1" dirty="0">
                <a:latin typeface="Avenir Book" panose="02000503020000020003" pitchFamily="2" charset="0"/>
              </a:rPr>
              <a:t>Sorting</a:t>
            </a:r>
            <a:endParaRPr lang="en-US" altLang="zh-CN" sz="2800" b="1" dirty="0">
              <a:latin typeface="Avenir Book" panose="02000503020000020003" pitchFamily="2" charset="0"/>
            </a:endParaRPr>
          </a:p>
          <a:p>
            <a:r>
              <a:rPr lang="en-US" altLang="zh-CN" sz="2800" dirty="0">
                <a:solidFill>
                  <a:schemeClr val="accent2">
                    <a:lumMod val="75000"/>
                  </a:schemeClr>
                </a:solidFill>
                <a:latin typeface="Avenir Book" panose="02000503020000020003" pitchFamily="2" charset="0"/>
              </a:rPr>
              <a:t>df. </a:t>
            </a:r>
            <a:r>
              <a:rPr lang="en-US" altLang="zh-CN" sz="2800" dirty="0" err="1">
                <a:solidFill>
                  <a:schemeClr val="accent2">
                    <a:lumMod val="75000"/>
                  </a:schemeClr>
                </a:solidFill>
                <a:latin typeface="Avenir Book" panose="02000503020000020003" pitchFamily="2" charset="0"/>
              </a:rPr>
              <a:t>sort_values</a:t>
            </a:r>
            <a:r>
              <a:rPr lang="en-US" altLang="zh-CN" sz="2800" dirty="0">
                <a:solidFill>
                  <a:schemeClr val="accent2">
                    <a:lumMod val="75000"/>
                  </a:schemeClr>
                </a:solidFill>
                <a:latin typeface="Avenir Book" panose="02000503020000020003" pitchFamily="2" charset="0"/>
              </a:rPr>
              <a:t>(</a:t>
            </a:r>
            <a:r>
              <a:rPr lang="en-US" altLang="zh-CN" sz="2800" i="1" dirty="0">
                <a:solidFill>
                  <a:schemeClr val="accent2">
                    <a:lumMod val="75000"/>
                  </a:schemeClr>
                </a:solidFill>
                <a:latin typeface="Avenir Book" panose="02000503020000020003" pitchFamily="2" charset="0"/>
              </a:rPr>
              <a:t>by</a:t>
            </a:r>
            <a:r>
              <a:rPr lang="en-US" altLang="zh-CN" sz="2800" dirty="0">
                <a:solidFill>
                  <a:schemeClr val="accent2">
                    <a:lumMod val="75000"/>
                  </a:schemeClr>
                </a:solidFill>
                <a:latin typeface="Avenir Book" panose="02000503020000020003" pitchFamily="2" charset="0"/>
              </a:rPr>
              <a:t>, </a:t>
            </a:r>
            <a:r>
              <a:rPr lang="en-US" altLang="zh-CN" sz="2800" i="1" dirty="0">
                <a:solidFill>
                  <a:schemeClr val="accent2">
                    <a:lumMod val="75000"/>
                  </a:schemeClr>
                </a:solidFill>
                <a:latin typeface="Avenir Book" panose="02000503020000020003" pitchFamily="2" charset="0"/>
              </a:rPr>
              <a:t>axis=0</a:t>
            </a:r>
            <a:r>
              <a:rPr lang="en-US" altLang="zh-CN" sz="2800" dirty="0">
                <a:solidFill>
                  <a:schemeClr val="accent2">
                    <a:lumMod val="75000"/>
                  </a:schemeClr>
                </a:solidFill>
                <a:latin typeface="Avenir Book" panose="02000503020000020003" pitchFamily="2" charset="0"/>
              </a:rPr>
              <a:t>, </a:t>
            </a:r>
            <a:r>
              <a:rPr lang="en-US" altLang="zh-CN" sz="2800" i="1" dirty="0">
                <a:solidFill>
                  <a:schemeClr val="accent2">
                    <a:lumMod val="75000"/>
                  </a:schemeClr>
                </a:solidFill>
                <a:latin typeface="Avenir Book" panose="02000503020000020003" pitchFamily="2" charset="0"/>
              </a:rPr>
              <a:t>ascending=True</a:t>
            </a:r>
            <a:r>
              <a:rPr lang="en-US" altLang="zh-CN" sz="2800" dirty="0">
                <a:solidFill>
                  <a:schemeClr val="accent2">
                    <a:lumMod val="75000"/>
                  </a:schemeClr>
                </a:solidFill>
                <a:latin typeface="Avenir Book" panose="02000503020000020003" pitchFamily="2" charset="0"/>
              </a:rPr>
              <a:t>, </a:t>
            </a:r>
            <a:r>
              <a:rPr lang="en-US" altLang="zh-CN" sz="2800" i="1" dirty="0" err="1">
                <a:solidFill>
                  <a:schemeClr val="accent2">
                    <a:lumMod val="75000"/>
                  </a:schemeClr>
                </a:solidFill>
                <a:latin typeface="Avenir Book" panose="02000503020000020003" pitchFamily="2" charset="0"/>
              </a:rPr>
              <a:t>inplace</a:t>
            </a:r>
            <a:r>
              <a:rPr lang="en-US" altLang="zh-CN" sz="2800" i="1" dirty="0">
                <a:solidFill>
                  <a:schemeClr val="accent2">
                    <a:lumMod val="75000"/>
                  </a:schemeClr>
                </a:solidFill>
                <a:latin typeface="Avenir Book" panose="02000503020000020003" pitchFamily="2" charset="0"/>
              </a:rPr>
              <a:t>=False</a:t>
            </a:r>
            <a:r>
              <a:rPr lang="en-US" altLang="zh-CN" sz="2800" dirty="0">
                <a:solidFill>
                  <a:schemeClr val="accent2">
                    <a:lumMod val="75000"/>
                  </a:schemeClr>
                </a:solidFill>
                <a:latin typeface="Avenir Book" panose="02000503020000020003" pitchFamily="2" charset="0"/>
              </a:rPr>
              <a:t>,…)</a:t>
            </a:r>
            <a:endParaRPr lang="en-US" altLang="zh-CN" sz="2800" dirty="0">
              <a:solidFill>
                <a:schemeClr val="accent2">
                  <a:lumMod val="75000"/>
                </a:schemeClr>
              </a:solidFill>
              <a:latin typeface="Avenir Book" panose="02000503020000020003" pitchFamily="2" charset="0"/>
            </a:endParaRPr>
          </a:p>
        </p:txBody>
      </p:sp>
      <p:pic>
        <p:nvPicPr>
          <p:cNvPr id="6" name="图片 5"/>
          <p:cNvPicPr>
            <a:picLocks noChangeAspect="1"/>
          </p:cNvPicPr>
          <p:nvPr/>
        </p:nvPicPr>
        <p:blipFill>
          <a:blip r:embed="rId1"/>
          <a:stretch>
            <a:fillRect/>
          </a:stretch>
        </p:blipFill>
        <p:spPr>
          <a:xfrm>
            <a:off x="413327" y="2910006"/>
            <a:ext cx="2806700" cy="3416300"/>
          </a:xfrm>
          <a:prstGeom prst="rect">
            <a:avLst/>
          </a:prstGeom>
        </p:spPr>
      </p:pic>
      <p:pic>
        <p:nvPicPr>
          <p:cNvPr id="8" name="图片 7"/>
          <p:cNvPicPr>
            <a:picLocks noChangeAspect="1"/>
          </p:cNvPicPr>
          <p:nvPr/>
        </p:nvPicPr>
        <p:blipFill>
          <a:blip r:embed="rId2"/>
          <a:stretch>
            <a:fillRect/>
          </a:stretch>
        </p:blipFill>
        <p:spPr>
          <a:xfrm>
            <a:off x="3755905" y="2910006"/>
            <a:ext cx="5537200" cy="3746500"/>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523220"/>
          </a:xfrm>
          <a:prstGeom prst="rect">
            <a:avLst/>
          </a:prstGeom>
        </p:spPr>
        <p:txBody>
          <a:bodyPr wrap="square">
            <a:spAutoFit/>
          </a:bodyPr>
          <a:lstStyle/>
          <a:p>
            <a:r>
              <a:rPr lang="en-US" altLang="zh-CN" sz="2800" dirty="0">
                <a:latin typeface="Avenir Book" panose="02000503020000020003" pitchFamily="2" charset="0"/>
              </a:rPr>
              <a:t>From tuples:</a:t>
            </a:r>
            <a:endParaRPr lang="en-US" altLang="zh-CN" sz="28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1365826" y="2702213"/>
            <a:ext cx="6388285" cy="311259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sp>
        <p:nvSpPr>
          <p:cNvPr id="10" name="矩形 9"/>
          <p:cNvSpPr/>
          <p:nvPr/>
        </p:nvSpPr>
        <p:spPr>
          <a:xfrm>
            <a:off x="413327" y="1690688"/>
            <a:ext cx="11074400" cy="892552"/>
          </a:xfrm>
          <a:prstGeom prst="rect">
            <a:avLst/>
          </a:prstGeom>
        </p:spPr>
        <p:txBody>
          <a:bodyPr wrap="square">
            <a:spAutoFit/>
          </a:bodyPr>
          <a:lstStyle/>
          <a:p>
            <a:r>
              <a:rPr lang="en-US" altLang="zh-CN" sz="2800" b="1" dirty="0">
                <a:solidFill>
                  <a:srgbClr val="C55A11"/>
                </a:solidFill>
                <a:latin typeface="Avenir Book" panose="02000503020000020003" pitchFamily="2" charset="0"/>
              </a:rPr>
              <a:t>.describe(): </a:t>
            </a:r>
            <a:r>
              <a:rPr lang="en-US" altLang="zh-CN" sz="2800" b="1" dirty="0">
                <a:latin typeface="Avenir Book" panose="02000503020000020003" pitchFamily="2" charset="0"/>
              </a:rPr>
              <a:t>Generate descriptive statistics.</a:t>
            </a:r>
            <a:endParaRPr lang="en-US" altLang="zh-CN" sz="2800" b="1" dirty="0">
              <a:latin typeface="Avenir Book" panose="02000503020000020003" pitchFamily="2" charset="0"/>
            </a:endParaRPr>
          </a:p>
          <a:p>
            <a:endParaRPr lang="en-US" altLang="zh-CN" sz="2400" b="1" dirty="0">
              <a:latin typeface="Avenir Book" panose="02000503020000020003" pitchFamily="2" charset="0"/>
            </a:endParaRPr>
          </a:p>
        </p:txBody>
      </p:sp>
      <p:pic>
        <p:nvPicPr>
          <p:cNvPr id="3" name="图片 2"/>
          <p:cNvPicPr>
            <a:picLocks noChangeAspect="1"/>
          </p:cNvPicPr>
          <p:nvPr/>
        </p:nvPicPr>
        <p:blipFill>
          <a:blip r:embed="rId1"/>
          <a:stretch>
            <a:fillRect/>
          </a:stretch>
        </p:blipFill>
        <p:spPr>
          <a:xfrm>
            <a:off x="413327" y="2787650"/>
            <a:ext cx="4596823" cy="3516295"/>
          </a:xfrm>
          <a:prstGeom prst="rect">
            <a:avLst/>
          </a:prstGeom>
        </p:spPr>
      </p:pic>
      <p:pic>
        <p:nvPicPr>
          <p:cNvPr id="4" name="图片 3"/>
          <p:cNvPicPr>
            <a:picLocks noChangeAspect="1"/>
          </p:cNvPicPr>
          <p:nvPr/>
        </p:nvPicPr>
        <p:blipFill>
          <a:blip r:embed="rId2"/>
          <a:stretch>
            <a:fillRect/>
          </a:stretch>
        </p:blipFill>
        <p:spPr>
          <a:xfrm>
            <a:off x="6102926" y="2301875"/>
            <a:ext cx="3345873" cy="4452170"/>
          </a:xfrm>
          <a:prstGeom prst="rect">
            <a:avLst/>
          </a:prstGeom>
        </p:spPr>
      </p:pic>
      <p:sp>
        <p:nvSpPr>
          <p:cNvPr id="5" name="灯片编号占位符 4"/>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attributes and methods</a:t>
            </a:r>
            <a:endParaRPr kumimoji="1" lang="zh-CN" altLang="en-US" dirty="0"/>
          </a:p>
        </p:txBody>
      </p:sp>
      <p:pic>
        <p:nvPicPr>
          <p:cNvPr id="3" name="图片 2"/>
          <p:cNvPicPr>
            <a:picLocks noChangeAspect="1"/>
          </p:cNvPicPr>
          <p:nvPr/>
        </p:nvPicPr>
        <p:blipFill>
          <a:blip r:embed="rId1"/>
          <a:stretch>
            <a:fillRect/>
          </a:stretch>
        </p:blipFill>
        <p:spPr>
          <a:xfrm>
            <a:off x="413327" y="2787650"/>
            <a:ext cx="4596823" cy="3516295"/>
          </a:xfrm>
          <a:prstGeom prst="rect">
            <a:avLst/>
          </a:prstGeom>
        </p:spPr>
      </p:pic>
      <p:pic>
        <p:nvPicPr>
          <p:cNvPr id="5" name="图片 4"/>
          <p:cNvPicPr>
            <a:picLocks noChangeAspect="1"/>
          </p:cNvPicPr>
          <p:nvPr/>
        </p:nvPicPr>
        <p:blipFill>
          <a:blip r:embed="rId2"/>
          <a:stretch>
            <a:fillRect/>
          </a:stretch>
        </p:blipFill>
        <p:spPr>
          <a:xfrm>
            <a:off x="5264150" y="2226673"/>
            <a:ext cx="3136900" cy="3874072"/>
          </a:xfrm>
          <a:prstGeom prst="rect">
            <a:avLst/>
          </a:prstGeom>
        </p:spPr>
      </p:pic>
      <p:pic>
        <p:nvPicPr>
          <p:cNvPr id="6" name="图片 5"/>
          <p:cNvPicPr>
            <a:picLocks noChangeAspect="1"/>
          </p:cNvPicPr>
          <p:nvPr/>
        </p:nvPicPr>
        <p:blipFill>
          <a:blip r:embed="rId3"/>
          <a:stretch>
            <a:fillRect/>
          </a:stretch>
        </p:blipFill>
        <p:spPr>
          <a:xfrm>
            <a:off x="8458199" y="2288450"/>
            <a:ext cx="3377623" cy="3833210"/>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Vectorized operations </a:t>
            </a:r>
            <a:endParaRPr kumimoji="1" lang="zh-CN" altLang="en-US" dirty="0"/>
          </a:p>
        </p:txBody>
      </p:sp>
      <p:sp>
        <p:nvSpPr>
          <p:cNvPr id="7" name="矩形 6"/>
          <p:cNvSpPr/>
          <p:nvPr/>
        </p:nvSpPr>
        <p:spPr>
          <a:xfrm>
            <a:off x="413327" y="1690688"/>
            <a:ext cx="11074400" cy="954107"/>
          </a:xfrm>
          <a:prstGeom prst="rect">
            <a:avLst/>
          </a:prstGeom>
        </p:spPr>
        <p:txBody>
          <a:bodyPr wrap="square">
            <a:spAutoFit/>
          </a:bodyPr>
          <a:lstStyle/>
          <a:p>
            <a:r>
              <a:rPr lang="en-US" altLang="zh-CN" sz="2800" dirty="0">
                <a:latin typeface="Avenir Book" panose="02000503020000020003" pitchFamily="2" charset="0"/>
              </a:rPr>
              <a:t>Data alignment between </a:t>
            </a:r>
            <a:r>
              <a:rPr lang="en-US" altLang="zh-CN" sz="2800" dirty="0" err="1">
                <a:latin typeface="Avenir Book" panose="02000503020000020003" pitchFamily="2" charset="0"/>
              </a:rPr>
              <a:t>DataFrame</a:t>
            </a:r>
            <a:r>
              <a:rPr lang="en-US" altLang="zh-CN" sz="2800" dirty="0">
                <a:latin typeface="Avenir Book" panose="02000503020000020003" pitchFamily="2" charset="0"/>
              </a:rPr>
              <a:t> objects automatically align on </a:t>
            </a:r>
            <a:r>
              <a:rPr lang="en-US" altLang="zh-CN" sz="2800" b="1" dirty="0">
                <a:latin typeface="Avenir Book" panose="02000503020000020003" pitchFamily="2" charset="0"/>
              </a:rPr>
              <a:t>both the columns and the index (row labels)</a:t>
            </a:r>
            <a:endParaRPr lang="en-US" altLang="zh-CN" sz="3600" dirty="0">
              <a:latin typeface="Avenir Book" panose="02000503020000020003" pitchFamily="2" charset="0"/>
            </a:endParaRPr>
          </a:p>
        </p:txBody>
      </p:sp>
      <p:pic>
        <p:nvPicPr>
          <p:cNvPr id="4" name="图片 3"/>
          <p:cNvPicPr>
            <a:picLocks noChangeAspect="1"/>
          </p:cNvPicPr>
          <p:nvPr/>
        </p:nvPicPr>
        <p:blipFill>
          <a:blip r:embed="rId1"/>
          <a:stretch>
            <a:fillRect/>
          </a:stretch>
        </p:blipFill>
        <p:spPr>
          <a:xfrm>
            <a:off x="295496" y="3064907"/>
            <a:ext cx="2461205" cy="2325799"/>
          </a:xfrm>
          <a:prstGeom prst="rect">
            <a:avLst/>
          </a:prstGeom>
        </p:spPr>
      </p:pic>
      <p:pic>
        <p:nvPicPr>
          <p:cNvPr id="9" name="图片 8"/>
          <p:cNvPicPr>
            <a:picLocks noChangeAspect="1"/>
          </p:cNvPicPr>
          <p:nvPr/>
        </p:nvPicPr>
        <p:blipFill>
          <a:blip r:embed="rId2"/>
          <a:stretch>
            <a:fillRect/>
          </a:stretch>
        </p:blipFill>
        <p:spPr>
          <a:xfrm>
            <a:off x="2903870" y="3064908"/>
            <a:ext cx="2224804" cy="2415501"/>
          </a:xfrm>
          <a:prstGeom prst="rect">
            <a:avLst/>
          </a:prstGeom>
        </p:spPr>
      </p:pic>
      <p:pic>
        <p:nvPicPr>
          <p:cNvPr id="10" name="图片 9"/>
          <p:cNvPicPr>
            <a:picLocks noChangeAspect="1"/>
          </p:cNvPicPr>
          <p:nvPr/>
        </p:nvPicPr>
        <p:blipFill>
          <a:blip r:embed="rId3"/>
          <a:stretch>
            <a:fillRect/>
          </a:stretch>
        </p:blipFill>
        <p:spPr>
          <a:xfrm>
            <a:off x="5404737" y="2830434"/>
            <a:ext cx="2913955" cy="3037515"/>
          </a:xfrm>
          <a:prstGeom prst="rect">
            <a:avLst/>
          </a:prstGeom>
        </p:spPr>
      </p:pic>
      <p:sp>
        <p:nvSpPr>
          <p:cNvPr id="3" name="灯片编号占位符 2"/>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Vectorized operations </a:t>
            </a:r>
            <a:endParaRPr kumimoji="1" lang="zh-CN" altLang="en-US" dirty="0"/>
          </a:p>
        </p:txBody>
      </p:sp>
      <p:pic>
        <p:nvPicPr>
          <p:cNvPr id="3" name="图片 2"/>
          <p:cNvPicPr>
            <a:picLocks noChangeAspect="1"/>
          </p:cNvPicPr>
          <p:nvPr/>
        </p:nvPicPr>
        <p:blipFill>
          <a:blip r:embed="rId1"/>
          <a:stretch>
            <a:fillRect/>
          </a:stretch>
        </p:blipFill>
        <p:spPr>
          <a:xfrm>
            <a:off x="556289" y="2434855"/>
            <a:ext cx="2983490" cy="3141625"/>
          </a:xfrm>
          <a:prstGeom prst="rect">
            <a:avLst/>
          </a:prstGeom>
        </p:spPr>
      </p:pic>
      <p:pic>
        <p:nvPicPr>
          <p:cNvPr id="5" name="图片 4"/>
          <p:cNvPicPr>
            <a:picLocks noChangeAspect="1"/>
          </p:cNvPicPr>
          <p:nvPr/>
        </p:nvPicPr>
        <p:blipFill>
          <a:blip r:embed="rId2"/>
          <a:stretch>
            <a:fillRect/>
          </a:stretch>
        </p:blipFill>
        <p:spPr>
          <a:xfrm>
            <a:off x="3671481" y="2434855"/>
            <a:ext cx="3197151" cy="3519166"/>
          </a:xfrm>
          <a:prstGeom prst="rect">
            <a:avLst/>
          </a:prstGeom>
        </p:spPr>
      </p:pic>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DataFrame</a:t>
            </a:r>
            <a:r>
              <a:rPr kumimoji="1" lang="en-US" altLang="zh-CN" dirty="0"/>
              <a:t> Vectorized operations </a:t>
            </a:r>
            <a:endParaRPr kumimoji="1" lang="zh-CN" altLang="en-US" dirty="0"/>
          </a:p>
        </p:txBody>
      </p:sp>
      <p:pic>
        <p:nvPicPr>
          <p:cNvPr id="3" name="图片 2"/>
          <p:cNvPicPr>
            <a:picLocks noChangeAspect="1"/>
          </p:cNvPicPr>
          <p:nvPr/>
        </p:nvPicPr>
        <p:blipFill>
          <a:blip r:embed="rId1"/>
          <a:stretch>
            <a:fillRect/>
          </a:stretch>
        </p:blipFill>
        <p:spPr>
          <a:xfrm>
            <a:off x="556289" y="2434855"/>
            <a:ext cx="2983490" cy="3141625"/>
          </a:xfrm>
          <a:prstGeom prst="rect">
            <a:avLst/>
          </a:prstGeom>
        </p:spPr>
      </p:pic>
      <p:pic>
        <p:nvPicPr>
          <p:cNvPr id="5" name="图片 4"/>
          <p:cNvPicPr>
            <a:picLocks noChangeAspect="1"/>
          </p:cNvPicPr>
          <p:nvPr/>
        </p:nvPicPr>
        <p:blipFill>
          <a:blip r:embed="rId2"/>
          <a:stretch>
            <a:fillRect/>
          </a:stretch>
        </p:blipFill>
        <p:spPr>
          <a:xfrm>
            <a:off x="3751017" y="2434855"/>
            <a:ext cx="2873068" cy="3162442"/>
          </a:xfrm>
          <a:prstGeom prst="rect">
            <a:avLst/>
          </a:prstGeom>
        </p:spPr>
      </p:pic>
      <p:pic>
        <p:nvPicPr>
          <p:cNvPr id="4" name="图片 3"/>
          <p:cNvPicPr>
            <a:picLocks noChangeAspect="1"/>
          </p:cNvPicPr>
          <p:nvPr/>
        </p:nvPicPr>
        <p:blipFill>
          <a:blip r:embed="rId3"/>
          <a:stretch>
            <a:fillRect/>
          </a:stretch>
        </p:blipFill>
        <p:spPr>
          <a:xfrm>
            <a:off x="7361423" y="2313325"/>
            <a:ext cx="2932265" cy="3162442"/>
          </a:xfrm>
          <a:prstGeom prst="rect">
            <a:avLst/>
          </a:prstGeom>
        </p:spPr>
      </p:pic>
      <p:sp>
        <p:nvSpPr>
          <p:cNvPr id="6" name="灯片编号占位符 5"/>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参考练习</a:t>
            </a:r>
            <a:endParaRPr lang="zh-CN" altLang="en-US"/>
          </a:p>
        </p:txBody>
      </p:sp>
      <p:sp>
        <p:nvSpPr>
          <p:cNvPr id="3" name="内容占位符 2"/>
          <p:cNvSpPr>
            <a:spLocks noGrp="1"/>
          </p:cNvSpPr>
          <p:nvPr>
            <p:ph idx="1"/>
          </p:nvPr>
        </p:nvSpPr>
        <p:spPr/>
        <p:txBody>
          <a:bodyPr/>
          <a:p>
            <a:r>
              <a:rPr lang="zh-CN" altLang="en-US"/>
              <a:t>https://pynative.com/python-pandas-exercise/</a:t>
            </a:r>
            <a:endParaRPr lang="zh-CN" altLang="en-US"/>
          </a:p>
          <a:p>
            <a:endParaRPr lang="zh-CN" altLang="en-US"/>
          </a:p>
          <a:p>
            <a:r>
              <a:rPr lang="zh-CN" altLang="en-US"/>
              <a:t>https://www.w3schools.com/python/pandas/exercise.asp</a:t>
            </a:r>
            <a:endParaRPr lang="zh-CN" altLang="en-US"/>
          </a:p>
          <a:p>
            <a:endParaRPr lang="zh-CN" altLang="en-US"/>
          </a:p>
          <a:p>
            <a:r>
              <a:rPr lang="zh-CN" altLang="en-US"/>
              <a:t>https://www.w3schools.com/quiztest/quiztest.asp?qtest=PANDAS</a:t>
            </a:r>
            <a:endParaRPr lang="zh-CN" altLang="en-US"/>
          </a:p>
        </p:txBody>
      </p:sp>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dirty="0">
                <a:latin typeface="Avenir Book" panose="02000503020000020003" pitchFamily="2" charset="0"/>
              </a:rPr>
              <a:t>From </a:t>
            </a:r>
            <a:r>
              <a:rPr lang="en-US" altLang="zh-CN" sz="2800" dirty="0" err="1">
                <a:latin typeface="Avenir Book" panose="02000503020000020003" pitchFamily="2" charset="0"/>
              </a:rPr>
              <a:t>dict</a:t>
            </a:r>
            <a:r>
              <a:rPr lang="en-US" altLang="zh-CN" sz="2800" dirty="0">
                <a:latin typeface="Avenir Book" panose="02000503020000020003" pitchFamily="2" charset="0"/>
              </a:rPr>
              <a:t>:</a:t>
            </a:r>
            <a:endParaRPr lang="en-US" altLang="zh-CN" sz="2800" dirty="0">
              <a:latin typeface="Avenir Book" panose="02000503020000020003" pitchFamily="2" charset="0"/>
            </a:endParaRPr>
          </a:p>
          <a:p>
            <a:endParaRPr lang="en-US" altLang="zh-CN" sz="2400" dirty="0">
              <a:latin typeface="Avenir Book" panose="02000503020000020003" pitchFamily="2" charset="0"/>
            </a:endParaRPr>
          </a:p>
        </p:txBody>
      </p:sp>
      <p:pic>
        <p:nvPicPr>
          <p:cNvPr id="5" name="图片 4"/>
          <p:cNvPicPr>
            <a:picLocks noChangeAspect="1"/>
          </p:cNvPicPr>
          <p:nvPr/>
        </p:nvPicPr>
        <p:blipFill>
          <a:blip r:embed="rId1"/>
          <a:stretch>
            <a:fillRect/>
          </a:stretch>
        </p:blipFill>
        <p:spPr>
          <a:xfrm>
            <a:off x="838200" y="2322969"/>
            <a:ext cx="8306562" cy="4268194"/>
          </a:xfrm>
          <a:prstGeom prst="rect">
            <a:avLst/>
          </a:prstGeom>
        </p:spPr>
      </p:pic>
      <p:sp>
        <p:nvSpPr>
          <p:cNvPr id="6" name="矩形 5"/>
          <p:cNvSpPr/>
          <p:nvPr/>
        </p:nvSpPr>
        <p:spPr>
          <a:xfrm>
            <a:off x="3402838" y="5661878"/>
            <a:ext cx="8306562" cy="830997"/>
          </a:xfrm>
          <a:prstGeom prst="rect">
            <a:avLst/>
          </a:prstGeom>
        </p:spPr>
        <p:txBody>
          <a:bodyPr wrap="square">
            <a:spAutoFit/>
          </a:bodyPr>
          <a:lstStyle/>
          <a:p>
            <a:r>
              <a:rPr lang="en-US" altLang="zh-CN" sz="2400" dirty="0">
                <a:solidFill>
                  <a:srgbClr val="333333"/>
                </a:solidFill>
                <a:latin typeface="Avenir Book" panose="02000503020000020003" pitchFamily="2" charset="0"/>
              </a:rPr>
              <a:t>If an index is passed, the values in data corresponding to the labels in the index will be pulled out.</a:t>
            </a:r>
            <a:endParaRPr lang="zh-CN" altLang="en-US" sz="2400" dirty="0">
              <a:latin typeface="Avenir Book" panose="02000503020000020003" pitchFamily="2" charset="0"/>
            </a:endParaRPr>
          </a:p>
        </p:txBody>
      </p:sp>
      <p:sp>
        <p:nvSpPr>
          <p:cNvPr id="4" name="灯片编号占位符 3"/>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Pandas-Series</a:t>
            </a:r>
            <a:endParaRPr kumimoji="1" lang="zh-CN" altLang="en-US" dirty="0"/>
          </a:p>
        </p:txBody>
      </p:sp>
      <p:sp>
        <p:nvSpPr>
          <p:cNvPr id="3" name="矩形 2"/>
          <p:cNvSpPr/>
          <p:nvPr/>
        </p:nvSpPr>
        <p:spPr>
          <a:xfrm>
            <a:off x="635000" y="1785035"/>
            <a:ext cx="11074400" cy="892552"/>
          </a:xfrm>
          <a:prstGeom prst="rect">
            <a:avLst/>
          </a:prstGeom>
        </p:spPr>
        <p:txBody>
          <a:bodyPr wrap="square">
            <a:spAutoFit/>
          </a:bodyPr>
          <a:lstStyle/>
          <a:p>
            <a:r>
              <a:rPr lang="en-US" altLang="zh-CN" sz="2800" dirty="0">
                <a:latin typeface="Avenir Book" panose="02000503020000020003" pitchFamily="2" charset="0"/>
              </a:rPr>
              <a:t>From </a:t>
            </a:r>
            <a:r>
              <a:rPr lang="en-US" altLang="zh-CN" sz="2800" dirty="0" err="1">
                <a:latin typeface="Avenir Book" panose="02000503020000020003" pitchFamily="2" charset="0"/>
              </a:rPr>
              <a:t>dict</a:t>
            </a:r>
            <a:r>
              <a:rPr lang="en-US" altLang="zh-CN" sz="2800" dirty="0">
                <a:latin typeface="Avenir Book" panose="02000503020000020003" pitchFamily="2" charset="0"/>
              </a:rPr>
              <a:t>:</a:t>
            </a:r>
            <a:endParaRPr lang="en-US" altLang="zh-CN" sz="2800" dirty="0">
              <a:latin typeface="Avenir Book" panose="02000503020000020003" pitchFamily="2" charset="0"/>
            </a:endParaRPr>
          </a:p>
          <a:p>
            <a:endParaRPr lang="en-US" altLang="zh-CN" sz="2400" dirty="0">
              <a:latin typeface="Avenir Book" panose="02000503020000020003" pitchFamily="2" charset="0"/>
            </a:endParaRPr>
          </a:p>
        </p:txBody>
      </p:sp>
      <p:pic>
        <p:nvPicPr>
          <p:cNvPr id="5" name="图片 4"/>
          <p:cNvPicPr>
            <a:picLocks noChangeAspect="1"/>
          </p:cNvPicPr>
          <p:nvPr/>
        </p:nvPicPr>
        <p:blipFill rotWithShape="1">
          <a:blip r:embed="rId1"/>
          <a:srcRect b="40451"/>
          <a:stretch>
            <a:fillRect/>
          </a:stretch>
        </p:blipFill>
        <p:spPr>
          <a:xfrm>
            <a:off x="838200" y="2322969"/>
            <a:ext cx="8306562" cy="2541639"/>
          </a:xfrm>
          <a:prstGeom prst="rect">
            <a:avLst/>
          </a:prstGeom>
        </p:spPr>
      </p:pic>
      <p:pic>
        <p:nvPicPr>
          <p:cNvPr id="4" name="图片 3"/>
          <p:cNvPicPr>
            <a:picLocks noChangeAspect="1"/>
          </p:cNvPicPr>
          <p:nvPr/>
        </p:nvPicPr>
        <p:blipFill>
          <a:blip r:embed="rId2"/>
          <a:stretch>
            <a:fillRect/>
          </a:stretch>
        </p:blipFill>
        <p:spPr>
          <a:xfrm>
            <a:off x="838199" y="4930774"/>
            <a:ext cx="6314843" cy="1726057"/>
          </a:xfrm>
          <a:prstGeom prst="rect">
            <a:avLst/>
          </a:prstGeom>
        </p:spPr>
      </p:pic>
      <p:sp>
        <p:nvSpPr>
          <p:cNvPr id="6" name="矩形 5"/>
          <p:cNvSpPr/>
          <p:nvPr/>
        </p:nvSpPr>
        <p:spPr>
          <a:xfrm>
            <a:off x="3402838" y="5661878"/>
            <a:ext cx="8306562" cy="1200329"/>
          </a:xfrm>
          <a:prstGeom prst="rect">
            <a:avLst/>
          </a:prstGeom>
        </p:spPr>
        <p:txBody>
          <a:bodyPr wrap="square">
            <a:spAutoFit/>
          </a:bodyPr>
          <a:lstStyle/>
          <a:p>
            <a:pPr marL="285750" indent="-285750">
              <a:buFont typeface="Arial" panose="020B0604020202020204" pitchFamily="34" charset="0"/>
              <a:buChar char="•"/>
            </a:pPr>
            <a:r>
              <a:rPr lang="en-US" altLang="zh-CN" sz="2400" dirty="0">
                <a:latin typeface="Avenir Book" panose="02000503020000020003" pitchFamily="2" charset="0"/>
              </a:rPr>
              <a:t>If a value is not associated for a label, then </a:t>
            </a:r>
            <a:r>
              <a:rPr lang="en-US" altLang="zh-CN" sz="2400" dirty="0" err="1">
                <a:solidFill>
                  <a:schemeClr val="accent2">
                    <a:lumMod val="75000"/>
                  </a:schemeClr>
                </a:solidFill>
                <a:latin typeface="Courier" pitchFamily="2" charset="0"/>
                <a:cs typeface="Courier New" panose="02070309020205020404" charset="0"/>
              </a:rPr>
              <a:t>NaN</a:t>
            </a:r>
            <a:r>
              <a:rPr lang="en-US" altLang="zh-CN" sz="2400" dirty="0">
                <a:latin typeface="Avenir Book" panose="02000503020000020003" pitchFamily="2" charset="0"/>
              </a:rPr>
              <a:t> is printed. </a:t>
            </a:r>
            <a:r>
              <a:rPr lang="en-US" altLang="zh-CN" sz="2400" dirty="0" err="1">
                <a:solidFill>
                  <a:schemeClr val="accent2">
                    <a:lumMod val="75000"/>
                  </a:schemeClr>
                </a:solidFill>
                <a:latin typeface="Courier" pitchFamily="2" charset="0"/>
                <a:cs typeface="Courier New" panose="02070309020205020404" charset="0"/>
              </a:rPr>
              <a:t>NaN</a:t>
            </a:r>
            <a:r>
              <a:rPr lang="en-US" altLang="zh-CN" sz="2400" dirty="0">
                <a:latin typeface="Avenir Book" panose="02000503020000020003" pitchFamily="2" charset="0"/>
              </a:rPr>
              <a:t> (not a</a:t>
            </a:r>
            <a:r>
              <a:rPr lang="zh-CN" altLang="en-US" sz="2400" dirty="0">
                <a:latin typeface="Avenir Book" panose="02000503020000020003" pitchFamily="2" charset="0"/>
              </a:rPr>
              <a:t> </a:t>
            </a:r>
            <a:r>
              <a:rPr lang="en-US" altLang="zh-CN" sz="2400" dirty="0">
                <a:latin typeface="Avenir Book" panose="02000503020000020003" pitchFamily="2" charset="0"/>
              </a:rPr>
              <a:t>number) is the standard </a:t>
            </a:r>
            <a:r>
              <a:rPr lang="en-US" altLang="zh-CN" sz="2400" dirty="0">
                <a:solidFill>
                  <a:schemeClr val="accent2">
                    <a:lumMod val="75000"/>
                  </a:schemeClr>
                </a:solidFill>
                <a:latin typeface="Avenir Book" panose="02000503020000020003" pitchFamily="2" charset="0"/>
              </a:rPr>
              <a:t>missing data </a:t>
            </a:r>
            <a:r>
              <a:rPr lang="en-US" altLang="zh-CN" sz="2400" dirty="0">
                <a:latin typeface="Avenir Book" panose="02000503020000020003" pitchFamily="2" charset="0"/>
              </a:rPr>
              <a:t>marker used in </a:t>
            </a:r>
            <a:r>
              <a:rPr lang="en-US" altLang="zh-CN" sz="2400" dirty="0">
                <a:latin typeface="Avenir Book" panose="02000503020000020003" pitchFamily="2" charset="0"/>
                <a:cs typeface="Courier New" panose="02070309020205020404" charset="0"/>
              </a:rPr>
              <a:t>pandas</a:t>
            </a:r>
            <a:r>
              <a:rPr lang="en-US" altLang="zh-CN" sz="2400" dirty="0">
                <a:latin typeface="Avenir Book" panose="02000503020000020003" pitchFamily="2" charset="0"/>
              </a:rPr>
              <a:t>.</a:t>
            </a:r>
            <a:endParaRPr lang="en-US" altLang="zh-CN" sz="2400" dirty="0">
              <a:latin typeface="Avenir Book" panose="02000503020000020003" pitchFamily="2" charset="0"/>
            </a:endParaRPr>
          </a:p>
        </p:txBody>
      </p:sp>
      <p:sp>
        <p:nvSpPr>
          <p:cNvPr id="7" name="灯片编号占位符 6"/>
          <p:cNvSpPr>
            <a:spLocks noGrp="1"/>
          </p:cNvSpPr>
          <p:nvPr>
            <p:ph type="sldNum" sz="quarter" idx="12"/>
          </p:nvPr>
        </p:nvSpPr>
        <p:spPr/>
        <p:txBody>
          <a:bodyPr/>
          <a:p>
            <a:fld id="{76AFBFFF-4DB9-4D40-9D08-8646D0DA41EC}" type="slidenum">
              <a:rPr kumimoji="1" lang="zh-CN" altLang="en-US" smtClean="0"/>
            </a:fld>
            <a:endParaRPr kumimoji="1" lang="zh-CN" altLang="en-US" dirty="0"/>
          </a:p>
        </p:txBody>
      </p:sp>
    </p:spTree>
  </p:cSld>
  <p:clrMapOvr>
    <a:masterClrMapping/>
  </p:clrMapOvr>
</p:sld>
</file>

<file path=ppt/tags/tag1.xml><?xml version="1.0" encoding="utf-8"?>
<p:tagLst xmlns:p="http://schemas.openxmlformats.org/presentationml/2006/main">
  <p:tag name="COMMONDATA" val="eyJoZGlkIjoiZTQ4ODQwNThiYTg4YTBlNDhkZDRmNGNiNWM5NWE1YzAifQ=="/>
  <p:tag name="commondata" val="eyJoZGlkIjoiNDkzODg2MGExMzdlOWExN2I0NTE1NzFlNzdjNjY2M2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10098</Words>
  <Application>WPS 演示</Application>
  <PresentationFormat>宽屏</PresentationFormat>
  <Paragraphs>747</Paragraphs>
  <Slides>75</Slides>
  <Notes>58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75</vt:i4>
      </vt:variant>
    </vt:vector>
  </HeadingPairs>
  <TitlesOfParts>
    <vt:vector size="89" baseType="lpstr">
      <vt:lpstr>Arial</vt:lpstr>
      <vt:lpstr>宋体</vt:lpstr>
      <vt:lpstr>Wingdings</vt:lpstr>
      <vt:lpstr>Avenir Book</vt:lpstr>
      <vt:lpstr>Microsoft YaHei UI</vt:lpstr>
      <vt:lpstr>微软雅黑</vt:lpstr>
      <vt:lpstr>Avenir</vt:lpstr>
      <vt:lpstr>DejaVu Math TeX Gyre</vt:lpstr>
      <vt:lpstr>Courier</vt:lpstr>
      <vt:lpstr>Courier New</vt:lpstr>
      <vt:lpstr>Arial Unicode MS</vt:lpstr>
      <vt:lpstr>等线</vt:lpstr>
      <vt:lpstr>等线 Light</vt:lpstr>
      <vt:lpstr>Office 主题​​</vt:lpstr>
      <vt:lpstr>CS112: Introduction to Python programming</vt:lpstr>
      <vt:lpstr>Pandas</vt:lpstr>
      <vt:lpstr>Pandas-Data Structures</vt:lpstr>
      <vt:lpstr>Pandas-Series</vt:lpstr>
      <vt:lpstr>Pandas-Series</vt:lpstr>
      <vt:lpstr>Pandas-dtypes</vt:lpstr>
      <vt:lpstr>Pandas-Series</vt:lpstr>
      <vt:lpstr>Pandas-Series</vt:lpstr>
      <vt:lpstr>Pandas-Series</vt:lpstr>
      <vt:lpstr>Pandas-Series</vt:lpstr>
      <vt:lpstr>Pandas-Series</vt:lpstr>
      <vt:lpstr>Pandas-Series</vt:lpstr>
      <vt:lpstr>Pandas-Series</vt:lpstr>
      <vt:lpstr>Pandas-Series</vt:lpstr>
      <vt:lpstr>Pandas-Series</vt:lpstr>
      <vt:lpstr>Pandas-DataFrame</vt:lpstr>
      <vt:lpstr>Creating DataFrames </vt:lpstr>
      <vt:lpstr>Creating DataFrames </vt:lpstr>
      <vt:lpstr>Creating DataFrames</vt:lpstr>
      <vt:lpstr>Creating DataFrames</vt:lpstr>
      <vt:lpstr>Creating DataFrames</vt:lpstr>
      <vt:lpstr>Create DataFrames from files</vt:lpstr>
      <vt:lpstr>Create DataFrames from files</vt:lpstr>
      <vt:lpstr>Create DataFrames from files</vt:lpstr>
      <vt:lpstr>Create DataFrames from files</vt:lpstr>
      <vt:lpstr>Create DataFrames from files</vt:lpstr>
      <vt:lpstr>Create DataFrames from files</vt:lpstr>
      <vt:lpstr>Create DataFrames from files</vt:lpstr>
      <vt:lpstr>Create DataFrames from files</vt:lpstr>
      <vt:lpstr>View DataFrames</vt:lpstr>
      <vt:lpstr>Save DataFrames to files</vt:lpstr>
      <vt:lpstr>DataFrame indexing and slicing</vt:lpstr>
      <vt:lpstr>DataFrame indexing and slicing</vt:lpstr>
      <vt:lpstr>DataFrame indexing and slicing</vt:lpstr>
      <vt:lpstr>DataFrame indexing and slicing</vt:lpstr>
      <vt:lpstr>DataFrame indexing and slicing</vt:lpstr>
      <vt:lpstr>DataFrame indexing and slicing</vt:lpstr>
      <vt:lpstr>DataFrame indexing and slicing</vt:lpstr>
      <vt:lpstr>DataFrame indexing and slicing</vt:lpstr>
      <vt:lpstr>DataFrame indexing and slicing</vt:lpstr>
      <vt:lpstr>DataFrame indexing and slicing</vt:lpstr>
      <vt:lpstr>DataFrame indexing and slicing</vt:lpstr>
      <vt:lpstr>Dealing with missing values</vt:lpstr>
      <vt:lpstr>Dealing with missing values</vt:lpstr>
      <vt:lpstr>Dealing with missing values</vt:lpstr>
      <vt:lpstr>Dealing with missing values</vt:lpstr>
      <vt:lpstr>Dealing with missing values</vt:lpstr>
      <vt:lpstr>Dealing with missing values</vt:lpstr>
      <vt:lpstr>Modifying DataFrames</vt:lpstr>
      <vt:lpstr>Modifying DataFrames</vt:lpstr>
      <vt:lpstr>Modifying DataFrames</vt:lpstr>
      <vt:lpstr>Modifying DataFrames</vt:lpstr>
      <vt:lpstr>Modifying DataFrames</vt:lpstr>
      <vt:lpstr>Modifying DataFrames</vt:lpstr>
      <vt:lpstr>Modifying DataFrames</vt:lpstr>
      <vt:lpstr>Modifying DataFrames</vt:lpstr>
      <vt:lpstr>Modifying DataFrames</vt:lpstr>
      <vt:lpstr>Modifying DataFrames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attributes and methods</vt:lpstr>
      <vt:lpstr>DataFrame Vectorized operations </vt:lpstr>
      <vt:lpstr>DataFrame Vectorized operations </vt:lpstr>
      <vt:lpstr>DataFrame Vectorized operations </vt:lpstr>
      <vt:lpstr>参考练习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MED5018: Introduction to biomedical Python programming</dc:title>
  <dc:creator>tian ruilin</dc:creator>
  <cp:lastModifiedBy>风清月朗</cp:lastModifiedBy>
  <cp:revision>849</cp:revision>
  <dcterms:created xsi:type="dcterms:W3CDTF">2021-08-17T02:37:00Z</dcterms:created>
  <dcterms:modified xsi:type="dcterms:W3CDTF">2024-04-24T06:39:09Z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579520FDAD2E46669328181F859E4C09_12</vt:lpwstr>
  </property>
  <property fmtid="{D5CDD505-2E9C-101B-9397-08002B2CF9AE}" pid="3" name="KSOProductBuildVer">
    <vt:lpwstr>2052-12.1.0.15712</vt:lpwstr>
  </property>
</Properties>
</file>