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50"/>
  </p:handoutMasterIdLst>
  <p:sldIdLst>
    <p:sldId id="256" r:id="rId3"/>
    <p:sldId id="1148" r:id="rId4"/>
    <p:sldId id="543" r:id="rId5"/>
    <p:sldId id="1104" r:id="rId7"/>
    <p:sldId id="1106" r:id="rId8"/>
    <p:sldId id="1107" r:id="rId9"/>
    <p:sldId id="590" r:id="rId10"/>
    <p:sldId id="1086" r:id="rId11"/>
    <p:sldId id="1087" r:id="rId12"/>
    <p:sldId id="1088" r:id="rId13"/>
    <p:sldId id="820" r:id="rId14"/>
    <p:sldId id="1090" r:id="rId15"/>
    <p:sldId id="1092" r:id="rId16"/>
    <p:sldId id="821" r:id="rId17"/>
    <p:sldId id="1105" r:id="rId18"/>
    <p:sldId id="591" r:id="rId19"/>
    <p:sldId id="1100" r:id="rId20"/>
    <p:sldId id="1101" r:id="rId21"/>
    <p:sldId id="812" r:id="rId22"/>
    <p:sldId id="1102" r:id="rId23"/>
    <p:sldId id="813" r:id="rId24"/>
    <p:sldId id="1108" r:id="rId25"/>
    <p:sldId id="816" r:id="rId26"/>
    <p:sldId id="815" r:id="rId27"/>
    <p:sldId id="1103" r:id="rId28"/>
    <p:sldId id="817" r:id="rId29"/>
    <p:sldId id="818" r:id="rId30"/>
    <p:sldId id="570" r:id="rId31"/>
    <p:sldId id="576" r:id="rId32"/>
    <p:sldId id="1093" r:id="rId33"/>
    <p:sldId id="1095" r:id="rId34"/>
    <p:sldId id="1097" r:id="rId35"/>
    <p:sldId id="1098" r:id="rId36"/>
    <p:sldId id="550" r:id="rId37"/>
    <p:sldId id="552" r:id="rId38"/>
    <p:sldId id="1099" r:id="rId39"/>
    <p:sldId id="554" r:id="rId40"/>
    <p:sldId id="555" r:id="rId41"/>
    <p:sldId id="556" r:id="rId42"/>
    <p:sldId id="557" r:id="rId43"/>
    <p:sldId id="561" r:id="rId44"/>
    <p:sldId id="562" r:id="rId45"/>
    <p:sldId id="563" r:id="rId46"/>
    <p:sldId id="564" r:id="rId47"/>
    <p:sldId id="565" r:id="rId48"/>
    <p:sldId id="566" r:id="rId49"/>
  </p:sldIdLst>
  <p:sldSz cx="12192000" cy="685800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7"/>
    <p:restoredTop sz="92925"/>
  </p:normalViewPr>
  <p:slideViewPr>
    <p:cSldViewPr snapToGrid="0" snapToObjects="1">
      <p:cViewPr>
        <p:scale>
          <a:sx n="81" d="100"/>
          <a:sy n="81" d="100"/>
        </p:scale>
        <p:origin x="2632" y="1896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4" Type="http://schemas.openxmlformats.org/officeDocument/2006/relationships/tags" Target="tags/tag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Arial Unicode MS" panose="020B0604020202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C7CE-492D-394B-822C-667E1136F92E}" type="datetimeFigureOut">
              <a:rPr kumimoji="1" lang="zh-CN" altLang="en-US" smtClean="0">
                <a:latin typeface="Arial Unicode MS" panose="020B0604020202020204" charset="-122"/>
              </a:rPr>
            </a:fld>
            <a:endParaRPr kumimoji="1" lang="zh-CN" altLang="en-US" dirty="0">
              <a:latin typeface="Arial Unicode MS" panose="020B0604020202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Arial Unicode MS" panose="020B0604020202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EFD7-24FF-0643-8163-9193A57FD3AE}" type="slidenum">
              <a:rPr kumimoji="1" lang="zh-CN" altLang="en-US" smtClean="0">
                <a:latin typeface="Arial Unicode MS" panose="020B0604020202020204" charset="-122"/>
              </a:rPr>
            </a:fld>
            <a:endParaRPr kumimoji="1" lang="zh-CN" altLang="en-US" dirty="0">
              <a:latin typeface="Arial Unicode MS" panose="020B0604020202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Unicode MS" panose="020B060402020202020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Unicode MS" panose="020B0604020202020204" charset="-122"/>
              </a:defRPr>
            </a:lvl1pPr>
          </a:lstStyle>
          <a:p>
            <a:fld id="{74853864-070D-C64A-8C63-6C57D1B54013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Unicode MS" panose="020B060402020202020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Unicode MS" panose="020B0604020202020204" charset="-122"/>
              </a:defRPr>
            </a:lvl1pPr>
          </a:lstStyle>
          <a:p>
            <a:fld id="{CF4035C6-5567-304A-800F-373F0C17E261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Unicode MS" panose="020B0604020202020204" charset="-122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Unicode MS" panose="020B0604020202020204" charset="-122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Unicode MS" panose="020B0604020202020204" charset="-122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Unicode MS" panose="020B0604020202020204" charset="-122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Unicode MS" panose="020B060402020202020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579024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MED5018: Introduction to biomedical Python programming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7024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0" i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Introduction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07DCB4EE-2935-D548-BB1C-287FC041461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6AFBFFF-4DB9-4D40-9D08-8646D0DA41EC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ADDSADA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1pPr>
            <a:lvl2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2pPr>
            <a:lvl3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3pPr>
            <a:lvl4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4pPr>
            <a:lvl5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07DCB4EE-2935-D548-BB1C-287FC041461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6AFBFFF-4DB9-4D40-9D08-8646D0DA41EC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07DCB4EE-2935-D548-BB1C-287FC041461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6AFBFFF-4DB9-4D40-9D08-8646D0DA41EC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Av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 Unicode MS" panose="020B0604020202020204" charset="-122"/>
              </a:defRPr>
            </a:lvl1pPr>
          </a:lstStyle>
          <a:p>
            <a:fld id="{07DCB4EE-2935-D548-BB1C-287FC041461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 Unicode MS" panose="020B060402020202020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 Unicode MS" panose="020B0604020202020204" charset="-122"/>
              </a:defRPr>
            </a:lvl1pPr>
          </a:lstStyle>
          <a:p>
            <a:fld id="{76AFBFFF-4DB9-4D40-9D08-8646D0DA41EC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Arial Unicode MS" panose="020B060402020202020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 Unicode MS" panose="020B060402020202020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 Unicode MS" panose="020B060402020202020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 Unicode MS" panose="020B060402020202020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Unicode MS" panose="020B060402020202020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Unicode MS" panose="020B060402020202020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32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CS112: Introduction to Python programming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Arial Unicode MS" panose="020B0604020202020204" charset="-122"/>
                <a:ea typeface="Arial Unicode MS" panose="020B0604020202020204" charset="-122"/>
              </a:rPr>
              <a:t>Week 11: Pandas II</a:t>
            </a:r>
            <a:endParaRPr kumimoji="1" lang="en-US" altLang="zh-CN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endParaRPr kumimoji="1" lang="zh-CN" altLang="en-US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Apply functions to </a:t>
            </a:r>
            <a:r>
              <a:rPr kumimoji="1" lang="en-US" altLang="zh-CN" dirty="0" err="1"/>
              <a:t>DataFrames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3327" y="1690688"/>
            <a:ext cx="1107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55A11"/>
                </a:solidFill>
                <a:latin typeface="Arial Unicode MS" panose="020B0604020202020204" charset="-122"/>
              </a:rPr>
              <a:t>.apply( </a:t>
            </a:r>
            <a:r>
              <a:rPr lang="en-US" altLang="zh-CN" sz="2800" b="1" dirty="0" err="1">
                <a:solidFill>
                  <a:srgbClr val="C55A11"/>
                </a:solidFill>
                <a:latin typeface="Arial Unicode MS" panose="020B0604020202020204" charset="-122"/>
              </a:rPr>
              <a:t>func</a:t>
            </a:r>
            <a:r>
              <a:rPr lang="en-US" altLang="zh-CN" sz="2800" b="1" dirty="0">
                <a:solidFill>
                  <a:srgbClr val="C55A11"/>
                </a:solidFill>
                <a:latin typeface="Arial Unicode MS" panose="020B0604020202020204" charset="-122"/>
              </a:rPr>
              <a:t>, axis=0): </a:t>
            </a:r>
            <a:r>
              <a:rPr lang="en-US" altLang="zh-CN" sz="2800" b="0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allow the users to pass a function and apply it on every single value of the Pandas series</a:t>
            </a:r>
            <a:endParaRPr lang="en-US" altLang="zh-CN" sz="2800" b="1" dirty="0">
              <a:latin typeface="Arial Unicode MS" panose="020B0604020202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27" y="3016251"/>
            <a:ext cx="3089012" cy="2711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240" y="3514696"/>
            <a:ext cx="6198541" cy="21494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Pandas Datetime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8732" y="1521143"/>
            <a:ext cx="113878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latin typeface="Arial Unicode MS" panose="020B0604020202020204" charset="-122"/>
              </a:rPr>
              <a:t>Pandas has special tools for handling </a:t>
            </a:r>
            <a:r>
              <a:rPr lang="en-US" altLang="zh-CN" sz="280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dates and times</a:t>
            </a:r>
            <a:r>
              <a:rPr lang="en-US" altLang="zh-CN" sz="2800">
                <a:latin typeface="Arial Unicode MS" panose="020B0604020202020204" charset="-122"/>
              </a:rPr>
              <a:t>. They make use of the Python library </a:t>
            </a:r>
            <a:r>
              <a:rPr lang="en-US" altLang="zh-CN" sz="280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datetime</a:t>
            </a:r>
            <a:r>
              <a:rPr lang="en-US" altLang="zh-CN" sz="2800">
                <a:latin typeface="Arial Unicode MS" panose="020B0604020202020204" charset="-122"/>
              </a:rPr>
              <a:t>, which defines the </a:t>
            </a:r>
            <a:r>
              <a:rPr lang="en-US" altLang="zh-CN" sz="280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datetime</a:t>
            </a:r>
            <a:r>
              <a:rPr lang="en-US" altLang="zh-CN" sz="2800">
                <a:latin typeface="Arial Unicode MS" panose="020B0604020202020204" charset="-122"/>
              </a:rPr>
              <a:t> object:</a:t>
            </a:r>
            <a:endParaRPr lang="en-US" altLang="zh-CN" sz="2800" dirty="0">
              <a:latin typeface="Arial Unicode MS" panose="020B0604020202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49270" y="2736215"/>
            <a:ext cx="579882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 Datetime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3327" y="1690688"/>
            <a:ext cx="113878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pandas.to_datetime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():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r>
              <a:rPr lang="en-US" altLang="zh-CN" sz="2800" dirty="0">
                <a:latin typeface="Arial Unicode MS" panose="020B0604020202020204" charset="-122"/>
              </a:rPr>
              <a:t>This function converts Series or DataFrame/</a:t>
            </a:r>
            <a:r>
              <a:rPr lang="en-US" altLang="zh-CN" sz="2800" dirty="0" err="1">
                <a:latin typeface="Arial Unicode MS" panose="020B0604020202020204" charset="-122"/>
              </a:rPr>
              <a:t>dict</a:t>
            </a:r>
            <a:r>
              <a:rPr lang="en-US" altLang="zh-CN" sz="2800" dirty="0">
                <a:latin typeface="Arial Unicode MS" panose="020B0604020202020204" charset="-122"/>
              </a:rPr>
              <a:t>-like to a pandas datetime object.</a:t>
            </a:r>
            <a:endParaRPr lang="en-US" altLang="zh-CN" sz="2800" dirty="0">
              <a:latin typeface="Arial Unicode MS" panose="020B0604020202020204" charset="-122"/>
            </a:endParaRPr>
          </a:p>
        </p:txBody>
      </p:sp>
      <p:graphicFrame>
        <p:nvGraphicFramePr>
          <p:cNvPr id="7" name="Table 5"/>
          <p:cNvGraphicFramePr>
            <a:graphicFrameLocks noGrp="1"/>
          </p:cNvGraphicFramePr>
          <p:nvPr/>
        </p:nvGraphicFramePr>
        <p:xfrm>
          <a:off x="5072744" y="2644795"/>
          <a:ext cx="6281056" cy="3952464"/>
        </p:xfrm>
        <a:graphic>
          <a:graphicData uri="http://schemas.openxmlformats.org/drawingml/2006/table">
            <a:tbl>
              <a:tblPr firstRow="1" bandCol="1">
                <a:tableStyleId>{9DCAF9ED-07DC-4A11-8D7F-57B35C25682E}</a:tableStyleId>
              </a:tblPr>
              <a:tblGrid>
                <a:gridCol w="1256716"/>
                <a:gridCol w="1674780"/>
                <a:gridCol w="1674780"/>
                <a:gridCol w="1674780"/>
              </a:tblGrid>
              <a:tr h="2203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Code</a:t>
                      </a:r>
                      <a:endParaRPr lang="en-US" sz="1400" b="1" dirty="0">
                        <a:effectLst/>
                        <a:latin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Example</a:t>
                      </a:r>
                      <a:endParaRPr lang="en-US" sz="1400" b="1" dirty="0">
                        <a:effectLst/>
                        <a:latin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Code</a:t>
                      </a:r>
                      <a:endParaRPr lang="en-US" sz="1400" b="1" dirty="0">
                        <a:effectLst/>
                        <a:latin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Example</a:t>
                      </a:r>
                      <a:endParaRPr lang="en-US" sz="1400" b="1" dirty="0">
                        <a:effectLst/>
                        <a:latin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</a:tr>
              <a:tr h="2203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%a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Sun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%M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06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</a:tr>
              <a:tr h="2203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%A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Sunday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%-M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6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</a:tr>
              <a:tr h="2203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%w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0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%S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05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</a:tr>
              <a:tr h="2203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%d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08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%-S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5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</a:tr>
              <a:tr h="2203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%-d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8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%f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000000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</a:tr>
              <a:tr h="2203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%b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Sep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%z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+0000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</a:tr>
              <a:tr h="2203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%B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September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%Z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UTC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</a:tr>
              <a:tr h="2203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%m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09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%j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251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</a:tr>
              <a:tr h="2203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%-m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9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%-j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251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</a:tr>
              <a:tr h="2203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%y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13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%U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36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</a:tr>
              <a:tr h="2203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%Y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2013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%W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35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</a:tr>
              <a:tr h="3959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%H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07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%c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Sun Sep 8 07:06:05 2013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</a:tr>
              <a:tr h="2203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%-H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7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%x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09/08/13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</a:tr>
              <a:tr h="2203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%I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07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%X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07:06:05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</a:tr>
              <a:tr h="2203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%-I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7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%%</a:t>
                      </a:r>
                      <a:endParaRPr lang="en-US" sz="140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</a:tr>
              <a:tr h="2203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%p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AM</a:t>
                      </a:r>
                      <a:endParaRPr lang="en-US" sz="1400" dirty="0">
                        <a:effectLst/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CA" sz="1400" dirty="0"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https://</a:t>
                      </a:r>
                      <a:r>
                        <a:rPr lang="en-CA" sz="1400" dirty="0" err="1"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strftime.org</a:t>
                      </a:r>
                      <a:r>
                        <a:rPr lang="en-CA" sz="1400" dirty="0">
                          <a:latin typeface="Arial Unicode MS" panose="020B0604020202020204" charset="-122"/>
                          <a:ea typeface="Arial Unicode MS" panose="020B0604020202020204" charset="-122"/>
                        </a:rPr>
                        <a:t>/</a:t>
                      </a:r>
                      <a:endParaRPr lang="en-CA" sz="1400" dirty="0">
                        <a:latin typeface="Arial Unicode MS" panose="020B0604020202020204" charset="-122"/>
                        <a:ea typeface="Arial Unicode MS" panose="020B0604020202020204" charset="-122"/>
                      </a:endParaRPr>
                    </a:p>
                  </a:txBody>
                  <a:tcPr marL="0" marR="0" marT="0" marB="0" anchor="ctr"/>
                </a:tc>
                <a:tc hMerge="1">
                  <a:tcPr marL="0" marR="0" marT="0" marB="0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20" y="3016251"/>
            <a:ext cx="4565421" cy="26155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 Datetime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3327" y="1690688"/>
            <a:ext cx="11387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pandas.to_datetime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():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6125" y="2665095"/>
            <a:ext cx="8667750" cy="32785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 Datetime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90612" y="1542290"/>
            <a:ext cx="1107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 err="1">
                <a:solidFill>
                  <a:srgbClr val="C55A11"/>
                </a:solidFill>
                <a:latin typeface="Arial Unicode MS" panose="020B0604020202020204" charset="-122"/>
              </a:rPr>
              <a:t>pandas.Series.dt.year</a:t>
            </a:r>
            <a:r>
              <a:rPr lang="en-US" altLang="zh-CN" sz="2400" b="1" i="1" dirty="0">
                <a:solidFill>
                  <a:srgbClr val="C55A11"/>
                </a:solidFill>
                <a:latin typeface="Arial Unicode MS" panose="020B0604020202020204" charset="-122"/>
              </a:rPr>
              <a:t>: </a:t>
            </a:r>
            <a:r>
              <a:rPr lang="en-US" altLang="zh-CN" sz="2400" b="1" i="1" dirty="0">
                <a:latin typeface="Arial Unicode MS" panose="020B0604020202020204" charset="-122"/>
              </a:rPr>
              <a:t>returns the year of the date time. </a:t>
            </a:r>
            <a:endParaRPr lang="en-US" altLang="zh-CN" sz="2400" b="1" i="1" dirty="0">
              <a:latin typeface="Arial Unicode MS" panose="020B0604020202020204" charset="-122"/>
            </a:endParaRPr>
          </a:p>
          <a:p>
            <a:r>
              <a:rPr lang="en-US" altLang="zh-CN" sz="2400" b="1" i="1" dirty="0" err="1">
                <a:solidFill>
                  <a:srgbClr val="C55A11"/>
                </a:solidFill>
                <a:latin typeface="Arial Unicode MS" panose="020B0604020202020204" charset="-122"/>
              </a:rPr>
              <a:t>pandas.Series.dt.month</a:t>
            </a:r>
            <a:r>
              <a:rPr lang="en-US" altLang="zh-CN" sz="2400" b="1" i="1" dirty="0">
                <a:solidFill>
                  <a:srgbClr val="C55A11"/>
                </a:solidFill>
                <a:latin typeface="Arial Unicode MS" panose="020B0604020202020204" charset="-122"/>
              </a:rPr>
              <a:t>: </a:t>
            </a:r>
            <a:r>
              <a:rPr lang="en-US" altLang="zh-CN" sz="2400" b="1" i="1" dirty="0">
                <a:latin typeface="Arial Unicode MS" panose="020B0604020202020204" charset="-122"/>
              </a:rPr>
              <a:t>returns the month of the date time. </a:t>
            </a:r>
            <a:endParaRPr lang="en-US" altLang="zh-CN" sz="2400" b="1" i="1" dirty="0">
              <a:latin typeface="Arial Unicode MS" panose="020B0604020202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612" y="2401914"/>
            <a:ext cx="4927600" cy="4165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812" y="2445836"/>
            <a:ext cx="4940300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 Datetime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645" y="3066127"/>
            <a:ext cx="4140291" cy="280046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9025" y="1690688"/>
            <a:ext cx="116739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 err="1"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charset="-122"/>
              </a:rPr>
              <a:t>pandas.Timedelta</a:t>
            </a:r>
            <a:r>
              <a:rPr lang="en-US" altLang="zh-CN" sz="2400" i="0" dirty="0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(</a:t>
            </a:r>
            <a:r>
              <a:rPr lang="en-US" altLang="zh-CN" sz="2400" i="1" dirty="0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value</a:t>
            </a:r>
            <a:r>
              <a:rPr lang="en-US" altLang="zh-CN" sz="2400" i="0" dirty="0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, </a:t>
            </a:r>
            <a:r>
              <a:rPr lang="en-US" altLang="zh-CN" sz="2400" i="1" dirty="0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unit=None</a:t>
            </a:r>
            <a:r>
              <a:rPr lang="en-US" altLang="zh-CN" sz="2400" i="0" dirty="0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, </a:t>
            </a:r>
            <a:r>
              <a:rPr lang="en-US" altLang="zh-CN" sz="2400" i="1" dirty="0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**</a:t>
            </a:r>
            <a:r>
              <a:rPr lang="en-US" altLang="zh-CN" sz="2400" i="1" dirty="0" err="1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kwargs</a:t>
            </a:r>
            <a:r>
              <a:rPr lang="en-US" altLang="zh-CN" sz="2400" i="0" dirty="0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)</a:t>
            </a:r>
            <a:endParaRPr lang="en-US" altLang="zh-CN" sz="2400" i="0" dirty="0">
              <a:solidFill>
                <a:srgbClr val="323232"/>
              </a:solidFill>
              <a:effectLst/>
              <a:latin typeface="Arial Unicode MS" panose="020B0604020202020204" charset="-122"/>
            </a:endParaRPr>
          </a:p>
          <a:p>
            <a:pPr algn="l"/>
            <a:r>
              <a:rPr lang="en-US" altLang="zh-CN" sz="2400" b="0" i="0" dirty="0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Represents a duration, the difference between two dates or times.</a:t>
            </a:r>
            <a:endParaRPr lang="zh-CN" altLang="en-US" sz="2400" dirty="0">
              <a:latin typeface="Arial Unicode MS" panose="020B0604020202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366" y="3066127"/>
            <a:ext cx="6565890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Grouping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3327" y="1690688"/>
            <a:ext cx="1107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55A11"/>
                </a:solidFill>
                <a:latin typeface="Arial Unicode MS" panose="020B0604020202020204" charset="-122"/>
              </a:rPr>
              <a:t>.</a:t>
            </a:r>
            <a:r>
              <a:rPr lang="en-US" altLang="zh-CN" sz="2400" b="1" dirty="0" err="1">
                <a:solidFill>
                  <a:srgbClr val="C55A11"/>
                </a:solidFill>
                <a:latin typeface="Arial Unicode MS" panose="020B0604020202020204" charset="-122"/>
              </a:rPr>
              <a:t>groupby</a:t>
            </a:r>
            <a:r>
              <a:rPr lang="en-US" altLang="zh-CN" sz="2400" b="1" dirty="0">
                <a:solidFill>
                  <a:srgbClr val="C55A11"/>
                </a:solidFill>
                <a:latin typeface="Arial Unicode MS" panose="020B0604020202020204" charset="-122"/>
              </a:rPr>
              <a:t>(</a:t>
            </a:r>
            <a:r>
              <a:rPr lang="en-US" altLang="zh-CN" sz="2400" b="1" i="1" dirty="0"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charset="-122"/>
              </a:rPr>
              <a:t>by=None</a:t>
            </a:r>
            <a:r>
              <a:rPr lang="en-US" altLang="zh-CN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charset="-122"/>
              </a:rPr>
              <a:t>, </a:t>
            </a:r>
            <a:r>
              <a:rPr lang="en-US" altLang="zh-CN" sz="2400" b="1" i="1" dirty="0"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charset="-122"/>
              </a:rPr>
              <a:t>axis=0</a:t>
            </a:r>
            <a:r>
              <a:rPr lang="en-US" altLang="zh-CN" sz="2400" b="1" dirty="0">
                <a:solidFill>
                  <a:srgbClr val="C55A11"/>
                </a:solidFill>
                <a:latin typeface="Arial Unicode MS" panose="020B0604020202020204" charset="-122"/>
              </a:rPr>
              <a:t>):</a:t>
            </a:r>
            <a:endParaRPr lang="en-US" altLang="zh-CN" sz="2400" b="1" dirty="0">
              <a:latin typeface="Arial Unicode MS" panose="020B0604020202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70185" y="169068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split the data into groups</a:t>
            </a:r>
            <a:endParaRPr lang="zh-CN" altLang="en-US" sz="2400" dirty="0">
              <a:latin typeface="Arial Unicode MS" panose="020B0604020202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2524" y="2353469"/>
            <a:ext cx="105906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by</a:t>
            </a:r>
            <a:r>
              <a:rPr lang="en-US" altLang="zh-CN" sz="2400" b="0" i="0" dirty="0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: Used to determine the groups for the </a:t>
            </a:r>
            <a:r>
              <a:rPr lang="en-US" altLang="zh-CN" sz="2400" b="0" i="0" dirty="0" err="1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groupby</a:t>
            </a:r>
            <a:r>
              <a:rPr lang="en-US" altLang="zh-CN" sz="2400" b="0" i="0" dirty="0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. Can be Column names</a:t>
            </a:r>
            <a:endParaRPr lang="zh-CN" altLang="en-US" sz="2400" dirty="0">
              <a:latin typeface="Arial Unicode MS" panose="020B0604020202020204" charset="-122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5" b="14377"/>
          <a:stretch>
            <a:fillRect/>
          </a:stretch>
        </p:blipFill>
        <p:spPr bwMode="auto">
          <a:xfrm>
            <a:off x="742404" y="3357067"/>
            <a:ext cx="8143057" cy="345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2205782" y="292550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 Unicode MS" panose="020B0604020202020204" charset="-122"/>
              </a:rPr>
              <a:t>df</a:t>
            </a:r>
            <a:endParaRPr kumimoji="1" lang="zh-CN" altLang="en-US" sz="1400" b="1" dirty="0">
              <a:latin typeface="Arial Unicode MS" panose="020B0604020202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60255" y="2920450"/>
            <a:ext cx="25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 Unicode MS" panose="020B0604020202020204" charset="-122"/>
              </a:rPr>
              <a:t>df.groupby</a:t>
            </a:r>
            <a:r>
              <a:rPr kumimoji="1" lang="en-US" altLang="zh-CN" b="1" dirty="0">
                <a:latin typeface="Arial Unicode MS" panose="020B0604020202020204" charset="-122"/>
              </a:rPr>
              <a:t> (‘company’)</a:t>
            </a:r>
            <a:endParaRPr kumimoji="1" lang="zh-CN" altLang="en-US" sz="1400" b="1" dirty="0">
              <a:latin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Grouping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3327" y="1690688"/>
            <a:ext cx="1107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55A11"/>
                </a:solidFill>
                <a:latin typeface="Arial Unicode MS" panose="020B0604020202020204" charset="-122"/>
              </a:rPr>
              <a:t>.</a:t>
            </a:r>
            <a:r>
              <a:rPr lang="en-US" altLang="zh-CN" sz="2400" b="1" dirty="0" err="1">
                <a:solidFill>
                  <a:srgbClr val="C55A11"/>
                </a:solidFill>
                <a:latin typeface="Arial Unicode MS" panose="020B0604020202020204" charset="-122"/>
              </a:rPr>
              <a:t>groupby</a:t>
            </a:r>
            <a:r>
              <a:rPr lang="en-US" altLang="zh-CN" sz="2400" b="1" dirty="0">
                <a:solidFill>
                  <a:srgbClr val="C55A11"/>
                </a:solidFill>
                <a:latin typeface="Arial Unicode MS" panose="020B0604020202020204" charset="-122"/>
              </a:rPr>
              <a:t>(</a:t>
            </a:r>
            <a:r>
              <a:rPr lang="en-US" altLang="zh-CN" sz="2400" b="1" i="1" dirty="0"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charset="-122"/>
              </a:rPr>
              <a:t>by=None</a:t>
            </a:r>
            <a:r>
              <a:rPr lang="en-US" altLang="zh-CN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charset="-122"/>
              </a:rPr>
              <a:t>, </a:t>
            </a:r>
            <a:r>
              <a:rPr lang="en-US" altLang="zh-CN" sz="2400" b="1" i="1" dirty="0"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charset="-122"/>
              </a:rPr>
              <a:t>axis=0</a:t>
            </a:r>
            <a:r>
              <a:rPr lang="en-US" altLang="zh-CN" sz="2400" b="1" dirty="0">
                <a:solidFill>
                  <a:srgbClr val="C55A11"/>
                </a:solidFill>
                <a:latin typeface="Arial Unicode MS" panose="020B0604020202020204" charset="-122"/>
              </a:rPr>
              <a:t>):</a:t>
            </a:r>
            <a:endParaRPr lang="en-US" altLang="zh-CN" sz="2400" b="1" dirty="0">
              <a:latin typeface="Arial Unicode MS" panose="020B0604020202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70185" y="169068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split the data into groups</a:t>
            </a:r>
            <a:endParaRPr lang="zh-CN" altLang="en-US" sz="2400" dirty="0">
              <a:latin typeface="Arial Unicode MS" panose="020B0604020202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311" y="2584301"/>
            <a:ext cx="8293100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Grouping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3327" y="1690688"/>
            <a:ext cx="1107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55A11"/>
                </a:solidFill>
                <a:latin typeface="Arial Unicode MS" panose="020B0604020202020204" charset="-122"/>
              </a:rPr>
              <a:t>.</a:t>
            </a:r>
            <a:r>
              <a:rPr lang="en-US" altLang="zh-CN" sz="2400" b="1" dirty="0" err="1">
                <a:solidFill>
                  <a:srgbClr val="C55A11"/>
                </a:solidFill>
                <a:latin typeface="Arial Unicode MS" panose="020B0604020202020204" charset="-122"/>
              </a:rPr>
              <a:t>groupby</a:t>
            </a:r>
            <a:r>
              <a:rPr lang="en-US" altLang="zh-CN" sz="2400" b="1" dirty="0">
                <a:solidFill>
                  <a:srgbClr val="C55A11"/>
                </a:solidFill>
                <a:latin typeface="Arial Unicode MS" panose="020B0604020202020204" charset="-122"/>
              </a:rPr>
              <a:t>(</a:t>
            </a:r>
            <a:r>
              <a:rPr lang="en-US" altLang="zh-CN" sz="2400" b="1" i="1" dirty="0"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charset="-122"/>
              </a:rPr>
              <a:t>by=None</a:t>
            </a:r>
            <a:r>
              <a:rPr lang="en-US" altLang="zh-CN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charset="-122"/>
              </a:rPr>
              <a:t>, </a:t>
            </a:r>
            <a:r>
              <a:rPr lang="en-US" altLang="zh-CN" sz="2400" b="1" i="1" dirty="0"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charset="-122"/>
              </a:rPr>
              <a:t>axis=0</a:t>
            </a:r>
            <a:r>
              <a:rPr lang="en-US" altLang="zh-CN" sz="2400" b="1" dirty="0">
                <a:solidFill>
                  <a:srgbClr val="C55A11"/>
                </a:solidFill>
                <a:latin typeface="Arial Unicode MS" panose="020B0604020202020204" charset="-122"/>
              </a:rPr>
              <a:t>):</a:t>
            </a:r>
            <a:endParaRPr lang="en-US" altLang="zh-CN" sz="2400" b="1" dirty="0">
              <a:latin typeface="Arial Unicode MS" panose="020B0604020202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70185" y="169068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split the data into groups</a:t>
            </a:r>
            <a:endParaRPr lang="zh-CN" altLang="en-US" sz="2400" dirty="0">
              <a:latin typeface="Arial Unicode MS" panose="020B0604020202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2524" y="2353469"/>
            <a:ext cx="105906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Iterate over groups</a:t>
            </a:r>
            <a:endParaRPr lang="zh-CN" altLang="en-US" sz="2400" dirty="0">
              <a:latin typeface="Arial Unicode MS" panose="020B0604020202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652" y="3088184"/>
            <a:ext cx="54864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Grouping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5093" y="1690688"/>
            <a:ext cx="609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CN" sz="2400" b="1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Applying function to group</a:t>
            </a:r>
            <a:endParaRPr lang="en-US" altLang="zh-CN" sz="2400" b="1" i="0" dirty="0">
              <a:solidFill>
                <a:srgbClr val="273239"/>
              </a:solidFill>
              <a:effectLst/>
              <a:latin typeface="Arial Unicode MS" panose="020B0604020202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1237" y="2358265"/>
            <a:ext cx="113166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Aggregation :</a:t>
            </a:r>
            <a:r>
              <a:rPr lang="en-US" altLang="zh-CN" sz="2400" b="0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 </a:t>
            </a:r>
            <a:br>
              <a:rPr lang="en-US" altLang="zh-CN" sz="2400" dirty="0">
                <a:latin typeface="Arial Unicode MS" panose="020B0604020202020204" charset="-122"/>
              </a:rPr>
            </a:br>
            <a:r>
              <a:rPr lang="en-US" altLang="zh-CN" sz="2400" b="0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Aggregation is a process in which we compute a </a:t>
            </a:r>
            <a:r>
              <a:rPr lang="en-US" altLang="zh-CN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charset="-122"/>
              </a:rPr>
              <a:t>summary statistic about each group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</a:t>
            </a:r>
            <a:r>
              <a:rPr lang="en-US" altLang="zh-CN" sz="2400" dirty="0">
                <a:solidFill>
                  <a:srgbClr val="273239"/>
                </a:solidFill>
                <a:latin typeface="Arial Unicode MS" panose="020B0604020202020204" charset="-122"/>
              </a:rPr>
              <a:t>a</a:t>
            </a:r>
            <a:r>
              <a:rPr lang="en-US" altLang="zh-CN" sz="2400" b="0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fter splitting a data into groups using </a:t>
            </a:r>
            <a:r>
              <a:rPr lang="en-US" altLang="zh-CN" sz="2400" b="0" i="0" dirty="0" err="1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groupby</a:t>
            </a:r>
            <a:r>
              <a:rPr lang="en-US" altLang="zh-CN" sz="2400" b="0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 function.</a:t>
            </a:r>
            <a:endParaRPr lang="zh-CN" altLang="en-US" sz="2400" dirty="0">
              <a:latin typeface="Arial Unicode MS" panose="020B0604020202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237" y="3923773"/>
            <a:ext cx="1107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55A11"/>
                </a:solidFill>
                <a:latin typeface="Arial Unicode MS" panose="020B0604020202020204" charset="-122"/>
              </a:rPr>
              <a:t>.</a:t>
            </a:r>
            <a:r>
              <a:rPr lang="en-US" altLang="zh-CN" sz="2400" b="1" dirty="0" err="1">
                <a:solidFill>
                  <a:srgbClr val="C55A11"/>
                </a:solidFill>
                <a:latin typeface="Arial Unicode MS" panose="020B0604020202020204" charset="-122"/>
              </a:rPr>
              <a:t>agg</a:t>
            </a:r>
            <a:r>
              <a:rPr lang="en-US" altLang="zh-CN" sz="2400" b="1" dirty="0">
                <a:solidFill>
                  <a:srgbClr val="C55A11"/>
                </a:solidFill>
                <a:latin typeface="Arial Unicode MS" panose="020B0604020202020204" charset="-122"/>
              </a:rPr>
              <a:t>(</a:t>
            </a:r>
            <a:r>
              <a:rPr lang="en-US" altLang="zh-CN" sz="2400" b="1" i="1" dirty="0" err="1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func</a:t>
            </a:r>
            <a:r>
              <a:rPr lang="en-US" altLang="zh-CN" sz="2400" b="1" i="1" dirty="0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=None</a:t>
            </a:r>
            <a:r>
              <a:rPr lang="en-US" altLang="zh-CN" sz="2400" b="1" dirty="0">
                <a:solidFill>
                  <a:srgbClr val="C55A11"/>
                </a:solidFill>
                <a:latin typeface="Arial Unicode MS" panose="020B0604020202020204" charset="-122"/>
              </a:rPr>
              <a:t>):</a:t>
            </a:r>
            <a:endParaRPr lang="en-US" altLang="zh-CN" sz="2400" b="1" dirty="0">
              <a:latin typeface="Arial Unicode MS" panose="020B0604020202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1237" y="4553883"/>
            <a:ext cx="108796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effectLst/>
                <a:latin typeface="Arial Unicode MS" panose="020B0604020202020204" charset="-122"/>
              </a:rPr>
              <a:t>func</a:t>
            </a:r>
            <a:r>
              <a:rPr lang="en-US" altLang="zh-CN" sz="2000" b="1" dirty="0">
                <a:effectLst/>
                <a:latin typeface="Arial Unicode MS" panose="020B0604020202020204" charset="-122"/>
              </a:rPr>
              <a:t>: </a:t>
            </a:r>
            <a:r>
              <a:rPr lang="en-US" altLang="zh-CN" sz="2000" i="1" dirty="0">
                <a:effectLst/>
                <a:latin typeface="Arial Unicode MS" panose="020B0604020202020204" charset="-122"/>
              </a:rPr>
              <a:t>function, str, list or </a:t>
            </a:r>
            <a:r>
              <a:rPr lang="en-US" altLang="zh-CN" sz="2000" i="1" dirty="0" err="1">
                <a:effectLst/>
                <a:latin typeface="Arial Unicode MS" panose="020B0604020202020204" charset="-122"/>
              </a:rPr>
              <a:t>dict</a:t>
            </a:r>
            <a:r>
              <a:rPr lang="en-US" altLang="zh-CN" sz="2000" i="1" dirty="0">
                <a:latin typeface="Arial Unicode MS" panose="020B0604020202020204" charset="-122"/>
              </a:rPr>
              <a:t>; </a:t>
            </a:r>
            <a:r>
              <a:rPr lang="en-US" altLang="zh-CN" sz="2000" dirty="0">
                <a:effectLst/>
                <a:latin typeface="Arial Unicode MS" panose="020B0604020202020204" charset="-122"/>
              </a:rPr>
              <a:t>Function to use for aggregating the data. </a:t>
            </a:r>
            <a:endParaRPr lang="en-US" altLang="zh-CN" sz="2000" dirty="0">
              <a:effectLst/>
              <a:latin typeface="Arial Unicode MS" panose="020B0604020202020204" charset="-122"/>
            </a:endParaRPr>
          </a:p>
          <a:p>
            <a:r>
              <a:rPr lang="en-US" altLang="zh-CN" sz="2000" dirty="0">
                <a:effectLst/>
                <a:latin typeface="Arial Unicode MS" panose="020B0604020202020204" charset="-122"/>
              </a:rPr>
              <a:t>Accepted combinations are:</a:t>
            </a:r>
            <a:endParaRPr lang="en-US" altLang="zh-CN" sz="2000" dirty="0">
              <a:effectLst/>
              <a:latin typeface="Arial Unicode MS" panose="020B0604020202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Arial Unicode MS" panose="020B0604020202020204" charset="-122"/>
              </a:rPr>
              <a:t>function</a:t>
            </a:r>
            <a:r>
              <a:rPr lang="en-US" altLang="zh-CN" sz="2000" dirty="0">
                <a:effectLst/>
                <a:latin typeface="Arial Unicode MS" panose="020B0604020202020204" charset="-122"/>
              </a:rPr>
              <a:t>: e.g. </a:t>
            </a:r>
            <a:r>
              <a:rPr lang="en-US" altLang="zh-CN" sz="2000" dirty="0" err="1">
                <a:effectLst/>
                <a:latin typeface="Arial Unicode MS" panose="020B0604020202020204" charset="-122"/>
              </a:rPr>
              <a:t>np.sum</a:t>
            </a:r>
            <a:r>
              <a:rPr lang="en-US" altLang="zh-CN" sz="2000" dirty="0">
                <a:latin typeface="Arial Unicode MS" panose="020B0604020202020204" charset="-122"/>
              </a:rPr>
              <a:t>, np. mean, … </a:t>
            </a:r>
            <a:endParaRPr lang="en-US" altLang="zh-CN" sz="2000" dirty="0">
              <a:effectLst/>
              <a:latin typeface="Arial Unicode MS" panose="020B0604020202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Arial Unicode MS" panose="020B0604020202020204" charset="-122"/>
              </a:rPr>
              <a:t>string function name </a:t>
            </a:r>
            <a:r>
              <a:rPr lang="en-US" altLang="zh-CN" sz="2000" dirty="0">
                <a:effectLst/>
                <a:latin typeface="Arial Unicode MS" panose="020B0604020202020204" charset="-122"/>
              </a:rPr>
              <a:t>: ‘min’, ‘max’, ‘sum’, ‘mean’, ‘median’ ,’count’,…</a:t>
            </a:r>
            <a:endParaRPr lang="en-US" altLang="zh-CN" sz="2000" dirty="0">
              <a:effectLst/>
              <a:latin typeface="Arial Unicode MS" panose="020B0604020202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Arial Unicode MS" panose="020B0604020202020204" charset="-122"/>
              </a:rPr>
              <a:t>list of functions and/or function names</a:t>
            </a:r>
            <a:r>
              <a:rPr lang="en-US" altLang="zh-CN" sz="2000" dirty="0">
                <a:effectLst/>
                <a:latin typeface="Arial Unicode MS" panose="020B0604020202020204" charset="-122"/>
              </a:rPr>
              <a:t>, e.g. [</a:t>
            </a:r>
            <a:r>
              <a:rPr lang="en-US" altLang="zh-CN" sz="2000" dirty="0" err="1">
                <a:effectLst/>
                <a:latin typeface="Arial Unicode MS" panose="020B0604020202020204" charset="-122"/>
              </a:rPr>
              <a:t>np.sum</a:t>
            </a:r>
            <a:r>
              <a:rPr lang="en-US" altLang="zh-CN" sz="2000" dirty="0">
                <a:effectLst/>
                <a:latin typeface="Arial Unicode MS" panose="020B0604020202020204" charset="-122"/>
              </a:rPr>
              <a:t>, 'mean']</a:t>
            </a:r>
            <a:endParaRPr lang="en-US" altLang="zh-CN" sz="2000" dirty="0">
              <a:effectLst/>
              <a:latin typeface="Arial Unicode MS" panose="020B0604020202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i="1" dirty="0" err="1">
                <a:effectLst/>
                <a:latin typeface="Arial Unicode MS" panose="020B0604020202020204" charset="-122"/>
              </a:rPr>
              <a:t>dict</a:t>
            </a:r>
            <a:r>
              <a:rPr lang="en-US" altLang="zh-CN" sz="2000" b="1" i="1" dirty="0">
                <a:effectLst/>
                <a:latin typeface="Arial Unicode MS" panose="020B0604020202020204" charset="-122"/>
              </a:rPr>
              <a:t> of axis labels -&gt; functions</a:t>
            </a:r>
            <a:r>
              <a:rPr lang="en-US" altLang="zh-CN" sz="2000" dirty="0">
                <a:effectLst/>
                <a:latin typeface="Arial Unicode MS" panose="020B0604020202020204" charset="-122"/>
              </a:rPr>
              <a:t>, function names or list of such.</a:t>
            </a:r>
            <a:endParaRPr lang="en-US" altLang="zh-CN" sz="2000" dirty="0">
              <a:effectLst/>
              <a:latin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en-US" altLang="zh-CN" dirty="0">
                <a:sym typeface="+mn-ea"/>
              </a:rPr>
              <a:t>Pandas-Data Structures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dirty="0">
                <a:latin typeface="Arial Unicode MS" panose="020B0604020202020204" charset="-122"/>
                <a:sym typeface="+mn-ea"/>
              </a:rPr>
              <a:t>Pandas provides two very useful data structures to process the data:</a:t>
            </a:r>
            <a:endParaRPr lang="en-US" altLang="zh-CN" dirty="0">
              <a:latin typeface="Arial Unicode MS" panose="020B0604020202020204" charset="-122"/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  <a:sym typeface="+mn-ea"/>
              </a:rPr>
              <a:t>Series</a:t>
            </a:r>
            <a:r>
              <a:rPr lang="en-US" altLang="zh-CN" dirty="0">
                <a:latin typeface="Arial Unicode MS" panose="020B0604020202020204" charset="-122"/>
                <a:sym typeface="+mn-ea"/>
              </a:rPr>
              <a:t> </a:t>
            </a:r>
            <a:r>
              <a:rPr lang="zh-CN" altLang="en-US" dirty="0">
                <a:latin typeface="Arial Unicode MS" panose="020B0604020202020204" charset="-122"/>
                <a:sym typeface="+mn-ea"/>
              </a:rPr>
              <a:t>：</a:t>
            </a:r>
            <a:r>
              <a:rPr lang="en-US" altLang="zh-CN" dirty="0">
                <a:latin typeface="Arial Unicode MS" panose="020B0604020202020204" charset="-122"/>
                <a:sym typeface="+mn-ea"/>
              </a:rPr>
              <a:t> </a:t>
            </a:r>
            <a:r>
              <a:rPr lang="en-US" altLang="zh-CN" dirty="0">
                <a:latin typeface="Arial Unicode MS" panose="020B0604020202020204" charset="-122"/>
                <a:sym typeface="+mn-ea"/>
              </a:rPr>
              <a:t>one-dimensional array</a:t>
            </a:r>
            <a:endParaRPr lang="en-US" altLang="zh-CN" dirty="0">
              <a:latin typeface="Arial Unicode MS" panose="020B0604020202020204" charset="-122"/>
              <a:sym typeface="+mn-ea"/>
            </a:endParaRPr>
          </a:p>
          <a:p>
            <a:pPr lvl="1"/>
            <a:r>
              <a:rPr lang="en-US" altLang="zh-CN" dirty="0" err="1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pd.Series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(data, index=index)</a:t>
            </a:r>
            <a:endParaRPr lang="en-US" altLang="zh-CN" dirty="0">
              <a:solidFill>
                <a:schemeClr val="tx1"/>
              </a:solidFill>
              <a:latin typeface="Arial Unicode MS" panose="020B0604020202020204" charset="-122"/>
            </a:endParaRPr>
          </a:p>
          <a:p>
            <a:pPr lvl="1" algn="l">
              <a:buClrTx/>
              <a:buSzTx/>
            </a:pPr>
            <a:r>
              <a:rPr lang="en-US" altLang="zh-CN" dirty="0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通过index提取数据</a:t>
            </a:r>
            <a:endParaRPr lang="en-US" altLang="zh-CN" dirty="0">
              <a:solidFill>
                <a:schemeClr val="tx1"/>
              </a:solidFill>
              <a:latin typeface="Arial Unicode MS" panose="020B0604020202020204" charset="-122"/>
              <a:sym typeface="+mn-ea"/>
            </a:endParaRPr>
          </a:p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  <a:sym typeface="+mn-ea"/>
              </a:rPr>
              <a:t>DataFrame</a:t>
            </a:r>
            <a:r>
              <a:rPr lang="en-US" altLang="zh-CN" dirty="0">
                <a:latin typeface="Arial Unicode MS" panose="020B0604020202020204" charset="-122"/>
                <a:sym typeface="+mn-ea"/>
              </a:rPr>
              <a:t> </a:t>
            </a:r>
            <a:r>
              <a:rPr lang="zh-CN" altLang="en-US" dirty="0">
                <a:latin typeface="Arial Unicode MS" panose="020B0604020202020204" charset="-122"/>
                <a:sym typeface="+mn-ea"/>
              </a:rPr>
              <a:t>：</a:t>
            </a:r>
            <a:r>
              <a:rPr lang="en-US" altLang="zh-CN" dirty="0">
                <a:latin typeface="Arial Unicode MS" panose="020B0604020202020204" charset="-122"/>
                <a:sym typeface="+mn-ea"/>
              </a:rPr>
              <a:t> Two-dimensional array</a:t>
            </a:r>
            <a:endParaRPr lang="en-US" altLang="zh-CN" dirty="0">
              <a:latin typeface="Arial Unicode MS" panose="020B0604020202020204" charset="-122"/>
            </a:endParaRPr>
          </a:p>
          <a:p>
            <a:pPr lvl="1"/>
            <a:r>
              <a:rPr lang="en-US" altLang="zh-CN" b="1" dirty="0" err="1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pd.DataFrame</a:t>
            </a:r>
            <a:r>
              <a:rPr lang="en-US" altLang="zh-CN" b="1" dirty="0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(data, (index=[,], columns=[,])) </a:t>
            </a:r>
            <a:endParaRPr lang="en-US" altLang="zh-CN" b="1" dirty="0">
              <a:solidFill>
                <a:schemeClr val="tx1"/>
              </a:solidFill>
              <a:latin typeface="Arial Unicode MS" panose="020B0604020202020204" charset="-122"/>
              <a:sym typeface="+mn-ea"/>
            </a:endParaRPr>
          </a:p>
          <a:p>
            <a:pPr lvl="1"/>
            <a:r>
              <a:rPr lang="en-US" altLang="zh-CN" b="1" dirty="0" err="1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read_csv</a:t>
            </a:r>
            <a:r>
              <a:rPr lang="en-US" altLang="zh-CN" b="1" dirty="0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 (</a:t>
            </a:r>
            <a:r>
              <a:rPr lang="en-US" altLang="zh-CN" b="1" dirty="0" err="1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filepath</a:t>
            </a:r>
            <a:r>
              <a:rPr lang="en-US" altLang="zh-CN" b="1" dirty="0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, </a:t>
            </a:r>
            <a:r>
              <a:rPr lang="en-US" altLang="zh-CN" b="1" dirty="0" err="1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sep</a:t>
            </a:r>
            <a:r>
              <a:rPr lang="en-US" altLang="zh-CN" b="1" dirty="0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=’,’ , header = ‘infer’, names = None, </a:t>
            </a:r>
            <a:r>
              <a:rPr lang="en-US" altLang="zh-CN" b="1" dirty="0" err="1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index_col</a:t>
            </a:r>
            <a:r>
              <a:rPr lang="en-US" altLang="zh-CN" b="1" dirty="0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 = None,…)</a:t>
            </a:r>
            <a:endParaRPr lang="en-US" altLang="zh-CN" b="1" dirty="0">
              <a:solidFill>
                <a:schemeClr val="tx1"/>
              </a:solidFill>
              <a:latin typeface="Arial Unicode MS" panose="020B0604020202020204" charset="-122"/>
            </a:endParaRPr>
          </a:p>
          <a:p>
            <a:pPr lvl="1"/>
            <a:r>
              <a:rPr lang="en-US" altLang="zh-CN" b="1" dirty="0" err="1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df.loc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[ </a:t>
            </a:r>
            <a:r>
              <a:rPr lang="en-US" altLang="zh-CN" i="1" dirty="0" err="1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row_lable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, </a:t>
            </a:r>
            <a:r>
              <a:rPr lang="en-US" altLang="zh-CN" i="1" dirty="0" err="1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col_label</a:t>
            </a:r>
            <a:r>
              <a:rPr lang="en-US" altLang="zh-CN" i="1" dirty="0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]</a:t>
            </a:r>
            <a:endParaRPr lang="en-US" altLang="zh-CN" dirty="0">
              <a:solidFill>
                <a:schemeClr val="tx1"/>
              </a:solidFill>
              <a:latin typeface="Arial Unicode MS" panose="020B0604020202020204" charset="-122"/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Arial Unicode MS" panose="020B0604020202020204" charset="-122"/>
                <a:sym typeface="+mn-ea"/>
              </a:rPr>
              <a:t>df[df[“sample1”]&gt;1]</a:t>
            </a:r>
            <a:endParaRPr lang="en-US" altLang="zh-CN" dirty="0">
              <a:solidFill>
                <a:schemeClr val="tx1"/>
              </a:solidFill>
              <a:latin typeface="Arial Unicode MS" panose="020B060402020202020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Grouping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5093" y="1690688"/>
            <a:ext cx="609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CN" sz="2400" b="1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Applying function to group</a:t>
            </a:r>
            <a:endParaRPr lang="en-US" altLang="zh-CN" sz="2400" b="1" i="0" dirty="0">
              <a:solidFill>
                <a:srgbClr val="273239"/>
              </a:solidFill>
              <a:effectLst/>
              <a:latin typeface="Arial Unicode MS" panose="020B060402020202020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5" b="14621"/>
          <a:stretch>
            <a:fillRect/>
          </a:stretch>
        </p:blipFill>
        <p:spPr bwMode="auto">
          <a:xfrm>
            <a:off x="695093" y="2835407"/>
            <a:ext cx="9159179" cy="365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969674" y="2309214"/>
            <a:ext cx="25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 Unicode MS" panose="020B0604020202020204" charset="-122"/>
              </a:rPr>
              <a:t>df.groupby</a:t>
            </a:r>
            <a:r>
              <a:rPr kumimoji="1" lang="en-US" altLang="zh-CN" b="1" dirty="0">
                <a:latin typeface="Arial Unicode MS" panose="020B0604020202020204" charset="-122"/>
              </a:rPr>
              <a:t> (‘company’)</a:t>
            </a:r>
            <a:endParaRPr kumimoji="1" lang="zh-CN" altLang="en-US" b="1" dirty="0">
              <a:latin typeface="Arial Unicode MS" panose="020B0604020202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30422" y="2309214"/>
            <a:ext cx="630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 Unicode MS" panose="020B0604020202020204" charset="-122"/>
              </a:rPr>
              <a:t>df.groupby</a:t>
            </a:r>
            <a:r>
              <a:rPr kumimoji="1" lang="en-US" altLang="zh-CN" b="1" dirty="0">
                <a:latin typeface="Arial Unicode MS" panose="020B0604020202020204" charset="-122"/>
              </a:rPr>
              <a:t> (‘company’).</a:t>
            </a:r>
            <a:r>
              <a:rPr kumimoji="1" lang="en-US" altLang="zh-CN" b="1" dirty="0" err="1">
                <a:latin typeface="Arial Unicode MS" panose="020B0604020202020204" charset="-122"/>
              </a:rPr>
              <a:t>agg</a:t>
            </a:r>
            <a:r>
              <a:rPr kumimoji="1" lang="en-US" altLang="zh-CN" b="1" dirty="0">
                <a:latin typeface="Arial Unicode MS" panose="020B0604020202020204" charset="-122"/>
              </a:rPr>
              <a:t>({‘</a:t>
            </a:r>
            <a:r>
              <a:rPr kumimoji="1" lang="en-US" altLang="zh-CN" b="1" dirty="0" err="1">
                <a:latin typeface="Arial Unicode MS" panose="020B0604020202020204" charset="-122"/>
              </a:rPr>
              <a:t>salary’:’median</a:t>
            </a:r>
            <a:r>
              <a:rPr kumimoji="1" lang="en-US" altLang="zh-CN" b="1" dirty="0">
                <a:latin typeface="Arial Unicode MS" panose="020B0604020202020204" charset="-122"/>
              </a:rPr>
              <a:t>’, ‘</a:t>
            </a:r>
            <a:r>
              <a:rPr kumimoji="1" lang="en-US" altLang="zh-CN" b="1" dirty="0" err="1">
                <a:latin typeface="Arial Unicode MS" panose="020B0604020202020204" charset="-122"/>
              </a:rPr>
              <a:t>age’:’mean</a:t>
            </a:r>
            <a:r>
              <a:rPr kumimoji="1" lang="en-US" altLang="zh-CN" b="1" dirty="0">
                <a:latin typeface="Arial Unicode MS" panose="020B0604020202020204" charset="-122"/>
              </a:rPr>
              <a:t>’})</a:t>
            </a:r>
            <a:endParaRPr kumimoji="1" lang="zh-CN" altLang="en-US" b="1" dirty="0">
              <a:latin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Grouping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5093" y="1690688"/>
            <a:ext cx="609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CN" sz="2400" b="1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Applying function to group</a:t>
            </a:r>
            <a:endParaRPr lang="en-US" altLang="zh-CN" sz="2400" b="1" i="0" dirty="0">
              <a:solidFill>
                <a:srgbClr val="273239"/>
              </a:solidFill>
              <a:effectLst/>
              <a:latin typeface="Arial Unicode MS" panose="020B0604020202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299" y="2657357"/>
            <a:ext cx="3806416" cy="345887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552" y="2508457"/>
            <a:ext cx="6165213" cy="35445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Grouping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5093" y="1690688"/>
            <a:ext cx="609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CN" sz="2400" b="1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Group on multiple columns </a:t>
            </a:r>
            <a:endParaRPr lang="en-US" altLang="zh-CN" sz="2400" b="1" i="0" dirty="0">
              <a:solidFill>
                <a:srgbClr val="273239"/>
              </a:solidFill>
              <a:effectLst/>
              <a:latin typeface="Arial Unicode MS" panose="020B0604020202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451" y="2776553"/>
            <a:ext cx="3365500" cy="2654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36" y="1690688"/>
            <a:ext cx="5334000" cy="306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36" y="5016500"/>
            <a:ext cx="61849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Grouping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5093" y="1690688"/>
            <a:ext cx="609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CN" sz="2400" b="1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Applying function to group</a:t>
            </a:r>
            <a:endParaRPr lang="en-US" altLang="zh-CN" sz="2400" b="1" i="0" dirty="0">
              <a:solidFill>
                <a:srgbClr val="273239"/>
              </a:solidFill>
              <a:effectLst/>
              <a:latin typeface="Arial Unicode MS" panose="020B0604020202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1237" y="2358265"/>
            <a:ext cx="113166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Transformation :</a:t>
            </a:r>
            <a:r>
              <a:rPr lang="en-US" altLang="zh-CN" sz="2400" b="0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 </a:t>
            </a:r>
            <a:br>
              <a:rPr lang="en-US" altLang="zh-CN" sz="2400" dirty="0">
                <a:latin typeface="Arial Unicode MS" panose="020B0604020202020204" charset="-122"/>
              </a:rPr>
            </a:br>
            <a:r>
              <a:rPr lang="en-US" altLang="zh-CN" sz="2400" b="0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Transformation is a process in which we perform some group-specific computations and returns an object that is indexed the same (same size) as the one being grouped. </a:t>
            </a:r>
            <a:endParaRPr lang="zh-CN" altLang="en-US" sz="2400" dirty="0">
              <a:latin typeface="Arial Unicode MS" panose="020B0604020202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237" y="3923773"/>
            <a:ext cx="1107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55A11"/>
                </a:solidFill>
                <a:latin typeface="Arial Unicode MS" panose="020B0604020202020204" charset="-122"/>
              </a:rPr>
              <a:t>.transform(</a:t>
            </a:r>
            <a:r>
              <a:rPr lang="en-US" altLang="zh-CN" sz="2400" b="1" i="1" dirty="0" err="1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func</a:t>
            </a:r>
            <a:r>
              <a:rPr lang="en-US" altLang="zh-CN" sz="2400" b="1" i="1" dirty="0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=None</a:t>
            </a:r>
            <a:r>
              <a:rPr lang="en-US" altLang="zh-CN" sz="2400" b="1" dirty="0">
                <a:solidFill>
                  <a:srgbClr val="C55A11"/>
                </a:solidFill>
                <a:latin typeface="Arial Unicode MS" panose="020B0604020202020204" charset="-122"/>
              </a:rPr>
              <a:t>):</a:t>
            </a:r>
            <a:endParaRPr lang="en-US" altLang="zh-CN" sz="2400" b="1" dirty="0">
              <a:latin typeface="Arial Unicode MS" panose="020B0604020202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1237" y="4553883"/>
            <a:ext cx="108796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effectLst/>
                <a:latin typeface="Arial Unicode MS" panose="020B0604020202020204" charset="-122"/>
              </a:rPr>
              <a:t>func</a:t>
            </a:r>
            <a:r>
              <a:rPr lang="en-US" altLang="zh-CN" sz="2000" b="1" dirty="0">
                <a:effectLst/>
                <a:latin typeface="Arial Unicode MS" panose="020B0604020202020204" charset="-122"/>
              </a:rPr>
              <a:t>:  </a:t>
            </a:r>
            <a:r>
              <a:rPr lang="en-US" altLang="zh-CN" sz="2000" b="1" i="1" dirty="0">
                <a:effectLst/>
                <a:latin typeface="Arial Unicode MS" panose="020B0604020202020204" charset="-122"/>
              </a:rPr>
              <a:t>function</a:t>
            </a:r>
            <a:r>
              <a:rPr lang="en-US" altLang="zh-CN" sz="2000" dirty="0">
                <a:effectLst/>
                <a:latin typeface="Arial Unicode MS" panose="020B0604020202020204" charset="-122"/>
              </a:rPr>
              <a:t>: e.g. </a:t>
            </a:r>
            <a:r>
              <a:rPr lang="en-US" altLang="zh-CN" sz="2000" dirty="0" err="1">
                <a:effectLst/>
                <a:latin typeface="Arial Unicode MS" panose="020B0604020202020204" charset="-122"/>
              </a:rPr>
              <a:t>np.sum</a:t>
            </a:r>
            <a:r>
              <a:rPr lang="en-US" altLang="zh-CN" sz="2000" dirty="0">
                <a:latin typeface="Arial Unicode MS" panose="020B0604020202020204" charset="-122"/>
              </a:rPr>
              <a:t>, np. mean, … </a:t>
            </a:r>
            <a:endParaRPr lang="en-US" altLang="zh-CN" sz="2000" dirty="0">
              <a:effectLst/>
              <a:latin typeface="Arial Unicode MS" panose="020B0604020202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Arial Unicode MS" panose="020B0604020202020204" charset="-122"/>
              </a:rPr>
              <a:t>string function name </a:t>
            </a:r>
            <a:r>
              <a:rPr lang="en-US" altLang="zh-CN" sz="2000" dirty="0">
                <a:effectLst/>
                <a:latin typeface="Arial Unicode MS" panose="020B0604020202020204" charset="-122"/>
              </a:rPr>
              <a:t>: ‘min’, ‘max’, ‘sum’, ‘mean’, ‘median’ ,’count’,…</a:t>
            </a:r>
            <a:endParaRPr lang="en-US" altLang="zh-CN" sz="2000" dirty="0">
              <a:effectLst/>
              <a:latin typeface="Arial Unicode MS" panose="020B0604020202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Arial Unicode MS" panose="020B0604020202020204" charset="-122"/>
              </a:rPr>
              <a:t>list of functions and/or function names</a:t>
            </a:r>
            <a:r>
              <a:rPr lang="en-US" altLang="zh-CN" sz="2000" dirty="0">
                <a:effectLst/>
                <a:latin typeface="Arial Unicode MS" panose="020B0604020202020204" charset="-122"/>
              </a:rPr>
              <a:t>, e.g. [</a:t>
            </a:r>
            <a:r>
              <a:rPr lang="en-US" altLang="zh-CN" sz="2000" dirty="0" err="1">
                <a:effectLst/>
                <a:latin typeface="Arial Unicode MS" panose="020B0604020202020204" charset="-122"/>
              </a:rPr>
              <a:t>np.sum</a:t>
            </a:r>
            <a:r>
              <a:rPr lang="en-US" altLang="zh-CN" sz="2000" dirty="0">
                <a:effectLst/>
                <a:latin typeface="Arial Unicode MS" panose="020B0604020202020204" charset="-122"/>
              </a:rPr>
              <a:t>, 'mean']</a:t>
            </a:r>
            <a:endParaRPr lang="en-US" altLang="zh-CN" sz="2000" dirty="0">
              <a:effectLst/>
              <a:latin typeface="Arial Unicode MS" panose="020B060402020202020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i="1" dirty="0" err="1">
                <a:effectLst/>
                <a:latin typeface="Arial Unicode MS" panose="020B0604020202020204" charset="-122"/>
              </a:rPr>
              <a:t>dict</a:t>
            </a:r>
            <a:r>
              <a:rPr lang="en-US" altLang="zh-CN" sz="2000" b="1" i="1" dirty="0">
                <a:effectLst/>
                <a:latin typeface="Arial Unicode MS" panose="020B0604020202020204" charset="-122"/>
              </a:rPr>
              <a:t> of axis labels -&gt; functions</a:t>
            </a:r>
            <a:r>
              <a:rPr lang="en-US" altLang="zh-CN" sz="2000" dirty="0">
                <a:effectLst/>
                <a:latin typeface="Arial Unicode MS" panose="020B0604020202020204" charset="-122"/>
              </a:rPr>
              <a:t>, function names or list of such.</a:t>
            </a:r>
            <a:endParaRPr lang="en-US" altLang="zh-CN" sz="2000" dirty="0">
              <a:effectLst/>
              <a:latin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Grouping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5093" y="1690688"/>
            <a:ext cx="609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CN" sz="2400" b="1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Applying function to group</a:t>
            </a:r>
            <a:endParaRPr lang="en-US" altLang="zh-CN" sz="2400" b="1" i="0" dirty="0">
              <a:solidFill>
                <a:srgbClr val="273239"/>
              </a:solidFill>
              <a:effectLst/>
              <a:latin typeface="Arial Unicode MS" panose="020B0604020202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95690" y="2572050"/>
            <a:ext cx="25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 Unicode MS" panose="020B0604020202020204" charset="-122"/>
              </a:rPr>
              <a:t>df.groupby</a:t>
            </a:r>
            <a:r>
              <a:rPr kumimoji="1" lang="en-US" altLang="zh-CN" b="1" dirty="0">
                <a:latin typeface="Arial Unicode MS" panose="020B0604020202020204" charset="-122"/>
              </a:rPr>
              <a:t> (‘company’)</a:t>
            </a:r>
            <a:endParaRPr kumimoji="1" lang="zh-CN" altLang="en-US" b="1" dirty="0">
              <a:latin typeface="Arial Unicode MS" panose="020B0604020202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78165" y="2527375"/>
            <a:ext cx="445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 Unicode MS" panose="020B0604020202020204" charset="-122"/>
              </a:rPr>
              <a:t>df.groupby</a:t>
            </a:r>
            <a:r>
              <a:rPr kumimoji="1" lang="en-US" altLang="zh-CN" b="1" dirty="0">
                <a:latin typeface="Arial Unicode MS" panose="020B0604020202020204" charset="-122"/>
              </a:rPr>
              <a:t> (‘company’).transform(‘mean’)</a:t>
            </a:r>
            <a:endParaRPr kumimoji="1" lang="zh-CN" altLang="en-US" b="1" dirty="0">
              <a:latin typeface="Arial Unicode MS" panose="020B060402020202020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81" b="11507"/>
          <a:stretch>
            <a:fillRect/>
          </a:stretch>
        </p:blipFill>
        <p:spPr bwMode="auto">
          <a:xfrm>
            <a:off x="2333155" y="3076476"/>
            <a:ext cx="8051201" cy="352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21715" r="68196" b="26706"/>
          <a:stretch>
            <a:fillRect/>
          </a:stretch>
        </p:blipFill>
        <p:spPr bwMode="auto">
          <a:xfrm>
            <a:off x="595159" y="3641062"/>
            <a:ext cx="1953613" cy="249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1374635" y="257205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 Unicode MS" panose="020B0604020202020204" charset="-122"/>
              </a:rPr>
              <a:t>df</a:t>
            </a:r>
            <a:endParaRPr kumimoji="1" lang="zh-CN" altLang="en-US" b="1" dirty="0">
              <a:latin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Grouping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5093" y="1690688"/>
            <a:ext cx="609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CN" sz="2400" b="1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Applying function to group</a:t>
            </a:r>
            <a:endParaRPr lang="en-US" altLang="zh-CN" sz="2400" b="1" i="0" dirty="0">
              <a:solidFill>
                <a:srgbClr val="273239"/>
              </a:solidFill>
              <a:effectLst/>
              <a:latin typeface="Arial Unicode MS" panose="020B0604020202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47676"/>
            <a:ext cx="3197638" cy="32571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02" y="2824746"/>
            <a:ext cx="5708831" cy="328780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Grouping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5093" y="1690688"/>
            <a:ext cx="609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CN" sz="2400" b="1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Applying function to group</a:t>
            </a:r>
            <a:endParaRPr lang="en-US" altLang="zh-CN" sz="2400" b="1" i="0" dirty="0">
              <a:solidFill>
                <a:srgbClr val="273239"/>
              </a:solidFill>
              <a:effectLst/>
              <a:latin typeface="Arial Unicode MS" panose="020B0604020202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1237" y="2358265"/>
            <a:ext cx="11316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Apply :</a:t>
            </a:r>
            <a:r>
              <a:rPr lang="en-US" altLang="zh-CN" sz="2400" b="0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 </a:t>
            </a:r>
            <a:br>
              <a:rPr lang="en-US" altLang="zh-CN" sz="2400" dirty="0">
                <a:latin typeface="Arial Unicode MS" panose="020B0604020202020204" charset="-122"/>
              </a:rPr>
            </a:br>
            <a:r>
              <a:rPr lang="en-US" altLang="zh-CN" sz="2400" b="0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Apply a defined function to each sub-</a:t>
            </a:r>
            <a:r>
              <a:rPr lang="en-US" altLang="zh-CN" sz="2400" b="0" i="0" dirty="0" err="1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Dataframe</a:t>
            </a:r>
            <a:r>
              <a:rPr lang="en-US" altLang="zh-CN" sz="2400" b="0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 after </a:t>
            </a:r>
            <a:r>
              <a:rPr lang="en-US" altLang="zh-CN" sz="2400" b="0" i="0" dirty="0" err="1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groupby</a:t>
            </a:r>
            <a:r>
              <a:rPr lang="en-US" altLang="zh-CN" sz="2400" b="0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 </a:t>
            </a:r>
            <a:endParaRPr lang="zh-CN" altLang="en-US" sz="2400" dirty="0">
              <a:latin typeface="Arial Unicode MS" panose="020B0604020202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237" y="3923773"/>
            <a:ext cx="1107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55A11"/>
                </a:solidFill>
                <a:latin typeface="Arial Unicode MS" panose="020B0604020202020204" charset="-122"/>
              </a:rPr>
              <a:t>.apply(</a:t>
            </a:r>
            <a:r>
              <a:rPr lang="en-US" altLang="zh-CN" sz="2400" b="1" i="1" dirty="0" err="1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func</a:t>
            </a:r>
            <a:r>
              <a:rPr lang="en-US" altLang="zh-CN" sz="2400" b="1" i="1" dirty="0">
                <a:solidFill>
                  <a:srgbClr val="323232"/>
                </a:solidFill>
                <a:effectLst/>
                <a:latin typeface="Arial Unicode MS" panose="020B0604020202020204" charset="-122"/>
              </a:rPr>
              <a:t>=None</a:t>
            </a:r>
            <a:r>
              <a:rPr lang="en-US" altLang="zh-CN" sz="2400" b="1" dirty="0">
                <a:solidFill>
                  <a:srgbClr val="C55A11"/>
                </a:solidFill>
                <a:latin typeface="Arial Unicode MS" panose="020B0604020202020204" charset="-122"/>
              </a:rPr>
              <a:t>):</a:t>
            </a:r>
            <a:endParaRPr lang="en-US" altLang="zh-CN" sz="2400" b="1" dirty="0">
              <a:latin typeface="Arial Unicode MS" panose="020B0604020202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1237" y="4553883"/>
            <a:ext cx="10879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effectLst/>
                <a:latin typeface="Arial Unicode MS" panose="020B0604020202020204" charset="-122"/>
              </a:rPr>
              <a:t>func</a:t>
            </a:r>
            <a:r>
              <a:rPr lang="en-US" altLang="zh-CN" sz="2000" b="1" dirty="0">
                <a:effectLst/>
                <a:latin typeface="Arial Unicode MS" panose="020B0604020202020204" charset="-122"/>
              </a:rPr>
              <a:t>:  </a:t>
            </a:r>
            <a:r>
              <a:rPr lang="en-US" altLang="zh-CN" sz="2000" b="1" i="1" dirty="0">
                <a:effectLst/>
                <a:latin typeface="Arial Unicode MS" panose="020B0604020202020204" charset="-122"/>
              </a:rPr>
              <a:t>function</a:t>
            </a:r>
            <a:endParaRPr lang="en-US" altLang="zh-CN" sz="2000" dirty="0">
              <a:effectLst/>
              <a:latin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Grouping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95093" y="1690688"/>
            <a:ext cx="6099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zh-CN" sz="2400" b="1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Applying function to group</a:t>
            </a:r>
            <a:endParaRPr lang="en-US" altLang="zh-CN" sz="2400" b="1" i="0" dirty="0">
              <a:solidFill>
                <a:srgbClr val="273239"/>
              </a:solidFill>
              <a:effectLst/>
              <a:latin typeface="Arial Unicode MS" panose="020B0604020202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5347" y="2747982"/>
            <a:ext cx="25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 Unicode MS" panose="020B0604020202020204" charset="-122"/>
              </a:rPr>
              <a:t>df.groupby</a:t>
            </a:r>
            <a:r>
              <a:rPr kumimoji="1" lang="en-US" altLang="zh-CN" b="1" dirty="0">
                <a:latin typeface="Arial Unicode MS" panose="020B0604020202020204" charset="-122"/>
              </a:rPr>
              <a:t> (‘company’)</a:t>
            </a:r>
            <a:endParaRPr kumimoji="1" lang="zh-CN" altLang="en-US" b="1" dirty="0">
              <a:latin typeface="Arial Unicode MS" panose="020B0604020202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50256" y="2747982"/>
            <a:ext cx="511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 Unicode MS" panose="020B0604020202020204" charset="-122"/>
              </a:rPr>
              <a:t>df.groupby</a:t>
            </a:r>
            <a:r>
              <a:rPr kumimoji="1" lang="en-US" altLang="zh-CN" b="1" dirty="0">
                <a:latin typeface="Arial Unicode MS" panose="020B0604020202020204" charset="-122"/>
              </a:rPr>
              <a:t> (‘company’).apply( </a:t>
            </a:r>
            <a:r>
              <a:rPr kumimoji="1" lang="en-US" altLang="zh-CN" b="1" i="1" dirty="0" err="1">
                <a:latin typeface="Arial Unicode MS" panose="020B0604020202020204" charset="-122"/>
              </a:rPr>
              <a:t>get_olders_staff</a:t>
            </a:r>
            <a:r>
              <a:rPr kumimoji="1" lang="en-US" altLang="zh-CN" b="1" i="1" dirty="0">
                <a:latin typeface="Arial Unicode MS" panose="020B0604020202020204" charset="-122"/>
              </a:rPr>
              <a:t> </a:t>
            </a:r>
            <a:r>
              <a:rPr kumimoji="1" lang="en-US" altLang="zh-CN" b="1" dirty="0">
                <a:latin typeface="Arial Unicode MS" panose="020B0604020202020204" charset="-122"/>
              </a:rPr>
              <a:t>)</a:t>
            </a:r>
            <a:endParaRPr kumimoji="1" lang="zh-CN" altLang="en-US" b="1" dirty="0">
              <a:latin typeface="Arial Unicode MS" panose="020B060402020202020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8" b="12810"/>
          <a:stretch>
            <a:fillRect/>
          </a:stretch>
        </p:blipFill>
        <p:spPr bwMode="auto">
          <a:xfrm>
            <a:off x="695093" y="3263155"/>
            <a:ext cx="9058068" cy="322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Reshaping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0150" y="1669993"/>
            <a:ext cx="76743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df.pivot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(index=None, columns=None, values=None)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0365" y="2209800"/>
            <a:ext cx="1153223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 Unicode MS" panose="020B0604020202020204" charset="-122"/>
              </a:rPr>
              <a:t>Return reshaped </a:t>
            </a:r>
            <a:r>
              <a:rPr lang="en-US" altLang="zh-CN" sz="2400" dirty="0" err="1">
                <a:latin typeface="Arial Unicode MS" panose="020B0604020202020204" charset="-122"/>
              </a:rPr>
              <a:t>DataFrame</a:t>
            </a:r>
            <a:r>
              <a:rPr lang="en-US" altLang="zh-CN" sz="2400" dirty="0">
                <a:latin typeface="Arial Unicode MS" panose="020B0604020202020204" charset="-122"/>
              </a:rPr>
              <a:t> organized by given index / column values.</a:t>
            </a:r>
            <a:endParaRPr lang="en-US" altLang="zh-CN" sz="2400" dirty="0">
              <a:latin typeface="Arial Unicode MS" panose="020B0604020202020204" charset="-122"/>
            </a:endParaRPr>
          </a:p>
          <a:p>
            <a:r>
              <a:rPr lang="en-US" altLang="zh-CN" sz="2400" dirty="0">
                <a:latin typeface="Arial Unicode MS" panose="020B0604020202020204" charset="-122"/>
              </a:rPr>
              <a:t>Reshape data (produce a "pivot" table) based on column values. Uses unique values from specified `index` / `columns` to form axes of the resulting </a:t>
            </a:r>
            <a:r>
              <a:rPr lang="en-US" altLang="zh-CN" sz="2400" dirty="0" err="1">
                <a:latin typeface="Arial Unicode MS" panose="020B0604020202020204" charset="-122"/>
              </a:rPr>
              <a:t>DataFrame</a:t>
            </a:r>
            <a:r>
              <a:rPr lang="en-US" altLang="zh-CN" sz="2400" dirty="0">
                <a:latin typeface="Arial Unicode MS" panose="020B0604020202020204" charset="-122"/>
              </a:rPr>
              <a:t>.</a:t>
            </a:r>
            <a:endParaRPr lang="zh-CN" altLang="en-US" sz="2400" dirty="0">
              <a:latin typeface="Arial Unicode MS" panose="020B0604020202020204" charset="-122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1"/>
          <a:stretch>
            <a:fillRect/>
          </a:stretch>
        </p:blipFill>
        <p:spPr bwMode="auto">
          <a:xfrm>
            <a:off x="2539493" y="3660221"/>
            <a:ext cx="7101419" cy="305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539493" y="3779323"/>
            <a:ext cx="77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 Unicode MS" panose="020B0604020202020204" charset="-122"/>
              </a:rPr>
              <a:t>Long</a:t>
            </a:r>
            <a:endParaRPr kumimoji="1" lang="zh-CN" altLang="en-US" b="1" dirty="0">
              <a:latin typeface="Arial Unicode MS" panose="020B0604020202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08563" y="3701369"/>
            <a:ext cx="80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 Unicode MS" panose="020B0604020202020204" charset="-122"/>
              </a:rPr>
              <a:t>Wide</a:t>
            </a:r>
            <a:endParaRPr kumimoji="1" lang="zh-CN" altLang="en-US" b="1" dirty="0">
              <a:latin typeface="Arial Unicode MS" panose="020B0604020202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06612" y="4676181"/>
            <a:ext cx="76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 Unicode MS" panose="020B0604020202020204" charset="-122"/>
              </a:rPr>
              <a:t>Pivot</a:t>
            </a:r>
            <a:endParaRPr kumimoji="1" lang="zh-CN" altLang="en-US" b="1" dirty="0">
              <a:latin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Reshaping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3798" y="1752938"/>
            <a:ext cx="107707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df.pivot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(index=None, columns=None, values=None)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r>
              <a:rPr lang="en-US" altLang="zh-CN" sz="2400" dirty="0">
                <a:latin typeface="Arial Unicode MS" panose="020B0604020202020204" charset="-122"/>
              </a:rPr>
              <a:t>Return reshaped </a:t>
            </a:r>
            <a:r>
              <a:rPr lang="en-US" altLang="zh-CN" sz="2400" dirty="0" err="1">
                <a:latin typeface="Arial Unicode MS" panose="020B0604020202020204" charset="-122"/>
              </a:rPr>
              <a:t>DataFrame</a:t>
            </a:r>
            <a:r>
              <a:rPr lang="en-US" altLang="zh-CN" sz="2400" dirty="0">
                <a:latin typeface="Arial Unicode MS" panose="020B0604020202020204" charset="-122"/>
              </a:rPr>
              <a:t> organized by given index / column values.</a:t>
            </a:r>
            <a:r>
              <a:rPr lang="en-US" altLang="zh-CN" dirty="0"/>
              <a:t> </a:t>
            </a:r>
            <a:r>
              <a:rPr lang="en-US" altLang="zh-CN" sz="2400" dirty="0">
                <a:latin typeface="Arial Unicode MS" panose="020B0604020202020204" charset="-122"/>
              </a:rPr>
              <a:t>Reshape data (produce a “pivot” table) based on column values. Uses unique values from specified </a:t>
            </a:r>
            <a:r>
              <a:rPr lang="en-US" altLang="zh-CN" sz="2400" i="1" dirty="0">
                <a:latin typeface="Arial Unicode MS" panose="020B0604020202020204" charset="-122"/>
              </a:rPr>
              <a:t>index</a:t>
            </a:r>
            <a:r>
              <a:rPr lang="en-US" altLang="zh-CN" sz="2400" dirty="0">
                <a:latin typeface="Arial Unicode MS" panose="020B0604020202020204" charset="-122"/>
              </a:rPr>
              <a:t> / </a:t>
            </a:r>
            <a:r>
              <a:rPr lang="en-US" altLang="zh-CN" sz="2400" i="1" dirty="0">
                <a:latin typeface="Arial Unicode MS" panose="020B0604020202020204" charset="-122"/>
              </a:rPr>
              <a:t>columns</a:t>
            </a:r>
            <a:r>
              <a:rPr lang="en-US" altLang="zh-CN" sz="2400" dirty="0">
                <a:latin typeface="Arial Unicode MS" panose="020B0604020202020204" charset="-122"/>
              </a:rPr>
              <a:t> to form axes of the resulting </a:t>
            </a:r>
            <a:r>
              <a:rPr lang="en-US" altLang="zh-CN" sz="2400" dirty="0" err="1">
                <a:latin typeface="Arial Unicode MS" panose="020B0604020202020204" charset="-122"/>
              </a:rPr>
              <a:t>DataFrame</a:t>
            </a:r>
            <a:r>
              <a:rPr lang="en-US" altLang="zh-CN" sz="2400" dirty="0">
                <a:latin typeface="Arial Unicode MS" panose="020B0604020202020204" charset="-122"/>
              </a:rPr>
              <a:t>. </a:t>
            </a:r>
            <a:endParaRPr lang="zh-CN" altLang="en-US" sz="32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7775" y="3900558"/>
            <a:ext cx="114177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columns</a:t>
            </a:r>
            <a:r>
              <a:rPr lang="en-US" altLang="zh-CN" sz="2400" b="1" dirty="0"/>
              <a:t>: </a:t>
            </a:r>
            <a:r>
              <a:rPr lang="en-US" altLang="zh-CN" sz="2400" i="1" dirty="0"/>
              <a:t>str or object or a list of str. </a:t>
            </a:r>
            <a:r>
              <a:rPr lang="en-US" altLang="zh-CN" sz="2400" dirty="0"/>
              <a:t>Column to use to make new frame’s columns.</a:t>
            </a:r>
            <a:endParaRPr lang="en-US" altLang="zh-CN" sz="2400" dirty="0"/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en-US" altLang="zh-CN" sz="2400" b="1" dirty="0"/>
              <a:t>: </a:t>
            </a:r>
            <a:r>
              <a:rPr lang="en-US" altLang="zh-CN" sz="2400" i="1" dirty="0"/>
              <a:t>str or object or a list of str, optional. </a:t>
            </a:r>
            <a:r>
              <a:rPr lang="en-US" altLang="zh-CN" sz="2400" dirty="0"/>
              <a:t>Column to use to make new frame’s index. If not given, uses existing index.</a:t>
            </a:r>
            <a:endParaRPr lang="en-US" altLang="zh-CN" sz="2400" dirty="0"/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values</a:t>
            </a:r>
            <a:r>
              <a:rPr lang="en-US" altLang="zh-CN" sz="2400" b="1" dirty="0"/>
              <a:t>: </a:t>
            </a:r>
            <a:r>
              <a:rPr lang="en-US" altLang="zh-CN" sz="2400" i="1" dirty="0"/>
              <a:t>str, object or a list of the previous, optional. </a:t>
            </a:r>
            <a:r>
              <a:rPr lang="en-US" altLang="zh-CN" sz="2400" dirty="0"/>
              <a:t>Column(s) to use for populating new frame’s values. If not specified, all remaining columns will be used and the result will have hierarchically indexed columns.</a:t>
            </a:r>
            <a:endParaRPr lang="en-US" altLang="zh-CN" sz="2400" dirty="0"/>
          </a:p>
          <a:p>
            <a:endParaRPr lang="en-US" altLang="zh-CN" sz="24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en-US" altLang="zh-CN" dirty="0"/>
              <a:t> attributes and methods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3327" y="1690688"/>
            <a:ext cx="1107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 Unicode MS" panose="020B0604020202020204" charset="-122"/>
              </a:rPr>
              <a:t>modify index / column names</a:t>
            </a:r>
            <a:endParaRPr lang="zh-CN" altLang="en-US" sz="2400" b="1" dirty="0">
              <a:latin typeface="Arial Unicode MS" panose="020B0604020202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84692" y="1690688"/>
            <a:ext cx="6093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C55A11"/>
                </a:solidFill>
                <a:latin typeface="Arial Unicode MS" panose="020B0604020202020204" charset="-122"/>
              </a:rPr>
              <a:t>DataFrame</a:t>
            </a:r>
            <a:r>
              <a:rPr lang="zh-CN" altLang="en-US" sz="2400" dirty="0">
                <a:solidFill>
                  <a:srgbClr val="C55A11"/>
                </a:solidFill>
                <a:latin typeface="Arial Unicode MS" panose="020B0604020202020204" charset="-122"/>
              </a:rPr>
              <a:t>.</a:t>
            </a:r>
            <a:r>
              <a:rPr lang="en-US" altLang="zh-CN" sz="2400" dirty="0">
                <a:solidFill>
                  <a:srgbClr val="C55A11"/>
                </a:solidFill>
                <a:latin typeface="Arial Unicode MS" panose="020B0604020202020204" charset="-122"/>
              </a:rPr>
              <a:t>rename</a:t>
            </a:r>
            <a:r>
              <a:rPr lang="zh-CN" altLang="en-US" sz="2400" dirty="0">
                <a:solidFill>
                  <a:srgbClr val="C55A11"/>
                </a:solidFill>
                <a:latin typeface="Arial Unicode MS" panose="020B0604020202020204" charset="-122"/>
              </a:rPr>
              <a:t>()</a:t>
            </a:r>
            <a:endParaRPr lang="en-US" altLang="zh-CN" sz="2400" dirty="0">
              <a:solidFill>
                <a:srgbClr val="C55A11"/>
              </a:solidFill>
              <a:latin typeface="Arial Unicode MS" panose="020B0604020202020204" charset="-122"/>
            </a:endParaRPr>
          </a:p>
          <a:p>
            <a:r>
              <a:rPr lang="en-US" altLang="zh-CN" sz="2400" dirty="0">
                <a:latin typeface="Arial Unicode MS" panose="020B0604020202020204" charset="-122"/>
              </a:rPr>
              <a:t>Rename columns or index labels.</a:t>
            </a:r>
            <a:endParaRPr lang="en-US" altLang="zh-CN" sz="2400" dirty="0">
              <a:latin typeface="Arial Unicode MS" panose="020B0604020202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1684" t="15598" r="81735"/>
          <a:stretch>
            <a:fillRect/>
          </a:stretch>
        </p:blipFill>
        <p:spPr>
          <a:xfrm>
            <a:off x="324365" y="3029352"/>
            <a:ext cx="1027669" cy="2240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93" y="2894732"/>
            <a:ext cx="4724400" cy="2374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01" y="2875682"/>
            <a:ext cx="4051300" cy="2413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Reshaping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3798" y="2152353"/>
            <a:ext cx="10770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df.pivot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(index=None, columns=None, values=None)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56" y="2853535"/>
            <a:ext cx="3525507" cy="27808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503" y="2826150"/>
            <a:ext cx="7674336" cy="354777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Reshaping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3327" y="1708058"/>
            <a:ext cx="9563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df.melt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(</a:t>
            </a:r>
            <a:r>
              <a:rPr lang="en-US" altLang="zh-CN" sz="2000" b="1" i="1" dirty="0" err="1"/>
              <a:t>id_vars</a:t>
            </a:r>
            <a:r>
              <a:rPr lang="en-US" altLang="zh-CN" sz="2000" b="1" i="1" dirty="0"/>
              <a:t>=None</a:t>
            </a:r>
            <a:r>
              <a:rPr lang="en-US" altLang="zh-CN" sz="2000" b="1" dirty="0"/>
              <a:t>, </a:t>
            </a:r>
            <a:r>
              <a:rPr lang="en-US" altLang="zh-CN" sz="2000" b="1" i="1" dirty="0" err="1"/>
              <a:t>value_vars</a:t>
            </a:r>
            <a:r>
              <a:rPr lang="en-US" altLang="zh-CN" sz="2000" b="1" i="1" dirty="0"/>
              <a:t>=None</a:t>
            </a:r>
            <a:r>
              <a:rPr lang="en-US" altLang="zh-CN" sz="2000" b="1" dirty="0"/>
              <a:t>, </a:t>
            </a:r>
            <a:r>
              <a:rPr lang="en-US" altLang="zh-CN" sz="2000" b="1" i="1" dirty="0" err="1"/>
              <a:t>var_name</a:t>
            </a:r>
            <a:r>
              <a:rPr lang="en-US" altLang="zh-CN" sz="2000" b="1" i="1" dirty="0"/>
              <a:t>=None</a:t>
            </a:r>
            <a:r>
              <a:rPr lang="en-US" altLang="zh-CN" sz="2000" b="1" dirty="0"/>
              <a:t>, </a:t>
            </a:r>
            <a:r>
              <a:rPr lang="en-US" altLang="zh-CN" sz="2000" b="1" i="1" dirty="0" err="1"/>
              <a:t>value_name</a:t>
            </a:r>
            <a:r>
              <a:rPr lang="en-US" altLang="zh-CN" sz="2000" b="1" i="1" dirty="0"/>
              <a:t>='value'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)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326" y="2231185"/>
            <a:ext cx="109404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 Unicode MS" panose="020B0604020202020204" charset="-122"/>
              </a:rPr>
              <a:t>Unpivot a </a:t>
            </a:r>
            <a:r>
              <a:rPr lang="en-US" altLang="zh-CN" sz="2400" dirty="0" err="1">
                <a:latin typeface="Arial Unicode MS" panose="020B0604020202020204" charset="-122"/>
              </a:rPr>
              <a:t>DataFrame</a:t>
            </a:r>
            <a:r>
              <a:rPr lang="en-US" altLang="zh-CN" sz="2400" dirty="0">
                <a:latin typeface="Arial Unicode MS" panose="020B0604020202020204" charset="-122"/>
              </a:rPr>
              <a:t> from wide to long format</a:t>
            </a:r>
            <a:endParaRPr lang="en-US" altLang="zh-CN" sz="2400" dirty="0">
              <a:latin typeface="Arial Unicode MS" panose="020B0604020202020204" charset="-122"/>
            </a:endParaRPr>
          </a:p>
          <a:p>
            <a:br>
              <a:rPr lang="en-US" altLang="zh-CN" sz="2400" b="1" dirty="0"/>
            </a:b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id_vars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400" i="1" dirty="0"/>
              <a:t>tuple, list, or </a:t>
            </a:r>
            <a:r>
              <a:rPr lang="en-US" altLang="zh-CN" sz="2400" i="1" dirty="0" err="1"/>
              <a:t>ndarray</a:t>
            </a:r>
            <a:r>
              <a:rPr lang="en-US" altLang="zh-CN" sz="2400" i="1" dirty="0"/>
              <a:t>, optional</a:t>
            </a:r>
            <a:r>
              <a:rPr lang="zh-CN" altLang="en-US" sz="2400" i="1" dirty="0"/>
              <a:t> </a:t>
            </a:r>
            <a:r>
              <a:rPr lang="en-US" altLang="zh-CN" sz="2400" dirty="0"/>
              <a:t>Column(s) to use as identifier variables.</a:t>
            </a:r>
            <a:endParaRPr lang="en-US" altLang="zh-CN" sz="2400" dirty="0"/>
          </a:p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value_vars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400" i="1" dirty="0"/>
              <a:t>tuple, list, or </a:t>
            </a:r>
            <a:r>
              <a:rPr lang="en-US" altLang="zh-CN" sz="2400" i="1" dirty="0" err="1"/>
              <a:t>ndarray</a:t>
            </a:r>
            <a:r>
              <a:rPr lang="en-US" altLang="zh-CN" sz="2400" i="1" dirty="0"/>
              <a:t>, optional</a:t>
            </a:r>
            <a:r>
              <a:rPr lang="zh-CN" altLang="en-US" sz="2400" i="1" dirty="0"/>
              <a:t> </a:t>
            </a:r>
            <a:r>
              <a:rPr lang="en-US" altLang="zh-CN" sz="2400" dirty="0"/>
              <a:t>Column(s) to unpivot. If not specified, uses all columns that are not set as </a:t>
            </a:r>
            <a:r>
              <a:rPr lang="en-US" altLang="zh-CN" sz="2400" i="1" dirty="0" err="1"/>
              <a:t>id_vars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var_name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400" i="1" dirty="0" err="1"/>
              <a:t>scalar</a:t>
            </a:r>
            <a:r>
              <a:rPr lang="en-US" altLang="zh-CN" sz="2400" dirty="0" err="1"/>
              <a:t>Name</a:t>
            </a:r>
            <a:r>
              <a:rPr lang="en-US" altLang="zh-CN" sz="2400" dirty="0"/>
              <a:t> to use for the ‘variable’ column. If None it uses </a:t>
            </a:r>
            <a:r>
              <a:rPr lang="en-US" altLang="zh-CN" sz="2400" dirty="0" err="1"/>
              <a:t>frame.columns.name</a:t>
            </a:r>
            <a:r>
              <a:rPr lang="en-US" altLang="zh-CN" sz="2400" dirty="0"/>
              <a:t> or ‘variable’.</a:t>
            </a:r>
            <a:endParaRPr lang="en-US" altLang="zh-CN" sz="2400" dirty="0"/>
          </a:p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value_name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400" i="1" dirty="0"/>
              <a:t>scalar, default ‘</a:t>
            </a:r>
            <a:r>
              <a:rPr lang="en-US" altLang="zh-CN" sz="2400" i="1" dirty="0" err="1"/>
              <a:t>value’</a:t>
            </a:r>
            <a:r>
              <a:rPr lang="en-US" altLang="zh-CN" sz="2400" dirty="0" err="1"/>
              <a:t>Name</a:t>
            </a:r>
            <a:r>
              <a:rPr lang="en-US" altLang="zh-CN" sz="2400" dirty="0"/>
              <a:t> to use for the ‘value’ column.</a:t>
            </a:r>
            <a:endParaRPr lang="en-US" altLang="zh-CN" sz="2400" dirty="0"/>
          </a:p>
          <a:p>
            <a:endParaRPr lang="en-US" altLang="zh-CN" sz="2400" b="1" dirty="0"/>
          </a:p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ignore_index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400" i="1" dirty="0"/>
              <a:t>bool, default </a:t>
            </a:r>
            <a:r>
              <a:rPr lang="en-US" altLang="zh-CN" sz="2400" i="1" dirty="0" err="1"/>
              <a:t>True</a:t>
            </a:r>
            <a:r>
              <a:rPr lang="en-US" altLang="zh-CN" sz="2400" dirty="0" err="1"/>
              <a:t>If</a:t>
            </a:r>
            <a:r>
              <a:rPr lang="en-US" altLang="zh-CN" sz="2400" dirty="0"/>
              <a:t> True, original index is ignored. If False, the original index is retained. Index labels will be repeated as necessary.</a:t>
            </a:r>
            <a:endParaRPr lang="en-US" altLang="zh-CN" sz="2400" dirty="0"/>
          </a:p>
          <a:p>
            <a:endParaRPr lang="zh-CN" altLang="en-US" sz="2400" dirty="0">
              <a:latin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Reshaping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3327" y="1708058"/>
            <a:ext cx="9563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df.melt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(</a:t>
            </a:r>
            <a:r>
              <a:rPr lang="en-US" altLang="zh-CN" sz="2000" b="1" i="1" dirty="0" err="1"/>
              <a:t>id_vars</a:t>
            </a:r>
            <a:r>
              <a:rPr lang="en-US" altLang="zh-CN" sz="2000" b="1" i="1" dirty="0"/>
              <a:t>=None</a:t>
            </a:r>
            <a:r>
              <a:rPr lang="en-US" altLang="zh-CN" sz="2000" b="1" dirty="0"/>
              <a:t>, </a:t>
            </a:r>
            <a:r>
              <a:rPr lang="en-US" altLang="zh-CN" sz="2000" b="1" i="1" dirty="0" err="1"/>
              <a:t>value_vars</a:t>
            </a:r>
            <a:r>
              <a:rPr lang="en-US" altLang="zh-CN" sz="2000" b="1" i="1" dirty="0"/>
              <a:t>=None</a:t>
            </a:r>
            <a:r>
              <a:rPr lang="en-US" altLang="zh-CN" sz="2000" b="1" dirty="0"/>
              <a:t>, </a:t>
            </a:r>
            <a:r>
              <a:rPr lang="en-US" altLang="zh-CN" sz="2000" b="1" i="1" dirty="0" err="1"/>
              <a:t>var_name</a:t>
            </a:r>
            <a:r>
              <a:rPr lang="en-US" altLang="zh-CN" sz="2000" b="1" i="1" dirty="0"/>
              <a:t>=None</a:t>
            </a:r>
            <a:r>
              <a:rPr lang="en-US" altLang="zh-CN" sz="2000" b="1" dirty="0"/>
              <a:t>, </a:t>
            </a:r>
            <a:r>
              <a:rPr lang="en-US" altLang="zh-CN" sz="2000" b="1" i="1" dirty="0" err="1"/>
              <a:t>value_name</a:t>
            </a:r>
            <a:r>
              <a:rPr lang="en-US" altLang="zh-CN" sz="2000" b="1" i="1" dirty="0"/>
              <a:t>='value'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)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141" y="2443595"/>
            <a:ext cx="2793423" cy="18874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41" y="2443595"/>
            <a:ext cx="8054244" cy="432315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Reshaping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3327" y="1708058"/>
            <a:ext cx="9563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df.melt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(</a:t>
            </a:r>
            <a:r>
              <a:rPr lang="en-US" altLang="zh-CN" sz="2000" b="1" i="1" dirty="0" err="1"/>
              <a:t>id_vars</a:t>
            </a:r>
            <a:r>
              <a:rPr lang="en-US" altLang="zh-CN" sz="2000" b="1" i="1" dirty="0"/>
              <a:t>=None</a:t>
            </a:r>
            <a:r>
              <a:rPr lang="en-US" altLang="zh-CN" sz="2000" b="1" dirty="0"/>
              <a:t>, </a:t>
            </a:r>
            <a:r>
              <a:rPr lang="en-US" altLang="zh-CN" sz="2000" b="1" i="1" dirty="0" err="1"/>
              <a:t>value_vars</a:t>
            </a:r>
            <a:r>
              <a:rPr lang="en-US" altLang="zh-CN" sz="2000" b="1" i="1" dirty="0"/>
              <a:t>=None</a:t>
            </a:r>
            <a:r>
              <a:rPr lang="en-US" altLang="zh-CN" sz="2000" b="1" dirty="0"/>
              <a:t>, </a:t>
            </a:r>
            <a:r>
              <a:rPr lang="en-US" altLang="zh-CN" sz="2000" b="1" i="1" dirty="0" err="1"/>
              <a:t>var_name</a:t>
            </a:r>
            <a:r>
              <a:rPr lang="en-US" altLang="zh-CN" sz="2000" b="1" i="1" dirty="0"/>
              <a:t>=None</a:t>
            </a:r>
            <a:r>
              <a:rPr lang="en-US" altLang="zh-CN" sz="2000" b="1" dirty="0"/>
              <a:t>, </a:t>
            </a:r>
            <a:r>
              <a:rPr lang="en-US" altLang="zh-CN" sz="2000" b="1" i="1" dirty="0" err="1"/>
              <a:t>value_name</a:t>
            </a:r>
            <a:r>
              <a:rPr lang="en-US" altLang="zh-CN" sz="2000" b="1" i="1" dirty="0"/>
              <a:t>='value'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)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672" y="2860861"/>
            <a:ext cx="8174093" cy="30199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Combine </a:t>
            </a:r>
            <a:r>
              <a:rPr lang="en-US" altLang="zh-CN" dirty="0" err="1"/>
              <a:t>DataFrames</a:t>
            </a:r>
            <a:r>
              <a:rPr lang="en-US" altLang="zh-CN" dirty="0"/>
              <a:t> </a:t>
            </a:r>
            <a:endParaRPr lang="en-US" altLang="zh-CN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96118" y="1855048"/>
            <a:ext cx="113825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pd.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concat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(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objs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, axis=0, join=‘outer’)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r>
              <a:rPr lang="en-US" altLang="zh-CN" sz="2400" dirty="0">
                <a:latin typeface="Arial Unicode MS" panose="020B0604020202020204" charset="-122"/>
              </a:rPr>
              <a:t>combine </a:t>
            </a:r>
            <a:r>
              <a:rPr lang="en-US" altLang="zh-CN" sz="2400" dirty="0" err="1">
                <a:latin typeface="Arial Unicode MS" panose="020B0604020202020204" charset="-122"/>
              </a:rPr>
              <a:t>dataframes</a:t>
            </a:r>
            <a:r>
              <a:rPr lang="en-US" altLang="zh-CN" sz="2400" dirty="0">
                <a:latin typeface="Arial Unicode MS" panose="020B0604020202020204" charset="-122"/>
              </a:rPr>
              <a:t> together along an </a:t>
            </a:r>
            <a:r>
              <a:rPr lang="en-US" altLang="zh-CN" sz="2400" b="1" dirty="0">
                <a:latin typeface="Arial Unicode MS" panose="020B0604020202020204" charset="-122"/>
              </a:rPr>
              <a:t>axis</a:t>
            </a:r>
            <a:r>
              <a:rPr lang="en-US" altLang="zh-CN" sz="2400" dirty="0">
                <a:latin typeface="Arial Unicode MS" panose="020B0604020202020204" charset="-122"/>
              </a:rPr>
              <a:t> — either the </a:t>
            </a:r>
            <a:r>
              <a:rPr lang="en-US" altLang="zh-CN" sz="2400" b="1" dirty="0">
                <a:latin typeface="Arial Unicode MS" panose="020B0604020202020204" charset="-122"/>
              </a:rPr>
              <a:t>row axis</a:t>
            </a:r>
            <a:r>
              <a:rPr lang="en-US" altLang="zh-CN" sz="2400" dirty="0">
                <a:latin typeface="Arial Unicode MS" panose="020B0604020202020204" charset="-122"/>
              </a:rPr>
              <a:t> or </a:t>
            </a:r>
            <a:r>
              <a:rPr lang="en-US" altLang="zh-CN" sz="2400" b="1" dirty="0">
                <a:latin typeface="Arial Unicode MS" panose="020B0604020202020204" charset="-122"/>
              </a:rPr>
              <a:t>column axis</a:t>
            </a:r>
            <a:r>
              <a:rPr lang="en-US" altLang="zh-CN" sz="2400" dirty="0">
                <a:latin typeface="Arial Unicode MS" panose="020B0604020202020204" charset="-122"/>
              </a:rPr>
              <a:t>. 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endParaRPr kumimoji="1" lang="zh-CN" altLang="en-US" sz="20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  <p:pic>
        <p:nvPicPr>
          <p:cNvPr id="19460" name="Picture 4" descr="Concatenation along axis 0 (rows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70" y="3281954"/>
            <a:ext cx="5673256" cy="333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Combine </a:t>
            </a:r>
            <a:r>
              <a:rPr lang="en-US" altLang="zh-CN" dirty="0" err="1"/>
              <a:t>DataFrames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6118" y="1786652"/>
            <a:ext cx="5686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pd.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concat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(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objs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, axis=0, join=‘outer’)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737" y="3001431"/>
            <a:ext cx="2551073" cy="2772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795" y="2971801"/>
            <a:ext cx="2614495" cy="27721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66" y="864600"/>
            <a:ext cx="3644900" cy="58547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Combine </a:t>
            </a:r>
            <a:r>
              <a:rPr lang="en-US" altLang="zh-CN" dirty="0" err="1"/>
              <a:t>DataFrames</a:t>
            </a:r>
            <a:r>
              <a:rPr lang="en-US" altLang="zh-CN" dirty="0"/>
              <a:t> </a:t>
            </a:r>
            <a:endParaRPr lang="en-US" altLang="zh-CN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96118" y="1855048"/>
            <a:ext cx="1138254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pd.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concat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(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objs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, axis=0, join=‘outer’)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r>
              <a:rPr lang="en-US" altLang="zh-CN" sz="2400" dirty="0">
                <a:latin typeface="Arial Unicode MS" panose="020B0604020202020204" charset="-122"/>
              </a:rPr>
              <a:t>combine </a:t>
            </a:r>
            <a:r>
              <a:rPr lang="en-US" altLang="zh-CN" sz="2400" dirty="0" err="1">
                <a:latin typeface="Arial Unicode MS" panose="020B0604020202020204" charset="-122"/>
              </a:rPr>
              <a:t>dataframes</a:t>
            </a:r>
            <a:r>
              <a:rPr lang="en-US" altLang="zh-CN" sz="2400" dirty="0">
                <a:latin typeface="Arial Unicode MS" panose="020B0604020202020204" charset="-122"/>
              </a:rPr>
              <a:t> together along an </a:t>
            </a:r>
            <a:r>
              <a:rPr lang="en-US" altLang="zh-CN" sz="2400" b="1" dirty="0">
                <a:latin typeface="Arial Unicode MS" panose="020B0604020202020204" charset="-122"/>
              </a:rPr>
              <a:t>axis</a:t>
            </a:r>
            <a:r>
              <a:rPr lang="en-US" altLang="zh-CN" sz="2400" dirty="0">
                <a:latin typeface="Arial Unicode MS" panose="020B0604020202020204" charset="-122"/>
              </a:rPr>
              <a:t> — either the </a:t>
            </a:r>
            <a:r>
              <a:rPr lang="en-US" altLang="zh-CN" sz="2400" b="1" dirty="0">
                <a:latin typeface="Arial Unicode MS" panose="020B0604020202020204" charset="-122"/>
              </a:rPr>
              <a:t>row axis</a:t>
            </a:r>
            <a:r>
              <a:rPr lang="en-US" altLang="zh-CN" sz="2400" dirty="0">
                <a:latin typeface="Arial Unicode MS" panose="020B0604020202020204" charset="-122"/>
              </a:rPr>
              <a:t> or </a:t>
            </a:r>
            <a:r>
              <a:rPr lang="en-US" altLang="zh-CN" sz="2400" b="1" dirty="0">
                <a:latin typeface="Arial Unicode MS" panose="020B0604020202020204" charset="-122"/>
              </a:rPr>
              <a:t>column axis</a:t>
            </a:r>
            <a:r>
              <a:rPr lang="en-US" altLang="zh-CN" sz="2400" dirty="0">
                <a:latin typeface="Arial Unicode MS" panose="020B0604020202020204" charset="-122"/>
              </a:rPr>
              <a:t>. 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endParaRPr kumimoji="1" lang="zh-CN" altLang="en-US" sz="20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  <p:pic>
        <p:nvPicPr>
          <p:cNvPr id="19460" name="Picture 4" descr="Concatenation along axis 0 (rows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70" y="3281954"/>
            <a:ext cx="5673256" cy="333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Combine </a:t>
            </a:r>
            <a:r>
              <a:rPr lang="en-US" altLang="zh-CN" dirty="0" err="1"/>
              <a:t>DataFrames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6118" y="1975643"/>
            <a:ext cx="5686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pd.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concat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(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objs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, axis=0, join=‘outer’)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endParaRPr kumimoji="1" lang="zh-CN" altLang="en-US" sz="20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118" y="3458631"/>
            <a:ext cx="2551073" cy="27721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76" y="3429001"/>
            <a:ext cx="2614495" cy="27721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527" y="3222658"/>
            <a:ext cx="4617595" cy="297844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Combine </a:t>
            </a:r>
            <a:r>
              <a:rPr lang="en-US" altLang="zh-CN" dirty="0" err="1"/>
              <a:t>DataFrames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6118" y="2339143"/>
            <a:ext cx="5686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pd.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concat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(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objs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, axis=0, join=‘outer’)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118" y="3458631"/>
            <a:ext cx="2551073" cy="27721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20" y="3420815"/>
            <a:ext cx="2660477" cy="27721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156" y="1690688"/>
            <a:ext cx="58420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Combine </a:t>
            </a:r>
            <a:r>
              <a:rPr lang="en-US" altLang="zh-CN" dirty="0" err="1"/>
              <a:t>DataFrames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6118" y="2339143"/>
            <a:ext cx="5686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pd.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concat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(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objs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, axis=0, join=‘outer’)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endParaRPr kumimoji="1" lang="zh-CN" altLang="en-US" sz="20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118" y="3458631"/>
            <a:ext cx="2551073" cy="2772105"/>
          </a:xfrm>
          <a:prstGeom prst="rect">
            <a:avLst/>
          </a:prstGeom>
        </p:spPr>
      </p:pic>
      <p:pic>
        <p:nvPicPr>
          <p:cNvPr id="8" name="Picture 2" descr="Venn Diagram of Join Op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27" y="1812855"/>
            <a:ext cx="5909768" cy="416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620" y="3420815"/>
            <a:ext cx="2660477" cy="2772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en-US" altLang="zh-CN" dirty="0"/>
              <a:t> attributes and methods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3327" y="1690688"/>
            <a:ext cx="1107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 Unicode MS" panose="020B0604020202020204" charset="-122"/>
              </a:rPr>
              <a:t>Sort index</a:t>
            </a:r>
            <a:endParaRPr lang="zh-CN" altLang="en-US" sz="2400" b="1" dirty="0">
              <a:latin typeface="Arial Unicode MS" panose="020B0604020202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84692" y="1690688"/>
            <a:ext cx="6093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C55A11"/>
                </a:solidFill>
                <a:latin typeface="Arial Unicode MS" panose="020B0604020202020204" charset="-122"/>
              </a:rPr>
              <a:t>DataFrame</a:t>
            </a:r>
            <a:r>
              <a:rPr lang="zh-CN" altLang="en-US" sz="2400" dirty="0">
                <a:solidFill>
                  <a:srgbClr val="C55A11"/>
                </a:solidFill>
                <a:latin typeface="Arial Unicode MS" panose="020B0604020202020204" charset="-122"/>
              </a:rPr>
              <a:t>.</a:t>
            </a:r>
            <a:r>
              <a:rPr lang="en-US" altLang="zh-CN" sz="2400" dirty="0" err="1">
                <a:solidFill>
                  <a:srgbClr val="C55A11"/>
                </a:solidFill>
                <a:latin typeface="Arial Unicode MS" panose="020B0604020202020204" charset="-122"/>
              </a:rPr>
              <a:t>sort_index</a:t>
            </a:r>
            <a:r>
              <a:rPr lang="zh-CN" altLang="en-US" sz="2400" dirty="0">
                <a:solidFill>
                  <a:srgbClr val="C55A11"/>
                </a:solidFill>
                <a:latin typeface="Arial Unicode MS" panose="020B0604020202020204" charset="-122"/>
              </a:rPr>
              <a:t>(</a:t>
            </a:r>
            <a:r>
              <a:rPr lang="en-US" altLang="zh-CN" sz="2400" dirty="0">
                <a:solidFill>
                  <a:srgbClr val="C55A11"/>
                </a:solidFill>
                <a:latin typeface="Arial Unicode MS" panose="020B0604020202020204" charset="-122"/>
              </a:rPr>
              <a:t>axis=0, ascending=True, </a:t>
            </a:r>
            <a:r>
              <a:rPr lang="en-US" altLang="zh-CN" sz="2400" dirty="0" err="1">
                <a:solidFill>
                  <a:srgbClr val="C55A11"/>
                </a:solidFill>
                <a:latin typeface="Arial Unicode MS" panose="020B0604020202020204" charset="-122"/>
              </a:rPr>
              <a:t>inplace</a:t>
            </a:r>
            <a:r>
              <a:rPr lang="en-US" altLang="zh-CN" sz="2400" dirty="0">
                <a:solidFill>
                  <a:srgbClr val="C55A11"/>
                </a:solidFill>
                <a:latin typeface="Arial Unicode MS" panose="020B0604020202020204" charset="-122"/>
              </a:rPr>
              <a:t>=False,…</a:t>
            </a:r>
            <a:r>
              <a:rPr lang="zh-CN" altLang="en-US" sz="2400" dirty="0">
                <a:solidFill>
                  <a:srgbClr val="C55A11"/>
                </a:solidFill>
                <a:latin typeface="Arial Unicode MS" panose="020B0604020202020204" charset="-122"/>
              </a:rPr>
              <a:t>)</a:t>
            </a:r>
            <a:endParaRPr lang="en-US" altLang="zh-CN" sz="2400" dirty="0">
              <a:solidFill>
                <a:srgbClr val="C55A11"/>
              </a:solidFill>
              <a:latin typeface="Arial Unicode MS" panose="020B0604020202020204" charset="-122"/>
            </a:endParaRPr>
          </a:p>
          <a:p>
            <a:r>
              <a:rPr lang="en-US" altLang="zh-CN" sz="2400" dirty="0">
                <a:latin typeface="Arial Unicode MS" panose="020B0604020202020204" charset="-122"/>
              </a:rPr>
              <a:t>Sort object by labels (along an axis).</a:t>
            </a:r>
            <a:endParaRPr lang="en-US" altLang="zh-CN" sz="2400" dirty="0">
              <a:latin typeface="Arial Unicode MS" panose="020B0604020202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349" y="3341905"/>
            <a:ext cx="2451100" cy="2387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992" y="3329205"/>
            <a:ext cx="2565400" cy="2374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82" y="3360955"/>
            <a:ext cx="2857500" cy="2349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Combine </a:t>
            </a:r>
            <a:r>
              <a:rPr lang="en-US" altLang="zh-CN" dirty="0" err="1"/>
              <a:t>DataFrames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6118" y="2339143"/>
            <a:ext cx="5686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pd.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concat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(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objs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, axis=0, join=‘outer’)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118" y="3458631"/>
            <a:ext cx="2551073" cy="27721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20" y="3420815"/>
            <a:ext cx="2660477" cy="27721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651704" cy="233863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Combine </a:t>
            </a:r>
            <a:r>
              <a:rPr lang="en-US" altLang="zh-CN" dirty="0" err="1"/>
              <a:t>DataFrames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3327" y="1641306"/>
            <a:ext cx="116871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2. </a:t>
            </a:r>
            <a:r>
              <a:rPr kumimoji="1"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pd.merge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(left, right, how = ‘inner’, on=None,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left_on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None,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right_on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None, 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		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left_index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False,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right_index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False, suffixes = (‘_x’, ‘_y’) )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Merge </a:t>
            </a:r>
            <a:r>
              <a:rPr lang="en-US" altLang="zh-CN" sz="2400" dirty="0" err="1"/>
              <a:t>DataFrames</a:t>
            </a:r>
            <a:r>
              <a:rPr lang="en-US" altLang="zh-CN" sz="2400" dirty="0"/>
              <a:t> on specific</a:t>
            </a:r>
            <a:r>
              <a:rPr lang="en-US" altLang="zh-CN" sz="2400" dirty="0">
                <a:latin typeface="Arial Unicode MS" panose="020B0604020202020204" charset="-122"/>
              </a:rPr>
              <a:t> columns. </a:t>
            </a:r>
            <a:endParaRPr kumimoji="1" lang="zh-CN" altLang="en-US" sz="20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3327" y="3429000"/>
            <a:ext cx="9276899" cy="3733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left, right: </a:t>
            </a:r>
            <a:r>
              <a:rPr lang="en-US" altLang="zh-CN" sz="2000" dirty="0" err="1"/>
              <a:t>DataFrames</a:t>
            </a:r>
            <a:r>
              <a:rPr lang="en-US" altLang="zh-CN" sz="2000" dirty="0"/>
              <a:t> to merge</a:t>
            </a:r>
            <a:endParaRPr kumimoji="1" lang="en-US" altLang="zh-CN" sz="20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how: </a:t>
            </a:r>
            <a:r>
              <a:rPr lang="en-US" altLang="zh-CN" sz="2000" dirty="0"/>
              <a:t>{'left', 'right', 'outer', 'inner’}, default 'inner'</a:t>
            </a:r>
            <a:endParaRPr kumimoji="1" lang="en-US" altLang="zh-CN" sz="20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on: </a:t>
            </a:r>
            <a:r>
              <a:rPr lang="en-US" altLang="zh-CN" sz="2000" dirty="0"/>
              <a:t>label names to join on. These must be found in both </a:t>
            </a:r>
            <a:r>
              <a:rPr lang="en-US" altLang="zh-CN" sz="2000" dirty="0" err="1"/>
              <a:t>DataFrames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</a:rPr>
              <a:t>left_on</a:t>
            </a:r>
            <a:r>
              <a:rPr lang="en-US" altLang="zh-CN" sz="2000" dirty="0"/>
              <a:t>: Column names to join on in the left </a:t>
            </a:r>
            <a:r>
              <a:rPr lang="en-US" altLang="zh-CN" sz="2000" dirty="0" err="1"/>
              <a:t>DataFrame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</a:rPr>
              <a:t>right_on</a:t>
            </a:r>
            <a:r>
              <a:rPr lang="en-US" altLang="zh-CN" sz="2000" dirty="0"/>
              <a:t>: Column names to join on in the right 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</a:rPr>
              <a:t>left_index</a:t>
            </a:r>
            <a:r>
              <a:rPr lang="en-US" altLang="zh-CN" sz="2000" dirty="0"/>
              <a:t>: Use the index from the left </a:t>
            </a:r>
            <a:r>
              <a:rPr lang="en-US" altLang="zh-CN" sz="2000" dirty="0" err="1"/>
              <a:t>DataFrame</a:t>
            </a:r>
            <a:r>
              <a:rPr lang="en-US" altLang="zh-CN" sz="2000" dirty="0"/>
              <a:t> for merging; default False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</a:rPr>
              <a:t>right_index</a:t>
            </a:r>
            <a:r>
              <a:rPr lang="en-US" altLang="zh-CN" sz="2000" dirty="0"/>
              <a:t>: Use the index from the left </a:t>
            </a:r>
            <a:r>
              <a:rPr lang="en-US" altLang="zh-CN" sz="2000" dirty="0" err="1"/>
              <a:t>DataFrame</a:t>
            </a:r>
            <a:r>
              <a:rPr lang="en-US" altLang="zh-CN" sz="2000" dirty="0"/>
              <a:t> for merging; default False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suffixes</a:t>
            </a:r>
            <a:r>
              <a:rPr lang="en-US" altLang="zh-CN" sz="2000" dirty="0"/>
              <a:t> : tuple of (str, str), default ('_x', '_y’) 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Suffix to apply to overlapping column names in the left and right side, respectively.</a:t>
            </a:r>
            <a:endParaRPr kumimoji="1" lang="en-US" altLang="zh-CN" sz="20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pPr>
              <a:lnSpc>
                <a:spcPct val="120000"/>
              </a:lnSpc>
            </a:pPr>
            <a:endParaRPr kumimoji="1" lang="zh-CN" altLang="en-US" sz="20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Combine </a:t>
            </a:r>
            <a:r>
              <a:rPr lang="en-US" altLang="zh-CN" dirty="0" err="1"/>
              <a:t>DataFrames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2445" y="1647678"/>
            <a:ext cx="116871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2. </a:t>
            </a:r>
            <a:r>
              <a:rPr kumimoji="1"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pd.merge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(left, right, how = ‘inner’, on=None,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left_on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None,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right_on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None, 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		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left_index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False,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right_index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False, suffixes = (‘_x’, ‘_y’) )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Merge </a:t>
            </a:r>
            <a:r>
              <a:rPr lang="en-US" altLang="zh-CN" sz="2400" dirty="0" err="1"/>
              <a:t>DataFrames</a:t>
            </a:r>
            <a:r>
              <a:rPr lang="en-US" altLang="zh-CN" sz="2400" dirty="0"/>
              <a:t> on one</a:t>
            </a:r>
            <a:r>
              <a:rPr lang="en-US" altLang="zh-CN" sz="2400" dirty="0">
                <a:latin typeface="Arial Unicode MS" panose="020B0604020202020204" charset="-122"/>
              </a:rPr>
              <a:t> column. </a:t>
            </a:r>
            <a:endParaRPr kumimoji="1" lang="zh-CN" altLang="en-US" sz="20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55" y="3929280"/>
            <a:ext cx="2625065" cy="24207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090" y="3849372"/>
            <a:ext cx="2546350" cy="25788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996" y="3174327"/>
            <a:ext cx="4994908" cy="339617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Combine </a:t>
            </a:r>
            <a:r>
              <a:rPr lang="en-US" altLang="zh-CN" dirty="0" err="1"/>
              <a:t>DataFrames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55" y="3929280"/>
            <a:ext cx="2625065" cy="24207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20" y="3881581"/>
            <a:ext cx="2821501" cy="242071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2445" y="1647678"/>
            <a:ext cx="116871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2. </a:t>
            </a:r>
            <a:r>
              <a:rPr kumimoji="1"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pd.merge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(left, right, how = ‘inner’, on=None,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left_on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None,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right_on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None, 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		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left_index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False,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right_index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False, suffixes = (‘_x’, ‘_y’) )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Merge </a:t>
            </a:r>
            <a:r>
              <a:rPr lang="en-US" altLang="zh-CN" sz="2400" dirty="0" err="1"/>
              <a:t>DataFrames</a:t>
            </a:r>
            <a:r>
              <a:rPr lang="en-US" altLang="zh-CN" sz="2400" dirty="0"/>
              <a:t> on one</a:t>
            </a:r>
            <a:r>
              <a:rPr lang="en-US" altLang="zh-CN" sz="2400" dirty="0">
                <a:latin typeface="Arial Unicode MS" panose="020B0604020202020204" charset="-122"/>
              </a:rPr>
              <a:t> column. </a:t>
            </a:r>
            <a:endParaRPr kumimoji="1" lang="zh-CN" altLang="en-US" sz="20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Pandas-</a:t>
            </a:r>
            <a:r>
              <a:rPr kumimoji="1" lang="en-US" altLang="zh-CN" dirty="0" err="1"/>
              <a:t>DataFrame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135" y="3429001"/>
            <a:ext cx="9952447" cy="3358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2445" y="1647678"/>
            <a:ext cx="116871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2. </a:t>
            </a:r>
            <a:r>
              <a:rPr kumimoji="1"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pd.merge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(left, right, how = ‘inner’, on=None,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left_on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None,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right_on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None, 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		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left_index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False,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right_index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False, suffixes = (‘_x’, ‘_y’) )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Merge </a:t>
            </a:r>
            <a:r>
              <a:rPr lang="en-US" altLang="zh-CN" sz="2400" dirty="0" err="1"/>
              <a:t>DataFrames</a:t>
            </a:r>
            <a:r>
              <a:rPr lang="en-US" altLang="zh-CN" sz="2400" dirty="0"/>
              <a:t> on one</a:t>
            </a:r>
            <a:r>
              <a:rPr lang="en-US" altLang="zh-CN" sz="2400" dirty="0">
                <a:latin typeface="Arial Unicode MS" panose="020B0604020202020204" charset="-122"/>
              </a:rPr>
              <a:t> column. </a:t>
            </a:r>
            <a:endParaRPr kumimoji="1" lang="zh-CN" altLang="en-US" sz="20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Pandas-</a:t>
            </a:r>
            <a:r>
              <a:rPr kumimoji="1" lang="en-US" altLang="zh-CN" dirty="0" err="1"/>
              <a:t>DataFrame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27" y="3574916"/>
            <a:ext cx="4127946" cy="3139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997" y="3429000"/>
            <a:ext cx="4444250" cy="310574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2445" y="1647678"/>
            <a:ext cx="116871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2. </a:t>
            </a:r>
            <a:r>
              <a:rPr kumimoji="1"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pd.merge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(left, right, how = ‘inner’, on=None,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left_on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None,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right_on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None, 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		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left_index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False,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right_index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False, suffixes = (‘_x’, ‘_y’) )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Merge </a:t>
            </a:r>
            <a:r>
              <a:rPr lang="en-US" altLang="zh-CN" sz="2400" dirty="0" err="1"/>
              <a:t>DataFrames</a:t>
            </a:r>
            <a:r>
              <a:rPr lang="en-US" altLang="zh-CN" sz="2400" dirty="0"/>
              <a:t> on multiple</a:t>
            </a:r>
            <a:r>
              <a:rPr lang="en-US" altLang="zh-CN" sz="2400" dirty="0">
                <a:latin typeface="Arial Unicode MS" panose="020B0604020202020204" charset="-122"/>
              </a:rPr>
              <a:t> columns. </a:t>
            </a:r>
            <a:endParaRPr kumimoji="1" lang="zh-CN" altLang="en-US" sz="20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Pandas-</a:t>
            </a:r>
            <a:r>
              <a:rPr kumimoji="1" lang="en-US" altLang="zh-CN" dirty="0" err="1"/>
              <a:t>DataFrame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848" y="3429001"/>
            <a:ext cx="8874153" cy="340989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2445" y="1647678"/>
            <a:ext cx="116871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2. </a:t>
            </a:r>
            <a:r>
              <a:rPr kumimoji="1"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pd.merge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(left, right, how = ‘inner’, on=None,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left_on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None,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right_on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None, 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		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left_index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False,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right_index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</a:rPr>
              <a:t> = False, suffixes = (‘_x’, ‘_y’) )</a:t>
            </a: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Merge </a:t>
            </a:r>
            <a:r>
              <a:rPr lang="en-US" altLang="zh-CN" sz="2400" dirty="0" err="1"/>
              <a:t>DataFrames</a:t>
            </a:r>
            <a:r>
              <a:rPr lang="en-US" altLang="zh-CN" sz="2400" dirty="0"/>
              <a:t> on multiple</a:t>
            </a:r>
            <a:r>
              <a:rPr lang="en-US" altLang="zh-CN" sz="2400" dirty="0">
                <a:latin typeface="Arial Unicode MS" panose="020B0604020202020204" charset="-122"/>
              </a:rPr>
              <a:t> columns. </a:t>
            </a:r>
            <a:endParaRPr kumimoji="1" lang="zh-CN" altLang="en-US" sz="2000" b="1" dirty="0">
              <a:solidFill>
                <a:schemeClr val="accent2">
                  <a:lumMod val="75000"/>
                </a:schemeClr>
              </a:solidFill>
              <a:latin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en-US" altLang="zh-CN" dirty="0"/>
              <a:t> attributes and methods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3327" y="1690688"/>
            <a:ext cx="1107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 Unicode MS" panose="020B0604020202020204" charset="-122"/>
              </a:rPr>
              <a:t>Drop duplicates</a:t>
            </a:r>
            <a:endParaRPr lang="zh-CN" altLang="en-US" sz="2400" b="1" dirty="0">
              <a:latin typeface="Arial Unicode MS" panose="020B0604020202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20777" y="1552188"/>
            <a:ext cx="81918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C55A11"/>
                </a:solidFill>
                <a:latin typeface="Arial Unicode MS" panose="020B0604020202020204" charset="-122"/>
              </a:rPr>
              <a:t>DataFrame.drop_duplicates</a:t>
            </a:r>
            <a:r>
              <a:rPr lang="en-US" altLang="zh-CN" sz="2400" dirty="0">
                <a:solidFill>
                  <a:srgbClr val="C55A11"/>
                </a:solidFill>
                <a:latin typeface="Arial Unicode MS" panose="020B0604020202020204" charset="-122"/>
              </a:rPr>
              <a:t>(subset=None, *, keep='first', </a:t>
            </a:r>
            <a:r>
              <a:rPr lang="en-US" altLang="zh-CN" sz="2400" dirty="0" err="1">
                <a:solidFill>
                  <a:srgbClr val="C55A11"/>
                </a:solidFill>
                <a:latin typeface="Arial Unicode MS" panose="020B0604020202020204" charset="-122"/>
              </a:rPr>
              <a:t>inplace</a:t>
            </a:r>
            <a:r>
              <a:rPr lang="en-US" altLang="zh-CN" sz="2400" dirty="0">
                <a:solidFill>
                  <a:srgbClr val="C55A11"/>
                </a:solidFill>
                <a:latin typeface="Arial Unicode MS" panose="020B0604020202020204" charset="-122"/>
              </a:rPr>
              <a:t>=False, </a:t>
            </a:r>
            <a:r>
              <a:rPr lang="en-US" altLang="zh-CN" sz="2400" dirty="0" err="1">
                <a:solidFill>
                  <a:srgbClr val="C55A11"/>
                </a:solidFill>
                <a:latin typeface="Arial Unicode MS" panose="020B0604020202020204" charset="-122"/>
              </a:rPr>
              <a:t>ignore_index</a:t>
            </a:r>
            <a:r>
              <a:rPr lang="en-US" altLang="zh-CN" sz="2400" dirty="0">
                <a:solidFill>
                  <a:srgbClr val="C55A11"/>
                </a:solidFill>
                <a:latin typeface="Arial Unicode MS" panose="020B0604020202020204" charset="-122"/>
              </a:rPr>
              <a:t>=False)</a:t>
            </a:r>
            <a:endParaRPr lang="en-US" altLang="zh-CN" sz="2400" dirty="0">
              <a:solidFill>
                <a:srgbClr val="C55A11"/>
              </a:solidFill>
              <a:latin typeface="Arial Unicode MS" panose="020B0604020202020204" charset="-122"/>
            </a:endParaRPr>
          </a:p>
          <a:p>
            <a:r>
              <a:rPr lang="en-US" altLang="zh-CN" sz="2400" dirty="0">
                <a:latin typeface="Arial Unicode MS" panose="020B0604020202020204" charset="-122"/>
              </a:rPr>
              <a:t>Return </a:t>
            </a:r>
            <a:r>
              <a:rPr lang="en-US" altLang="zh-CN" sz="2400" dirty="0" err="1">
                <a:latin typeface="Arial Unicode MS" panose="020B0604020202020204" charset="-122"/>
              </a:rPr>
              <a:t>DataFrame</a:t>
            </a:r>
            <a:r>
              <a:rPr lang="en-US" altLang="zh-CN" sz="2400" dirty="0">
                <a:latin typeface="Arial Unicode MS" panose="020B0604020202020204" charset="-122"/>
              </a:rPr>
              <a:t> with duplicate rows removed.</a:t>
            </a:r>
            <a:endParaRPr lang="en-US" altLang="zh-CN" sz="2400" dirty="0">
              <a:latin typeface="Arial Unicode MS" panose="020B0604020202020204" charset="-122"/>
            </a:endParaRPr>
          </a:p>
          <a:p>
            <a:r>
              <a:rPr lang="en-US" altLang="zh-CN" sz="2400" dirty="0">
                <a:latin typeface="Arial Unicode MS" panose="020B0604020202020204" charset="-122"/>
              </a:rPr>
              <a:t>By default, it removes duplicate rows based on all columns.</a:t>
            </a:r>
            <a:endParaRPr lang="en-US" altLang="zh-CN" sz="2400" dirty="0">
              <a:latin typeface="Arial Unicode MS" panose="020B0604020202020204" charset="-122"/>
            </a:endParaRPr>
          </a:p>
          <a:p>
            <a:r>
              <a:rPr lang="en-US" altLang="zh-CN" sz="2400" i="1" dirty="0">
                <a:latin typeface="Arial Unicode MS" panose="020B0604020202020204" charset="-122"/>
              </a:rPr>
              <a:t>Keep</a:t>
            </a:r>
            <a:r>
              <a:rPr lang="en-US" altLang="zh-CN" sz="2400" dirty="0">
                <a:latin typeface="Arial Unicode MS" panose="020B0604020202020204" charset="-122"/>
              </a:rPr>
              <a:t>: {‘first’, ‘last’, False}, default ‘first’</a:t>
            </a:r>
            <a:endParaRPr lang="en-US" altLang="zh-CN" sz="2400" dirty="0">
              <a:latin typeface="Arial Unicode MS" panose="020B0604020202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56" y="2521684"/>
            <a:ext cx="2959100" cy="3111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777" y="3631899"/>
            <a:ext cx="2946400" cy="2743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525" y="3895571"/>
            <a:ext cx="4457700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DataFrame</a:t>
            </a:r>
            <a:r>
              <a:rPr kumimoji="1" lang="en-US" altLang="zh-CN" dirty="0"/>
              <a:t> attributes and methods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3327" y="1690688"/>
            <a:ext cx="1107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 Unicode MS" panose="020B0604020202020204" charset="-122"/>
              </a:rPr>
              <a:t>Drop duplicates</a:t>
            </a:r>
            <a:endParaRPr lang="zh-CN" altLang="en-US" sz="2400" b="1" dirty="0">
              <a:latin typeface="Arial Unicode MS" panose="020B0604020202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20777" y="1552188"/>
            <a:ext cx="81918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C55A11"/>
                </a:solidFill>
                <a:latin typeface="Arial Unicode MS" panose="020B0604020202020204" charset="-122"/>
              </a:rPr>
              <a:t>DataFrame.drop_duplicates</a:t>
            </a:r>
            <a:r>
              <a:rPr lang="en-US" altLang="zh-CN" sz="2400" dirty="0">
                <a:solidFill>
                  <a:srgbClr val="C55A11"/>
                </a:solidFill>
                <a:latin typeface="Arial Unicode MS" panose="020B0604020202020204" charset="-122"/>
              </a:rPr>
              <a:t>(subset=None, *, keep='first', </a:t>
            </a:r>
            <a:r>
              <a:rPr lang="en-US" altLang="zh-CN" sz="2400" dirty="0" err="1">
                <a:solidFill>
                  <a:srgbClr val="C55A11"/>
                </a:solidFill>
                <a:latin typeface="Arial Unicode MS" panose="020B0604020202020204" charset="-122"/>
              </a:rPr>
              <a:t>inplace</a:t>
            </a:r>
            <a:r>
              <a:rPr lang="en-US" altLang="zh-CN" sz="2400" dirty="0">
                <a:solidFill>
                  <a:srgbClr val="C55A11"/>
                </a:solidFill>
                <a:latin typeface="Arial Unicode MS" panose="020B0604020202020204" charset="-122"/>
              </a:rPr>
              <a:t>=False, </a:t>
            </a:r>
            <a:r>
              <a:rPr lang="en-US" altLang="zh-CN" sz="2400" dirty="0" err="1">
                <a:solidFill>
                  <a:srgbClr val="C55A11"/>
                </a:solidFill>
                <a:latin typeface="Arial Unicode MS" panose="020B0604020202020204" charset="-122"/>
              </a:rPr>
              <a:t>ignore_index</a:t>
            </a:r>
            <a:r>
              <a:rPr lang="en-US" altLang="zh-CN" sz="2400" dirty="0">
                <a:solidFill>
                  <a:srgbClr val="C55A11"/>
                </a:solidFill>
                <a:latin typeface="Arial Unicode MS" panose="020B0604020202020204" charset="-122"/>
              </a:rPr>
              <a:t>=False)</a:t>
            </a:r>
            <a:endParaRPr lang="en-US" altLang="zh-CN" sz="2400" dirty="0">
              <a:solidFill>
                <a:srgbClr val="C55A11"/>
              </a:solidFill>
              <a:latin typeface="Arial Unicode MS" panose="020B0604020202020204" charset="-122"/>
            </a:endParaRPr>
          </a:p>
          <a:p>
            <a:r>
              <a:rPr lang="en-US" altLang="zh-CN" sz="2400" dirty="0">
                <a:latin typeface="Arial Unicode MS" panose="020B0604020202020204" charset="-122"/>
              </a:rPr>
              <a:t>Return </a:t>
            </a:r>
            <a:r>
              <a:rPr lang="en-US" altLang="zh-CN" sz="2400" dirty="0" err="1">
                <a:latin typeface="Arial Unicode MS" panose="020B0604020202020204" charset="-122"/>
              </a:rPr>
              <a:t>DataFrame</a:t>
            </a:r>
            <a:r>
              <a:rPr lang="en-US" altLang="zh-CN" sz="2400" dirty="0">
                <a:latin typeface="Arial Unicode MS" panose="020B0604020202020204" charset="-122"/>
              </a:rPr>
              <a:t> with duplicate rows removed.</a:t>
            </a:r>
            <a:endParaRPr lang="en-US" altLang="zh-CN" sz="2400" dirty="0">
              <a:latin typeface="Arial Unicode MS" panose="020B0604020202020204" charset="-122"/>
            </a:endParaRPr>
          </a:p>
          <a:p>
            <a:r>
              <a:rPr lang="en-US" altLang="zh-CN" sz="2400" dirty="0">
                <a:latin typeface="Arial Unicode MS" panose="020B0604020202020204" charset="-122"/>
              </a:rPr>
              <a:t>By default, it removes duplicate rows based on all columns.</a:t>
            </a:r>
            <a:endParaRPr lang="en-US" altLang="zh-CN" sz="2400" dirty="0">
              <a:latin typeface="Arial Unicode MS" panose="020B0604020202020204" charset="-122"/>
            </a:endParaRPr>
          </a:p>
          <a:p>
            <a:r>
              <a:rPr lang="en-US" altLang="zh-CN" sz="2400" i="1" dirty="0">
                <a:latin typeface="Arial Unicode MS" panose="020B0604020202020204" charset="-122"/>
              </a:rPr>
              <a:t>Keep</a:t>
            </a:r>
            <a:r>
              <a:rPr lang="en-US" altLang="zh-CN" sz="2400" dirty="0">
                <a:latin typeface="Arial Unicode MS" panose="020B0604020202020204" charset="-122"/>
              </a:rPr>
              <a:t>: {‘first’, ‘last’, False}, default ‘first’</a:t>
            </a:r>
            <a:endParaRPr lang="en-US" altLang="zh-CN" sz="2400" dirty="0">
              <a:latin typeface="Arial Unicode MS" panose="020B0604020202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56" y="2521684"/>
            <a:ext cx="2959100" cy="3111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851" y="3830653"/>
            <a:ext cx="7035800" cy="2374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Apply functions to </a:t>
            </a:r>
            <a:r>
              <a:rPr kumimoji="1" lang="en-US" altLang="zh-CN" dirty="0" err="1"/>
              <a:t>DataFrames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3327" y="1690688"/>
            <a:ext cx="1107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55A11"/>
                </a:solidFill>
                <a:latin typeface="Arial Unicode MS" panose="020B0604020202020204" charset="-122"/>
              </a:rPr>
              <a:t>.apply( </a:t>
            </a:r>
            <a:r>
              <a:rPr lang="en-US" altLang="zh-CN" sz="2800" b="1" dirty="0" err="1">
                <a:solidFill>
                  <a:srgbClr val="C55A11"/>
                </a:solidFill>
                <a:latin typeface="Arial Unicode MS" panose="020B0604020202020204" charset="-122"/>
              </a:rPr>
              <a:t>func</a:t>
            </a:r>
            <a:r>
              <a:rPr lang="en-US" altLang="zh-CN" sz="2800" b="1" dirty="0">
                <a:solidFill>
                  <a:srgbClr val="C55A11"/>
                </a:solidFill>
                <a:latin typeface="Arial Unicode MS" panose="020B0604020202020204" charset="-122"/>
              </a:rPr>
              <a:t>, axis=0): </a:t>
            </a:r>
            <a:r>
              <a:rPr lang="en-US" altLang="zh-CN" sz="2800" b="0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allow the users to pass a function and apply it on every single value of the Pandas series</a:t>
            </a:r>
            <a:endParaRPr lang="en-US" altLang="zh-CN" sz="2800" b="1" dirty="0">
              <a:latin typeface="Arial Unicode MS" panose="020B0604020202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3327" y="3089821"/>
            <a:ext cx="916880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C55A11"/>
                </a:solidFill>
                <a:latin typeface="Arial Unicode MS" panose="020B0604020202020204" charset="-122"/>
              </a:rPr>
              <a:t>func</a:t>
            </a:r>
            <a:r>
              <a:rPr lang="en-US" altLang="zh-CN" sz="2800" dirty="0">
                <a:latin typeface="Arial Unicode MS" panose="020B0604020202020204" charset="-122"/>
              </a:rPr>
              <a:t> : </a:t>
            </a:r>
            <a:endParaRPr lang="en-US" altLang="zh-CN" sz="2800" dirty="0">
              <a:latin typeface="Arial Unicode MS" panose="020B0604020202020204" charset="-122"/>
            </a:endParaRPr>
          </a:p>
          <a:p>
            <a:r>
              <a:rPr lang="en-US" altLang="zh-CN" sz="2800" dirty="0">
                <a:latin typeface="Arial Unicode MS" panose="020B0604020202020204" charset="-122"/>
              </a:rPr>
              <a:t>function.  Function to apply to each column or row.</a:t>
            </a:r>
            <a:endParaRPr lang="en-US" altLang="zh-CN" sz="2800" dirty="0">
              <a:latin typeface="Arial Unicode MS" panose="020B0604020202020204" charset="-122"/>
            </a:endParaRPr>
          </a:p>
          <a:p>
            <a:r>
              <a:rPr lang="en-US" altLang="zh-CN" sz="2800" dirty="0">
                <a:solidFill>
                  <a:srgbClr val="C55A11"/>
                </a:solidFill>
                <a:latin typeface="Arial Unicode MS" panose="020B0604020202020204" charset="-122"/>
              </a:rPr>
              <a:t>axis</a:t>
            </a:r>
            <a:r>
              <a:rPr lang="en-US" altLang="zh-CN" sz="2800" dirty="0">
                <a:latin typeface="Arial Unicode MS" panose="020B0604020202020204" charset="-122"/>
              </a:rPr>
              <a:t>: </a:t>
            </a:r>
            <a:endParaRPr lang="en-US" altLang="zh-CN" sz="2800" dirty="0">
              <a:latin typeface="Arial Unicode MS" panose="020B0604020202020204" charset="-122"/>
            </a:endParaRPr>
          </a:p>
          <a:p>
            <a:r>
              <a:rPr lang="en-US" altLang="zh-CN" sz="2800" dirty="0">
                <a:latin typeface="Arial Unicode MS" panose="020B0604020202020204" charset="-122"/>
              </a:rPr>
              <a:t>0 or 'index': apply function to each column. </a:t>
            </a:r>
            <a:endParaRPr lang="en-US" altLang="zh-CN" sz="2800" dirty="0">
              <a:latin typeface="Arial Unicode MS" panose="020B0604020202020204" charset="-122"/>
            </a:endParaRPr>
          </a:p>
          <a:p>
            <a:r>
              <a:rPr lang="en-US" altLang="zh-CN" sz="2800" dirty="0">
                <a:latin typeface="Arial Unicode MS" panose="020B0604020202020204" charset="-122"/>
              </a:rPr>
              <a:t>1 or 'columns': apply function to each row</a:t>
            </a:r>
            <a:endParaRPr lang="zh-CN" altLang="en-US" sz="2800" dirty="0">
              <a:latin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Apply functions to </a:t>
            </a:r>
            <a:r>
              <a:rPr kumimoji="1" lang="en-US" altLang="zh-CN" dirty="0" err="1"/>
              <a:t>DataFrames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3327" y="1690688"/>
            <a:ext cx="1107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55A11"/>
                </a:solidFill>
                <a:latin typeface="Arial Unicode MS" panose="020B0604020202020204" charset="-122"/>
              </a:rPr>
              <a:t>.apply( </a:t>
            </a:r>
            <a:r>
              <a:rPr lang="en-US" altLang="zh-CN" sz="2800" b="1" dirty="0" err="1">
                <a:solidFill>
                  <a:srgbClr val="C55A11"/>
                </a:solidFill>
                <a:latin typeface="Arial Unicode MS" panose="020B0604020202020204" charset="-122"/>
              </a:rPr>
              <a:t>func</a:t>
            </a:r>
            <a:r>
              <a:rPr lang="en-US" altLang="zh-CN" sz="2800" b="1" dirty="0">
                <a:solidFill>
                  <a:srgbClr val="C55A11"/>
                </a:solidFill>
                <a:latin typeface="Arial Unicode MS" panose="020B0604020202020204" charset="-122"/>
              </a:rPr>
              <a:t>, axis=0): </a:t>
            </a:r>
            <a:r>
              <a:rPr lang="en-US" altLang="zh-CN" sz="2800" b="0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allow the users to pass a function and apply it on every single value of the Pandas series</a:t>
            </a:r>
            <a:endParaRPr lang="en-US" altLang="zh-CN" sz="2800" b="1" dirty="0">
              <a:latin typeface="Arial Unicode MS" panose="020B0604020202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27" y="3016251"/>
            <a:ext cx="3089012" cy="2711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912" y="3032105"/>
            <a:ext cx="3001997" cy="26974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0" y="2940051"/>
            <a:ext cx="3321050" cy="35530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Apply functions to </a:t>
            </a:r>
            <a:r>
              <a:rPr kumimoji="1" lang="en-US" altLang="zh-CN" dirty="0" err="1"/>
              <a:t>DataFrames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3327" y="1690688"/>
            <a:ext cx="1107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55A11"/>
                </a:solidFill>
                <a:latin typeface="Arial Unicode MS" panose="020B0604020202020204" charset="-122"/>
              </a:rPr>
              <a:t>.apply( </a:t>
            </a:r>
            <a:r>
              <a:rPr lang="en-US" altLang="zh-CN" sz="2800" b="1" dirty="0" err="1">
                <a:solidFill>
                  <a:srgbClr val="C55A11"/>
                </a:solidFill>
                <a:latin typeface="Arial Unicode MS" panose="020B0604020202020204" charset="-122"/>
              </a:rPr>
              <a:t>func</a:t>
            </a:r>
            <a:r>
              <a:rPr lang="en-US" altLang="zh-CN" sz="2800" b="1" dirty="0">
                <a:solidFill>
                  <a:srgbClr val="C55A11"/>
                </a:solidFill>
                <a:latin typeface="Arial Unicode MS" panose="020B0604020202020204" charset="-122"/>
              </a:rPr>
              <a:t>, axis=0): </a:t>
            </a:r>
            <a:r>
              <a:rPr lang="en-US" altLang="zh-CN" sz="2800" b="0" i="0" dirty="0">
                <a:solidFill>
                  <a:srgbClr val="273239"/>
                </a:solidFill>
                <a:effectLst/>
                <a:latin typeface="Arial Unicode MS" panose="020B0604020202020204" charset="-122"/>
              </a:rPr>
              <a:t>allow the users to pass a function and apply it on every single value of the Pandas series</a:t>
            </a:r>
            <a:endParaRPr lang="en-US" altLang="zh-CN" sz="2800" b="1" dirty="0">
              <a:latin typeface="Arial Unicode MS" panose="020B0604020202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27" y="3016251"/>
            <a:ext cx="3089012" cy="2711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49" y="3016250"/>
            <a:ext cx="4272049" cy="271194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NDkzODg2MGExMzdlOWExN2I0NTE1NzFlNzdjNjY2M2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9041</Words>
  <Application>WPS 演示</Application>
  <PresentationFormat>宽屏</PresentationFormat>
  <Paragraphs>467</Paragraphs>
  <Slides>46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Arial</vt:lpstr>
      <vt:lpstr>宋体</vt:lpstr>
      <vt:lpstr>Wingdings</vt:lpstr>
      <vt:lpstr>Arial Unicode MS</vt:lpstr>
      <vt:lpstr>微软雅黑</vt:lpstr>
      <vt:lpstr>Avenir</vt:lpstr>
      <vt:lpstr>DejaVu Math TeX Gyre</vt:lpstr>
      <vt:lpstr>等线</vt:lpstr>
      <vt:lpstr>Courier</vt:lpstr>
      <vt:lpstr>Courier New</vt:lpstr>
      <vt:lpstr>等线 Light</vt:lpstr>
      <vt:lpstr>Office 主题​​</vt:lpstr>
      <vt:lpstr>CS112: Introduction to Python programming</vt:lpstr>
      <vt:lpstr>Pandas-Data Structures</vt:lpstr>
      <vt:lpstr>DataFrame attributes and methods</vt:lpstr>
      <vt:lpstr>DataFrame attributes and methods</vt:lpstr>
      <vt:lpstr>DataFrame attributes and methods</vt:lpstr>
      <vt:lpstr>DataFrame attributes and methods</vt:lpstr>
      <vt:lpstr>Apply functions to DataFrames</vt:lpstr>
      <vt:lpstr>Apply functions to DataFrames</vt:lpstr>
      <vt:lpstr>Apply functions to DataFrames</vt:lpstr>
      <vt:lpstr>Apply functions to DataFrames</vt:lpstr>
      <vt:lpstr>Pandas Datetime</vt:lpstr>
      <vt:lpstr>Pandas Datetime</vt:lpstr>
      <vt:lpstr>Pandas Datetime</vt:lpstr>
      <vt:lpstr>Pandas Datetime</vt:lpstr>
      <vt:lpstr>Pandas Datetime</vt:lpstr>
      <vt:lpstr>DataFrame Grouping</vt:lpstr>
      <vt:lpstr>DataFrame Grouping</vt:lpstr>
      <vt:lpstr>DataFrame Grouping</vt:lpstr>
      <vt:lpstr>DataFrame Grouping</vt:lpstr>
      <vt:lpstr>DataFrame Grouping</vt:lpstr>
      <vt:lpstr>DataFrame Grouping</vt:lpstr>
      <vt:lpstr>DataFrame Grouping</vt:lpstr>
      <vt:lpstr>DataFrame Grouping</vt:lpstr>
      <vt:lpstr>DataFrame Grouping</vt:lpstr>
      <vt:lpstr>DataFrame Grouping</vt:lpstr>
      <vt:lpstr>DataFrame Grouping</vt:lpstr>
      <vt:lpstr>DataFrame Grouping</vt:lpstr>
      <vt:lpstr>DataFrame Reshaping</vt:lpstr>
      <vt:lpstr>DataFrame Reshaping</vt:lpstr>
      <vt:lpstr>DataFrame Reshaping</vt:lpstr>
      <vt:lpstr>DataFrame Reshaping</vt:lpstr>
      <vt:lpstr>DataFrame Reshaping</vt:lpstr>
      <vt:lpstr>DataFrame Reshaping</vt:lpstr>
      <vt:lpstr>Combine DataFrames </vt:lpstr>
      <vt:lpstr>Combine DataFrames </vt:lpstr>
      <vt:lpstr>Combine DataFrames </vt:lpstr>
      <vt:lpstr>Combine DataFrames </vt:lpstr>
      <vt:lpstr>Combine DataFrames </vt:lpstr>
      <vt:lpstr>Combine DataFrames </vt:lpstr>
      <vt:lpstr>Combine DataFrames </vt:lpstr>
      <vt:lpstr>Combine DataFrames </vt:lpstr>
      <vt:lpstr>Combine DataFrames</vt:lpstr>
      <vt:lpstr>Combine DataFrames</vt:lpstr>
      <vt:lpstr>Pandas-DataFrame</vt:lpstr>
      <vt:lpstr>Pandas-DataFrame</vt:lpstr>
      <vt:lpstr>Pandas-DataFrame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MED5018: Introduction to biomedical Python programming</dc:title>
  <dc:creator>tian ruilin</dc:creator>
  <cp:lastModifiedBy>风清月朗</cp:lastModifiedBy>
  <cp:revision>894</cp:revision>
  <dcterms:created xsi:type="dcterms:W3CDTF">2021-08-17T02:37:00Z</dcterms:created>
  <dcterms:modified xsi:type="dcterms:W3CDTF">2024-05-08T07:52:39Z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2BB03AF9E18F49CEAB1A545002F44A75_12</vt:lpwstr>
  </property>
  <property fmtid="{D5CDD505-2E9C-101B-9397-08002B2CF9AE}" pid="3" name="KSOProductBuildVer">
    <vt:lpwstr>2052-12.1.0.15712</vt:lpwstr>
  </property>
</Properties>
</file>