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46"/>
  </p:handoutMasterIdLst>
  <p:sldIdLst>
    <p:sldId id="256" r:id="rId3"/>
    <p:sldId id="1023" r:id="rId4"/>
    <p:sldId id="434" r:id="rId5"/>
    <p:sldId id="435" r:id="rId7"/>
    <p:sldId id="1025" r:id="rId8"/>
    <p:sldId id="1026" r:id="rId9"/>
    <p:sldId id="1027" r:id="rId10"/>
    <p:sldId id="436" r:id="rId11"/>
    <p:sldId id="1028" r:id="rId12"/>
    <p:sldId id="1029" r:id="rId13"/>
    <p:sldId id="1071" r:id="rId14"/>
    <p:sldId id="1030" r:id="rId15"/>
    <p:sldId id="440" r:id="rId16"/>
    <p:sldId id="441" r:id="rId17"/>
    <p:sldId id="1032" r:id="rId18"/>
    <p:sldId id="1034" r:id="rId19"/>
    <p:sldId id="437" r:id="rId20"/>
    <p:sldId id="1035" r:id="rId21"/>
    <p:sldId id="1036" r:id="rId22"/>
    <p:sldId id="1037" r:id="rId23"/>
    <p:sldId id="1033" r:id="rId24"/>
    <p:sldId id="1040" r:id="rId25"/>
    <p:sldId id="1051" r:id="rId26"/>
    <p:sldId id="1052" r:id="rId27"/>
    <p:sldId id="1038" r:id="rId28"/>
    <p:sldId id="514" r:id="rId29"/>
    <p:sldId id="1039" r:id="rId30"/>
    <p:sldId id="1041" r:id="rId31"/>
    <p:sldId id="1043" r:id="rId32"/>
    <p:sldId id="1044" r:id="rId33"/>
    <p:sldId id="1053" r:id="rId34"/>
    <p:sldId id="1054" r:id="rId35"/>
    <p:sldId id="1050" r:id="rId36"/>
    <p:sldId id="1045" r:id="rId37"/>
    <p:sldId id="1047" r:id="rId38"/>
    <p:sldId id="1048" r:id="rId39"/>
    <p:sldId id="1055" r:id="rId40"/>
    <p:sldId id="1056" r:id="rId41"/>
    <p:sldId id="1057" r:id="rId42"/>
    <p:sldId id="1058" r:id="rId43"/>
    <p:sldId id="1046" r:id="rId44"/>
    <p:sldId id="1072" r:id="rId45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00"/>
    <p:restoredTop sz="92135"/>
  </p:normalViewPr>
  <p:slideViewPr>
    <p:cSldViewPr snapToGrid="0" snapToObjects="1">
      <p:cViewPr>
        <p:scale>
          <a:sx n="91" d="100"/>
          <a:sy n="91" d="100"/>
        </p:scale>
        <p:origin x="736" y="67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gs" Target="tags/tag2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python-classes-and-objec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python-classes-and-object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geeksforgeeks.org/python-classes-and-object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geeksforgeeks.org/python-classes-and-objects/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Week 12: Class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b="1" dirty="0">
                <a:latin typeface="Courier" pitchFamily="2" charset="0"/>
              </a:rPr>
              <a:t>self</a:t>
            </a:r>
            <a:r>
              <a:rPr kumimoji="1" lang="en-US" altLang="zh-CN" dirty="0"/>
              <a:t> parameter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1405" y="1690932"/>
            <a:ext cx="1124410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Class methods must have an extra first parameter (usually named as self) in the method definition.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We do not give a value for this parameter when we call the method, Python provides it.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If we have a method that takes no arguments, we still have one argument.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When we call a method of the object as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myobject.method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(arg1, arg2),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this is automatically converted by Python into 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MyClass.method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myobject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, arg1, arg2) 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790" y="188595"/>
            <a:ext cx="10515600" cy="1325563"/>
          </a:xfrm>
        </p:spPr>
        <p:txBody>
          <a:bodyPr/>
          <a:p>
            <a:r>
              <a:rPr lang="en-US" altLang="zh-CN" sz="2800"/>
              <a:t>Class</a:t>
            </a:r>
            <a:r>
              <a:rPr lang="zh-CN" altLang="en-US" sz="2800"/>
              <a:t>中参数的传递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12590" y="459740"/>
            <a:ext cx="6972935" cy="5802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b="1" dirty="0">
                <a:latin typeface="Courier" pitchFamily="2" charset="0"/>
              </a:rPr>
              <a:t>self</a:t>
            </a:r>
            <a:r>
              <a:rPr kumimoji="1" lang="en-US" altLang="zh-CN" dirty="0"/>
              <a:t> parameter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2140" y="1506220"/>
            <a:ext cx="1143317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It does not have to be named 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self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, you can call it whatever you like, but it has to be the first parameter of any function in the class.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71162"/>
            <a:ext cx="4044950" cy="31759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49" y="3075274"/>
            <a:ext cx="4331045" cy="31718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-4031" b="49236"/>
          <a:stretch>
            <a:fillRect/>
          </a:stretch>
        </p:blipFill>
        <p:spPr>
          <a:xfrm>
            <a:off x="478336" y="1747205"/>
            <a:ext cx="9130907" cy="1325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95" y="3428798"/>
            <a:ext cx="9130145" cy="20253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037" y="4061862"/>
            <a:ext cx="8456520" cy="22235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-4031" r="13838" b="49236"/>
          <a:stretch>
            <a:fillRect/>
          </a:stretch>
        </p:blipFill>
        <p:spPr>
          <a:xfrm>
            <a:off x="364037" y="2205387"/>
            <a:ext cx="8621078" cy="1452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1325563"/>
          </a:xfrm>
        </p:spPr>
        <p:txBody>
          <a:bodyPr/>
          <a:lstStyle/>
          <a:p>
            <a:r>
              <a:rPr kumimoji="1" lang="en-US" altLang="zh-CN" sz="3600" dirty="0"/>
              <a:t>Instance and Class variables</a:t>
            </a:r>
            <a:endParaRPr kumimoji="1" lang="en-US" altLang="zh-CN" sz="3600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8" name="Picture 2" descr="Class Attributes in Pyth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6" y="1684372"/>
            <a:ext cx="5044926" cy="431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/>
          <p:cNvSpPr txBox="1"/>
          <p:nvPr/>
        </p:nvSpPr>
        <p:spPr>
          <a:xfrm>
            <a:off x="5195052" y="1524247"/>
            <a:ext cx="684682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In Class, attributes can be defined into two parts: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Instance variables: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The instance variables are attributes </a:t>
            </a:r>
            <a:r>
              <a:rPr lang="en-US" sz="2800" dirty="0">
                <a:solidFill>
                  <a:srgbClr val="FF0000"/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attached to an instance of a class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. We define instance variables in the constructor (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__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init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__()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method of a class).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sz="28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Class Variables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: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A class variable is a variable that is declared inside of class, but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outside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 of any instance method or __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init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__() method.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  <a:p>
            <a:endParaRPr lang="en-US" sz="28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variables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8838" y="151101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It is possible to change the value of the attribute of an instance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6" y="1511012"/>
            <a:ext cx="4294624" cy="329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" y="4975578"/>
            <a:ext cx="3222032" cy="1819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38" y="2396076"/>
            <a:ext cx="3365500" cy="20066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07510" y="4527550"/>
            <a:ext cx="757999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This change is specific for the instance. When new instances are created, the method __</a:t>
            </a:r>
            <a:r>
              <a:rPr lang="en-US" altLang="zh-CN" sz="2800" dirty="0" err="1">
                <a:latin typeface="Avenir Book" panose="02000503020000020003" pitchFamily="2" charset="0"/>
              </a:rPr>
              <a:t>init</a:t>
            </a:r>
            <a:r>
              <a:rPr lang="en-US" altLang="zh-CN" sz="2800" dirty="0">
                <a:latin typeface="Avenir Book" panose="02000503020000020003" pitchFamily="2" charset="0"/>
              </a:rPr>
              <a:t>__ is executed again to assign the attribute to the new instance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variables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8838" y="151101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It is possible to change the value of the attribute of an instance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57800" y="4481689"/>
            <a:ext cx="66443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This change is specific for the instance. When new instances are created, the method __</a:t>
            </a:r>
            <a:r>
              <a:rPr lang="en-US" altLang="zh-CN" sz="2800" dirty="0" err="1">
                <a:latin typeface="Avenir Book" panose="02000503020000020003" pitchFamily="2" charset="0"/>
              </a:rPr>
              <a:t>init</a:t>
            </a:r>
            <a:r>
              <a:rPr lang="en-US" altLang="zh-CN" sz="2800" dirty="0">
                <a:latin typeface="Avenir Book" panose="02000503020000020003" pitchFamily="2" charset="0"/>
              </a:rPr>
              <a:t>__ is executed again to assign the attribute to the new instance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6" y="1511012"/>
            <a:ext cx="4294624" cy="329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" y="4975578"/>
            <a:ext cx="3222032" cy="1819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38" y="2396076"/>
            <a:ext cx="3365500" cy="2006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865" y="2512649"/>
            <a:ext cx="3181351" cy="13255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Access instance variables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8837" y="1511013"/>
            <a:ext cx="66791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getattr</a:t>
            </a:r>
            <a:r>
              <a:rPr lang="en-US" altLang="zh-CN" sz="2800" dirty="0">
                <a:latin typeface="Avenir Book" panose="02000503020000020003" pitchFamily="2" charset="0"/>
              </a:rPr>
              <a:t>(object, name[, default])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Get </a:t>
            </a: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</a:rPr>
              <a:t>a named attribute</a:t>
            </a:r>
            <a:r>
              <a:rPr lang="en-US" altLang="zh-CN" sz="2800" dirty="0">
                <a:latin typeface="Avenir Book" panose="02000503020000020003" pitchFamily="2" charset="0"/>
              </a:rPr>
              <a:t> from an object; </a:t>
            </a:r>
            <a:r>
              <a:rPr lang="en-US" altLang="zh-CN" sz="2800" dirty="0" err="1">
                <a:latin typeface="Avenir Book" panose="02000503020000020003" pitchFamily="2" charset="0"/>
              </a:rPr>
              <a:t>getattr</a:t>
            </a:r>
            <a:r>
              <a:rPr lang="en-US" altLang="zh-CN" sz="2800" dirty="0">
                <a:latin typeface="Avenir Book" panose="02000503020000020003" pitchFamily="2" charset="0"/>
              </a:rPr>
              <a:t>(x, 'y') is equivalent to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x.y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.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6" y="1511012"/>
            <a:ext cx="4294624" cy="329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" y="4975578"/>
            <a:ext cx="3222032" cy="1819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28" y="4171221"/>
            <a:ext cx="4870416" cy="16087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Dynamically add instance variables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6" y="1511012"/>
            <a:ext cx="4294624" cy="329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" y="4975578"/>
            <a:ext cx="3222032" cy="1819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59" y="1888176"/>
            <a:ext cx="73152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260" y="169126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Object-oriented programming (OOP)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（面向对象编程）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is a programming paradigm based on the concept of "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objects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", which can contain data and code. The data is in the form of fields (often knowns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attributes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 or </a:t>
            </a:r>
            <a:r>
              <a:rPr lang="en-US" altLang="zh-CN" b="1" dirty="0">
                <a:solidFill>
                  <a:srgbClr val="000000"/>
                </a:solidFill>
                <a:latin typeface="Avenir Book" panose="02000503020000020003" pitchFamily="2" charset="0"/>
              </a:rPr>
              <a:t>properties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), and the code is in the form of procedures (often known as 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methods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Python is an </a:t>
            </a:r>
            <a:r>
              <a:rPr lang="en-US" altLang="zh-CN" dirty="0">
                <a:solidFill>
                  <a:srgbClr val="FF0000"/>
                </a:solidFill>
                <a:latin typeface="Avenir Book" panose="02000503020000020003" pitchFamily="2" charset="0"/>
              </a:rPr>
              <a:t>OOP language.</a:t>
            </a:r>
            <a:r>
              <a:rPr lang="en-US" altLang="zh-CN" dirty="0">
                <a:solidFill>
                  <a:srgbClr val="000000"/>
                </a:solidFill>
                <a:latin typeface="Avenir Book" panose="02000503020000020003" pitchFamily="2" charset="0"/>
              </a:rPr>
              <a:t> Almost everything in Python is an object, with its properties and methods.</a:t>
            </a:r>
            <a:endParaRPr lang="en-US" altLang="zh-CN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Object-oriented programming (OOP)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795" y="185420"/>
            <a:ext cx="11017885" cy="1325880"/>
          </a:xfrm>
        </p:spPr>
        <p:txBody>
          <a:bodyPr/>
          <a:lstStyle/>
          <a:p>
            <a:r>
              <a:rPr kumimoji="1" lang="en-US" altLang="zh-CN" sz="3600" dirty="0"/>
              <a:t>Dynamically delete instance variables</a:t>
            </a:r>
            <a:endParaRPr kumimoji="1" lang="en-US" altLang="zh-CN" sz="3600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786" y="1511012"/>
            <a:ext cx="4294624" cy="3291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6" y="4975578"/>
            <a:ext cx="3222032" cy="18193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82" y="1511011"/>
            <a:ext cx="7104816" cy="4981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variables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80309"/>
            <a:ext cx="4915803" cy="537769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389820"/>
            <a:ext cx="4915802" cy="50731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8805" y="52705"/>
            <a:ext cx="10515600" cy="1082675"/>
          </a:xfrm>
        </p:spPr>
        <p:txBody>
          <a:bodyPr/>
          <a:lstStyle/>
          <a:p>
            <a:r>
              <a:rPr kumimoji="1" lang="en-US" altLang="zh-CN" sz="3600" dirty="0">
                <a:latin typeface="Comic Sans MS" panose="030F0702030302020204" charset="0"/>
                <a:cs typeface="Comic Sans MS" panose="030F0702030302020204" charset="0"/>
              </a:rPr>
              <a:t>The __str__() function</a:t>
            </a:r>
            <a:endParaRPr kumimoji="1" lang="en-US" altLang="zh-CN" sz="3600" dirty="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358882" y="1205501"/>
            <a:ext cx="109949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__str__() 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function controls what should be returned when the class object is represented as a string.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If 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__str__() 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function is not set, the string representation of the object is returned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758707" y="3220974"/>
            <a:ext cx="48376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</a:t>
            </a: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6096165" y="2953978"/>
            <a:ext cx="544248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__str__(self):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self.name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}({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})"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(p1)</a:t>
            </a:r>
            <a:endParaRPr lang="en-US" sz="20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274600" y="6149477"/>
            <a:ext cx="2509114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John(36)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233687" y="6013993"/>
            <a:ext cx="4090436" cy="7078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&lt;__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main__.Person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object at 0x2ae2083ab100&gt;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4"/>
          <p:cNvSpPr txBox="1"/>
          <p:nvPr/>
        </p:nvSpPr>
        <p:spPr>
          <a:xfrm>
            <a:off x="162560" y="617995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OUTPUT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methods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5368" y="1923901"/>
            <a:ext cx="11966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Each class instance can have attributes attached to it for maintaining its state. Class instances can also have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methods</a:t>
            </a:r>
            <a:r>
              <a:rPr lang="en-US" altLang="zh-CN" sz="2800" dirty="0">
                <a:latin typeface="Avenir Book" panose="02000503020000020003" pitchFamily="2" charset="0"/>
              </a:rPr>
              <a:t> (defined by its class) for modifying its state.</a:t>
            </a:r>
            <a:endParaRPr lang="en-US" altLang="zh-CN" sz="4000" b="0" i="0" dirty="0">
              <a:solidFill>
                <a:srgbClr val="222222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510" y="3942919"/>
            <a:ext cx="2679930" cy="18799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50" y="3910817"/>
            <a:ext cx="2842490" cy="2030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215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Class methods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78708" y="1581636"/>
            <a:ext cx="11966632" cy="496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Inside a Class, we can define the following three types of methods.</a:t>
            </a:r>
            <a:endParaRPr lang="en-US" altLang="zh-CN" sz="2400" dirty="0">
              <a:solidFill>
                <a:srgbClr val="222222"/>
              </a:solidFill>
              <a:latin typeface="Avenir Book" panose="02000503020000020003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Instance method(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实例方法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: Used to access or modify the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 state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. If we use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 instance variables 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inside a method, such methods are called instance methods. It must have a 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self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 parameter to refer to the current object.</a:t>
            </a:r>
            <a:endParaRPr lang="en-US" altLang="zh-CN" sz="2400" dirty="0">
              <a:solidFill>
                <a:srgbClr val="222222"/>
              </a:solidFill>
              <a:latin typeface="Avenir Book" panose="02000503020000020003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 method(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类方法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: Used to access or modify the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 state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. In method implementation, if we use only 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 variables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, then such type of methods we should declare as a class method. The class method has a 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cls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 parameter which refers to the class.</a:t>
            </a:r>
            <a:endParaRPr lang="en-US" altLang="zh-CN" sz="2400" dirty="0">
              <a:solidFill>
                <a:srgbClr val="222222"/>
              </a:solidFill>
              <a:latin typeface="Avenir Book" panose="02000503020000020003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Static method(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静态方法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: It is a general utility method that performs a task in isolation. Inside this method, we don’t use instance or class variable because this static method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doesn’t take any parameters 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like self and </a:t>
            </a:r>
            <a:r>
              <a:rPr lang="en-US" altLang="zh-CN" sz="2400" dirty="0" err="1">
                <a:solidFill>
                  <a:srgbClr val="222222"/>
                </a:solidFill>
                <a:latin typeface="Avenir Book" panose="02000503020000020003" pitchFamily="2" charset="0"/>
              </a:rPr>
              <a:t>cls</a:t>
            </a:r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.</a:t>
            </a:r>
            <a:endParaRPr lang="en-US" altLang="zh-CN" sz="2400" b="0" i="0" dirty="0">
              <a:solidFill>
                <a:srgbClr val="222222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methods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8090" y="1578035"/>
            <a:ext cx="10515600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Instance methods are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functions</a:t>
            </a:r>
            <a:r>
              <a:rPr lang="en-US" altLang="zh-CN" sz="2800" dirty="0">
                <a:latin typeface="Avenir Book" panose="02000503020000020003" pitchFamily="2" charset="0"/>
              </a:rPr>
              <a:t> that belong to 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</a:t>
            </a:r>
            <a:r>
              <a:rPr lang="en-US" altLang="zh-CN" sz="2800" dirty="0">
                <a:latin typeface="Avenir Book" panose="02000503020000020003" pitchFamily="2" charset="0"/>
              </a:rPr>
              <a:t>.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Used to access or modify 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</a:t>
            </a:r>
            <a:r>
              <a:rPr lang="en-US" altLang="zh-CN" sz="2800" dirty="0">
                <a:latin typeface="Avenir Book" panose="02000503020000020003" pitchFamily="2" charset="0"/>
              </a:rPr>
              <a:t> state.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Use instance variables inside a method.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Must have a 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self</a:t>
            </a:r>
            <a:r>
              <a:rPr lang="en-US" altLang="zh-CN" sz="2800" dirty="0">
                <a:latin typeface="Avenir Book" panose="02000503020000020003" pitchFamily="2" charset="0"/>
              </a:rPr>
              <a:t> parameter to refer to the current object.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methods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543560" y="1514475"/>
            <a:ext cx="8728075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name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self.name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p1.myfunc()</a:t>
            </a:r>
            <a:endParaRPr lang="en-US" sz="2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310120" y="5715953"/>
            <a:ext cx="4591685" cy="52197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Hello my name is John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14"/>
          <p:cNvSpPr txBox="1"/>
          <p:nvPr/>
        </p:nvSpPr>
        <p:spPr>
          <a:xfrm>
            <a:off x="7309839" y="4906477"/>
            <a:ext cx="1569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</a:rPr>
              <a:t>OUTPUT</a:t>
            </a:r>
            <a:endParaRPr 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methods</a:t>
            </a:r>
            <a:endParaRPr kumimoji="1" lang="en-US" altLang="zh-CN" dirty="0"/>
          </a:p>
        </p:txBody>
      </p:sp>
      <p:sp>
        <p:nvSpPr>
          <p:cNvPr id="7" name="TextBox 10"/>
          <p:cNvSpPr txBox="1"/>
          <p:nvPr/>
        </p:nvSpPr>
        <p:spPr>
          <a:xfrm>
            <a:off x="358882" y="1618251"/>
            <a:ext cx="6170506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: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r>
              <a:rPr lang="en-US" sz="2000" b="0" dirty="0">
                <a:solidFill>
                  <a:srgbClr val="0000FF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__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init</a:t>
            </a:r>
            <a:r>
              <a:rPr lang="en-US" sz="2000" b="0" dirty="0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__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):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2"/>
            <a:r>
              <a:rPr lang="en-US" sz="2000" b="0" dirty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# Instance variable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2"/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name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2"/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b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# inst. method to modify inst. 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charset="0"/>
                <a:cs typeface="Comic Sans MS" panose="030F0702030302020204" charset="0"/>
              </a:rPr>
              <a:t>v</a:t>
            </a:r>
            <a:r>
              <a:rPr lang="en-US" sz="2000" b="0" dirty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ar.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r>
              <a:rPr lang="en-US" sz="2000" b="0" dirty="0">
                <a:solidFill>
                  <a:srgbClr val="0000FF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update_age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):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2"/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endParaRPr lang="en-US" sz="2000" b="0" dirty="0">
              <a:solidFill>
                <a:srgbClr val="008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r>
              <a:rPr lang="en-US" sz="2000" b="0" dirty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# inst. method to add inst. </a:t>
            </a:r>
            <a:r>
              <a:rPr lang="en-US" sz="2000" dirty="0">
                <a:solidFill>
                  <a:srgbClr val="008000"/>
                </a:solidFill>
                <a:latin typeface="Comic Sans MS" panose="030F0702030302020204" charset="0"/>
                <a:cs typeface="Comic Sans MS" panose="030F0702030302020204" charset="0"/>
              </a:rPr>
              <a:t>v</a:t>
            </a:r>
            <a:r>
              <a:rPr lang="en-US" sz="2000" b="0" dirty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ar.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1"/>
            <a:r>
              <a:rPr lang="en-US" sz="2000" b="0" dirty="0">
                <a:solidFill>
                  <a:srgbClr val="0000FF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add_marks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marks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):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pPr lvl="2"/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self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marks</a:t>
            </a:r>
            <a:r>
              <a:rPr lang="en-US" sz="2000" b="0" dirty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marks</a:t>
            </a:r>
            <a:endParaRPr lang="en-US" sz="2000" b="0" dirty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553555" y="5575580"/>
            <a:ext cx="4090436" cy="7078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Emma 14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Emma 18 75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4"/>
          <p:cNvSpPr txBox="1"/>
          <p:nvPr/>
        </p:nvSpPr>
        <p:spPr>
          <a:xfrm>
            <a:off x="6553555" y="515243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OUTPUT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447507" y="1690688"/>
            <a:ext cx="548728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# create object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1800" b="0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 = </a:t>
            </a:r>
            <a:r>
              <a:rPr lang="en-US" sz="1800" b="0">
                <a:solidFill>
                  <a:srgbClr val="267F99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Student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800" b="0">
                <a:solidFill>
                  <a:srgbClr val="A31515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"Emma"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1800" b="0">
                <a:solidFill>
                  <a:srgbClr val="098658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14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1800" b="0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print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name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b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</a:br>
            <a:r>
              <a:rPr lang="en-US" sz="1800" b="0">
                <a:solidFill>
                  <a:srgbClr val="008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# call instance method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update_age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18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add_marks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75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1800" b="0">
                <a:solidFill>
                  <a:srgbClr val="795E26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print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name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age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, 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stud</a:t>
            </a:r>
            <a:r>
              <a:rPr lang="en-US" sz="1800" b="0" err="1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.</a:t>
            </a:r>
            <a:r>
              <a:rPr lang="en-US" sz="1800" b="0" err="1">
                <a:solidFill>
                  <a:srgbClr val="00108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marks</a:t>
            </a:r>
            <a:r>
              <a:rPr lang="en-US" sz="1800" b="0">
                <a:solidFill>
                  <a:srgbClr val="000000"/>
                </a:solidFill>
                <a:effectLst/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sz="1800" b="0">
              <a:solidFill>
                <a:srgbClr val="000000"/>
              </a:solidFill>
              <a:effectLst/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 methods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38158"/>
            <a:ext cx="10303963" cy="27299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23" y="4551242"/>
            <a:ext cx="5846263" cy="15371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94" y="4341565"/>
            <a:ext cx="4560455" cy="21513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360" y="121285"/>
            <a:ext cx="10515600" cy="1325563"/>
          </a:xfrm>
        </p:spPr>
        <p:txBody>
          <a:bodyPr/>
          <a:lstStyle/>
          <a:p>
            <a:r>
              <a:rPr kumimoji="1" lang="en-US" altLang="zh-CN" sz="3600" dirty="0"/>
              <a:t>Class methods</a:t>
            </a:r>
            <a:endParaRPr kumimoji="1" lang="en-US" altLang="zh-CN" sz="36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419850" y="1363028"/>
            <a:ext cx="11352299" cy="4437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venir Book" panose="02000503020000020003" pitchFamily="2" charset="0"/>
              </a:rPr>
              <a:t>Used to access or modify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</a:t>
            </a:r>
            <a:r>
              <a:rPr lang="en-US" altLang="zh-CN" dirty="0">
                <a:latin typeface="Avenir Book" panose="02000503020000020003" pitchFamily="2" charset="0"/>
              </a:rPr>
              <a:t> state.</a:t>
            </a:r>
            <a:endParaRPr lang="en-US" altLang="zh-CN" dirty="0">
              <a:latin typeface="Avenir Book" panose="02000503020000020003" pitchFamily="2" charset="0"/>
            </a:endParaRPr>
          </a:p>
          <a:p>
            <a:r>
              <a:rPr lang="en-US" altLang="zh-CN" dirty="0">
                <a:latin typeface="Avenir Book" panose="02000503020000020003" pitchFamily="2" charset="0"/>
              </a:rPr>
              <a:t>To make a method as class method, add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classmethod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 </a:t>
            </a:r>
            <a:r>
              <a:rPr lang="en-US" altLang="zh-CN" dirty="0">
                <a:latin typeface="Avenir Book" panose="02000503020000020003" pitchFamily="2" charset="0"/>
              </a:rPr>
              <a:t>decorator before the method definition, and add </a:t>
            </a:r>
            <a:r>
              <a:rPr lang="en-US" altLang="zh-CN" dirty="0" err="1">
                <a:latin typeface="Avenir Book" panose="02000503020000020003" pitchFamily="2" charset="0"/>
              </a:rPr>
              <a:t>cls</a:t>
            </a:r>
            <a:r>
              <a:rPr lang="en-US" altLang="zh-CN" dirty="0">
                <a:latin typeface="Avenir Book" panose="02000503020000020003" pitchFamily="2" charset="0"/>
              </a:rPr>
              <a:t> as the first parameter to the method.</a:t>
            </a:r>
            <a:endParaRPr lang="en-US" altLang="zh-CN" dirty="0">
              <a:latin typeface="Avenir Book" panose="02000503020000020003" pitchFamily="2" charset="0"/>
            </a:endParaRPr>
          </a:p>
          <a:p>
            <a:r>
              <a:rPr lang="en-US" altLang="zh-CN" dirty="0">
                <a:latin typeface="Avenir Book" panose="02000503020000020003" pitchFamily="2" charset="0"/>
              </a:rPr>
              <a:t>The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classmethod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 </a:t>
            </a:r>
            <a:r>
              <a:rPr lang="en-US" altLang="zh-CN" dirty="0">
                <a:latin typeface="Avenir Book" panose="02000503020000020003" pitchFamily="2" charset="0"/>
              </a:rPr>
              <a:t>decorator is a </a:t>
            </a:r>
            <a:r>
              <a:rPr lang="en-US" altLang="zh-CN" dirty="0">
                <a:solidFill>
                  <a:srgbClr val="FF0000"/>
                </a:solidFill>
                <a:latin typeface="Avenir Book" panose="02000503020000020003" pitchFamily="2" charset="0"/>
              </a:rPr>
              <a:t>built-in function decorator</a:t>
            </a:r>
            <a:r>
              <a:rPr lang="en-US" altLang="zh-CN" dirty="0">
                <a:latin typeface="Avenir Book" panose="02000503020000020003" pitchFamily="2" charset="0"/>
              </a:rPr>
              <a:t>. In Python, we use the @</a:t>
            </a:r>
            <a:r>
              <a:rPr lang="en-US" altLang="zh-CN" dirty="0" err="1">
                <a:latin typeface="Avenir Book" panose="02000503020000020003" pitchFamily="2" charset="0"/>
              </a:rPr>
              <a:t>classmethod</a:t>
            </a:r>
            <a:r>
              <a:rPr lang="en-US" altLang="zh-CN" dirty="0">
                <a:latin typeface="Avenir Book" panose="02000503020000020003" pitchFamily="2" charset="0"/>
              </a:rPr>
              <a:t> decorator to declare a method as a class method. </a:t>
            </a:r>
            <a:endParaRPr lang="en-US" altLang="zh-CN" dirty="0"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Syntax for creating a class method </a:t>
            </a:r>
            <a:br>
              <a:rPr lang="en-US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871865" y="5220797"/>
            <a:ext cx="697719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C(object):</a:t>
            </a:r>
            <a:endParaRPr lang="en-US" sz="2400" b="1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classmethod</a:t>
            </a:r>
            <a:endParaRPr lang="en-US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fun(</a:t>
            </a:r>
            <a:r>
              <a:rPr lang="en-US" sz="2400" b="1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cls</a:t>
            </a:r>
            <a:r>
              <a:rPr lang="en-US" sz="2400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arg1, arg2, ...):</a:t>
            </a:r>
            <a:endParaRPr lang="en-US" sz="2400" b="1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0336" y="6544236"/>
            <a:ext cx="37416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1"/>
              </a:rPr>
              <a:t>https://www.geeksforgeeks.org/python-classes-and-objects/</a:t>
            </a:r>
            <a:r>
              <a:rPr lang="en-US" sz="1000"/>
              <a:t> </a:t>
            </a:r>
            <a:endParaRPr 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类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800" dirty="0">
                <a:latin typeface="Avenir Book" panose="02000503020000020003" pitchFamily="2" charset="0"/>
              </a:rPr>
              <a:t>: definition of a particular kind of object, including its features and how it is implemented in code;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template</a:t>
            </a:r>
            <a:r>
              <a:rPr lang="en-US" altLang="zh-CN" sz="2800" dirty="0">
                <a:latin typeface="Avenir Book" panose="02000503020000020003" pitchFamily="2" charset="0"/>
              </a:rPr>
              <a:t> that is used to generate objects;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Objects can </a:t>
            </a: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</a:rPr>
              <a:t>contain data</a:t>
            </a:r>
            <a:r>
              <a:rPr lang="en-US" altLang="zh-CN" sz="2800" dirty="0">
                <a:latin typeface="Avenir Book" panose="02000503020000020003" pitchFamily="2" charset="0"/>
              </a:rPr>
              <a:t> and have associated</a:t>
            </a: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</a:rPr>
              <a:t> methods</a:t>
            </a:r>
            <a:r>
              <a:rPr lang="en-US" altLang="zh-CN" sz="2800" dirty="0">
                <a:latin typeface="Avenir Book" panose="02000503020000020003" pitchFamily="2" charset="0"/>
              </a:rPr>
              <a:t>. 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A class can be a data type such as </a:t>
            </a:r>
            <a:r>
              <a:rPr lang="en-US" altLang="zh-CN" sz="2800" b="1" i="1" dirty="0">
                <a:latin typeface="Avenir Book" panose="02000503020000020003" pitchFamily="2" charset="0"/>
              </a:rPr>
              <a:t>string</a:t>
            </a:r>
            <a:r>
              <a:rPr lang="en-US" altLang="zh-CN" sz="2800" dirty="0">
                <a:latin typeface="Avenir Book" panose="02000503020000020003" pitchFamily="2" charset="0"/>
              </a:rPr>
              <a:t> or </a:t>
            </a:r>
            <a:r>
              <a:rPr lang="en-US" altLang="zh-CN" sz="2800" b="1" i="1" dirty="0">
                <a:latin typeface="Avenir Book" panose="02000503020000020003" pitchFamily="2" charset="0"/>
              </a:rPr>
              <a:t>set</a:t>
            </a:r>
            <a:r>
              <a:rPr lang="en-US" altLang="zh-CN" sz="2800" dirty="0">
                <a:latin typeface="Avenir Book" panose="02000503020000020003" pitchFamily="2" charset="0"/>
              </a:rPr>
              <a:t>, but also something more complex like </a:t>
            </a:r>
            <a:r>
              <a:rPr lang="en-US" altLang="zh-CN" sz="2800" b="1" i="1" dirty="0">
                <a:latin typeface="Avenir Book" panose="02000503020000020003" pitchFamily="2" charset="0"/>
              </a:rPr>
              <a:t>people</a:t>
            </a:r>
            <a:r>
              <a:rPr lang="en-US" altLang="zh-CN" sz="2800" dirty="0">
                <a:latin typeface="Avenir Book" panose="02000503020000020003" pitchFamily="2" charset="0"/>
              </a:rPr>
              <a:t>, company,rocket, etc. Any object capable of being abstracted can be a class. 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对象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800" dirty="0">
                <a:latin typeface="Avenir Book" panose="02000503020000020003" pitchFamily="2" charset="0"/>
              </a:rPr>
              <a:t>: A specific 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instance(</a:t>
            </a:r>
            <a:r>
              <a:rPr lang="zh-CN" altLang="en-US" sz="28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实例</a:t>
            </a:r>
            <a:r>
              <a:rPr lang="en-US" altLang="zh-CN" sz="28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800" dirty="0">
                <a:latin typeface="Avenir Book" panose="02000503020000020003" pitchFamily="2" charset="0"/>
              </a:rPr>
              <a:t> of the class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 methods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20" y="1690875"/>
            <a:ext cx="7810500" cy="3848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60" y="2555875"/>
            <a:ext cx="4495800" cy="3937000"/>
          </a:xfrm>
          <a:prstGeom prst="rect">
            <a:avLst/>
          </a:prstGeom>
        </p:spPr>
      </p:pic>
      <p:cxnSp>
        <p:nvCxnSpPr>
          <p:cNvPr id="14" name="直线连接符 13"/>
          <p:cNvCxnSpPr/>
          <p:nvPr/>
        </p:nvCxnSpPr>
        <p:spPr>
          <a:xfrm>
            <a:off x="7391009" y="4471987"/>
            <a:ext cx="965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67926" y="161896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222222"/>
                </a:solidFill>
                <a:latin typeface="Avenir Book" panose="02000503020000020003" pitchFamily="2" charset="0"/>
              </a:rPr>
              <a:t>The class method can be called using 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ClassName.method_name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()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1155" y="0"/>
            <a:ext cx="10515600" cy="1325563"/>
          </a:xfrm>
        </p:spPr>
        <p:txBody>
          <a:bodyPr/>
          <a:lstStyle/>
          <a:p>
            <a:r>
              <a:rPr kumimoji="1" lang="en-US" altLang="zh-CN" sz="3200" dirty="0"/>
              <a:t>Static methods</a:t>
            </a:r>
            <a:endParaRPr kumimoji="1" lang="en-US" altLang="zh-CN" sz="3200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351270" y="1209993"/>
            <a:ext cx="11352299" cy="4437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venir Book" panose="02000503020000020003" pitchFamily="2" charset="0"/>
              </a:rPr>
              <a:t>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static method </a:t>
            </a:r>
            <a:r>
              <a:rPr lang="en-US" altLang="zh-CN" dirty="0">
                <a:latin typeface="Avenir Book" panose="02000503020000020003" pitchFamily="2" charset="0"/>
              </a:rPr>
              <a:t>is bound to the class and not the object of the class. Therefore, we can call it using the class name.</a:t>
            </a:r>
            <a:endParaRPr lang="en-US" altLang="zh-CN" dirty="0">
              <a:latin typeface="Avenir Book" panose="02000503020000020003" pitchFamily="2" charset="0"/>
            </a:endParaRPr>
          </a:p>
          <a:p>
            <a:r>
              <a:rPr lang="en-US" altLang="zh-CN" dirty="0">
                <a:latin typeface="Avenir Book" panose="02000503020000020003" pitchFamily="2" charset="0"/>
              </a:rPr>
              <a:t>A static method doesn’t have access to the class and instance variables because it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does not receive an implicit first argument like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self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 and 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cls</a:t>
            </a:r>
            <a:r>
              <a:rPr lang="en-US" altLang="zh-CN" dirty="0">
                <a:latin typeface="Avenir Book" panose="02000503020000020003" pitchFamily="2" charset="0"/>
              </a:rPr>
              <a:t>. Therefore </a:t>
            </a:r>
            <a:r>
              <a:rPr lang="en-US" altLang="zh-CN" b="1" dirty="0">
                <a:latin typeface="Avenir Book" panose="02000503020000020003" pitchFamily="2" charset="0"/>
              </a:rPr>
              <a:t>it cannot modify the state of the object or class</a:t>
            </a:r>
            <a:r>
              <a:rPr lang="en-US" altLang="zh-CN" dirty="0">
                <a:latin typeface="Avenir Book" panose="02000503020000020003" pitchFamily="2" charset="0"/>
              </a:rPr>
              <a:t>.</a:t>
            </a:r>
            <a:endParaRPr lang="en-US" altLang="zh-CN" dirty="0">
              <a:latin typeface="Avenir Book" panose="02000503020000020003" pitchFamily="2" charset="0"/>
            </a:endParaRPr>
          </a:p>
          <a:p>
            <a:r>
              <a:rPr lang="en-US" altLang="zh-CN" dirty="0">
                <a:latin typeface="Avenir Book" panose="02000503020000020003" pitchFamily="2" charset="0"/>
              </a:rPr>
              <a:t>To make a method a static method, add 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@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staticmethod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 </a:t>
            </a:r>
            <a:r>
              <a:rPr lang="en-US" altLang="zh-CN" dirty="0">
                <a:latin typeface="Avenir Book" panose="02000503020000020003" pitchFamily="2" charset="0"/>
              </a:rPr>
              <a:t>decorator before the method definition.</a:t>
            </a:r>
            <a:endParaRPr lang="en-US" altLang="zh-CN" dirty="0">
              <a:latin typeface="Avenir Book" panose="02000503020000020003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50336" y="6544236"/>
            <a:ext cx="37416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1"/>
              </a:rPr>
              <a:t>https://www.geeksforgeeks.org/python-classes-and-objects/</a:t>
            </a:r>
            <a:r>
              <a:rPr lang="en-US" sz="1000"/>
              <a:t> 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2182305" y="5157711"/>
            <a:ext cx="541789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C(object):</a:t>
            </a:r>
            <a:endParaRPr lang="en-US" sz="2400" b="1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@staticmethod</a:t>
            </a:r>
            <a:endParaRPr lang="en-US" sz="2400" b="1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def fun(arg1, arg2, ...):</a:t>
            </a:r>
            <a:endParaRPr lang="en-US" sz="2400" b="1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lang="en-US" sz="240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 methods</a:t>
            </a:r>
            <a:endParaRPr kumimoji="1"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8450336" y="6544236"/>
            <a:ext cx="37416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1"/>
              </a:rPr>
              <a:t>https://www.geeksforgeeks.org/python-classes-and-objects/</a:t>
            </a:r>
            <a:r>
              <a:rPr lang="en-US" sz="1000"/>
              <a:t> </a:t>
            </a:r>
            <a:endParaRPr lang="en-US" sz="1000"/>
          </a:p>
        </p:txBody>
      </p:sp>
      <p:sp>
        <p:nvSpPr>
          <p:cNvPr id="3" name="矩形 2"/>
          <p:cNvSpPr/>
          <p:nvPr/>
        </p:nvSpPr>
        <p:spPr>
          <a:xfrm>
            <a:off x="522514" y="169068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class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Person: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</a:t>
            </a: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def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__</a:t>
            </a:r>
            <a:r>
              <a:rPr lang="en-US" altLang="en-US" sz="2800" dirty="0" err="1">
                <a:solidFill>
                  <a:srgbClr val="000000"/>
                </a:solidFill>
                <a:latin typeface="Avenir Book" panose="02000503020000020003" pitchFamily="2" charset="0"/>
              </a:rPr>
              <a:t>init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__(</a:t>
            </a:r>
            <a:r>
              <a:rPr lang="en-US" altLang="en-US" sz="2800" dirty="0">
                <a:solidFill>
                  <a:srgbClr val="808080"/>
                </a:solidFill>
                <a:latin typeface="Avenir Book" panose="02000503020000020003" pitchFamily="2" charset="0"/>
              </a:rPr>
              <a:t>self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, name, age):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    </a:t>
            </a:r>
            <a:r>
              <a:rPr lang="en-US" altLang="en-US" sz="2800" dirty="0" err="1">
                <a:solidFill>
                  <a:srgbClr val="808080"/>
                </a:solidFill>
                <a:latin typeface="Avenir Book" panose="02000503020000020003" pitchFamily="2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Avenir Book" panose="02000503020000020003" pitchFamily="2" charset="0"/>
              </a:rPr>
              <a:t>.name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=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name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    </a:t>
            </a:r>
            <a:r>
              <a:rPr lang="en-US" altLang="en-US" sz="2800" dirty="0" err="1">
                <a:solidFill>
                  <a:srgbClr val="808080"/>
                </a:solidFill>
                <a:latin typeface="Avenir Book" panose="02000503020000020003" pitchFamily="2" charset="0"/>
              </a:rPr>
              <a:t>self</a:t>
            </a:r>
            <a:r>
              <a:rPr lang="en-US" altLang="en-US" sz="2800" dirty="0" err="1">
                <a:solidFill>
                  <a:srgbClr val="000000"/>
                </a:solidFill>
                <a:latin typeface="Avenir Book" panose="02000503020000020003" pitchFamily="2" charset="0"/>
              </a:rPr>
              <a:t>.age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=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age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</a:t>
            </a:r>
            <a:r>
              <a:rPr lang="en-US" altLang="en-US" sz="2800" dirty="0">
                <a:solidFill>
                  <a:srgbClr val="008200"/>
                </a:solidFill>
                <a:latin typeface="Avenir Book" panose="02000503020000020003" pitchFamily="2" charset="0"/>
              </a:rPr>
              <a:t># a static method to check if a Person is adult or not.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</a:t>
            </a:r>
            <a:r>
              <a:rPr lang="en-US" altLang="en-US" sz="2800" dirty="0">
                <a:solidFill>
                  <a:srgbClr val="FF0000"/>
                </a:solidFill>
                <a:latin typeface="Avenir Book" panose="02000503020000020003" pitchFamily="2" charset="0"/>
              </a:rPr>
              <a:t>@</a:t>
            </a:r>
            <a:r>
              <a:rPr lang="en-US" altLang="en-US" sz="2800" dirty="0" err="1">
                <a:solidFill>
                  <a:srgbClr val="FF0000"/>
                </a:solidFill>
                <a:latin typeface="Avenir Book" panose="02000503020000020003" pitchFamily="2" charset="0"/>
              </a:rPr>
              <a:t>staticmethod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</a:t>
            </a: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def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venir Book" panose="02000503020000020003" pitchFamily="2" charset="0"/>
              </a:rPr>
              <a:t>isAdult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(age):</a:t>
            </a:r>
            <a:endParaRPr lang="en-US" altLang="en-US" sz="2800" dirty="0"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        </a:t>
            </a: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return</a:t>
            </a:r>
            <a:r>
              <a:rPr lang="en-US" altLang="en-US" sz="2800" dirty="0">
                <a:solidFill>
                  <a:srgbClr val="273239"/>
                </a:solidFill>
                <a:latin typeface="Avenir Book" panose="02000503020000020003" pitchFamily="2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venir Book" panose="02000503020000020003" pitchFamily="2" charset="0"/>
              </a:rPr>
              <a:t>age &gt; </a:t>
            </a:r>
            <a:r>
              <a:rPr lang="en-US" altLang="en-US" sz="2800" dirty="0">
                <a:solidFill>
                  <a:srgbClr val="009900"/>
                </a:solidFill>
                <a:latin typeface="Avenir Book" panose="02000503020000020003" pitchFamily="2" charset="0"/>
              </a:rPr>
              <a:t>18</a:t>
            </a:r>
            <a:endParaRPr lang="en-US" altLang="en-US" sz="2800" dirty="0">
              <a:latin typeface="Avenir Book" panose="02000503020000020003" pitchFamily="2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478270" y="1740535"/>
            <a:ext cx="5373370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p1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venir Book" panose="02000503020000020003" pitchFamily="2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Person(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venir Book" panose="02000503020000020003" pitchFamily="2" charset="0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venir Book" panose="02000503020000020003" pitchFamily="2" charset="0"/>
              </a:rPr>
              <a:t>mayank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venir Book" panose="02000503020000020003" pitchFamily="2" charset="0"/>
              </a:rPr>
              <a:t>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venir Book" panose="02000503020000020003" pitchFamily="2" charset="0"/>
              </a:rPr>
              <a:t>21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6699"/>
                </a:solidFill>
                <a:latin typeface="Avenir Book" panose="02000503020000020003" pitchFamily="2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(p1.age)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venir Book" panose="02000503020000020003" pitchFamily="2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venir Book" panose="02000503020000020003" pitchFamily="2" charset="0"/>
              </a:rPr>
              <a:t># print the result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venir Book" panose="02000503020000020003" pitchFamily="2" charset="0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Person.isAdult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venir Book" panose="02000503020000020003" pitchFamily="2" charset="0"/>
              </a:rPr>
              <a:t>22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))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8" name="TextBox 16"/>
          <p:cNvSpPr txBox="1"/>
          <p:nvPr/>
        </p:nvSpPr>
        <p:spPr>
          <a:xfrm>
            <a:off x="7039098" y="5538768"/>
            <a:ext cx="18973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venir Book" panose="02000503020000020003" pitchFamily="2" charset="0"/>
              </a:rPr>
              <a:t>21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Avenir Book" panose="020005030200000200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venir Book" panose="02000503020000020003" pitchFamily="2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10" name="TextBox 17"/>
          <p:cNvSpPr txBox="1"/>
          <p:nvPr/>
        </p:nvSpPr>
        <p:spPr>
          <a:xfrm>
            <a:off x="7039098" y="4964187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Avenir Book" panose="02000503020000020003" pitchFamily="2" charset="0"/>
              </a:rPr>
              <a:t>OUTPUT</a:t>
            </a:r>
            <a:endParaRPr lang="en-US" sz="2800" b="1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915" y="67945"/>
            <a:ext cx="10515600" cy="1325563"/>
          </a:xfrm>
        </p:spPr>
        <p:txBody>
          <a:bodyPr/>
          <a:lstStyle/>
          <a:p>
            <a:r>
              <a:rPr kumimoji="1" lang="en-US" altLang="zh-CN" sz="3200" dirty="0"/>
              <a:t>Class </a:t>
            </a:r>
            <a:r>
              <a:rPr kumimoji="1" lang="en-US" altLang="zh-CN" sz="3200" dirty="0"/>
              <a:t>methods</a:t>
            </a:r>
            <a:endParaRPr kumimoji="1" lang="en-US" altLang="zh-CN" sz="3200" dirty="0"/>
          </a:p>
        </p:txBody>
      </p:sp>
      <p:pic>
        <p:nvPicPr>
          <p:cNvPr id="7" name="Picture 2" descr="Python class method vs static method vs instance metho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01" y="1180729"/>
            <a:ext cx="8109857" cy="514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803640" y="401955"/>
            <a:ext cx="3273425" cy="582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实例方法：随着实例属性的改变而改变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类方法，雷属性的值不随实例属性的辩护阿尔变化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静态方法：不可以访问类属性，直接输出传人方法的值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通常情况下，在类中定义的方法默认都是实例方法。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Python 类方法和实例方法相似，它最少也要包含一个参数，只不过类方法中通常将其命名为 cls，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静态方法，其实就是我们学过的函数，和函数唯一的区别是，静态方法定义在类这个空间（类命名空间）中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在实际编程中，几乎不会用到类方法和静态方法，因为我们完全可以使用函数代替它们实现想要的功能，但在一些特殊的场景中可使用类方法和静态方法。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935" y="1746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2075" y="1500505"/>
            <a:ext cx="1185926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Inheritance allows us to define a class that inherits all the methods and properties from another class.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Parent class 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is the class being inherited from, also called </a:t>
            </a:r>
            <a:r>
              <a:rPr lang="en-US" altLang="zh-CN" sz="2400" b="1" dirty="0">
                <a:solidFill>
                  <a:srgbClr val="000000"/>
                </a:solidFill>
                <a:latin typeface="Avenir Book" panose="02000503020000020003" pitchFamily="2" charset="0"/>
              </a:rPr>
              <a:t>base class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Child class 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is the class that inherits from another class, also called </a:t>
            </a:r>
            <a:r>
              <a:rPr lang="en-US" altLang="zh-CN" sz="2400" b="1" dirty="0">
                <a:solidFill>
                  <a:srgbClr val="000000"/>
                </a:solidFill>
                <a:latin typeface="Avenir Book" panose="02000503020000020003" pitchFamily="2" charset="0"/>
              </a:rPr>
              <a:t>derived class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Book" panose="02000503020000020003" pitchFamily="2" charset="0"/>
              </a:rPr>
              <a:t>It is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transitive</a:t>
            </a:r>
            <a:r>
              <a:rPr lang="en-US" altLang="zh-CN" sz="2400" dirty="0">
                <a:latin typeface="Avenir Book" panose="02000503020000020003" pitchFamily="2" charset="0"/>
              </a:rPr>
              <a:t> in nature, which means that if class B inherits from another class A, then all the subclasses of B would automatically inherit from class A.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66699" y="1622108"/>
            <a:ext cx="11925301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The main purpose of inheritance is the 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reusability of code 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because we can use the existing class to create a new class instead of creating it from scratch.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In inheritance, the child class acquires all the data members, properties, and functions from the parent class. Also, a child class can also provide its specific implementation to the methods of the parent class.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For example, In the real world, Car is a sub-class of a Vehicle class. We can create a Car by inheriting the properties of a Vehicle such as Wheels, Colors, Fuel tank, engine, and add extra properties in Car as required.</a:t>
            </a:r>
            <a:endParaRPr lang="en-US" altLang="zh-CN" sz="24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19850" y="1441281"/>
            <a:ext cx="11352299" cy="491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907" y="1690688"/>
            <a:ext cx="6769100" cy="4406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07" y="1690688"/>
            <a:ext cx="4875951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19850" y="1441281"/>
            <a:ext cx="11352299" cy="491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10" y="1807425"/>
            <a:ext cx="7743688" cy="443528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63538" y="2192357"/>
            <a:ext cx="36086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400" b="1" dirty="0">
                <a:solidFill>
                  <a:srgbClr val="273239"/>
                </a:solidFill>
                <a:latin typeface="Avenir Book" panose="02000503020000020003" pitchFamily="2" charset="0"/>
              </a:rPr>
              <a:t>Python program to demonstrate error if we forget to invoke __</a:t>
            </a:r>
            <a:r>
              <a:rPr lang="en-US" altLang="zh-CN" sz="2400" b="1" dirty="0" err="1">
                <a:solidFill>
                  <a:srgbClr val="273239"/>
                </a:solidFill>
                <a:latin typeface="Avenir Book" panose="02000503020000020003" pitchFamily="2" charset="0"/>
              </a:rPr>
              <a:t>init</a:t>
            </a:r>
            <a:r>
              <a:rPr lang="en-US" altLang="zh-CN" sz="2400" b="1" dirty="0">
                <a:solidFill>
                  <a:srgbClr val="273239"/>
                </a:solidFill>
                <a:latin typeface="Avenir Book" panose="02000503020000020003" pitchFamily="2" charset="0"/>
              </a:rPr>
              <a:t>__() of the parent</a:t>
            </a:r>
            <a:endParaRPr lang="en-US" altLang="zh-CN" sz="2400" b="1" dirty="0">
              <a:solidFill>
                <a:srgbClr val="273239"/>
              </a:solidFill>
              <a:latin typeface="Avenir Book" panose="02000503020000020003" pitchFamily="2" charset="0"/>
            </a:endParaRPr>
          </a:p>
          <a:p>
            <a:pPr fontAlgn="base"/>
            <a:r>
              <a:rPr lang="en-US" altLang="zh-CN" sz="2400" dirty="0">
                <a:solidFill>
                  <a:srgbClr val="273239"/>
                </a:solidFill>
                <a:latin typeface="Avenir Book" panose="02000503020000020003" pitchFamily="2" charset="0"/>
              </a:rPr>
              <a:t>If you forget to invoke the __</a:t>
            </a:r>
            <a:r>
              <a:rPr lang="en-US" altLang="zh-CN" sz="2400" dirty="0" err="1">
                <a:solidFill>
                  <a:srgbClr val="273239"/>
                </a:solidFill>
                <a:latin typeface="Avenir Book" panose="02000503020000020003" pitchFamily="2" charset="0"/>
              </a:rPr>
              <a:t>init</a:t>
            </a:r>
            <a:r>
              <a:rPr lang="en-US" altLang="zh-CN" sz="2400" dirty="0">
                <a:solidFill>
                  <a:srgbClr val="273239"/>
                </a:solidFill>
                <a:latin typeface="Avenir Book" panose="02000503020000020003" pitchFamily="2" charset="0"/>
              </a:rPr>
              <a:t>__() of the parent class then its instance variables would not be available to the child class. </a:t>
            </a:r>
            <a:endParaRPr lang="en-US" altLang="zh-CN" sz="2400" dirty="0">
              <a:solidFill>
                <a:srgbClr val="273239"/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19850" y="1441281"/>
            <a:ext cx="11352299" cy="491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955" y="2252648"/>
            <a:ext cx="91059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19850" y="1441281"/>
            <a:ext cx="11352299" cy="491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9263" y="1874728"/>
            <a:ext cx="111428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b="1" dirty="0">
                <a:solidFill>
                  <a:srgbClr val="273239"/>
                </a:solidFill>
                <a:latin typeface="Avenir Book" panose="02000503020000020003" pitchFamily="2" charset="0"/>
              </a:rPr>
              <a:t>Different types of Inheritance:</a:t>
            </a:r>
            <a:endParaRPr lang="en-US" altLang="zh-CN" sz="2800" b="1" dirty="0">
              <a:solidFill>
                <a:srgbClr val="273239"/>
              </a:solidFill>
              <a:latin typeface="Avenir Book" panose="02000503020000020003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273239"/>
                </a:solidFill>
                <a:latin typeface="Avenir Book" panose="02000503020000020003" pitchFamily="2" charset="0"/>
              </a:rPr>
              <a:t>Single inheritance</a:t>
            </a:r>
            <a:r>
              <a:rPr lang="en-US" altLang="zh-CN" sz="2800" dirty="0">
                <a:solidFill>
                  <a:srgbClr val="273239"/>
                </a:solidFill>
                <a:latin typeface="Avenir Book" panose="02000503020000020003" pitchFamily="2" charset="0"/>
              </a:rPr>
              <a:t>: When a child class inherits from only one parent class, it is called single inheritance. We saw an example above.</a:t>
            </a:r>
            <a:endParaRPr lang="en-US" altLang="zh-CN" sz="2800" dirty="0">
              <a:solidFill>
                <a:srgbClr val="273239"/>
              </a:solidFill>
              <a:latin typeface="Avenir Book" panose="02000503020000020003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273239"/>
              </a:solidFill>
              <a:latin typeface="Avenir Book" panose="02000503020000020003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273239"/>
                </a:solidFill>
                <a:latin typeface="Avenir Book" panose="02000503020000020003" pitchFamily="2" charset="0"/>
              </a:rPr>
              <a:t>Multiple inheritances</a:t>
            </a:r>
            <a:r>
              <a:rPr lang="en-US" altLang="zh-CN" sz="2800" dirty="0">
                <a:solidFill>
                  <a:srgbClr val="273239"/>
                </a:solidFill>
                <a:latin typeface="Avenir Book" panose="02000503020000020003" pitchFamily="2" charset="0"/>
              </a:rPr>
              <a:t>: When a child class inherits from multiple parent classes, it is called multiple inheritances. </a:t>
            </a:r>
            <a:endParaRPr lang="en-US" altLang="zh-CN" sz="2800" b="0" i="0" dirty="0">
              <a:solidFill>
                <a:srgbClr val="273239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1" y="1417136"/>
            <a:ext cx="60198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517" y="1417136"/>
            <a:ext cx="3078873" cy="1715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94517" y="3725228"/>
            <a:ext cx="462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venir Book" panose="02000503020000020003" pitchFamily="2" charset="0"/>
              </a:rPr>
              <a:t>Python is an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object-oriented</a:t>
            </a:r>
            <a:r>
              <a:rPr lang="en-US" altLang="zh-CN" sz="2000" dirty="0">
                <a:latin typeface="Avenir Book" panose="02000503020000020003" pitchFamily="2" charset="0"/>
              </a:rPr>
              <a:t> language.</a:t>
            </a:r>
            <a:endParaRPr lang="en-US" altLang="zh-CN" sz="2000" dirty="0">
              <a:latin typeface="Avenir Book" panose="02000503020000020003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4853" y="4744080"/>
            <a:ext cx="1182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Attributes(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属性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400" dirty="0">
                <a:latin typeface="Avenir Book" panose="02000503020000020003" pitchFamily="2" charset="0"/>
              </a:rPr>
              <a:t> are variables associated with all the objects of a class. Whenever an object is created from a class, this object inherits the variable of the class.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Methods(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方法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2400" dirty="0">
                <a:latin typeface="Avenir Book" panose="02000503020000020003" pitchFamily="2" charset="0"/>
              </a:rPr>
              <a:t> are functions associated with an object. </a:t>
            </a:r>
            <a:endParaRPr lang="en-US" altLang="zh-CN" sz="2400" dirty="0">
              <a:latin typeface="Avenir Book" panose="02000503020000020003" pitchFamily="2" charset="0"/>
            </a:endParaRPr>
          </a:p>
          <a:p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inheritances</a:t>
            </a:r>
            <a:endParaRPr kumimoji="1" lang="en-US" altLang="zh-C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19850" y="1441281"/>
            <a:ext cx="11352299" cy="491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66" y="1283801"/>
            <a:ext cx="6299927" cy="54825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64" y="1609725"/>
            <a:ext cx="5982759" cy="435935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7675" y="1690688"/>
            <a:ext cx="1129665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In Python, based upon the number of child and parent classes involved, there are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five types of inheritance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. The type of inheritance are listed below: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Single inheritance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Multiple Inheritance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Multilevel inheritance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Hierarchical Inheritance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Hybrid Inheritance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lvl="1">
              <a:lnSpc>
                <a:spcPct val="100000"/>
              </a:lnSpc>
            </a:pP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https://pythongeeks.org/quizzes/python-classes-quiz/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https://pynative.com/python-object-oriented-programming-oop-exercise/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pic>
        <p:nvPicPr>
          <p:cNvPr id="8" name="Picture 2" descr="Object-Oriented Programming in C++ Language | Study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3983"/>
            <a:ext cx="4488039" cy="35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bject-Oriented Programming in C++ Language | Stud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47" y="1400715"/>
            <a:ext cx="4961698" cy="347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5"/>
          <p:cNvSpPr txBox="1"/>
          <p:nvPr/>
        </p:nvSpPr>
        <p:spPr>
          <a:xfrm>
            <a:off x="512262" y="5118757"/>
            <a:ext cx="11362334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is like an object constructor, or a "blueprint" for creating objects.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An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Object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is an instance of a </a:t>
            </a:r>
            <a:r>
              <a:rPr lang="en-US" sz="240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Class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. An Object is a copy of the class with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actual 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. 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pic>
        <p:nvPicPr>
          <p:cNvPr id="6" name="Picture 2" descr="python class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7"/>
          <a:stretch>
            <a:fillRect/>
          </a:stretch>
        </p:blipFill>
        <p:spPr bwMode="auto">
          <a:xfrm>
            <a:off x="592210" y="1447378"/>
            <a:ext cx="10496550" cy="267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"/>
          <p:cNvSpPr txBox="1"/>
          <p:nvPr/>
        </p:nvSpPr>
        <p:spPr>
          <a:xfrm>
            <a:off x="0" y="6555412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2"/>
              </a:rPr>
              <a:t>https://www.geeksforgeeks.org/python-classes-and-objects/</a:t>
            </a:r>
            <a:r>
              <a:rPr lang="en-US" sz="1000"/>
              <a:t> </a:t>
            </a:r>
            <a:endParaRPr lang="en-US" sz="1000"/>
          </a:p>
        </p:txBody>
      </p:sp>
      <p:sp>
        <p:nvSpPr>
          <p:cNvPr id="11" name="TextBox 11"/>
          <p:cNvSpPr txBox="1"/>
          <p:nvPr/>
        </p:nvSpPr>
        <p:spPr>
          <a:xfrm>
            <a:off x="257810" y="3877310"/>
            <a:ext cx="1168908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An object consists of : 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Identity</a:t>
            </a:r>
            <a:r>
              <a:rPr lang="en-US" altLang="zh-CN" sz="2400" dirty="0">
                <a:solidFill>
                  <a:srgbClr val="000000"/>
                </a:solidFill>
                <a:latin typeface="Avenir Book" panose="02000503020000020003" pitchFamily="2" charset="0"/>
              </a:rPr>
              <a:t>: It gives a unique name to an object and enables one object to interact with other objects.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States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/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ttributes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: It reflects the properties of an object.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Behaviors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: It is represented by the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methods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of an object. It also reflects the response of an object to other objects.</a:t>
            </a:r>
            <a:endParaRPr lang="en-US" sz="24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endParaRPr kumimoji="1" lang="zh-CN" altLang="en-US" dirty="0"/>
          </a:p>
        </p:txBody>
      </p:sp>
      <p:pic>
        <p:nvPicPr>
          <p:cNvPr id="8" name="Picture 2" descr="python declaring an objec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77" y="1520789"/>
            <a:ext cx="8006345" cy="35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1"/>
          <p:cNvSpPr txBox="1"/>
          <p:nvPr/>
        </p:nvSpPr>
        <p:spPr>
          <a:xfrm>
            <a:off x="276465" y="4923215"/>
            <a:ext cx="113623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Declaring Objects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(Also called instantiating</a:t>
            </a:r>
            <a:r>
              <a:rPr lang="zh-CN" altLang="en-US" sz="2800" b="1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 （实例化）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 class)</a:t>
            </a:r>
            <a:endParaRPr lang="en-US" sz="2800" b="1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All the objects share the attributes and the behavior of the class. But the values of those attributes are unique for each object.</a:t>
            </a:r>
            <a:endParaRPr lang="en-US" sz="28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A single class may have any number of 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objects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venir Book" panose="02000503020000020003" pitchFamily="2" charset="0"/>
              </a:rPr>
              <a:t>.</a:t>
            </a:r>
            <a:endParaRPr lang="en-US" sz="2800" b="0" i="0" dirty="0">
              <a:solidFill>
                <a:srgbClr val="000000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780" y="12128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Creating classes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855" y="1252855"/>
            <a:ext cx="1093470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Classes are the template of the objects. The syntax to create classes in Python is very simple: 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endParaRPr kumimoji="1"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1183640" y="2299335"/>
            <a:ext cx="43465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class</a:t>
            </a:r>
            <a:r>
              <a:rPr lang="en-US" altLang="zh-CN" sz="2800" dirty="0">
                <a:latin typeface="Avenir Book" panose="02000503020000020003" pitchFamily="2" charset="0"/>
              </a:rPr>
              <a:t> NAME: 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    [body]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508" y="3428784"/>
            <a:ext cx="4156196" cy="154877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9730" y="5114290"/>
            <a:ext cx="1152334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_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init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_ </a:t>
            </a:r>
            <a:r>
              <a:rPr lang="en-US" altLang="zh-CN" sz="2800" dirty="0">
                <a:latin typeface="Avenir Book" panose="02000503020000020003" pitchFamily="2" charset="0"/>
              </a:rPr>
              <a:t>is a special method that doesn’t return any value.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It is </a:t>
            </a:r>
            <a:r>
              <a:rPr lang="en-US" altLang="zh-CN" sz="2800" dirty="0" err="1">
                <a:latin typeface="Avenir Book" panose="02000503020000020003" pitchFamily="2" charset="0"/>
              </a:rPr>
              <a:t>excuted</a:t>
            </a:r>
            <a:r>
              <a:rPr lang="en-US" altLang="zh-CN" sz="2800" dirty="0">
                <a:latin typeface="Avenir Book" panose="02000503020000020003" pitchFamily="2" charset="0"/>
              </a:rPr>
              <a:t> whenever an instance of the Class is created. It is used to customize a specific initial state.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75596" y="331139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Self</a:t>
            </a:r>
            <a:r>
              <a:rPr lang="en-US" altLang="zh-CN" sz="2800" dirty="0">
                <a:latin typeface="Avenir Book" panose="02000503020000020003" pitchFamily="2" charset="0"/>
              </a:rPr>
              <a:t> is a variable that is used to represent the instance of the Class 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>
                <a:latin typeface="Courier" pitchFamily="2" charset="0"/>
              </a:rPr>
              <a:t>__</a:t>
            </a:r>
            <a:r>
              <a:rPr kumimoji="1" lang="en-US" altLang="zh-CN" dirty="0" err="1">
                <a:latin typeface="Courier" pitchFamily="2" charset="0"/>
              </a:rPr>
              <a:t>init</a:t>
            </a:r>
            <a:r>
              <a:rPr kumimoji="1" lang="en-US" altLang="zh-CN" dirty="0">
                <a:latin typeface="Courier" pitchFamily="2" charset="0"/>
              </a:rPr>
              <a:t>__() f</a:t>
            </a:r>
            <a:r>
              <a:rPr kumimoji="1" lang="en-US" altLang="zh-CN" dirty="0"/>
              <a:t>unction</a:t>
            </a:r>
            <a:endParaRPr kumimoji="1"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64037" y="1684372"/>
            <a:ext cx="11538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855" y="1684655"/>
            <a:ext cx="114922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</a:rPr>
              <a:t>All classes have a function called </a:t>
            </a: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__</a:t>
            </a:r>
            <a:r>
              <a:rPr lang="en-US" altLang="zh-CN" sz="2800" dirty="0" err="1">
                <a:solidFill>
                  <a:srgbClr val="FF0000"/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init</a:t>
            </a:r>
            <a:r>
              <a:rPr lang="en-US" altLang="zh-CN" sz="2800" dirty="0">
                <a:solidFill>
                  <a:srgbClr val="FF0000"/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__()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, which is always executed when the class is being initiated.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Use 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__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init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nsolas" panose="020B0609020204030204" pitchFamily="49" charset="0"/>
              </a:rPr>
              <a:t>__() </a:t>
            </a:r>
            <a:r>
              <a:rPr lang="en-US" altLang="zh-CN" sz="2800" dirty="0">
                <a:solidFill>
                  <a:srgbClr val="000000"/>
                </a:solidFill>
                <a:latin typeface="Avenir Book" panose="02000503020000020003" pitchFamily="2" charset="0"/>
              </a:rPr>
              <a:t>function to assign values to object properties, or other operations that are necessary to do when the object is being created:</a:t>
            </a:r>
            <a:endParaRPr lang="en-US" altLang="zh-CN" sz="2800" dirty="0">
              <a:solidFill>
                <a:srgbClr val="000000"/>
              </a:solidFill>
              <a:latin typeface="Avenir Book" panose="02000503020000020003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2721" y="3931141"/>
            <a:ext cx="4156196" cy="15487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043" y="3931141"/>
            <a:ext cx="3879951" cy="277139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9810" y="5679967"/>
            <a:ext cx="7408364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We can access the instance attributes and methods using the object and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dot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 (</a:t>
            </a:r>
            <a:r>
              <a:rPr lang="en-US" altLang="zh-CN" sz="2400" b="1" dirty="0">
                <a:solidFill>
                  <a:schemeClr val="accent2"/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.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Avenir Book" panose="02000503020000020003" pitchFamily="2" charset="0"/>
                <a:ea typeface="Verdana" panose="020B0604030504040204" pitchFamily="34" charset="0"/>
              </a:rPr>
              <a:t>) operator.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Avenir Book" panose="02000503020000020003" pitchFamily="2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10608</Words>
  <Application>WPS 演示</Application>
  <PresentationFormat>宽屏</PresentationFormat>
  <Paragraphs>376</Paragraphs>
  <Slides>42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Courier</vt:lpstr>
      <vt:lpstr>Courier New</vt:lpstr>
      <vt:lpstr>Consolas</vt:lpstr>
      <vt:lpstr>Verdana</vt:lpstr>
      <vt:lpstr>Arial Unicode MS</vt:lpstr>
      <vt:lpstr>等线 Light</vt:lpstr>
      <vt:lpstr>等线</vt:lpstr>
      <vt:lpstr>Comic Sans MS</vt:lpstr>
      <vt:lpstr>Office 主题​​</vt:lpstr>
      <vt:lpstr>CS112: Introduction to Python programming</vt:lpstr>
      <vt:lpstr>Object-oriented programming (OOP) </vt:lpstr>
      <vt:lpstr>Class</vt:lpstr>
      <vt:lpstr>Class</vt:lpstr>
      <vt:lpstr>Class</vt:lpstr>
      <vt:lpstr>Object</vt:lpstr>
      <vt:lpstr>Object</vt:lpstr>
      <vt:lpstr>Creating classes</vt:lpstr>
      <vt:lpstr>The __init__() function</vt:lpstr>
      <vt:lpstr>The self parameter</vt:lpstr>
      <vt:lpstr>PowerPoint 演示文稿</vt:lpstr>
      <vt:lpstr>The self parameter</vt:lpstr>
      <vt:lpstr>Classes with arguments</vt:lpstr>
      <vt:lpstr>Classes with arguments</vt:lpstr>
      <vt:lpstr>Instance and Class variables</vt:lpstr>
      <vt:lpstr>Instance variables</vt:lpstr>
      <vt:lpstr>Instance variables</vt:lpstr>
      <vt:lpstr>Access instance variables</vt:lpstr>
      <vt:lpstr>Dynamically add instance variables</vt:lpstr>
      <vt:lpstr>Dynamically delete instance variables</vt:lpstr>
      <vt:lpstr>Class variables</vt:lpstr>
      <vt:lpstr>The __str__() function</vt:lpstr>
      <vt:lpstr>Class methods</vt:lpstr>
      <vt:lpstr>Class methods</vt:lpstr>
      <vt:lpstr>Instance methods</vt:lpstr>
      <vt:lpstr>Instance methods</vt:lpstr>
      <vt:lpstr>Instance methods</vt:lpstr>
      <vt:lpstr>Instance methods</vt:lpstr>
      <vt:lpstr>Class methods</vt:lpstr>
      <vt:lpstr>Class methods</vt:lpstr>
      <vt:lpstr>Static methods</vt:lpstr>
      <vt:lpstr>Static methods</vt:lpstr>
      <vt:lpstr>Class methods</vt:lpstr>
      <vt:lpstr>Inheritance</vt:lpstr>
      <vt:lpstr>Inheritance</vt:lpstr>
      <vt:lpstr>Inheritance</vt:lpstr>
      <vt:lpstr>Inheritance</vt:lpstr>
      <vt:lpstr>Inheritance</vt:lpstr>
      <vt:lpstr>Inheritance</vt:lpstr>
      <vt:lpstr>Multiple inheritances</vt:lpstr>
      <vt:lpstr>Inheritance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666</cp:revision>
  <dcterms:created xsi:type="dcterms:W3CDTF">2021-08-17T02:37:00Z</dcterms:created>
  <dcterms:modified xsi:type="dcterms:W3CDTF">2024-05-11T07:52:38Z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3FB6B3E8177346D180C570089C7E109B_12</vt:lpwstr>
  </property>
  <property fmtid="{D5CDD505-2E9C-101B-9397-08002B2CF9AE}" pid="3" name="KSOProductBuildVer">
    <vt:lpwstr>2052-12.1.0.15712</vt:lpwstr>
  </property>
</Properties>
</file>