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1"/>
  </p:notesMasterIdLst>
  <p:handoutMasterIdLst>
    <p:handoutMasterId r:id="rId72"/>
  </p:handoutMasterIdLst>
  <p:sldIdLst>
    <p:sldId id="256" r:id="rId2"/>
    <p:sldId id="468" r:id="rId3"/>
    <p:sldId id="489" r:id="rId4"/>
    <p:sldId id="469" r:id="rId5"/>
    <p:sldId id="470" r:id="rId6"/>
    <p:sldId id="1025" r:id="rId7"/>
    <p:sldId id="1027" r:id="rId8"/>
    <p:sldId id="1029" r:id="rId9"/>
    <p:sldId id="1028" r:id="rId10"/>
    <p:sldId id="480" r:id="rId11"/>
    <p:sldId id="1031" r:id="rId12"/>
    <p:sldId id="1032" r:id="rId13"/>
    <p:sldId id="1033" r:id="rId14"/>
    <p:sldId id="1034" r:id="rId15"/>
    <p:sldId id="1035" r:id="rId16"/>
    <p:sldId id="1073" r:id="rId17"/>
    <p:sldId id="1030" r:id="rId18"/>
    <p:sldId id="1075" r:id="rId19"/>
    <p:sldId id="1125" r:id="rId20"/>
    <p:sldId id="1076" r:id="rId21"/>
    <p:sldId id="1077" r:id="rId22"/>
    <p:sldId id="1078" r:id="rId23"/>
    <p:sldId id="1079" r:id="rId24"/>
    <p:sldId id="1080" r:id="rId25"/>
    <p:sldId id="1081" r:id="rId26"/>
    <p:sldId id="1082" r:id="rId27"/>
    <p:sldId id="1083" r:id="rId28"/>
    <p:sldId id="1084" r:id="rId29"/>
    <p:sldId id="1085" r:id="rId30"/>
    <p:sldId id="1086" r:id="rId31"/>
    <p:sldId id="1087" r:id="rId32"/>
    <p:sldId id="1088" r:id="rId33"/>
    <p:sldId id="1089" r:id="rId34"/>
    <p:sldId id="1090" r:id="rId35"/>
    <p:sldId id="1091" r:id="rId36"/>
    <p:sldId id="1092" r:id="rId37"/>
    <p:sldId id="1093" r:id="rId38"/>
    <p:sldId id="1094" r:id="rId39"/>
    <p:sldId id="1095" r:id="rId40"/>
    <p:sldId id="1096" r:id="rId41"/>
    <p:sldId id="1097" r:id="rId42"/>
    <p:sldId id="1098" r:id="rId43"/>
    <p:sldId id="1099" r:id="rId44"/>
    <p:sldId id="1100" r:id="rId45"/>
    <p:sldId id="1101" r:id="rId46"/>
    <p:sldId id="1173" r:id="rId47"/>
    <p:sldId id="1174" r:id="rId48"/>
    <p:sldId id="1102" r:id="rId49"/>
    <p:sldId id="1103" r:id="rId50"/>
    <p:sldId id="1104" r:id="rId51"/>
    <p:sldId id="1105" r:id="rId52"/>
    <p:sldId id="1106" r:id="rId53"/>
    <p:sldId id="1107" r:id="rId54"/>
    <p:sldId id="1108" r:id="rId55"/>
    <p:sldId id="1109" r:id="rId56"/>
    <p:sldId id="1110" r:id="rId57"/>
    <p:sldId id="1111" r:id="rId58"/>
    <p:sldId id="1112" r:id="rId59"/>
    <p:sldId id="1113" r:id="rId60"/>
    <p:sldId id="1114" r:id="rId61"/>
    <p:sldId id="1121" r:id="rId62"/>
    <p:sldId id="1195" r:id="rId63"/>
    <p:sldId id="1196" r:id="rId64"/>
    <p:sldId id="1122" r:id="rId65"/>
    <p:sldId id="1123" r:id="rId66"/>
    <p:sldId id="1126" r:id="rId67"/>
    <p:sldId id="1169" r:id="rId68"/>
    <p:sldId id="1170" r:id="rId69"/>
    <p:sldId id="1171" r:id="rId70"/>
  </p:sldIdLst>
  <p:sldSz cx="12192000" cy="6858000"/>
  <p:notesSz cx="6858000" cy="9144000"/>
  <p:custDataLst>
    <p:tags r:id="rId7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62"/>
    <p:restoredTop sz="92135"/>
  </p:normalViewPr>
  <p:slideViewPr>
    <p:cSldViewPr snapToGrid="0" snapToObjects="1">
      <p:cViewPr varScale="1">
        <p:scale>
          <a:sx n="99" d="100"/>
          <a:sy n="99" d="100"/>
        </p:scale>
        <p:origin x="576" y="84"/>
      </p:cViewPr>
      <p:guideLst/>
    </p:cSldViewPr>
  </p:slideViewPr>
  <p:notesTextViewPr>
    <p:cViewPr>
      <p:scale>
        <a:sx n="55" d="100"/>
        <a:sy n="55" d="100"/>
      </p:scale>
      <p:origin x="0" y="0"/>
    </p:cViewPr>
  </p:notesTextViewPr>
  <p:notesViewPr>
    <p:cSldViewPr snapToGrid="0" snapToObjects="1">
      <p:cViewPr varScale="1">
        <p:scale>
          <a:sx n="97" d="100"/>
          <a:sy n="97" d="100"/>
        </p:scale>
        <p:origin x="3120" y="20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26C7CE-492D-394B-822C-667E1136F92E}" type="datetimeFigureOut">
              <a:rPr kumimoji="1" lang="zh-CN" altLang="en-US" smtClean="0"/>
              <a:t>2024/4/17</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AAEFD7-24FF-0643-8163-9193A57FD3AE}"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53864-070D-C64A-8C63-6C57D1B54013}" type="datetimeFigureOut">
              <a:rPr kumimoji="1" lang="zh-CN" altLang="en-US" smtClean="0"/>
              <a:t>2024/4/17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4035C6-5567-304A-800F-373F0C17E261}"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18</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28</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29</a:t>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30</a:t>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31</a:t>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32</a:t>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33</a:t>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34</a:t>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38</a:t>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39</a:t>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40</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20</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44</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21</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22</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23</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24</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25</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26</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t>27</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579024"/>
            <a:ext cx="9144000" cy="2387600"/>
          </a:xfrm>
        </p:spPr>
        <p:txBody>
          <a:bodyPr anchor="b">
            <a:normAutofit/>
          </a:bodyPr>
          <a:lstStyle>
            <a:lvl1pPr algn="ctr">
              <a:defRPr sz="3600">
                <a:latin typeface="Arial" panose="020B0604020202020204" pitchFamily="34" charset="0"/>
                <a:cs typeface="Arial" panose="020B0604020202020204" pitchFamily="34" charset="0"/>
              </a:defRPr>
            </a:lvl1pPr>
          </a:lstStyle>
          <a:p>
            <a:r>
              <a:rPr kumimoji="1" lang="en-US" altLang="zh-CN" dirty="0"/>
              <a:t>MED5018: Introduction to biomedical Python programming</a:t>
            </a:r>
            <a:br>
              <a:rPr kumimoji="1" lang="en-US" altLang="zh-CN" dirty="0"/>
            </a:br>
            <a:r>
              <a:rPr kumimoji="1" lang="en-US" altLang="zh-CN" dirty="0"/>
              <a:t> </a:t>
            </a:r>
            <a:endParaRPr kumimoji="1" lang="zh-CN" altLang="en-US" dirty="0"/>
          </a:p>
        </p:txBody>
      </p:sp>
      <p:sp>
        <p:nvSpPr>
          <p:cNvPr id="3" name="副标题 2"/>
          <p:cNvSpPr>
            <a:spLocks noGrp="1"/>
          </p:cNvSpPr>
          <p:nvPr>
            <p:ph type="subTitle" idx="1" hasCustomPrompt="1"/>
          </p:nvPr>
        </p:nvSpPr>
        <p:spPr>
          <a:xfrm>
            <a:off x="1524000" y="3470241"/>
            <a:ext cx="9144000" cy="1655762"/>
          </a:xfrm>
        </p:spPr>
        <p:txBody>
          <a:bodyPr>
            <a:normAutofit/>
          </a:bodyPr>
          <a:lstStyle>
            <a:lvl1pPr marL="0" indent="0" algn="ctr">
              <a:buNone/>
              <a:defRPr sz="3600">
                <a:solidFill>
                  <a:schemeClr val="accent2">
                    <a:lumMod val="75000"/>
                  </a:schemeClr>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dirty="0"/>
              <a:t>Lecture</a:t>
            </a:r>
            <a:r>
              <a:rPr kumimoji="1" lang="zh-CN" altLang="en-US" dirty="0"/>
              <a:t> </a:t>
            </a:r>
            <a:r>
              <a:rPr kumimoji="1" lang="en-US" altLang="zh-CN" dirty="0"/>
              <a:t>1: Introduction</a:t>
            </a:r>
            <a:endParaRPr kumimoji="1" lang="zh-CN" altLang="en-US" dirty="0"/>
          </a:p>
        </p:txBody>
      </p:sp>
      <p:sp>
        <p:nvSpPr>
          <p:cNvPr id="4" name="日期占位符 3"/>
          <p:cNvSpPr>
            <a:spLocks noGrp="1"/>
          </p:cNvSpPr>
          <p:nvPr>
            <p:ph type="dt" sz="half" idx="10"/>
          </p:nvPr>
        </p:nvSpPr>
        <p:spPr/>
        <p:txBody>
          <a:bodyPr/>
          <a:lstStyle/>
          <a:p>
            <a:fld id="{07DCB4EE-2935-D548-BB1C-287FC0414618}" type="datetimeFigureOut">
              <a:rPr kumimoji="1" lang="zh-CN" altLang="en-US" smtClean="0"/>
              <a:t>2024/4/17</a:t>
            </a:fld>
            <a:endParaRPr kumimoji="1" lang="zh-CN" altLang="en-US"/>
          </a:p>
        </p:txBody>
      </p:sp>
      <p:sp>
        <p:nvSpPr>
          <p:cNvPr id="5" name="页脚占位符 4"/>
          <p:cNvSpPr>
            <a:spLocks noGrp="1"/>
          </p:cNvSpPr>
          <p:nvPr>
            <p:ph type="ftr" sz="quarter" idx="11"/>
          </p:nvPr>
        </p:nvSpPr>
        <p:spPr/>
        <p:txBody>
          <a:bodyPr/>
          <a:lstStyle/>
          <a:p>
            <a:endParaRPr kumimoji="1" lang="zh-CN" altLang="en-US" dirty="0"/>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t>‹#›</a:t>
            </a:fld>
            <a:endParaRPr kumimoji="1" lang="zh-CN" alt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07DCB4EE-2935-D548-BB1C-287FC0414618}" type="datetimeFigureOut">
              <a:rPr kumimoji="1" lang="zh-CN" altLang="en-US" smtClean="0"/>
              <a:t>2024/4/17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t>‹#›</a:t>
            </a:fld>
            <a:endParaRPr kumimoji="1" lang="zh-CN" alt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07DCB4EE-2935-D548-BB1C-287FC0414618}" type="datetimeFigureOut">
              <a:rPr kumimoji="1" lang="zh-CN" altLang="en-US" smtClean="0"/>
              <a:t>2024/4/17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t>‹#›</a:t>
            </a:fld>
            <a:endParaRPr kumimoji="1" lang="zh-CN" alt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accent2">
                    <a:lumMod val="75000"/>
                  </a:schemeClr>
                </a:solidFill>
                <a:latin typeface="Avenir" panose="02000503020000020003" pitchFamily="2" charset="0"/>
                <a:ea typeface="微软雅黑" panose="020B0503020204020204" pitchFamily="34" charset="-122"/>
              </a:defRPr>
            </a:lvl1pPr>
          </a:lstStyle>
          <a:p>
            <a:r>
              <a:rPr kumimoji="1" lang="zh-CN" altLang="en-US" dirty="0"/>
              <a:t>单击此处编辑母版标题样式</a:t>
            </a:r>
          </a:p>
        </p:txBody>
      </p:sp>
      <p:sp>
        <p:nvSpPr>
          <p:cNvPr id="3" name="内容占位符 2"/>
          <p:cNvSpPr>
            <a:spLocks noGrp="1"/>
          </p:cNvSpPr>
          <p:nvPr>
            <p:ph idx="1"/>
          </p:nvPr>
        </p:nvSpPr>
        <p:spPr/>
        <p:txBody>
          <a:bodyPr/>
          <a:lstStyle>
            <a:lvl1pPr>
              <a:defRPr baseline="0">
                <a:latin typeface="Avenir" panose="02000503020000020003" pitchFamily="2" charset="0"/>
                <a:ea typeface="微软雅黑" panose="020B0503020204020204" pitchFamily="34" charset="-122"/>
              </a:defRPr>
            </a:lvl1pPr>
            <a:lvl2pPr>
              <a:defRPr baseline="0">
                <a:latin typeface="Avenir" panose="02000503020000020003" pitchFamily="2" charset="0"/>
                <a:ea typeface="微软雅黑" panose="020B0503020204020204" pitchFamily="34" charset="-122"/>
              </a:defRPr>
            </a:lvl2pPr>
            <a:lvl3pPr>
              <a:defRPr baseline="0">
                <a:latin typeface="Avenir" panose="02000503020000020003" pitchFamily="2" charset="0"/>
                <a:ea typeface="微软雅黑" panose="020B0503020204020204" pitchFamily="34" charset="-122"/>
              </a:defRPr>
            </a:lvl3pPr>
            <a:lvl4pPr>
              <a:defRPr baseline="0">
                <a:latin typeface="Avenir" panose="02000503020000020003" pitchFamily="2" charset="0"/>
                <a:ea typeface="微软雅黑" panose="020B0503020204020204" pitchFamily="34" charset="-122"/>
              </a:defRPr>
            </a:lvl4pPr>
            <a:lvl5pPr>
              <a:defRPr baseline="0">
                <a:latin typeface="Avenir" panose="02000503020000020003" pitchFamily="2" charset="0"/>
                <a:ea typeface="微软雅黑" panose="020B0503020204020204" pitchFamily="34"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p:txBody>
          <a:bodyPr/>
          <a:lstStyle/>
          <a:p>
            <a:fld id="{07DCB4EE-2935-D548-BB1C-287FC0414618}" type="datetimeFigureOut">
              <a:rPr kumimoji="1" lang="zh-CN" altLang="en-US" smtClean="0"/>
              <a:t>2024/4/17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t>‹#›</a:t>
            </a:fld>
            <a:endParaRPr kumimoji="1" lang="zh-CN" alt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07DCB4EE-2935-D548-BB1C-287FC0414618}" type="datetimeFigureOut">
              <a:rPr kumimoji="1" lang="zh-CN" altLang="en-US" smtClean="0"/>
              <a:t>2024/4/17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t>‹#›</a:t>
            </a:fld>
            <a:endParaRPr kumimoji="1" lang="zh-CN" alt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07DCB4EE-2935-D548-BB1C-287FC0414618}" type="datetimeFigureOut">
              <a:rPr kumimoji="1" lang="zh-CN" altLang="en-US" smtClean="0"/>
              <a:t>2024/4/17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6AFBFFF-4DB9-4D40-9D08-8646D0DA41EC}" type="slidenum">
              <a:rPr kumimoji="1" lang="zh-CN" altLang="en-US" smtClean="0"/>
              <a:t>‹#›</a:t>
            </a:fld>
            <a:endParaRPr kumimoji="1" lang="zh-CN" alt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07DCB4EE-2935-D548-BB1C-287FC0414618}" type="datetimeFigureOut">
              <a:rPr kumimoji="1" lang="zh-CN" altLang="en-US" smtClean="0"/>
              <a:t>2024/4/17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76AFBFFF-4DB9-4D40-9D08-8646D0DA41EC}" type="slidenum">
              <a:rPr kumimoji="1" lang="zh-CN" altLang="en-US" smtClean="0"/>
              <a:t>‹#›</a:t>
            </a:fld>
            <a:endParaRPr kumimoji="1" lang="zh-CN" alt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07DCB4EE-2935-D548-BB1C-287FC0414618}" type="datetimeFigureOut">
              <a:rPr kumimoji="1" lang="zh-CN" altLang="en-US" smtClean="0"/>
              <a:t>2024/4/17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AFBFFF-4DB9-4D40-9D08-8646D0DA41EC}" type="slidenum">
              <a:rPr kumimoji="1" lang="zh-CN" altLang="en-US" smtClean="0"/>
              <a:t>‹#›</a:t>
            </a:fld>
            <a:endParaRPr kumimoji="1" lang="zh-CN" alt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DCB4EE-2935-D548-BB1C-287FC0414618}" type="datetimeFigureOut">
              <a:rPr kumimoji="1" lang="zh-CN" altLang="en-US" smtClean="0"/>
              <a:t>2024/4/17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t>‹#›</a:t>
            </a:fld>
            <a:endParaRPr kumimoji="1" lang="zh-CN" alt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07DCB4EE-2935-D548-BB1C-287FC0414618}" type="datetimeFigureOut">
              <a:rPr kumimoji="1" lang="zh-CN" altLang="en-US" smtClean="0"/>
              <a:t>2024/4/17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6AFBFFF-4DB9-4D40-9D08-8646D0DA41EC}" type="slidenum">
              <a:rPr kumimoji="1" lang="zh-CN" altLang="en-US" smtClean="0"/>
              <a:t>‹#›</a:t>
            </a:fld>
            <a:endParaRPr kumimoji="1" lang="zh-CN" alt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07DCB4EE-2935-D548-BB1C-287FC0414618}" type="datetimeFigureOut">
              <a:rPr kumimoji="1" lang="zh-CN" altLang="en-US" smtClean="0"/>
              <a:t>2024/4/17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6AFBFFF-4DB9-4D40-9D08-8646D0DA41EC}" type="slidenum">
              <a:rPr kumimoji="1" lang="zh-CN" altLang="en-US" smtClean="0"/>
              <a:t>‹#›</a:t>
            </a:fld>
            <a:endParaRPr kumimoji="1" lang="zh-CN" alt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CB4EE-2935-D548-BB1C-287FC0414618}" type="datetimeFigureOut">
              <a:rPr kumimoji="1" lang="zh-CN" altLang="en-US" smtClean="0"/>
              <a:t>2024/4/17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FBFFF-4DB9-4D40-9D08-8646D0DA41EC}"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numpy.org/doc/stable/reference/arrays.ndarray.html"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8.png"/><Relationship Id="rId5" Type="http://schemas.openxmlformats.org/officeDocument/2006/relationships/image" Target="../media/image17.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hyperlink" Target="https://numpy.or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26.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w3schools.com/python/numpy"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w3schools.com/python/numpy"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www.w3schools.com/python/numpy"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w3schools.com/python/numpy"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www.w3schools.com/python/numpy"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w3schools.com/python/numpy"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w3schools.com/python/numpy"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www.w3schools.com/python/numpy"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w3schools.com/python/numpy"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www.w3schools.com/python/nump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hyperlink" Target="https://www.w3schools.com/python/numpy"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w3schools.com/python/numpy"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CS112: Introduction to Python programming</a:t>
            </a:r>
            <a:endParaRPr kumimoji="1" lang="zh-CN" altLang="en-US" sz="4000" dirty="0"/>
          </a:p>
        </p:txBody>
      </p:sp>
      <p:sp>
        <p:nvSpPr>
          <p:cNvPr id="3" name="副标题 2"/>
          <p:cNvSpPr>
            <a:spLocks noGrp="1"/>
          </p:cNvSpPr>
          <p:nvPr>
            <p:ph type="subTitle" idx="1"/>
          </p:nvPr>
        </p:nvSpPr>
        <p:spPr>
          <a:xfrm>
            <a:off x="1524000" y="3429000"/>
            <a:ext cx="9144000" cy="1655762"/>
          </a:xfrm>
        </p:spPr>
        <p:txBody>
          <a:bodyPr>
            <a:normAutofit/>
          </a:bodyPr>
          <a:lstStyle/>
          <a:p>
            <a:r>
              <a:rPr kumimoji="1" lang="en-US" altLang="zh-CN" dirty="0"/>
              <a:t>Week 8:  </a:t>
            </a:r>
            <a:r>
              <a:rPr kumimoji="1" lang="en-US" altLang="zh-CN" dirty="0" err="1"/>
              <a:t>Numpy</a:t>
            </a:r>
            <a:r>
              <a:rPr kumimoji="1" lang="en-US" altLang="zh-CN" dirty="0"/>
              <a:t> </a:t>
            </a:r>
          </a:p>
          <a:p>
            <a:endParaRPr kumimoji="1" lang="zh-CN" altLang="en-US" dirty="0"/>
          </a:p>
        </p:txBody>
      </p:sp>
      <p:sp>
        <p:nvSpPr>
          <p:cNvPr id="4" name="页脚占位符 3"/>
          <p:cNvSpPr>
            <a:spLocks noGrp="1"/>
          </p:cNvSpPr>
          <p:nvPr>
            <p:ph type="ftr" sz="quarter" idx="11"/>
          </p:nvPr>
        </p:nvSpPr>
        <p:spPr/>
        <p:txBody>
          <a:bodyPr/>
          <a:lstStyle/>
          <a:p>
            <a:endParaRPr kumimoji="1" lang="zh-CN" altLang="en-US" dirty="0"/>
          </a:p>
        </p:txBody>
      </p:sp>
      <p:sp>
        <p:nvSpPr>
          <p:cNvPr id="5" name="灯片编号占位符 4"/>
          <p:cNvSpPr>
            <a:spLocks noGrp="1"/>
          </p:cNvSpPr>
          <p:nvPr>
            <p:ph type="sldNum" sz="quarter" idx="12"/>
          </p:nvPr>
        </p:nvSpPr>
        <p:spPr/>
        <p:txBody>
          <a:bodyPr/>
          <a:lstStyle/>
          <a:p>
            <a:fld id="{76AFBFFF-4DB9-4D40-9D08-8646D0DA41EC}" type="slidenum">
              <a:rPr kumimoji="1" lang="zh-CN" altLang="en-US" smtClean="0"/>
              <a:t>1</a:t>
            </a:fld>
            <a:endParaRPr kumimoji="1"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Numpy</a:t>
            </a:r>
            <a:r>
              <a:rPr kumimoji="1" lang="en-US" altLang="zh-CN" dirty="0"/>
              <a:t>—</a:t>
            </a:r>
            <a:r>
              <a:rPr kumimoji="1" lang="en-US" altLang="zh-CN" dirty="0" err="1"/>
              <a:t>Ndarray</a:t>
            </a:r>
            <a:r>
              <a:rPr kumimoji="1" lang="en-US" altLang="zh-CN" dirty="0"/>
              <a:t> Object</a:t>
            </a:r>
            <a:endParaRPr kumimoji="1" lang="zh-CN" altLang="en-US" dirty="0"/>
          </a:p>
        </p:txBody>
      </p:sp>
      <p:sp>
        <p:nvSpPr>
          <p:cNvPr id="3" name="内容占位符 2"/>
          <p:cNvSpPr>
            <a:spLocks noGrp="1"/>
          </p:cNvSpPr>
          <p:nvPr>
            <p:ph idx="1"/>
          </p:nvPr>
        </p:nvSpPr>
        <p:spPr/>
        <p:txBody>
          <a:bodyPr/>
          <a:lstStyle/>
          <a:p>
            <a:r>
              <a:rPr lang="en-US" altLang="zh-CN" dirty="0" err="1"/>
              <a:t>ndarray</a:t>
            </a:r>
            <a:r>
              <a:rPr lang="en-US" altLang="zh-CN" dirty="0"/>
              <a:t> to list      </a:t>
            </a:r>
            <a:r>
              <a:rPr lang="en-US" altLang="zh-CN" dirty="0">
                <a:solidFill>
                  <a:srgbClr val="FF0000"/>
                </a:solidFill>
              </a:rPr>
              <a:t>array.tolist()  </a:t>
            </a:r>
            <a:r>
              <a:rPr lang="en-US" altLang="zh-CN" dirty="0"/>
              <a:t>            </a:t>
            </a:r>
            <a:br>
              <a:rPr lang="en-US" altLang="zh-CN" dirty="0">
                <a:solidFill>
                  <a:schemeClr val="accent2">
                    <a:lumMod val="75000"/>
                  </a:schemeClr>
                </a:solidFill>
              </a:rPr>
            </a:br>
            <a:endParaRPr lang="en-US" altLang="zh-CN" dirty="0">
              <a:solidFill>
                <a:schemeClr val="accent2">
                  <a:lumMod val="75000"/>
                </a:schemeClr>
              </a:solidFill>
            </a:endParaRPr>
          </a:p>
          <a:p>
            <a:pPr marL="457200" lvl="1" indent="0">
              <a:buNone/>
            </a:pPr>
            <a:endParaRPr lang="en-US" altLang="zh-CN" dirty="0">
              <a:solidFill>
                <a:schemeClr val="accent2">
                  <a:lumMod val="75000"/>
                </a:schemeClr>
              </a:solidFill>
            </a:endParaRPr>
          </a:p>
        </p:txBody>
      </p:sp>
      <p:pic>
        <p:nvPicPr>
          <p:cNvPr id="4" name="图片 3"/>
          <p:cNvPicPr>
            <a:picLocks noChangeAspect="1"/>
          </p:cNvPicPr>
          <p:nvPr/>
        </p:nvPicPr>
        <p:blipFill>
          <a:blip r:embed="rId2"/>
          <a:stretch>
            <a:fillRect/>
          </a:stretch>
        </p:blipFill>
        <p:spPr>
          <a:xfrm>
            <a:off x="1606082" y="2546666"/>
            <a:ext cx="5314282" cy="3525522"/>
          </a:xfrm>
          <a:prstGeom prst="rect">
            <a:avLst/>
          </a:prstGeom>
        </p:spPr>
      </p:pic>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t>10</a:t>
            </a:fld>
            <a:endParaRPr kumimoji="1"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Array placeholder content</a:t>
            </a:r>
          </a:p>
        </p:txBody>
      </p:sp>
      <p:sp>
        <p:nvSpPr>
          <p:cNvPr id="3" name="内容占位符 2"/>
          <p:cNvSpPr>
            <a:spLocks noGrp="1"/>
          </p:cNvSpPr>
          <p:nvPr>
            <p:ph idx="1"/>
          </p:nvPr>
        </p:nvSpPr>
        <p:spPr>
          <a:xfrm>
            <a:off x="838200" y="1825625"/>
            <a:ext cx="10817860" cy="4351655"/>
          </a:xfrm>
        </p:spPr>
        <p:txBody>
          <a:bodyPr/>
          <a:lstStyle/>
          <a:p>
            <a:r>
              <a:rPr lang="en-US" altLang="zh-CN" dirty="0"/>
              <a:t>Using the NumPy </a:t>
            </a:r>
            <a:r>
              <a:rPr lang="en-US" altLang="zh-CN" dirty="0">
                <a:solidFill>
                  <a:srgbClr val="FF0000"/>
                </a:solidFill>
                <a:latin typeface="Courier" pitchFamily="2" charset="0"/>
              </a:rPr>
              <a:t>zeros</a:t>
            </a:r>
            <a:r>
              <a:rPr lang="en-US" altLang="zh-CN" dirty="0"/>
              <a:t> and </a:t>
            </a:r>
            <a:r>
              <a:rPr lang="en-US" altLang="zh-CN" dirty="0">
                <a:solidFill>
                  <a:srgbClr val="FF0000"/>
                </a:solidFill>
                <a:latin typeface="Courier" pitchFamily="2" charset="0"/>
              </a:rPr>
              <a:t>ones</a:t>
            </a:r>
            <a:r>
              <a:rPr lang="en-US" altLang="zh-CN" dirty="0">
                <a:solidFill>
                  <a:srgbClr val="FF0000"/>
                </a:solidFill>
              </a:rPr>
              <a:t> function</a:t>
            </a:r>
            <a:r>
              <a:rPr lang="en-US" altLang="zh-CN" dirty="0"/>
              <a:t> to create arrays where all the elements are either zeros or ones</a:t>
            </a:r>
          </a:p>
          <a:p>
            <a:endParaRPr lang="en-US" altLang="zh-CN" dirty="0"/>
          </a:p>
          <a:p>
            <a:r>
              <a:rPr lang="en-US" altLang="zh-CN" dirty="0"/>
              <a:t>They each take one mandatory argument, the number of elements in the array, and one optional argument that specifies the data type of the array. If unspecified, the data type is a float</a:t>
            </a:r>
          </a:p>
          <a:p>
            <a:endParaRPr lang="en-US" altLang="zh-CN" dirty="0"/>
          </a:p>
          <a:p>
            <a:pPr marL="457200" lvl="1" indent="0">
              <a:buNone/>
            </a:pPr>
            <a:endParaRPr lang="en-US" altLang="zh-CN" dirty="0">
              <a:solidFill>
                <a:schemeClr val="accent2">
                  <a:lumMod val="75000"/>
                </a:schemeClr>
              </a:solidFill>
            </a:endParaRPr>
          </a:p>
        </p:txBody>
      </p:sp>
      <p:pic>
        <p:nvPicPr>
          <p:cNvPr id="5" name="图片 4"/>
          <p:cNvPicPr>
            <a:picLocks noChangeAspect="1"/>
          </p:cNvPicPr>
          <p:nvPr/>
        </p:nvPicPr>
        <p:blipFill>
          <a:blip r:embed="rId2"/>
          <a:stretch>
            <a:fillRect/>
          </a:stretch>
        </p:blipFill>
        <p:spPr>
          <a:xfrm>
            <a:off x="543732" y="4880442"/>
            <a:ext cx="3485827" cy="1804068"/>
          </a:xfrm>
          <a:prstGeom prst="rect">
            <a:avLst/>
          </a:prstGeom>
        </p:spPr>
      </p:pic>
      <p:pic>
        <p:nvPicPr>
          <p:cNvPr id="6" name="图片 5"/>
          <p:cNvPicPr>
            <a:picLocks noChangeAspect="1"/>
          </p:cNvPicPr>
          <p:nvPr/>
        </p:nvPicPr>
        <p:blipFill>
          <a:blip r:embed="rId3"/>
          <a:stretch>
            <a:fillRect/>
          </a:stretch>
        </p:blipFill>
        <p:spPr>
          <a:xfrm>
            <a:off x="4321983" y="4887348"/>
            <a:ext cx="3297372" cy="1738960"/>
          </a:xfrm>
          <a:prstGeom prst="rect">
            <a:avLst/>
          </a:prstGeom>
        </p:spPr>
      </p:pic>
      <p:pic>
        <p:nvPicPr>
          <p:cNvPr id="7" name="图片 6"/>
          <p:cNvPicPr>
            <a:picLocks noChangeAspect="1"/>
          </p:cNvPicPr>
          <p:nvPr/>
        </p:nvPicPr>
        <p:blipFill>
          <a:blip r:embed="rId4"/>
          <a:stretch>
            <a:fillRect/>
          </a:stretch>
        </p:blipFill>
        <p:spPr>
          <a:xfrm>
            <a:off x="7911779" y="5003800"/>
            <a:ext cx="3746500" cy="1308100"/>
          </a:xfrm>
          <a:prstGeom prst="rect">
            <a:avLst/>
          </a:prstGeom>
        </p:spPr>
      </p:pic>
      <p:sp>
        <p:nvSpPr>
          <p:cNvPr id="4" name="页脚占位符 3"/>
          <p:cNvSpPr>
            <a:spLocks noGrp="1"/>
          </p:cNvSpPr>
          <p:nvPr>
            <p:ph type="ftr" sz="quarter" idx="11"/>
          </p:nvPr>
        </p:nvSpPr>
        <p:spPr/>
        <p:txBody>
          <a:bodyPr/>
          <a:lstStyle/>
          <a:p>
            <a:endParaRPr kumimoji="1" lang="zh-CN" altLang="en-US"/>
          </a:p>
        </p:txBody>
      </p:sp>
      <p:sp>
        <p:nvSpPr>
          <p:cNvPr id="8" name="灯片编号占位符 7"/>
          <p:cNvSpPr>
            <a:spLocks noGrp="1"/>
          </p:cNvSpPr>
          <p:nvPr>
            <p:ph type="sldNum" sz="quarter" idx="12"/>
          </p:nvPr>
        </p:nvSpPr>
        <p:spPr/>
        <p:txBody>
          <a:bodyPr/>
          <a:lstStyle/>
          <a:p>
            <a:fld id="{76AFBFFF-4DB9-4D40-9D08-8646D0DA41EC}" type="slidenum">
              <a:rPr kumimoji="1" lang="zh-CN" altLang="en-US" smtClean="0"/>
              <a:t>11</a:t>
            </a:fld>
            <a:endParaRPr kumimoji="1"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Array placeholder content</a:t>
            </a:r>
          </a:p>
        </p:txBody>
      </p:sp>
      <p:sp>
        <p:nvSpPr>
          <p:cNvPr id="3" name="内容占位符 2"/>
          <p:cNvSpPr>
            <a:spLocks noGrp="1"/>
          </p:cNvSpPr>
          <p:nvPr>
            <p:ph idx="1"/>
          </p:nvPr>
        </p:nvSpPr>
        <p:spPr>
          <a:xfrm>
            <a:off x="0" y="1654175"/>
            <a:ext cx="11876405" cy="5032375"/>
          </a:xfrm>
        </p:spPr>
        <p:txBody>
          <a:bodyPr>
            <a:normAutofit lnSpcReduction="10000"/>
          </a:bodyPr>
          <a:lstStyle/>
          <a:p>
            <a:pPr marL="457200" lvl="1" indent="0">
              <a:buNone/>
            </a:pPr>
            <a:endParaRPr lang="en-US" altLang="zh-CN" dirty="0">
              <a:solidFill>
                <a:srgbClr val="003F43"/>
              </a:solidFill>
              <a:latin typeface="Courier New" panose="02070309020205020404" charset="0"/>
              <a:cs typeface="Courier New" panose="02070309020205020404" charset="0"/>
            </a:endParaRPr>
          </a:p>
          <a:p>
            <a:pPr marL="457200" lvl="1" indent="0">
              <a:buNone/>
            </a:pPr>
            <a:r>
              <a:rPr lang="en-US" altLang="zh-CN" b="1" dirty="0">
                <a:solidFill>
                  <a:srgbClr val="003F43"/>
                </a:solidFill>
                <a:latin typeface="Courier New" panose="02070309020205020404" charset="0"/>
                <a:cs typeface="Courier New" panose="02070309020205020404" charset="0"/>
              </a:rPr>
              <a:t>&gt;&gt;&gt;</a:t>
            </a:r>
            <a:r>
              <a:rPr lang="en-US" altLang="zh-CN" dirty="0">
                <a:solidFill>
                  <a:srgbClr val="003F43"/>
                </a:solidFill>
                <a:latin typeface="Courier New" panose="02070309020205020404" charset="0"/>
                <a:cs typeface="Courier New" panose="02070309020205020404" charset="0"/>
              </a:rPr>
              <a:t> </a:t>
            </a:r>
            <a:r>
              <a:rPr lang="en-US" altLang="zh-CN" dirty="0" err="1">
                <a:solidFill>
                  <a:srgbClr val="003F43"/>
                </a:solidFill>
                <a:latin typeface="Courier New" panose="02070309020205020404" charset="0"/>
                <a:cs typeface="Courier New" panose="02070309020205020404" charset="0"/>
              </a:rPr>
              <a:t>np.</a:t>
            </a:r>
            <a:r>
              <a:rPr lang="en-US" altLang="zh-CN" dirty="0" err="1">
                <a:solidFill>
                  <a:srgbClr val="FF0000"/>
                </a:solidFill>
                <a:latin typeface="Courier New" panose="02070309020205020404" charset="0"/>
                <a:cs typeface="Courier New" panose="02070309020205020404" charset="0"/>
              </a:rPr>
              <a:t>full</a:t>
            </a:r>
            <a:r>
              <a:rPr lang="en-US" altLang="zh-CN" dirty="0">
                <a:solidFill>
                  <a:srgbClr val="003F43"/>
                </a:solidFill>
                <a:latin typeface="Courier New" panose="02070309020205020404" charset="0"/>
                <a:cs typeface="Courier New" panose="02070309020205020404" charset="0"/>
              </a:rPr>
              <a:t>((2,2),2)</a:t>
            </a:r>
          </a:p>
          <a:p>
            <a:pPr marL="457200" lvl="1" indent="0">
              <a:buNone/>
            </a:pPr>
            <a:r>
              <a:rPr lang="en-US" altLang="zh-CN" dirty="0">
                <a:solidFill>
                  <a:srgbClr val="003F43"/>
                </a:solidFill>
                <a:latin typeface="Courier New" panose="02070309020205020404" charset="0"/>
                <a:cs typeface="Courier New" panose="02070309020205020404" charset="0"/>
              </a:rPr>
              <a:t>array([[2, 2],</a:t>
            </a:r>
          </a:p>
          <a:p>
            <a:pPr marL="457200" lvl="1" indent="0">
              <a:buNone/>
            </a:pPr>
            <a:r>
              <a:rPr lang="en-US" altLang="zh-CN" dirty="0">
                <a:solidFill>
                  <a:srgbClr val="003F43"/>
                </a:solidFill>
                <a:latin typeface="Courier New" panose="02070309020205020404" charset="0"/>
                <a:cs typeface="Courier New" panose="02070309020205020404" charset="0"/>
              </a:rPr>
              <a:t>       [2, 2])</a:t>
            </a:r>
          </a:p>
          <a:p>
            <a:pPr marL="457200" lvl="1" indent="0">
              <a:buNone/>
            </a:pPr>
            <a:r>
              <a:rPr lang="en-US" altLang="zh-CN" b="1" dirty="0">
                <a:solidFill>
                  <a:srgbClr val="003F43"/>
                </a:solidFill>
                <a:latin typeface="Courier New" panose="02070309020205020404" charset="0"/>
                <a:cs typeface="Courier New" panose="02070309020205020404" charset="0"/>
              </a:rPr>
              <a:t>&gt;&gt;&gt;</a:t>
            </a:r>
            <a:r>
              <a:rPr lang="en-US" altLang="zh-CN" dirty="0">
                <a:solidFill>
                  <a:srgbClr val="003F43"/>
                </a:solidFill>
                <a:latin typeface="Courier New" panose="02070309020205020404" charset="0"/>
                <a:cs typeface="Courier New" panose="02070309020205020404" charset="0"/>
              </a:rPr>
              <a:t> </a:t>
            </a:r>
            <a:r>
              <a:rPr lang="en-US" altLang="zh-CN" dirty="0" err="1">
                <a:solidFill>
                  <a:srgbClr val="003F43"/>
                </a:solidFill>
                <a:latin typeface="Courier New" panose="02070309020205020404" charset="0"/>
                <a:cs typeface="Courier New" panose="02070309020205020404" charset="0"/>
              </a:rPr>
              <a:t>np.</a:t>
            </a:r>
            <a:r>
              <a:rPr lang="en-US" altLang="zh-CN" dirty="0" err="1">
                <a:solidFill>
                  <a:srgbClr val="FF0000"/>
                </a:solidFill>
                <a:latin typeface="Courier New" panose="02070309020205020404" charset="0"/>
                <a:cs typeface="Courier New" panose="02070309020205020404" charset="0"/>
              </a:rPr>
              <a:t>eye</a:t>
            </a:r>
            <a:r>
              <a:rPr lang="en-US" altLang="zh-CN" dirty="0">
                <a:solidFill>
                  <a:srgbClr val="003F43"/>
                </a:solidFill>
                <a:latin typeface="Courier New" panose="02070309020205020404" charset="0"/>
                <a:cs typeface="Courier New" panose="02070309020205020404" charset="0"/>
              </a:rPr>
              <a:t>(2,3)</a:t>
            </a:r>
          </a:p>
          <a:p>
            <a:pPr marL="457200" lvl="1" indent="0">
              <a:buNone/>
            </a:pPr>
            <a:r>
              <a:rPr lang="en-US" altLang="zh-CN" dirty="0">
                <a:solidFill>
                  <a:srgbClr val="003F43"/>
                </a:solidFill>
                <a:latin typeface="Courier New" panose="02070309020205020404" charset="0"/>
                <a:cs typeface="Courier New" panose="02070309020205020404" charset="0"/>
              </a:rPr>
              <a:t>array([[1., 0., 0.],</a:t>
            </a:r>
          </a:p>
          <a:p>
            <a:pPr marL="457200" lvl="1" indent="0">
              <a:buNone/>
            </a:pPr>
            <a:r>
              <a:rPr lang="en-US" altLang="zh-CN" dirty="0">
                <a:solidFill>
                  <a:srgbClr val="003F43"/>
                </a:solidFill>
                <a:latin typeface="Courier New" panose="02070309020205020404" charset="0"/>
                <a:cs typeface="Courier New" panose="02070309020205020404" charset="0"/>
              </a:rPr>
              <a:t>       [0., 1., 0.]])</a:t>
            </a:r>
          </a:p>
          <a:p>
            <a:pPr marL="457200" lvl="1" indent="0">
              <a:buNone/>
            </a:pPr>
            <a:r>
              <a:rPr lang="en-US" altLang="zh-CN" b="1" dirty="0">
                <a:solidFill>
                  <a:srgbClr val="003F43"/>
                </a:solidFill>
                <a:latin typeface="Courier New" panose="02070309020205020404" charset="0"/>
                <a:cs typeface="Courier New" panose="02070309020205020404" charset="0"/>
              </a:rPr>
              <a:t>&gt;&gt;&gt;</a:t>
            </a:r>
            <a:r>
              <a:rPr lang="en-US" altLang="zh-CN" dirty="0">
                <a:solidFill>
                  <a:srgbClr val="003F43"/>
                </a:solidFill>
                <a:latin typeface="Courier New" panose="02070309020205020404" charset="0"/>
                <a:cs typeface="Courier New" panose="02070309020205020404" charset="0"/>
              </a:rPr>
              <a:t> </a:t>
            </a:r>
            <a:r>
              <a:rPr lang="en-US" altLang="zh-CN" dirty="0" err="1">
                <a:solidFill>
                  <a:srgbClr val="003F43"/>
                </a:solidFill>
                <a:latin typeface="Courier New" panose="02070309020205020404" charset="0"/>
                <a:cs typeface="Courier New" panose="02070309020205020404" charset="0"/>
              </a:rPr>
              <a:t>np.</a:t>
            </a:r>
            <a:r>
              <a:rPr lang="en-US" altLang="zh-CN" dirty="0" err="1">
                <a:solidFill>
                  <a:srgbClr val="FF0000"/>
                </a:solidFill>
                <a:latin typeface="Courier New" panose="02070309020205020404" charset="0"/>
                <a:cs typeface="Courier New" panose="02070309020205020404" charset="0"/>
              </a:rPr>
              <a:t>identity</a:t>
            </a:r>
            <a:r>
              <a:rPr lang="en-US" altLang="zh-CN" dirty="0">
                <a:solidFill>
                  <a:srgbClr val="003F43"/>
                </a:solidFill>
                <a:latin typeface="Courier New" panose="02070309020205020404" charset="0"/>
                <a:cs typeface="Courier New" panose="02070309020205020404" charset="0"/>
              </a:rPr>
              <a:t>(2)</a:t>
            </a:r>
          </a:p>
          <a:p>
            <a:pPr marL="457200" lvl="1" indent="0">
              <a:buNone/>
            </a:pPr>
            <a:r>
              <a:rPr lang="en-US" altLang="zh-CN" dirty="0">
                <a:solidFill>
                  <a:srgbClr val="003F43"/>
                </a:solidFill>
                <a:latin typeface="Courier New" panose="02070309020205020404" charset="0"/>
                <a:cs typeface="Courier New" panose="02070309020205020404" charset="0"/>
              </a:rPr>
              <a:t>array([[1., 0.],</a:t>
            </a:r>
          </a:p>
          <a:p>
            <a:pPr marL="457200" lvl="1" indent="0">
              <a:buNone/>
            </a:pPr>
            <a:r>
              <a:rPr lang="en-US" altLang="zh-CN" dirty="0">
                <a:solidFill>
                  <a:srgbClr val="003F43"/>
                </a:solidFill>
                <a:latin typeface="Courier New" panose="02070309020205020404" charset="0"/>
                <a:cs typeface="Courier New" panose="02070309020205020404" charset="0"/>
              </a:rPr>
              <a:t>       [0., 1.]])</a:t>
            </a:r>
          </a:p>
          <a:p>
            <a:pPr marL="457200" lvl="1" indent="0">
              <a:buNone/>
            </a:pPr>
            <a:r>
              <a:rPr lang="en-US" altLang="zh-CN" b="1" dirty="0">
                <a:solidFill>
                  <a:srgbClr val="003F43"/>
                </a:solidFill>
                <a:latin typeface="Courier New" panose="02070309020205020404" charset="0"/>
                <a:cs typeface="Courier New" panose="02070309020205020404" charset="0"/>
              </a:rPr>
              <a:t>&gt;&gt;&gt;</a:t>
            </a:r>
            <a:r>
              <a:rPr lang="en-US" altLang="zh-CN" dirty="0">
                <a:solidFill>
                  <a:srgbClr val="003F43"/>
                </a:solidFill>
                <a:latin typeface="Courier New" panose="02070309020205020404" charset="0"/>
                <a:cs typeface="Courier New" panose="02070309020205020404" charset="0"/>
              </a:rPr>
              <a:t> </a:t>
            </a:r>
            <a:r>
              <a:rPr lang="en-US" altLang="zh-CN" dirty="0" err="1">
                <a:solidFill>
                  <a:srgbClr val="003F43"/>
                </a:solidFill>
                <a:latin typeface="Courier New" panose="02070309020205020404" charset="0"/>
                <a:cs typeface="Courier New" panose="02070309020205020404" charset="0"/>
              </a:rPr>
              <a:t>np.</a:t>
            </a:r>
            <a:r>
              <a:rPr lang="en-US" altLang="zh-CN" dirty="0" err="1">
                <a:solidFill>
                  <a:srgbClr val="FF0000"/>
                </a:solidFill>
                <a:latin typeface="Courier New" panose="02070309020205020404" charset="0"/>
                <a:cs typeface="Courier New" panose="02070309020205020404" charset="0"/>
              </a:rPr>
              <a:t>random.random</a:t>
            </a:r>
            <a:r>
              <a:rPr lang="en-US" altLang="zh-CN" dirty="0">
                <a:solidFill>
                  <a:srgbClr val="003F43"/>
                </a:solidFill>
                <a:latin typeface="Courier New" panose="02070309020205020404" charset="0"/>
                <a:cs typeface="Courier New" panose="02070309020205020404" charset="0"/>
              </a:rPr>
              <a:t>((2,2))</a:t>
            </a:r>
          </a:p>
          <a:p>
            <a:pPr marL="457200" lvl="1" indent="0">
              <a:buNone/>
            </a:pPr>
            <a:r>
              <a:rPr lang="en-US" altLang="zh-CN" dirty="0">
                <a:solidFill>
                  <a:srgbClr val="003F43"/>
                </a:solidFill>
                <a:latin typeface="Courier New" panose="02070309020205020404" charset="0"/>
                <a:cs typeface="Courier New" panose="02070309020205020404" charset="0"/>
              </a:rPr>
              <a:t>array([[0.6, 0.4],</a:t>
            </a:r>
          </a:p>
          <a:p>
            <a:pPr marL="457200" lvl="1" indent="0">
              <a:buNone/>
            </a:pPr>
            <a:r>
              <a:rPr lang="en-US" altLang="zh-CN" dirty="0">
                <a:solidFill>
                  <a:srgbClr val="003F43"/>
                </a:solidFill>
                <a:latin typeface="Courier New" panose="02070309020205020404" charset="0"/>
                <a:cs typeface="Courier New" panose="02070309020205020404" charset="0"/>
              </a:rPr>
              <a:t>       [0.1, 0.2]])</a:t>
            </a:r>
          </a:p>
        </p:txBody>
      </p:sp>
      <p:sp>
        <p:nvSpPr>
          <p:cNvPr id="9" name="TextBox 8"/>
          <p:cNvSpPr txBox="1"/>
          <p:nvPr/>
        </p:nvSpPr>
        <p:spPr>
          <a:xfrm>
            <a:off x="4236497" y="3100629"/>
            <a:ext cx="7809403" cy="706755"/>
          </a:xfrm>
          <a:prstGeom prst="rect">
            <a:avLst/>
          </a:prstGeom>
          <a:noFill/>
        </p:spPr>
        <p:txBody>
          <a:bodyPr wrap="square">
            <a:spAutoFit/>
          </a:bodyPr>
          <a:lstStyle/>
          <a:p>
            <a:r>
              <a:rPr lang="en-US" sz="2000" dirty="0">
                <a:solidFill>
                  <a:schemeClr val="accent2">
                    <a:lumMod val="75000"/>
                  </a:schemeClr>
                </a:solidFill>
                <a:latin typeface="Avenir Book" panose="02000503020000020003" pitchFamily="2" charset="0"/>
              </a:rPr>
              <a:t>Return a 2-D array with ones on the diagonal(</a:t>
            </a:r>
            <a:r>
              <a:rPr lang="zh-CN" altLang="en-US" sz="2000" dirty="0">
                <a:solidFill>
                  <a:schemeClr val="accent2">
                    <a:lumMod val="75000"/>
                  </a:schemeClr>
                </a:solidFill>
                <a:latin typeface="Avenir Book" panose="02000503020000020003" pitchFamily="2" charset="0"/>
              </a:rPr>
              <a:t>对角线</a:t>
            </a:r>
            <a:r>
              <a:rPr lang="en-US" sz="2000" dirty="0">
                <a:solidFill>
                  <a:schemeClr val="accent2">
                    <a:lumMod val="75000"/>
                  </a:schemeClr>
                </a:solidFill>
                <a:latin typeface="Avenir Book" panose="02000503020000020003" pitchFamily="2" charset="0"/>
              </a:rPr>
              <a:t>) and zeros elsewhere.</a:t>
            </a:r>
          </a:p>
        </p:txBody>
      </p:sp>
      <p:sp>
        <p:nvSpPr>
          <p:cNvPr id="11" name="TextBox 13"/>
          <p:cNvSpPr txBox="1"/>
          <p:nvPr/>
        </p:nvSpPr>
        <p:spPr>
          <a:xfrm>
            <a:off x="4405914" y="2152127"/>
            <a:ext cx="7470571" cy="707886"/>
          </a:xfrm>
          <a:prstGeom prst="rect">
            <a:avLst/>
          </a:prstGeom>
          <a:noFill/>
        </p:spPr>
        <p:txBody>
          <a:bodyPr wrap="square">
            <a:spAutoFit/>
          </a:bodyPr>
          <a:lstStyle/>
          <a:p>
            <a:r>
              <a:rPr lang="en-US" sz="2000" dirty="0">
                <a:solidFill>
                  <a:schemeClr val="accent2">
                    <a:lumMod val="75000"/>
                  </a:schemeClr>
                </a:solidFill>
                <a:latin typeface="Avenir Book" panose="02000503020000020003" pitchFamily="2" charset="0"/>
              </a:rPr>
              <a:t>Return a new array of given shape and type, filled with `</a:t>
            </a:r>
            <a:r>
              <a:rPr lang="en-US" sz="2000" dirty="0" err="1">
                <a:solidFill>
                  <a:schemeClr val="accent2">
                    <a:lumMod val="75000"/>
                  </a:schemeClr>
                </a:solidFill>
                <a:latin typeface="Avenir Book" panose="02000503020000020003" pitchFamily="2" charset="0"/>
              </a:rPr>
              <a:t>fill_value</a:t>
            </a:r>
            <a:r>
              <a:rPr lang="en-US" sz="2000" dirty="0">
                <a:solidFill>
                  <a:schemeClr val="accent2">
                    <a:lumMod val="75000"/>
                  </a:schemeClr>
                </a:solidFill>
                <a:latin typeface="Avenir Book" panose="02000503020000020003" pitchFamily="2" charset="0"/>
              </a:rPr>
              <a:t>`.</a:t>
            </a:r>
          </a:p>
        </p:txBody>
      </p:sp>
      <p:sp>
        <p:nvSpPr>
          <p:cNvPr id="12" name="TextBox 15"/>
          <p:cNvSpPr txBox="1"/>
          <p:nvPr/>
        </p:nvSpPr>
        <p:spPr>
          <a:xfrm>
            <a:off x="3909695" y="4271645"/>
            <a:ext cx="8397875" cy="706755"/>
          </a:xfrm>
          <a:prstGeom prst="rect">
            <a:avLst/>
          </a:prstGeom>
          <a:noFill/>
        </p:spPr>
        <p:txBody>
          <a:bodyPr wrap="square">
            <a:spAutoFit/>
          </a:bodyPr>
          <a:lstStyle/>
          <a:p>
            <a:r>
              <a:rPr lang="en-US" sz="2000" dirty="0">
                <a:solidFill>
                  <a:schemeClr val="accent2">
                    <a:lumMod val="75000"/>
                  </a:schemeClr>
                </a:solidFill>
                <a:latin typeface="Avenir Book" panose="02000503020000020003" pitchFamily="2" charset="0"/>
              </a:rPr>
              <a:t> Return the identity array.</a:t>
            </a:r>
          </a:p>
          <a:p>
            <a:r>
              <a:rPr lang="en-US" sz="2000" dirty="0">
                <a:solidFill>
                  <a:schemeClr val="accent2">
                    <a:lumMod val="75000"/>
                  </a:schemeClr>
                </a:solidFill>
                <a:latin typeface="Avenir Book" panose="02000503020000020003" pitchFamily="2" charset="0"/>
              </a:rPr>
              <a:t> The identity array is a square array with ones on the main diagonal.</a:t>
            </a:r>
          </a:p>
        </p:txBody>
      </p:sp>
      <p:sp>
        <p:nvSpPr>
          <p:cNvPr id="13" name="TextBox 17"/>
          <p:cNvSpPr txBox="1"/>
          <p:nvPr/>
        </p:nvSpPr>
        <p:spPr>
          <a:xfrm>
            <a:off x="4236497" y="5878438"/>
            <a:ext cx="7317532" cy="400110"/>
          </a:xfrm>
          <a:prstGeom prst="rect">
            <a:avLst/>
          </a:prstGeom>
          <a:noFill/>
        </p:spPr>
        <p:txBody>
          <a:bodyPr wrap="square">
            <a:spAutoFit/>
          </a:bodyPr>
          <a:lstStyle/>
          <a:p>
            <a:r>
              <a:rPr lang="en-US" sz="2000" dirty="0">
                <a:solidFill>
                  <a:schemeClr val="accent2">
                    <a:lumMod val="75000"/>
                  </a:schemeClr>
                </a:solidFill>
                <a:latin typeface="Avenir Book" panose="02000503020000020003" pitchFamily="2" charset="0"/>
              </a:rPr>
              <a:t>Return random floats in the half-open interval [0.0, 1.0).</a:t>
            </a:r>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AFBFFF-4DB9-4D40-9D08-8646D0DA41EC}" type="slidenum">
              <a:rPr kumimoji="1" lang="zh-CN" altLang="en-US" smtClean="0"/>
              <a:t>12</a:t>
            </a:fld>
            <a:endParaRPr kumimoji="1"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1490" y="365125"/>
            <a:ext cx="11353800" cy="1325880"/>
          </a:xfrm>
        </p:spPr>
        <p:txBody>
          <a:bodyPr>
            <a:normAutofit/>
          </a:bodyPr>
          <a:lstStyle/>
          <a:p>
            <a:r>
              <a:rPr kumimoji="1" lang="en-US" altLang="zh-CN" sz="4000" dirty="0"/>
              <a:t>NumPy </a:t>
            </a:r>
            <a:r>
              <a:rPr kumimoji="1" lang="en-US" altLang="zh-CN" sz="4000" b="1" dirty="0" err="1">
                <a:solidFill>
                  <a:srgbClr val="FF0000"/>
                </a:solidFill>
                <a:latin typeface="Courier" pitchFamily="2" charset="0"/>
              </a:rPr>
              <a:t>linspace</a:t>
            </a:r>
            <a:r>
              <a:rPr kumimoji="1" lang="en-US" altLang="zh-CN" sz="4000" b="1" dirty="0">
                <a:solidFill>
                  <a:srgbClr val="FF0000"/>
                </a:solidFill>
              </a:rPr>
              <a:t> </a:t>
            </a:r>
            <a:r>
              <a:rPr kumimoji="1" lang="en-US" altLang="zh-CN" sz="4000" dirty="0"/>
              <a:t>and </a:t>
            </a:r>
            <a:r>
              <a:rPr kumimoji="1" lang="en-US" altLang="zh-CN" sz="4000" b="1" dirty="0" err="1">
                <a:solidFill>
                  <a:srgbClr val="FF0000"/>
                </a:solidFill>
                <a:latin typeface="Courier" pitchFamily="2" charset="0"/>
              </a:rPr>
              <a:t>logspace</a:t>
            </a:r>
            <a:r>
              <a:rPr kumimoji="1" lang="en-US" altLang="zh-CN" sz="4000" dirty="0"/>
              <a:t> functions</a:t>
            </a:r>
          </a:p>
        </p:txBody>
      </p:sp>
      <p:sp>
        <p:nvSpPr>
          <p:cNvPr id="5" name="内容占位符 4"/>
          <p:cNvSpPr>
            <a:spLocks noGrp="1"/>
          </p:cNvSpPr>
          <p:nvPr>
            <p:ph idx="1"/>
          </p:nvPr>
        </p:nvSpPr>
        <p:spPr>
          <a:xfrm>
            <a:off x="838199" y="1825625"/>
            <a:ext cx="11134725" cy="4351338"/>
          </a:xfrm>
        </p:spPr>
        <p:txBody>
          <a:bodyPr>
            <a:noAutofit/>
          </a:bodyPr>
          <a:lstStyle/>
          <a:p>
            <a:pPr>
              <a:lnSpc>
                <a:spcPct val="120000"/>
              </a:lnSpc>
            </a:pPr>
            <a:r>
              <a:rPr lang="en-US" altLang="zh-CN" dirty="0">
                <a:latin typeface="Avenir Book" panose="02000503020000020003" pitchFamily="2" charset="0"/>
              </a:rPr>
              <a:t>The </a:t>
            </a:r>
            <a:r>
              <a:rPr lang="en-US" altLang="zh-CN" dirty="0" err="1">
                <a:solidFill>
                  <a:schemeClr val="accent2">
                    <a:lumMod val="75000"/>
                  </a:schemeClr>
                </a:solidFill>
                <a:latin typeface="Courier" pitchFamily="2" charset="0"/>
                <a:cs typeface="Courier New" panose="02070309020205020404" charset="0"/>
              </a:rPr>
              <a:t>linspace</a:t>
            </a:r>
            <a:r>
              <a:rPr lang="en-US" altLang="zh-CN" dirty="0">
                <a:latin typeface="Avenir Book" panose="02000503020000020003" pitchFamily="2" charset="0"/>
              </a:rPr>
              <a:t> function creates an array of </a:t>
            </a:r>
            <a:r>
              <a:rPr lang="en-US" altLang="zh-CN" i="1" dirty="0">
                <a:solidFill>
                  <a:srgbClr val="003F43"/>
                </a:solidFill>
                <a:latin typeface="Avenir Book" panose="02000503020000020003" pitchFamily="2" charset="0"/>
              </a:rPr>
              <a:t>N</a:t>
            </a:r>
            <a:r>
              <a:rPr lang="en-US" altLang="zh-CN" dirty="0">
                <a:latin typeface="Avenir Book" panose="02000503020000020003" pitchFamily="2" charset="0"/>
              </a:rPr>
              <a:t> </a:t>
            </a:r>
            <a:r>
              <a:rPr lang="en-US" altLang="zh-CN" dirty="0">
                <a:solidFill>
                  <a:schemeClr val="accent2">
                    <a:lumMod val="75000"/>
                  </a:schemeClr>
                </a:solidFill>
                <a:latin typeface="Avenir Book" panose="02000503020000020003" pitchFamily="2" charset="0"/>
              </a:rPr>
              <a:t>evenly spaced points </a:t>
            </a:r>
            <a:r>
              <a:rPr lang="en-US" altLang="zh-CN" dirty="0">
                <a:latin typeface="Avenir Book" panose="02000503020000020003" pitchFamily="2" charset="0"/>
              </a:rPr>
              <a:t>between a starting point and an ending point. The form of the function is </a:t>
            </a:r>
            <a:r>
              <a:rPr lang="en-US" altLang="zh-CN" b="1" dirty="0" err="1">
                <a:solidFill>
                  <a:srgbClr val="FF0000"/>
                </a:solidFill>
                <a:latin typeface="Courier" pitchFamily="2" charset="0"/>
                <a:cs typeface="Courier New" panose="02070309020205020404" charset="0"/>
              </a:rPr>
              <a:t>linspace</a:t>
            </a:r>
            <a:r>
              <a:rPr lang="en-US" altLang="zh-CN" b="1" dirty="0">
                <a:solidFill>
                  <a:srgbClr val="FF0000"/>
                </a:solidFill>
                <a:latin typeface="Avenir Book" panose="02000503020000020003" pitchFamily="2" charset="0"/>
                <a:cs typeface="Courier New" panose="02070309020205020404" charset="0"/>
              </a:rPr>
              <a:t>(start, stop, N)</a:t>
            </a:r>
            <a:r>
              <a:rPr lang="en-US" altLang="zh-CN" dirty="0">
                <a:latin typeface="Avenir Book" panose="02000503020000020003" pitchFamily="2" charset="0"/>
              </a:rPr>
              <a:t>. If the third argument </a:t>
            </a:r>
            <a:r>
              <a:rPr lang="en-US" altLang="zh-CN" i="1" dirty="0">
                <a:solidFill>
                  <a:srgbClr val="003F43"/>
                </a:solidFill>
                <a:latin typeface="Avenir Book" panose="02000503020000020003" pitchFamily="2" charset="0"/>
              </a:rPr>
              <a:t>N</a:t>
            </a:r>
            <a:r>
              <a:rPr lang="en-US" altLang="zh-CN" dirty="0">
                <a:latin typeface="Avenir Book" panose="02000503020000020003" pitchFamily="2" charset="0"/>
              </a:rPr>
              <a:t> is omitted, then </a:t>
            </a:r>
            <a:r>
              <a:rPr lang="en-US" altLang="zh-CN" i="1" dirty="0">
                <a:solidFill>
                  <a:srgbClr val="003F43"/>
                </a:solidFill>
                <a:latin typeface="Avenir Book" panose="02000503020000020003" pitchFamily="2" charset="0"/>
              </a:rPr>
              <a:t>N</a:t>
            </a:r>
            <a:r>
              <a:rPr lang="en-US" altLang="zh-CN" dirty="0">
                <a:solidFill>
                  <a:srgbClr val="003F43"/>
                </a:solidFill>
                <a:latin typeface="Avenir Book" panose="02000503020000020003" pitchFamily="2" charset="0"/>
              </a:rPr>
              <a:t>=50</a:t>
            </a:r>
            <a:r>
              <a:rPr lang="en-US" altLang="zh-CN" dirty="0">
                <a:latin typeface="Avenir Book" panose="02000503020000020003" pitchFamily="2" charset="0"/>
              </a:rPr>
              <a:t>:</a:t>
            </a:r>
          </a:p>
          <a:p>
            <a:pPr marL="457200" lvl="1" indent="0">
              <a:lnSpc>
                <a:spcPct val="120000"/>
              </a:lnSpc>
              <a:buNone/>
            </a:pPr>
            <a:r>
              <a:rPr lang="en-US" altLang="zh-CN" sz="2800" b="1" dirty="0">
                <a:solidFill>
                  <a:srgbClr val="003F43"/>
                </a:solidFill>
                <a:latin typeface="Courier" pitchFamily="2" charset="0"/>
                <a:cs typeface="Courier New" panose="02070309020205020404" charset="0"/>
              </a:rPr>
              <a:t>&gt;&gt;&gt;</a:t>
            </a:r>
            <a:r>
              <a:rPr lang="en-US" altLang="zh-CN" sz="2800" dirty="0">
                <a:solidFill>
                  <a:srgbClr val="003F43"/>
                </a:solidFill>
                <a:latin typeface="Courier" pitchFamily="2" charset="0"/>
                <a:cs typeface="Courier New" panose="02070309020205020404" charset="0"/>
              </a:rPr>
              <a:t> </a:t>
            </a:r>
            <a:r>
              <a:rPr lang="en-US" altLang="zh-CN" sz="2800" dirty="0" err="1">
                <a:solidFill>
                  <a:srgbClr val="003F43"/>
                </a:solidFill>
                <a:latin typeface="Courier" pitchFamily="2" charset="0"/>
                <a:cs typeface="Courier New" panose="02070309020205020404" charset="0"/>
              </a:rPr>
              <a:t>np.</a:t>
            </a:r>
            <a:r>
              <a:rPr lang="en-US" altLang="zh-CN" sz="2800" dirty="0" err="1">
                <a:solidFill>
                  <a:srgbClr val="FF0000"/>
                </a:solidFill>
                <a:latin typeface="Courier" pitchFamily="2" charset="0"/>
                <a:cs typeface="Courier New" panose="02070309020205020404" charset="0"/>
              </a:rPr>
              <a:t>linspace</a:t>
            </a:r>
            <a:r>
              <a:rPr lang="en-US" altLang="zh-CN" sz="2800" dirty="0">
                <a:solidFill>
                  <a:srgbClr val="003F43"/>
                </a:solidFill>
                <a:latin typeface="Courier" pitchFamily="2" charset="0"/>
                <a:cs typeface="Courier New" panose="02070309020205020404" charset="0"/>
              </a:rPr>
              <a:t>(0, 10, 5)</a:t>
            </a:r>
          </a:p>
          <a:p>
            <a:pPr marL="457200" lvl="1" indent="0">
              <a:lnSpc>
                <a:spcPct val="120000"/>
              </a:lnSpc>
              <a:buNone/>
            </a:pPr>
            <a:r>
              <a:rPr lang="en-US" altLang="zh-CN" sz="2800" dirty="0">
                <a:solidFill>
                  <a:srgbClr val="003F43"/>
                </a:solidFill>
                <a:latin typeface="Courier" pitchFamily="2" charset="0"/>
                <a:cs typeface="Courier New" panose="02070309020205020404" charset="0"/>
              </a:rPr>
              <a:t>array([ 0. ,  2.5,  5. ,  7.5, 10. ])</a:t>
            </a:r>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t>13</a:t>
            </a:fld>
            <a:endParaRPr kumimoji="1"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838199" y="1825625"/>
            <a:ext cx="11134725" cy="4351338"/>
          </a:xfrm>
        </p:spPr>
        <p:txBody>
          <a:bodyPr>
            <a:noAutofit/>
          </a:bodyPr>
          <a:lstStyle/>
          <a:p>
            <a:pPr>
              <a:lnSpc>
                <a:spcPct val="120000"/>
              </a:lnSpc>
            </a:pPr>
            <a:r>
              <a:rPr lang="en-US" altLang="zh-CN" dirty="0">
                <a:latin typeface="Avenir Book" panose="02000503020000020003" pitchFamily="2" charset="0"/>
              </a:rPr>
              <a:t>The </a:t>
            </a:r>
            <a:r>
              <a:rPr lang="en-US" altLang="zh-CN" dirty="0" err="1">
                <a:solidFill>
                  <a:schemeClr val="accent2">
                    <a:lumMod val="75000"/>
                  </a:schemeClr>
                </a:solidFill>
                <a:latin typeface="Courier" pitchFamily="2" charset="0"/>
                <a:cs typeface="Courier New" panose="02070309020205020404" charset="0"/>
              </a:rPr>
              <a:t>logspace</a:t>
            </a:r>
            <a:r>
              <a:rPr lang="en-US" altLang="zh-CN" dirty="0">
                <a:latin typeface="Avenir Book" panose="02000503020000020003" pitchFamily="2" charset="0"/>
              </a:rPr>
              <a:t> function produces evenly spaced points on a logarithmically spaced scale. The form of the function is </a:t>
            </a:r>
            <a:r>
              <a:rPr lang="en-US" altLang="zh-CN" dirty="0" err="1">
                <a:solidFill>
                  <a:schemeClr val="accent2">
                    <a:lumMod val="75000"/>
                  </a:schemeClr>
                </a:solidFill>
                <a:latin typeface="Courier" pitchFamily="2" charset="0"/>
                <a:cs typeface="Courier New" panose="02070309020205020404" charset="0"/>
              </a:rPr>
              <a:t>logspace</a:t>
            </a:r>
            <a:r>
              <a:rPr lang="en-US" altLang="zh-CN" dirty="0">
                <a:solidFill>
                  <a:schemeClr val="accent2">
                    <a:lumMod val="75000"/>
                  </a:schemeClr>
                </a:solidFill>
                <a:latin typeface="Avenir Book" panose="02000503020000020003" pitchFamily="2" charset="0"/>
                <a:cs typeface="Courier New" panose="02070309020205020404" charset="0"/>
              </a:rPr>
              <a:t>(start, stop, N)</a:t>
            </a:r>
            <a:r>
              <a:rPr lang="en-US" altLang="zh-CN" dirty="0">
                <a:solidFill>
                  <a:schemeClr val="accent2">
                    <a:lumMod val="75000"/>
                  </a:schemeClr>
                </a:solidFill>
                <a:latin typeface="Avenir Book" panose="02000503020000020003" pitchFamily="2" charset="0"/>
              </a:rPr>
              <a:t>. </a:t>
            </a:r>
            <a:r>
              <a:rPr lang="en-US" altLang="zh-CN" dirty="0">
                <a:latin typeface="Avenir Book" panose="02000503020000020003" pitchFamily="2" charset="0"/>
              </a:rPr>
              <a:t>The start and stop refer to a power of 10, i.e., the array starts at </a:t>
            </a:r>
            <a:r>
              <a:rPr lang="en-US" altLang="zh-CN" dirty="0">
                <a:solidFill>
                  <a:srgbClr val="FF0000"/>
                </a:solidFill>
                <a:latin typeface="Avenir Book" panose="02000503020000020003" pitchFamily="2" charset="0"/>
              </a:rPr>
              <a:t>10</a:t>
            </a:r>
            <a:r>
              <a:rPr lang="en-US" altLang="zh-CN" baseline="30000" dirty="0">
                <a:solidFill>
                  <a:srgbClr val="FF0000"/>
                </a:solidFill>
                <a:latin typeface="Avenir Book" panose="02000503020000020003" pitchFamily="2" charset="0"/>
              </a:rPr>
              <a:t>start</a:t>
            </a:r>
            <a:r>
              <a:rPr lang="en-US" altLang="zh-CN" dirty="0">
                <a:latin typeface="Avenir Book" panose="02000503020000020003" pitchFamily="2" charset="0"/>
              </a:rPr>
              <a:t> and ends at </a:t>
            </a:r>
            <a:r>
              <a:rPr lang="en-US" altLang="zh-CN" dirty="0">
                <a:solidFill>
                  <a:srgbClr val="FF0000"/>
                </a:solidFill>
                <a:latin typeface="Avenir Book" panose="02000503020000020003" pitchFamily="2" charset="0"/>
              </a:rPr>
              <a:t>10</a:t>
            </a:r>
            <a:r>
              <a:rPr lang="en-US" altLang="zh-CN" baseline="30000" dirty="0">
                <a:solidFill>
                  <a:srgbClr val="FF0000"/>
                </a:solidFill>
                <a:latin typeface="Avenir Book" panose="02000503020000020003" pitchFamily="2" charset="0"/>
              </a:rPr>
              <a:t>stop</a:t>
            </a:r>
            <a:r>
              <a:rPr lang="en-US" altLang="zh-CN" dirty="0">
                <a:solidFill>
                  <a:srgbClr val="FF0000"/>
                </a:solidFill>
                <a:latin typeface="Avenir Book" panose="02000503020000020003" pitchFamily="2" charset="0"/>
              </a:rPr>
              <a:t>:</a:t>
            </a:r>
            <a:endParaRPr lang="en-US" altLang="zh-CN" dirty="0">
              <a:latin typeface="Avenir Book" panose="02000503020000020003" pitchFamily="2" charset="0"/>
            </a:endParaRPr>
          </a:p>
          <a:p>
            <a:pPr marL="457200" lvl="1" indent="0">
              <a:lnSpc>
                <a:spcPct val="120000"/>
              </a:lnSpc>
              <a:buNone/>
            </a:pPr>
            <a:r>
              <a:rPr lang="en-US" altLang="zh-CN" sz="2800" b="1" dirty="0">
                <a:solidFill>
                  <a:srgbClr val="003F43"/>
                </a:solidFill>
                <a:latin typeface="Courier" pitchFamily="2" charset="0"/>
                <a:cs typeface="Courier New" panose="02070309020205020404" charset="0"/>
              </a:rPr>
              <a:t>&gt;&gt;&gt;</a:t>
            </a:r>
            <a:r>
              <a:rPr lang="en-US" altLang="zh-CN" sz="2800" dirty="0">
                <a:solidFill>
                  <a:srgbClr val="003F43"/>
                </a:solidFill>
                <a:latin typeface="Courier" pitchFamily="2" charset="0"/>
                <a:cs typeface="Courier New" panose="02070309020205020404" charset="0"/>
              </a:rPr>
              <a:t> </a:t>
            </a:r>
            <a:r>
              <a:rPr lang="en-US" altLang="zh-CN" sz="2800" dirty="0" err="1">
                <a:solidFill>
                  <a:srgbClr val="003F43"/>
                </a:solidFill>
                <a:latin typeface="Courier" pitchFamily="2" charset="0"/>
                <a:cs typeface="Courier New" panose="02070309020205020404" charset="0"/>
              </a:rPr>
              <a:t>np.set_printoptions</a:t>
            </a:r>
            <a:r>
              <a:rPr lang="en-US" altLang="zh-CN" sz="2800" dirty="0">
                <a:solidFill>
                  <a:srgbClr val="003F43"/>
                </a:solidFill>
                <a:latin typeface="Courier" pitchFamily="2" charset="0"/>
                <a:cs typeface="Courier New" panose="02070309020205020404" charset="0"/>
              </a:rPr>
              <a:t>(precision=1)</a:t>
            </a:r>
            <a:endParaRPr lang="en-US" altLang="zh-CN" sz="2800" b="1" dirty="0">
              <a:solidFill>
                <a:srgbClr val="003F43"/>
              </a:solidFill>
              <a:latin typeface="Courier" pitchFamily="2" charset="0"/>
              <a:cs typeface="Courier New" panose="02070309020205020404" charset="0"/>
            </a:endParaRPr>
          </a:p>
          <a:p>
            <a:pPr marL="457200" lvl="1" indent="0">
              <a:lnSpc>
                <a:spcPct val="120000"/>
              </a:lnSpc>
              <a:buNone/>
            </a:pPr>
            <a:r>
              <a:rPr lang="en-US" altLang="zh-CN" sz="2800" b="1" dirty="0">
                <a:solidFill>
                  <a:srgbClr val="003F43"/>
                </a:solidFill>
                <a:latin typeface="Courier" pitchFamily="2" charset="0"/>
                <a:cs typeface="Courier New" panose="02070309020205020404" charset="0"/>
              </a:rPr>
              <a:t>&gt;&gt;&gt;</a:t>
            </a:r>
            <a:r>
              <a:rPr lang="en-US" altLang="zh-CN" sz="2800" dirty="0">
                <a:solidFill>
                  <a:srgbClr val="003F43"/>
                </a:solidFill>
                <a:latin typeface="Courier" pitchFamily="2" charset="0"/>
                <a:cs typeface="Courier New" panose="02070309020205020404" charset="0"/>
              </a:rPr>
              <a:t> </a:t>
            </a:r>
            <a:r>
              <a:rPr lang="en-US" altLang="zh-CN" sz="2800" dirty="0" err="1">
                <a:solidFill>
                  <a:srgbClr val="FF0000"/>
                </a:solidFill>
                <a:latin typeface="Courier" pitchFamily="2" charset="0"/>
                <a:cs typeface="Courier New" panose="02070309020205020404" charset="0"/>
              </a:rPr>
              <a:t>np.logspace</a:t>
            </a:r>
            <a:r>
              <a:rPr lang="en-US" altLang="zh-CN" sz="2800" dirty="0">
                <a:solidFill>
                  <a:srgbClr val="FF0000"/>
                </a:solidFill>
                <a:latin typeface="Courier" pitchFamily="2" charset="0"/>
                <a:cs typeface="Courier New" panose="02070309020205020404" charset="0"/>
              </a:rPr>
              <a:t>(0, 3, 3)</a:t>
            </a:r>
          </a:p>
          <a:p>
            <a:pPr marL="457200" lvl="1" indent="0">
              <a:lnSpc>
                <a:spcPct val="120000"/>
              </a:lnSpc>
              <a:buNone/>
            </a:pPr>
            <a:r>
              <a:rPr lang="en-US" altLang="zh-CN" sz="2800" dirty="0">
                <a:solidFill>
                  <a:srgbClr val="003F43"/>
                </a:solidFill>
                <a:latin typeface="Courier" pitchFamily="2" charset="0"/>
                <a:cs typeface="Courier New" panose="02070309020205020404" charset="0"/>
              </a:rPr>
              <a:t>array([   1. ,   31.6, 1000. ])</a:t>
            </a:r>
          </a:p>
          <a:p>
            <a:endParaRPr lang="zh-CN" altLang="en-US" dirty="0">
              <a:latin typeface="Avenir Book" panose="02000503020000020003" pitchFamily="2" charset="0"/>
            </a:endParaRPr>
          </a:p>
        </p:txBody>
      </p:sp>
      <p:sp>
        <p:nvSpPr>
          <p:cNvPr id="8" name="标题 1"/>
          <p:cNvSpPr>
            <a:spLocks noGrp="1"/>
          </p:cNvSpPr>
          <p:nvPr>
            <p:ph type="title"/>
          </p:nvPr>
        </p:nvSpPr>
        <p:spPr>
          <a:xfrm>
            <a:off x="838200" y="365125"/>
            <a:ext cx="10515600" cy="1325563"/>
          </a:xfrm>
        </p:spPr>
        <p:txBody>
          <a:bodyPr>
            <a:normAutofit/>
          </a:bodyPr>
          <a:lstStyle/>
          <a:p>
            <a:r>
              <a:rPr kumimoji="1" lang="en-US" altLang="zh-CN" sz="4000" dirty="0"/>
              <a:t>NumPy </a:t>
            </a:r>
            <a:r>
              <a:rPr kumimoji="1" lang="en-US" altLang="zh-CN" sz="4000" dirty="0" err="1">
                <a:latin typeface="Courier" pitchFamily="2" charset="0"/>
              </a:rPr>
              <a:t>linspace</a:t>
            </a:r>
            <a:r>
              <a:rPr kumimoji="1" lang="en-US" altLang="zh-CN" sz="4000" dirty="0"/>
              <a:t> and </a:t>
            </a:r>
            <a:r>
              <a:rPr kumimoji="1" lang="en-US" altLang="zh-CN" sz="4000" dirty="0" err="1">
                <a:latin typeface="Courier" pitchFamily="2" charset="0"/>
              </a:rPr>
              <a:t>logspace</a:t>
            </a:r>
            <a:r>
              <a:rPr kumimoji="1" lang="en-US" altLang="zh-CN" sz="4000" dirty="0"/>
              <a:t> functions</a:t>
            </a:r>
          </a:p>
        </p:txBody>
      </p:sp>
      <p:sp>
        <p:nvSpPr>
          <p:cNvPr id="2" name="页脚占位符 1"/>
          <p:cNvSpPr>
            <a:spLocks noGrp="1"/>
          </p:cNvSpPr>
          <p:nvPr>
            <p:ph type="ftr" sz="quarter" idx="11"/>
          </p:nvPr>
        </p:nvSpPr>
        <p:spPr/>
        <p:txBody>
          <a:bodyPr/>
          <a:lstStyle/>
          <a:p>
            <a:endParaRPr kumimoji="1" lang="zh-CN" altLang="en-US"/>
          </a:p>
        </p:txBody>
      </p:sp>
      <p:sp>
        <p:nvSpPr>
          <p:cNvPr id="3" name="灯片编号占位符 2"/>
          <p:cNvSpPr>
            <a:spLocks noGrp="1"/>
          </p:cNvSpPr>
          <p:nvPr>
            <p:ph type="sldNum" sz="quarter" idx="12"/>
          </p:nvPr>
        </p:nvSpPr>
        <p:spPr/>
        <p:txBody>
          <a:bodyPr/>
          <a:lstStyle/>
          <a:p>
            <a:fld id="{76AFBFFF-4DB9-4D40-9D08-8646D0DA41EC}" type="slidenum">
              <a:rPr kumimoji="1" lang="zh-CN" altLang="en-US" smtClean="0"/>
              <a:t>14</a:t>
            </a:fld>
            <a:endParaRPr kumimoji="1"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1945" y="107315"/>
            <a:ext cx="10515600" cy="1325563"/>
          </a:xfrm>
        </p:spPr>
        <p:txBody>
          <a:bodyPr/>
          <a:lstStyle/>
          <a:p>
            <a:r>
              <a:rPr kumimoji="1" lang="en-US" altLang="zh-CN" dirty="0"/>
              <a:t>NumPy</a:t>
            </a:r>
            <a:r>
              <a:rPr kumimoji="1" lang="en-US" altLang="zh-CN" b="1" dirty="0">
                <a:solidFill>
                  <a:srgbClr val="FF0000"/>
                </a:solidFill>
              </a:rPr>
              <a:t> </a:t>
            </a:r>
            <a:r>
              <a:rPr kumimoji="1" lang="en-US" altLang="zh-CN" b="1" dirty="0" err="1">
                <a:solidFill>
                  <a:srgbClr val="FF0000"/>
                </a:solidFill>
                <a:latin typeface="Courier" pitchFamily="2" charset="0"/>
              </a:rPr>
              <a:t>arange</a:t>
            </a:r>
            <a:r>
              <a:rPr kumimoji="1" lang="en-US" altLang="zh-CN" dirty="0"/>
              <a:t> function</a:t>
            </a:r>
          </a:p>
        </p:txBody>
      </p:sp>
      <p:sp>
        <p:nvSpPr>
          <p:cNvPr id="5" name="内容占位符 4"/>
          <p:cNvSpPr>
            <a:spLocks noGrp="1"/>
          </p:cNvSpPr>
          <p:nvPr>
            <p:ph idx="1"/>
          </p:nvPr>
        </p:nvSpPr>
        <p:spPr>
          <a:xfrm>
            <a:off x="419735" y="1433195"/>
            <a:ext cx="11454130" cy="4351655"/>
          </a:xfrm>
        </p:spPr>
        <p:txBody>
          <a:bodyPr>
            <a:noAutofit/>
          </a:bodyPr>
          <a:lstStyle/>
          <a:p>
            <a:pPr>
              <a:lnSpc>
                <a:spcPct val="110000"/>
              </a:lnSpc>
            </a:pPr>
            <a:r>
              <a:rPr lang="en-US" altLang="zh-CN" dirty="0"/>
              <a:t>The </a:t>
            </a:r>
            <a:r>
              <a:rPr lang="en-US" altLang="zh-CN" b="1" dirty="0" err="1">
                <a:solidFill>
                  <a:schemeClr val="accent2">
                    <a:lumMod val="75000"/>
                  </a:schemeClr>
                </a:solidFill>
                <a:latin typeface="Courier New" panose="02070309020205020404" charset="0"/>
                <a:cs typeface="Courier New" panose="02070309020205020404" charset="0"/>
              </a:rPr>
              <a:t>arange</a:t>
            </a:r>
            <a:r>
              <a:rPr lang="en-US" altLang="zh-CN" dirty="0"/>
              <a:t> function return evenly spaced values within a given interval.</a:t>
            </a:r>
            <a:r>
              <a:rPr lang="en-US" altLang="zh-CN" b="1" dirty="0"/>
              <a:t> </a:t>
            </a:r>
            <a:r>
              <a:rPr lang="en-US" altLang="zh-CN" dirty="0" err="1">
                <a:solidFill>
                  <a:srgbClr val="FF0000"/>
                </a:solidFill>
              </a:rPr>
              <a:t>numpy.arange</a:t>
            </a:r>
            <a:r>
              <a:rPr lang="en-US" altLang="zh-CN" dirty="0">
                <a:solidFill>
                  <a:srgbClr val="FF0000"/>
                </a:solidFill>
              </a:rPr>
              <a:t>(start, stop, </a:t>
            </a:r>
            <a:r>
              <a:rPr lang="en-US" altLang="zh-CN" i="1" dirty="0">
                <a:solidFill>
                  <a:srgbClr val="FF0000"/>
                </a:solidFill>
              </a:rPr>
              <a:t>step</a:t>
            </a:r>
            <a:r>
              <a:rPr lang="en-US" altLang="zh-CN" dirty="0">
                <a:solidFill>
                  <a:srgbClr val="FF0000"/>
                </a:solidFill>
              </a:rPr>
              <a:t>)</a:t>
            </a:r>
            <a:endParaRPr lang="en-US" altLang="zh-CN" dirty="0">
              <a:solidFill>
                <a:schemeClr val="accent2">
                  <a:lumMod val="75000"/>
                </a:schemeClr>
              </a:solidFill>
            </a:endParaRPr>
          </a:p>
          <a:p>
            <a:pPr>
              <a:lnSpc>
                <a:spcPct val="110000"/>
              </a:lnSpc>
            </a:pPr>
            <a:r>
              <a:rPr lang="en-US" altLang="zh-CN" dirty="0"/>
              <a:t>In general,</a:t>
            </a:r>
            <a:r>
              <a:rPr lang="en-US" altLang="zh-CN" b="1" dirty="0">
                <a:solidFill>
                  <a:srgbClr val="FF0000"/>
                </a:solidFill>
              </a:rPr>
              <a:t> </a:t>
            </a:r>
            <a:r>
              <a:rPr lang="en-US" altLang="zh-CN" b="1" dirty="0" err="1">
                <a:solidFill>
                  <a:srgbClr val="FF0000"/>
                </a:solidFill>
                <a:latin typeface="Courier New" panose="02070309020205020404" charset="0"/>
                <a:cs typeface="Courier New" panose="02070309020205020404" charset="0"/>
              </a:rPr>
              <a:t>arange</a:t>
            </a:r>
            <a:r>
              <a:rPr lang="en-US" altLang="zh-CN" b="1" dirty="0">
                <a:solidFill>
                  <a:srgbClr val="FF0000"/>
                </a:solidFill>
              </a:rPr>
              <a:t> </a:t>
            </a:r>
            <a:r>
              <a:rPr lang="en-US" altLang="zh-CN" dirty="0"/>
              <a:t>produces an integer array if the arguments are all integers; if any one of the arguments is a float, the generated array would be a float</a:t>
            </a:r>
          </a:p>
          <a:p>
            <a:pPr marL="457200" lvl="1" indent="0">
              <a:lnSpc>
                <a:spcPct val="110000"/>
              </a:lnSpc>
              <a:buNone/>
            </a:pPr>
            <a:r>
              <a:rPr lang="en-US" altLang="zh-CN" sz="2000" b="1" dirty="0">
                <a:solidFill>
                  <a:srgbClr val="003F43"/>
                </a:solidFill>
                <a:latin typeface="Courier New" panose="02070309020205020404" charset="0"/>
                <a:cs typeface="Courier New" panose="02070309020205020404" charset="0"/>
              </a:rPr>
              <a:t>&gt;&gt;&gt;</a:t>
            </a:r>
            <a:r>
              <a:rPr lang="en-US" altLang="zh-CN" sz="2000" dirty="0">
                <a:solidFill>
                  <a:srgbClr val="003F43"/>
                </a:solidFill>
                <a:latin typeface="Courier New" panose="02070309020205020404" charset="0"/>
                <a:cs typeface="Courier New" panose="02070309020205020404" charset="0"/>
              </a:rPr>
              <a:t> </a:t>
            </a:r>
            <a:r>
              <a:rPr lang="en-US" altLang="zh-CN" sz="2000" dirty="0" err="1">
                <a:solidFill>
                  <a:srgbClr val="003F43"/>
                </a:solidFill>
                <a:latin typeface="Courier New" panose="02070309020205020404" charset="0"/>
                <a:cs typeface="Courier New" panose="02070309020205020404" charset="0"/>
              </a:rPr>
              <a:t>np.arange</a:t>
            </a:r>
            <a:r>
              <a:rPr lang="en-US" altLang="zh-CN" sz="2000" dirty="0">
                <a:solidFill>
                  <a:srgbClr val="003F43"/>
                </a:solidFill>
                <a:latin typeface="Courier New" panose="02070309020205020404" charset="0"/>
                <a:cs typeface="Courier New" panose="02070309020205020404" charset="0"/>
              </a:rPr>
              <a:t>(0, 10, 2)</a:t>
            </a:r>
          </a:p>
          <a:p>
            <a:pPr marL="457200" lvl="1" indent="0">
              <a:lnSpc>
                <a:spcPct val="110000"/>
              </a:lnSpc>
              <a:buNone/>
            </a:pPr>
            <a:r>
              <a:rPr lang="en-US" altLang="zh-CN" sz="2000" dirty="0">
                <a:solidFill>
                  <a:srgbClr val="003F43"/>
                </a:solidFill>
                <a:latin typeface="Courier New" panose="02070309020205020404" charset="0"/>
                <a:cs typeface="Courier New" panose="02070309020205020404" charset="0"/>
              </a:rPr>
              <a:t>array([0, 2, 4, 6, 8])</a:t>
            </a:r>
          </a:p>
          <a:p>
            <a:pPr marL="457200" lvl="1" indent="0">
              <a:lnSpc>
                <a:spcPct val="110000"/>
              </a:lnSpc>
              <a:buNone/>
            </a:pPr>
            <a:r>
              <a:rPr lang="en-US" altLang="zh-CN" sz="2000" b="1" dirty="0">
                <a:solidFill>
                  <a:srgbClr val="003F43"/>
                </a:solidFill>
                <a:latin typeface="Courier New" panose="02070309020205020404" charset="0"/>
                <a:cs typeface="Courier New" panose="02070309020205020404" charset="0"/>
              </a:rPr>
              <a:t>&gt;&gt;&gt;</a:t>
            </a:r>
            <a:r>
              <a:rPr lang="en-US" altLang="zh-CN" sz="2000" dirty="0">
                <a:solidFill>
                  <a:srgbClr val="003F43"/>
                </a:solidFill>
                <a:latin typeface="Courier New" panose="02070309020205020404" charset="0"/>
                <a:cs typeface="Courier New" panose="02070309020205020404" charset="0"/>
              </a:rPr>
              <a:t> </a:t>
            </a:r>
            <a:r>
              <a:rPr lang="en-US" altLang="zh-CN" sz="2000" dirty="0" err="1">
                <a:solidFill>
                  <a:srgbClr val="003F43"/>
                </a:solidFill>
                <a:latin typeface="Courier New" panose="02070309020205020404" charset="0"/>
                <a:cs typeface="Courier New" panose="02070309020205020404" charset="0"/>
              </a:rPr>
              <a:t>np.arange</a:t>
            </a:r>
            <a:r>
              <a:rPr lang="en-US" altLang="zh-CN" sz="2000" dirty="0">
                <a:solidFill>
                  <a:srgbClr val="003F43"/>
                </a:solidFill>
                <a:latin typeface="Courier New" panose="02070309020205020404" charset="0"/>
                <a:cs typeface="Courier New" panose="02070309020205020404" charset="0"/>
              </a:rPr>
              <a:t>(0., 10, 2)</a:t>
            </a:r>
          </a:p>
          <a:p>
            <a:pPr marL="457200" lvl="1" indent="0">
              <a:lnSpc>
                <a:spcPct val="110000"/>
              </a:lnSpc>
              <a:buNone/>
            </a:pPr>
            <a:r>
              <a:rPr lang="en-US" altLang="zh-CN" sz="2000" dirty="0">
                <a:solidFill>
                  <a:srgbClr val="003F43"/>
                </a:solidFill>
                <a:latin typeface="Courier New" panose="02070309020205020404" charset="0"/>
                <a:cs typeface="Courier New" panose="02070309020205020404" charset="0"/>
              </a:rPr>
              <a:t>array([0., 2., 4., 6., 8.])</a:t>
            </a:r>
          </a:p>
          <a:p>
            <a:pPr marL="457200" lvl="1" indent="0">
              <a:lnSpc>
                <a:spcPct val="110000"/>
              </a:lnSpc>
              <a:buNone/>
            </a:pPr>
            <a:r>
              <a:rPr lang="en-US" altLang="zh-CN" sz="2000" b="1" dirty="0">
                <a:solidFill>
                  <a:srgbClr val="003F43"/>
                </a:solidFill>
                <a:latin typeface="Courier New" panose="02070309020205020404" charset="0"/>
                <a:cs typeface="Courier New" panose="02070309020205020404" charset="0"/>
              </a:rPr>
              <a:t>&gt;&gt;&gt;</a:t>
            </a:r>
            <a:r>
              <a:rPr lang="en-US" altLang="zh-CN" sz="2000" dirty="0">
                <a:solidFill>
                  <a:srgbClr val="003F43"/>
                </a:solidFill>
                <a:latin typeface="Courier New" panose="02070309020205020404" charset="0"/>
                <a:cs typeface="Courier New" panose="02070309020205020404" charset="0"/>
              </a:rPr>
              <a:t> </a:t>
            </a:r>
            <a:r>
              <a:rPr lang="en-US" altLang="zh-CN" sz="2000" dirty="0" err="1">
                <a:solidFill>
                  <a:srgbClr val="003F43"/>
                </a:solidFill>
                <a:latin typeface="Courier New" panose="02070309020205020404" charset="0"/>
                <a:cs typeface="Courier New" panose="02070309020205020404" charset="0"/>
              </a:rPr>
              <a:t>np.arange</a:t>
            </a:r>
            <a:r>
              <a:rPr lang="en-US" altLang="zh-CN" sz="2000" dirty="0">
                <a:solidFill>
                  <a:srgbClr val="003F43"/>
                </a:solidFill>
                <a:latin typeface="Courier New" panose="02070309020205020404" charset="0"/>
                <a:cs typeface="Courier New" panose="02070309020205020404" charset="0"/>
              </a:rPr>
              <a:t>(0, 10, 1.5)</a:t>
            </a:r>
          </a:p>
          <a:p>
            <a:pPr marL="457200" lvl="1" indent="0">
              <a:lnSpc>
                <a:spcPct val="110000"/>
              </a:lnSpc>
              <a:buNone/>
            </a:pPr>
            <a:r>
              <a:rPr lang="en-US" altLang="zh-CN" sz="2000" dirty="0">
                <a:solidFill>
                  <a:srgbClr val="003F43"/>
                </a:solidFill>
                <a:latin typeface="Courier New" panose="02070309020205020404" charset="0"/>
                <a:cs typeface="Courier New" panose="02070309020205020404" charset="0"/>
              </a:rPr>
              <a:t>array([0. , 1.5, 3. , 4.5, 6. , 7.5, 9. ])</a:t>
            </a:r>
          </a:p>
          <a:p>
            <a:pPr>
              <a:lnSpc>
                <a:spcPct val="110000"/>
              </a:lnSpc>
            </a:pPr>
            <a:endParaRPr lang="en-US" altLang="zh-CN" dirty="0"/>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t>15</a:t>
            </a:fld>
            <a:endParaRPr kumimoji="1"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7030" y="0"/>
            <a:ext cx="10515600" cy="1325563"/>
          </a:xfrm>
        </p:spPr>
        <p:txBody>
          <a:bodyPr/>
          <a:lstStyle/>
          <a:p>
            <a:r>
              <a:rPr kumimoji="1" lang="en-US" altLang="zh-CN" dirty="0"/>
              <a:t>NumPy </a:t>
            </a:r>
            <a:r>
              <a:rPr kumimoji="1" lang="en-US" altLang="zh-CN" b="1" dirty="0" err="1">
                <a:solidFill>
                  <a:srgbClr val="FF0000"/>
                </a:solidFill>
                <a:latin typeface="Courier" pitchFamily="2" charset="0"/>
              </a:rPr>
              <a:t>arange</a:t>
            </a:r>
            <a:r>
              <a:rPr kumimoji="1" lang="en-US" altLang="zh-CN" b="1" dirty="0">
                <a:solidFill>
                  <a:srgbClr val="FF0000"/>
                </a:solidFill>
              </a:rPr>
              <a:t> </a:t>
            </a:r>
            <a:r>
              <a:rPr kumimoji="1" lang="en-US" altLang="zh-CN" dirty="0"/>
              <a:t>function</a:t>
            </a:r>
          </a:p>
        </p:txBody>
      </p:sp>
      <p:sp>
        <p:nvSpPr>
          <p:cNvPr id="5" name="内容占位符 4"/>
          <p:cNvSpPr>
            <a:spLocks noGrp="1"/>
          </p:cNvSpPr>
          <p:nvPr>
            <p:ph idx="1"/>
          </p:nvPr>
        </p:nvSpPr>
        <p:spPr>
          <a:xfrm>
            <a:off x="152399" y="1184275"/>
            <a:ext cx="11134725" cy="4351338"/>
          </a:xfrm>
        </p:spPr>
        <p:txBody>
          <a:bodyPr>
            <a:noAutofit/>
          </a:bodyPr>
          <a:lstStyle/>
          <a:p>
            <a:pPr>
              <a:lnSpc>
                <a:spcPct val="110000"/>
              </a:lnSpc>
            </a:pPr>
            <a:r>
              <a:rPr lang="en-US" altLang="zh-CN" dirty="0"/>
              <a:t>The </a:t>
            </a:r>
            <a:r>
              <a:rPr lang="en-US" altLang="zh-CN" b="1" dirty="0" err="1">
                <a:solidFill>
                  <a:schemeClr val="accent2">
                    <a:lumMod val="75000"/>
                  </a:schemeClr>
                </a:solidFill>
                <a:latin typeface="Courier New" panose="02070309020205020404" charset="0"/>
                <a:cs typeface="Courier New" panose="02070309020205020404" charset="0"/>
              </a:rPr>
              <a:t>arange</a:t>
            </a:r>
            <a:r>
              <a:rPr lang="en-US" altLang="zh-CN" dirty="0"/>
              <a:t> function return evenly spaced values within a given interval.</a:t>
            </a:r>
            <a:r>
              <a:rPr lang="en-US" altLang="zh-CN" b="1" dirty="0"/>
              <a:t> </a:t>
            </a:r>
            <a:r>
              <a:rPr lang="en-US" altLang="zh-CN" b="1" dirty="0" err="1">
                <a:solidFill>
                  <a:srgbClr val="FF0000"/>
                </a:solidFill>
              </a:rPr>
              <a:t>numpy.arange</a:t>
            </a:r>
            <a:r>
              <a:rPr lang="en-US" altLang="zh-CN" b="1" dirty="0">
                <a:solidFill>
                  <a:srgbClr val="FF0000"/>
                </a:solidFill>
              </a:rPr>
              <a:t>(start, stop, </a:t>
            </a:r>
            <a:r>
              <a:rPr lang="en-US" altLang="zh-CN" b="1" i="1" dirty="0">
                <a:solidFill>
                  <a:srgbClr val="FF0000"/>
                </a:solidFill>
              </a:rPr>
              <a:t>step</a:t>
            </a:r>
            <a:r>
              <a:rPr lang="en-US" altLang="zh-CN" b="1" dirty="0">
                <a:solidFill>
                  <a:srgbClr val="FF0000"/>
                </a:solidFill>
              </a:rPr>
              <a:t>)</a:t>
            </a:r>
          </a:p>
          <a:p>
            <a:pPr>
              <a:lnSpc>
                <a:spcPct val="110000"/>
              </a:lnSpc>
            </a:pPr>
            <a:r>
              <a:rPr lang="en-US" altLang="zh-CN" dirty="0"/>
              <a:t>In general, </a:t>
            </a:r>
            <a:r>
              <a:rPr lang="en-US" altLang="zh-CN" dirty="0" err="1">
                <a:solidFill>
                  <a:schemeClr val="accent2">
                    <a:lumMod val="75000"/>
                  </a:schemeClr>
                </a:solidFill>
                <a:latin typeface="Courier New" panose="02070309020205020404" charset="0"/>
                <a:cs typeface="Courier New" panose="02070309020205020404" charset="0"/>
              </a:rPr>
              <a:t>arange</a:t>
            </a:r>
            <a:r>
              <a:rPr lang="en-US" altLang="zh-CN" dirty="0"/>
              <a:t> produces an integer array if the arguments are all integers; if any one of the arguments is a float, the generated array would be a float</a:t>
            </a:r>
          </a:p>
          <a:p>
            <a:pPr marL="457200" lvl="1" indent="0">
              <a:lnSpc>
                <a:spcPct val="110000"/>
              </a:lnSpc>
              <a:buNone/>
            </a:pPr>
            <a:r>
              <a:rPr lang="en-US" altLang="zh-CN" sz="2000" b="1" dirty="0">
                <a:solidFill>
                  <a:srgbClr val="003F43"/>
                </a:solidFill>
                <a:latin typeface="Courier New" panose="02070309020205020404" charset="0"/>
                <a:cs typeface="Courier New" panose="02070309020205020404" charset="0"/>
              </a:rPr>
              <a:t>&gt;&gt;&gt;</a:t>
            </a:r>
            <a:r>
              <a:rPr lang="en-US" altLang="zh-CN" sz="2000" dirty="0">
                <a:solidFill>
                  <a:srgbClr val="003F43"/>
                </a:solidFill>
                <a:latin typeface="Courier New" panose="02070309020205020404" charset="0"/>
                <a:cs typeface="Courier New" panose="02070309020205020404" charset="0"/>
              </a:rPr>
              <a:t> </a:t>
            </a:r>
            <a:r>
              <a:rPr lang="en-US" altLang="zh-CN" sz="2000" dirty="0" err="1">
                <a:solidFill>
                  <a:srgbClr val="003F43"/>
                </a:solidFill>
                <a:latin typeface="Courier New" panose="02070309020205020404" charset="0"/>
                <a:cs typeface="Courier New" panose="02070309020205020404" charset="0"/>
              </a:rPr>
              <a:t>np.arange</a:t>
            </a:r>
            <a:r>
              <a:rPr lang="en-US" altLang="zh-CN" sz="2000" dirty="0">
                <a:solidFill>
                  <a:srgbClr val="003F43"/>
                </a:solidFill>
                <a:latin typeface="Courier New" panose="02070309020205020404" charset="0"/>
                <a:cs typeface="Courier New" panose="02070309020205020404" charset="0"/>
              </a:rPr>
              <a:t>(0, 10, 2)</a:t>
            </a:r>
          </a:p>
          <a:p>
            <a:pPr marL="457200" lvl="1" indent="0">
              <a:lnSpc>
                <a:spcPct val="110000"/>
              </a:lnSpc>
              <a:buNone/>
            </a:pPr>
            <a:r>
              <a:rPr lang="en-US" altLang="zh-CN" sz="2000" dirty="0">
                <a:solidFill>
                  <a:srgbClr val="003F43"/>
                </a:solidFill>
                <a:latin typeface="Courier New" panose="02070309020205020404" charset="0"/>
                <a:cs typeface="Courier New" panose="02070309020205020404" charset="0"/>
              </a:rPr>
              <a:t>array([0, 2, 4, 6, 8])</a:t>
            </a:r>
          </a:p>
          <a:p>
            <a:pPr marL="457200" lvl="1" indent="0">
              <a:lnSpc>
                <a:spcPct val="110000"/>
              </a:lnSpc>
              <a:buNone/>
            </a:pPr>
            <a:r>
              <a:rPr lang="en-US" altLang="zh-CN" sz="2000" b="1" dirty="0">
                <a:solidFill>
                  <a:srgbClr val="003F43"/>
                </a:solidFill>
                <a:latin typeface="Courier New" panose="02070309020205020404" charset="0"/>
                <a:cs typeface="Courier New" panose="02070309020205020404" charset="0"/>
              </a:rPr>
              <a:t>&gt;&gt;&gt;</a:t>
            </a:r>
            <a:r>
              <a:rPr lang="en-US" altLang="zh-CN" sz="2000" dirty="0">
                <a:solidFill>
                  <a:srgbClr val="003F43"/>
                </a:solidFill>
                <a:latin typeface="Courier New" panose="02070309020205020404" charset="0"/>
                <a:cs typeface="Courier New" panose="02070309020205020404" charset="0"/>
              </a:rPr>
              <a:t> </a:t>
            </a:r>
            <a:r>
              <a:rPr lang="en-US" altLang="zh-CN" sz="2000" dirty="0" err="1">
                <a:solidFill>
                  <a:srgbClr val="003F43"/>
                </a:solidFill>
                <a:latin typeface="Courier New" panose="02070309020205020404" charset="0"/>
                <a:cs typeface="Courier New" panose="02070309020205020404" charset="0"/>
              </a:rPr>
              <a:t>np.arange</a:t>
            </a:r>
            <a:r>
              <a:rPr lang="en-US" altLang="zh-CN" sz="2000" dirty="0">
                <a:solidFill>
                  <a:srgbClr val="003F43"/>
                </a:solidFill>
                <a:latin typeface="Courier New" panose="02070309020205020404" charset="0"/>
                <a:cs typeface="Courier New" panose="02070309020205020404" charset="0"/>
              </a:rPr>
              <a:t>(0., 10, 2)</a:t>
            </a:r>
          </a:p>
          <a:p>
            <a:pPr marL="457200" lvl="1" indent="0">
              <a:lnSpc>
                <a:spcPct val="110000"/>
              </a:lnSpc>
              <a:buNone/>
            </a:pPr>
            <a:r>
              <a:rPr lang="en-US" altLang="zh-CN" sz="2000" dirty="0">
                <a:solidFill>
                  <a:srgbClr val="003F43"/>
                </a:solidFill>
                <a:latin typeface="Courier New" panose="02070309020205020404" charset="0"/>
                <a:cs typeface="Courier New" panose="02070309020205020404" charset="0"/>
              </a:rPr>
              <a:t>array([0., 2., 4., 6., 8.])</a:t>
            </a:r>
          </a:p>
          <a:p>
            <a:pPr marL="457200" lvl="1" indent="0">
              <a:lnSpc>
                <a:spcPct val="110000"/>
              </a:lnSpc>
              <a:buNone/>
            </a:pPr>
            <a:r>
              <a:rPr lang="en-US" altLang="zh-CN" sz="2000" b="1" dirty="0">
                <a:solidFill>
                  <a:srgbClr val="003F43"/>
                </a:solidFill>
                <a:latin typeface="Courier New" panose="02070309020205020404" charset="0"/>
                <a:cs typeface="Courier New" panose="02070309020205020404" charset="0"/>
              </a:rPr>
              <a:t>&gt;&gt;&gt;</a:t>
            </a:r>
            <a:r>
              <a:rPr lang="en-US" altLang="zh-CN" sz="2000" dirty="0">
                <a:solidFill>
                  <a:srgbClr val="003F43"/>
                </a:solidFill>
                <a:latin typeface="Courier New" panose="02070309020205020404" charset="0"/>
                <a:cs typeface="Courier New" panose="02070309020205020404" charset="0"/>
              </a:rPr>
              <a:t> </a:t>
            </a:r>
            <a:r>
              <a:rPr lang="en-US" altLang="zh-CN" sz="2000" dirty="0" err="1">
                <a:solidFill>
                  <a:srgbClr val="003F43"/>
                </a:solidFill>
                <a:latin typeface="Courier New" panose="02070309020205020404" charset="0"/>
                <a:cs typeface="Courier New" panose="02070309020205020404" charset="0"/>
              </a:rPr>
              <a:t>np.arange</a:t>
            </a:r>
            <a:r>
              <a:rPr lang="en-US" altLang="zh-CN" sz="2000" dirty="0">
                <a:solidFill>
                  <a:srgbClr val="003F43"/>
                </a:solidFill>
                <a:latin typeface="Courier New" panose="02070309020205020404" charset="0"/>
                <a:cs typeface="Courier New" panose="02070309020205020404" charset="0"/>
              </a:rPr>
              <a:t>(0, 10, 1.5)</a:t>
            </a:r>
          </a:p>
          <a:p>
            <a:pPr marL="457200" lvl="1" indent="0">
              <a:lnSpc>
                <a:spcPct val="110000"/>
              </a:lnSpc>
              <a:buNone/>
            </a:pPr>
            <a:r>
              <a:rPr lang="en-US" altLang="zh-CN" sz="2000" dirty="0">
                <a:solidFill>
                  <a:srgbClr val="003F43"/>
                </a:solidFill>
                <a:latin typeface="Courier New" panose="02070309020205020404" charset="0"/>
                <a:cs typeface="Courier New" panose="02070309020205020404" charset="0"/>
              </a:rPr>
              <a:t>array([0. , 1.5, 3. , 4.5, 6. , 7.5, 9. ])</a:t>
            </a:r>
          </a:p>
          <a:p>
            <a:pPr>
              <a:lnSpc>
                <a:spcPct val="110000"/>
              </a:lnSpc>
            </a:pPr>
            <a:endParaRPr lang="en-US" altLang="zh-CN" dirty="0"/>
          </a:p>
        </p:txBody>
      </p:sp>
      <p:sp>
        <p:nvSpPr>
          <p:cNvPr id="3" name="矩形 2"/>
          <p:cNvSpPr/>
          <p:nvPr/>
        </p:nvSpPr>
        <p:spPr>
          <a:xfrm>
            <a:off x="5813748" y="3801011"/>
            <a:ext cx="6096000" cy="1938020"/>
          </a:xfrm>
          <a:prstGeom prst="rect">
            <a:avLst/>
          </a:prstGeom>
        </p:spPr>
        <p:txBody>
          <a:bodyPr>
            <a:spAutoFit/>
          </a:bodyPr>
          <a:lstStyle/>
          <a:p>
            <a:r>
              <a:rPr lang="en-US" altLang="zh-CN" sz="2000" dirty="0">
                <a:latin typeface="Avenir Book" panose="02000503020000020003" pitchFamily="2" charset="0"/>
              </a:rPr>
              <a:t>For </a:t>
            </a:r>
            <a:r>
              <a:rPr lang="en-US" altLang="zh-CN" sz="2000" dirty="0">
                <a:solidFill>
                  <a:schemeClr val="accent2">
                    <a:lumMod val="75000"/>
                  </a:schemeClr>
                </a:solidFill>
                <a:latin typeface="Avenir Book" panose="02000503020000020003" pitchFamily="2" charset="0"/>
              </a:rPr>
              <a:t>integer</a:t>
            </a:r>
            <a:r>
              <a:rPr lang="en-US" altLang="zh-CN" sz="2000" dirty="0">
                <a:latin typeface="Avenir Book" panose="02000503020000020003" pitchFamily="2" charset="0"/>
              </a:rPr>
              <a:t> arguments the function is roughly equivalent to the Python built-in </a:t>
            </a:r>
            <a:r>
              <a:rPr lang="en-US" altLang="zh-CN" sz="2000" dirty="0">
                <a:solidFill>
                  <a:schemeClr val="accent2">
                    <a:lumMod val="75000"/>
                  </a:schemeClr>
                </a:solidFill>
                <a:latin typeface="Courier" pitchFamily="2" charset="0"/>
              </a:rPr>
              <a:t>range</a:t>
            </a:r>
            <a:r>
              <a:rPr lang="en-US" altLang="zh-CN" sz="2000" dirty="0">
                <a:latin typeface="Avenir Book" panose="02000503020000020003" pitchFamily="2" charset="0"/>
              </a:rPr>
              <a:t>, but returns an </a:t>
            </a:r>
            <a:r>
              <a:rPr lang="en-US" altLang="zh-CN" sz="2000" dirty="0" err="1">
                <a:solidFill>
                  <a:schemeClr val="accent2">
                    <a:lumMod val="75000"/>
                  </a:schemeClr>
                </a:solidFill>
                <a:latin typeface="Courier" pitchFamily="2" charset="0"/>
              </a:rPr>
              <a:t>ndarray</a:t>
            </a:r>
            <a:r>
              <a:rPr lang="en-US" altLang="zh-CN" sz="2000" dirty="0">
                <a:latin typeface="Avenir Book" panose="02000503020000020003" pitchFamily="2" charset="0"/>
              </a:rPr>
              <a:t> rather than a </a:t>
            </a:r>
            <a:r>
              <a:rPr lang="en-US" altLang="zh-CN" sz="2000" dirty="0">
                <a:solidFill>
                  <a:schemeClr val="accent2">
                    <a:lumMod val="75000"/>
                  </a:schemeClr>
                </a:solidFill>
                <a:latin typeface="Courier" pitchFamily="2" charset="0"/>
              </a:rPr>
              <a:t>range</a:t>
            </a:r>
            <a:r>
              <a:rPr lang="en-US" altLang="zh-CN" sz="2000" dirty="0">
                <a:latin typeface="Avenir Book" panose="02000503020000020003" pitchFamily="2" charset="0"/>
              </a:rPr>
              <a:t> instance.</a:t>
            </a:r>
          </a:p>
          <a:p>
            <a:r>
              <a:rPr lang="en-US" altLang="zh-CN" sz="2000" dirty="0">
                <a:latin typeface="Avenir Book" panose="02000503020000020003" pitchFamily="2" charset="0"/>
              </a:rPr>
              <a:t>When using a non-integer step, such as 0.1, it is often better to use </a:t>
            </a:r>
            <a:r>
              <a:rPr lang="en-US" altLang="zh-CN" sz="2000" dirty="0">
                <a:solidFill>
                  <a:schemeClr val="accent2">
                    <a:lumMod val="75000"/>
                  </a:schemeClr>
                </a:solidFill>
                <a:latin typeface="Courier" pitchFamily="2" charset="0"/>
              </a:rPr>
              <a:t>numpy.linspace.</a:t>
            </a:r>
            <a:endParaRPr lang="en-US" altLang="zh-CN" sz="2000" b="0" i="0" dirty="0">
              <a:solidFill>
                <a:schemeClr val="accent2">
                  <a:lumMod val="75000"/>
                </a:schemeClr>
              </a:solidFill>
              <a:effectLst/>
              <a:latin typeface="Courier" pitchFamily="2" charset="0"/>
            </a:endParaRPr>
          </a:p>
        </p:txBody>
      </p:sp>
      <p:sp>
        <p:nvSpPr>
          <p:cNvPr id="4" name="页脚占位符 3"/>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t>16</a:t>
            </a:fld>
            <a:endParaRPr kumimoji="1"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Array attributes</a:t>
            </a:r>
          </a:p>
        </p:txBody>
      </p:sp>
      <p:pic>
        <p:nvPicPr>
          <p:cNvPr id="3" name="图片 2"/>
          <p:cNvPicPr>
            <a:picLocks noChangeAspect="1"/>
          </p:cNvPicPr>
          <p:nvPr/>
        </p:nvPicPr>
        <p:blipFill>
          <a:blip r:embed="rId2"/>
          <a:stretch>
            <a:fillRect/>
          </a:stretch>
        </p:blipFill>
        <p:spPr>
          <a:xfrm>
            <a:off x="341089" y="1595577"/>
            <a:ext cx="5475941" cy="4897298"/>
          </a:xfrm>
          <a:prstGeom prst="rect">
            <a:avLst/>
          </a:prstGeom>
        </p:spPr>
      </p:pic>
      <p:sp>
        <p:nvSpPr>
          <p:cNvPr id="4" name="矩形 3"/>
          <p:cNvSpPr/>
          <p:nvPr/>
        </p:nvSpPr>
        <p:spPr>
          <a:xfrm>
            <a:off x="5930685" y="3020927"/>
            <a:ext cx="6096000" cy="1569660"/>
          </a:xfrm>
          <a:prstGeom prst="rect">
            <a:avLst/>
          </a:prstGeom>
        </p:spPr>
        <p:txBody>
          <a:bodyPr>
            <a:spAutoFit/>
          </a:bodyPr>
          <a:lstStyle/>
          <a:p>
            <a:r>
              <a:rPr lang="en-US" altLang="zh-CN" sz="2400" dirty="0" err="1">
                <a:solidFill>
                  <a:schemeClr val="accent2">
                    <a:lumMod val="75000"/>
                  </a:schemeClr>
                </a:solidFill>
                <a:latin typeface="Avenir Book" panose="02000503020000020003" pitchFamily="2" charset="0"/>
              </a:rPr>
              <a:t>ndarray.shape</a:t>
            </a:r>
            <a:endParaRPr lang="en-US" altLang="zh-CN" sz="2400" dirty="0">
              <a:solidFill>
                <a:schemeClr val="accent2">
                  <a:lumMod val="75000"/>
                </a:schemeClr>
              </a:solidFill>
              <a:latin typeface="Avenir Book" panose="02000503020000020003" pitchFamily="2" charset="0"/>
            </a:endParaRPr>
          </a:p>
          <a:p>
            <a:r>
              <a:rPr lang="en-US" altLang="zh-CN" sz="2400" dirty="0">
                <a:latin typeface="Avenir Book" panose="02000503020000020003" pitchFamily="2" charset="0"/>
              </a:rPr>
              <a:t>returns a tuple consisting of array dimensions. It can also be used to resize the array.</a:t>
            </a:r>
            <a:endParaRPr lang="en-US" altLang="zh-CN" sz="2400" dirty="0">
              <a:solidFill>
                <a:schemeClr val="accent2">
                  <a:lumMod val="75000"/>
                </a:schemeClr>
              </a:solidFill>
              <a:latin typeface="Avenir Book" panose="02000503020000020003" pitchFamily="2" charset="0"/>
            </a:endParaRPr>
          </a:p>
        </p:txBody>
      </p:sp>
      <p:sp>
        <p:nvSpPr>
          <p:cNvPr id="5" name="矩形 4"/>
          <p:cNvSpPr/>
          <p:nvPr/>
        </p:nvSpPr>
        <p:spPr>
          <a:xfrm>
            <a:off x="5930685" y="1595577"/>
            <a:ext cx="6096000" cy="830997"/>
          </a:xfrm>
          <a:prstGeom prst="rect">
            <a:avLst/>
          </a:prstGeom>
        </p:spPr>
        <p:txBody>
          <a:bodyPr>
            <a:spAutoFit/>
          </a:bodyPr>
          <a:lstStyle/>
          <a:p>
            <a:r>
              <a:rPr lang="en-US" altLang="zh-CN" sz="2400" dirty="0" err="1">
                <a:solidFill>
                  <a:schemeClr val="accent2">
                    <a:lumMod val="75000"/>
                  </a:schemeClr>
                </a:solidFill>
                <a:latin typeface="Avenir Book" panose="02000503020000020003" pitchFamily="2" charset="0"/>
              </a:rPr>
              <a:t>ndarray.ndim</a:t>
            </a:r>
            <a:endParaRPr lang="en-US" altLang="zh-CN" sz="2400" dirty="0">
              <a:solidFill>
                <a:schemeClr val="accent2">
                  <a:lumMod val="75000"/>
                </a:schemeClr>
              </a:solidFill>
              <a:latin typeface="Avenir Book" panose="02000503020000020003" pitchFamily="2" charset="0"/>
            </a:endParaRPr>
          </a:p>
          <a:p>
            <a:r>
              <a:rPr lang="en-US" altLang="zh-CN" sz="2400" dirty="0">
                <a:latin typeface="Avenir Book" panose="02000503020000020003" pitchFamily="2" charset="0"/>
              </a:rPr>
              <a:t>returns the number of array dimensions</a:t>
            </a:r>
            <a:endParaRPr lang="zh-CN" altLang="en-US" sz="2400" dirty="0">
              <a:latin typeface="Avenir Book" panose="02000503020000020003" pitchFamily="2" charset="0"/>
            </a:endParaRPr>
          </a:p>
        </p:txBody>
      </p:sp>
      <p:sp>
        <p:nvSpPr>
          <p:cNvPr id="7" name="矩形 6"/>
          <p:cNvSpPr/>
          <p:nvPr/>
        </p:nvSpPr>
        <p:spPr>
          <a:xfrm>
            <a:off x="5930685" y="4749879"/>
            <a:ext cx="6096000" cy="2308324"/>
          </a:xfrm>
          <a:prstGeom prst="rect">
            <a:avLst/>
          </a:prstGeom>
        </p:spPr>
        <p:txBody>
          <a:bodyPr>
            <a:spAutoFit/>
          </a:bodyPr>
          <a:lstStyle/>
          <a:p>
            <a:r>
              <a:rPr lang="en-US" altLang="zh-CN" sz="2400" dirty="0">
                <a:solidFill>
                  <a:schemeClr val="accent2">
                    <a:lumMod val="75000"/>
                  </a:schemeClr>
                </a:solidFill>
                <a:latin typeface="Avenir Book" panose="02000503020000020003" pitchFamily="2" charset="0"/>
              </a:rPr>
              <a:t>For more introduction on array attributes and methods:</a:t>
            </a:r>
          </a:p>
          <a:p>
            <a:r>
              <a:rPr lang="zh-CN" altLang="en-US" sz="2400" dirty="0">
                <a:hlinkClick r:id="rId3"/>
              </a:rPr>
              <a:t>https://numpy.org/doc/stable/reference/arrays.ndarray.html</a:t>
            </a:r>
            <a:endParaRPr lang="zh-CN" altLang="en-US" sz="2400" dirty="0"/>
          </a:p>
          <a:p>
            <a:endParaRPr lang="en-US" altLang="zh-CN" sz="2400" dirty="0">
              <a:solidFill>
                <a:schemeClr val="accent2">
                  <a:lumMod val="75000"/>
                </a:schemeClr>
              </a:solidFill>
              <a:latin typeface="Avenir Book" panose="02000503020000020003" pitchFamily="2" charset="0"/>
            </a:endParaRPr>
          </a:p>
          <a:p>
            <a:endParaRPr lang="en-US" altLang="zh-CN" sz="2400" dirty="0">
              <a:solidFill>
                <a:schemeClr val="accent2">
                  <a:lumMod val="75000"/>
                </a:schemeClr>
              </a:solidFill>
              <a:latin typeface="Avenir Book" panose="02000503020000020003" pitchFamily="2" charset="0"/>
            </a:endParaRPr>
          </a:p>
        </p:txBody>
      </p:sp>
      <p:sp>
        <p:nvSpPr>
          <p:cNvPr id="6" name="页脚占位符 5"/>
          <p:cNvSpPr>
            <a:spLocks noGrp="1"/>
          </p:cNvSpPr>
          <p:nvPr>
            <p:ph type="ftr" sz="quarter" idx="11"/>
          </p:nvPr>
        </p:nvSpPr>
        <p:spPr/>
        <p:txBody>
          <a:bodyPr/>
          <a:lstStyle/>
          <a:p>
            <a:endParaRPr kumimoji="1" lang="zh-CN" altLang="en-US"/>
          </a:p>
        </p:txBody>
      </p:sp>
      <p:sp>
        <p:nvSpPr>
          <p:cNvPr id="8" name="灯片编号占位符 7"/>
          <p:cNvSpPr>
            <a:spLocks noGrp="1"/>
          </p:cNvSpPr>
          <p:nvPr>
            <p:ph type="sldNum" sz="quarter" idx="12"/>
          </p:nvPr>
        </p:nvSpPr>
        <p:spPr/>
        <p:txBody>
          <a:bodyPr/>
          <a:lstStyle/>
          <a:p>
            <a:fld id="{76AFBFFF-4DB9-4D40-9D08-8646D0DA41EC}" type="slidenum">
              <a:rPr kumimoji="1" lang="zh-CN" altLang="en-US" smtClean="0"/>
              <a:t>17</a:t>
            </a:fld>
            <a:endParaRPr kumimoji="1"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 </a:t>
            </a:r>
            <a:r>
              <a:rPr lang="en-US" altLang="zh-CN" dirty="0">
                <a:solidFill>
                  <a:srgbClr val="FF0000"/>
                </a:solidFill>
              </a:rPr>
              <a:t>Indexing </a:t>
            </a:r>
            <a:r>
              <a:rPr lang="en-US" altLang="zh-CN" dirty="0"/>
              <a:t>&amp; </a:t>
            </a:r>
            <a:r>
              <a:rPr lang="en-US" altLang="zh-CN" dirty="0">
                <a:solidFill>
                  <a:srgbClr val="FF0000"/>
                </a:solidFill>
              </a:rPr>
              <a:t>Slicing</a:t>
            </a:r>
            <a:endParaRPr kumimoji="1" lang="en-US" altLang="zh-CN" dirty="0">
              <a:solidFill>
                <a:srgbClr val="FF0000"/>
              </a:solidFill>
            </a:endParaRPr>
          </a:p>
        </p:txBody>
      </p:sp>
      <p:sp>
        <p:nvSpPr>
          <p:cNvPr id="3" name="内容占位符 2"/>
          <p:cNvSpPr>
            <a:spLocks noGrp="1"/>
          </p:cNvSpPr>
          <p:nvPr>
            <p:ph idx="1"/>
          </p:nvPr>
        </p:nvSpPr>
        <p:spPr>
          <a:xfrm>
            <a:off x="452755" y="1825625"/>
            <a:ext cx="11344910" cy="4351655"/>
          </a:xfrm>
        </p:spPr>
        <p:txBody>
          <a:bodyPr/>
          <a:lstStyle/>
          <a:p>
            <a:r>
              <a:rPr lang="en-US" altLang="zh-CN" dirty="0"/>
              <a:t>Similar to Python lists, </a:t>
            </a:r>
            <a:r>
              <a:rPr lang="en-US" altLang="zh-CN" dirty="0" err="1"/>
              <a:t>numpy</a:t>
            </a:r>
            <a:r>
              <a:rPr lang="en-US" altLang="zh-CN" dirty="0"/>
              <a:t> arrays can be sliced.</a:t>
            </a:r>
          </a:p>
          <a:p>
            <a:r>
              <a:rPr lang="en-US" altLang="zh-CN" dirty="0"/>
              <a:t> </a:t>
            </a:r>
            <a:r>
              <a:rPr lang="en-US" altLang="zh-CN" dirty="0">
                <a:solidFill>
                  <a:srgbClr val="FF0000"/>
                </a:solidFill>
              </a:rPr>
              <a:t>One-dimensional arrays</a:t>
            </a:r>
            <a:r>
              <a:rPr lang="en-US" altLang="zh-CN" dirty="0">
                <a:solidFill>
                  <a:schemeClr val="accent2">
                    <a:lumMod val="75000"/>
                  </a:schemeClr>
                </a:solidFill>
              </a:rPr>
              <a:t> </a:t>
            </a:r>
            <a:r>
              <a:rPr lang="en-US" altLang="zh-CN" dirty="0"/>
              <a:t>can be indexed and sliced the same way as strings and lists, i.e., array indexes are 0-based:</a:t>
            </a:r>
          </a:p>
          <a:p>
            <a:endParaRPr lang="en-US" altLang="zh-CN" dirty="0"/>
          </a:p>
        </p:txBody>
      </p:sp>
      <p:pic>
        <p:nvPicPr>
          <p:cNvPr id="4" name="图片 3"/>
          <p:cNvPicPr>
            <a:picLocks noChangeAspect="1"/>
          </p:cNvPicPr>
          <p:nvPr/>
        </p:nvPicPr>
        <p:blipFill>
          <a:blip r:embed="rId3"/>
          <a:stretch>
            <a:fillRect/>
          </a:stretch>
        </p:blipFill>
        <p:spPr>
          <a:xfrm>
            <a:off x="1049867" y="3605345"/>
            <a:ext cx="3556000" cy="2832100"/>
          </a:xfrm>
          <a:prstGeom prst="rect">
            <a:avLst/>
          </a:prstGeom>
        </p:spPr>
      </p:pic>
      <p:pic>
        <p:nvPicPr>
          <p:cNvPr id="7" name="图片 6"/>
          <p:cNvPicPr>
            <a:picLocks noChangeAspect="1"/>
          </p:cNvPicPr>
          <p:nvPr/>
        </p:nvPicPr>
        <p:blipFill>
          <a:blip r:embed="rId4"/>
          <a:stretch>
            <a:fillRect/>
          </a:stretch>
        </p:blipFill>
        <p:spPr>
          <a:xfrm>
            <a:off x="5300133" y="4001294"/>
            <a:ext cx="2679700" cy="2006600"/>
          </a:xfrm>
          <a:prstGeom prst="rect">
            <a:avLst/>
          </a:prstGeom>
        </p:spPr>
      </p:pic>
      <p:pic>
        <p:nvPicPr>
          <p:cNvPr id="8" name="图片 7"/>
          <p:cNvPicPr>
            <a:picLocks noChangeAspect="1"/>
          </p:cNvPicPr>
          <p:nvPr/>
        </p:nvPicPr>
        <p:blipFill>
          <a:blip r:embed="rId5"/>
          <a:stretch>
            <a:fillRect/>
          </a:stretch>
        </p:blipFill>
        <p:spPr>
          <a:xfrm>
            <a:off x="8549216" y="3942689"/>
            <a:ext cx="2235200" cy="1028700"/>
          </a:xfrm>
          <a:prstGeom prst="rect">
            <a:avLst/>
          </a:prstGeom>
        </p:spPr>
      </p:pic>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t>18</a:t>
            </a:fld>
            <a:endParaRPr kumimoji="1"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8295" y="365125"/>
            <a:ext cx="11927205" cy="1325880"/>
          </a:xfrm>
        </p:spPr>
        <p:txBody>
          <a:bodyPr>
            <a:normAutofit/>
          </a:bodyPr>
          <a:lstStyle/>
          <a:p>
            <a:r>
              <a:rPr lang="zh-CN" altLang="en-US"/>
              <a:t>NumPy中的轴(axis)、的含义</a:t>
            </a:r>
          </a:p>
        </p:txBody>
      </p:sp>
      <p:graphicFrame>
        <p:nvGraphicFramePr>
          <p:cNvPr id="6" name="内容占位符 5"/>
          <p:cNvGraphicFramePr>
            <a:graphicFrameLocks noGrp="1" noChangeAspect="1"/>
          </p:cNvGraphicFramePr>
          <p:nvPr>
            <p:ph idx="1"/>
            <p:custDataLst>
              <p:tags r:id="rId1"/>
            </p:custDataLst>
          </p:nvPr>
        </p:nvGraphicFramePr>
        <p:xfrm>
          <a:off x="8492490" y="3810000"/>
          <a:ext cx="2979420" cy="1584960"/>
        </p:xfrm>
        <a:graphic>
          <a:graphicData uri="http://schemas.openxmlformats.org/presentationml/2006/ole">
            <mc:AlternateContent xmlns:mc="http://schemas.openxmlformats.org/markup-compatibility/2006">
              <mc:Choice xmlns:v="urn:schemas-microsoft-com:vml" Requires="v">
                <p:oleObj r:id="rId4" imgW="2979420" imgH="1584960" progId="Paint.Picture">
                  <p:embed/>
                </p:oleObj>
              </mc:Choice>
              <mc:Fallback>
                <p:oleObj r:id="rId4" imgW="2979420" imgH="1584960" progId="Paint.Picture">
                  <p:embed/>
                  <p:pic>
                    <p:nvPicPr>
                      <p:cNvPr id="0" name="图片 6"/>
                      <p:cNvPicPr/>
                      <p:nvPr/>
                    </p:nvPicPr>
                    <p:blipFill>
                      <a:blip r:embed="rId5"/>
                      <a:stretch>
                        <a:fillRect/>
                      </a:stretch>
                    </p:blipFill>
                    <p:spPr>
                      <a:xfrm>
                        <a:off x="8492490" y="3810000"/>
                        <a:ext cx="2979420" cy="1584960"/>
                      </a:xfrm>
                      <a:prstGeom prst="rect">
                        <a:avLst/>
                      </a:prstGeom>
                    </p:spPr>
                  </p:pic>
                </p:oleObj>
              </mc:Fallback>
            </mc:AlternateContent>
          </a:graphicData>
        </a:graphic>
      </p:graphicFrame>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AFBFFF-4DB9-4D40-9D08-8646D0DA41EC}" type="slidenum">
              <a:rPr kumimoji="1" lang="zh-CN" altLang="en-US" smtClean="0"/>
              <a:t>19</a:t>
            </a:fld>
            <a:endParaRPr kumimoji="1" lang="zh-CN" altLang="en-US"/>
          </a:p>
        </p:txBody>
      </p:sp>
      <p:pic>
        <p:nvPicPr>
          <p:cNvPr id="8" name="图片 7"/>
          <p:cNvPicPr>
            <a:picLocks noChangeAspect="1"/>
          </p:cNvPicPr>
          <p:nvPr>
            <p:custDataLst>
              <p:tags r:id="rId2"/>
            </p:custDataLst>
          </p:nvPr>
        </p:nvPicPr>
        <p:blipFill>
          <a:blip r:embed="rId6"/>
          <a:stretch>
            <a:fillRect/>
          </a:stretch>
        </p:blipFill>
        <p:spPr>
          <a:xfrm>
            <a:off x="735330" y="1534160"/>
            <a:ext cx="7360920" cy="39090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Numpy</a:t>
            </a:r>
            <a:endParaRPr kumimoji="1" lang="zh-CN" altLang="en-US" dirty="0"/>
          </a:p>
        </p:txBody>
      </p:sp>
      <p:sp>
        <p:nvSpPr>
          <p:cNvPr id="3" name="内容占位符 2"/>
          <p:cNvSpPr>
            <a:spLocks noGrp="1"/>
          </p:cNvSpPr>
          <p:nvPr>
            <p:ph idx="1"/>
          </p:nvPr>
        </p:nvSpPr>
        <p:spPr>
          <a:xfrm>
            <a:off x="838200" y="4225925"/>
            <a:ext cx="10515600" cy="4351338"/>
          </a:xfrm>
        </p:spPr>
        <p:txBody>
          <a:bodyPr/>
          <a:lstStyle/>
          <a:p>
            <a:r>
              <a:rPr lang="en-US" altLang="zh-CN" dirty="0">
                <a:solidFill>
                  <a:schemeClr val="accent2"/>
                </a:solidFill>
              </a:rPr>
              <a:t>NumPy</a:t>
            </a:r>
            <a:r>
              <a:rPr lang="en-US" altLang="zh-CN" dirty="0"/>
              <a:t> is a Python package. It stands for 'Numerical Python'. It is a library consisting of </a:t>
            </a:r>
            <a:r>
              <a:rPr lang="en-US" altLang="zh-CN" dirty="0">
                <a:solidFill>
                  <a:srgbClr val="FF0000"/>
                </a:solidFill>
              </a:rPr>
              <a:t>multidimensional array objects </a:t>
            </a:r>
            <a:r>
              <a:rPr lang="en-US" altLang="zh-CN" dirty="0"/>
              <a:t>and a collection of routines for processing of array.</a:t>
            </a:r>
          </a:p>
          <a:p>
            <a:r>
              <a:rPr kumimoji="1" lang="en-US" altLang="zh-CN" dirty="0"/>
              <a:t>Numpy</a:t>
            </a:r>
            <a:r>
              <a:rPr kumimoji="1" lang="zh-CN" altLang="en-US" dirty="0"/>
              <a:t>专用于数组计算，速度快，效率高</a:t>
            </a:r>
            <a:r>
              <a:rPr kumimoji="1" lang="en-US" altLang="zh-CN" dirty="0"/>
              <a:t>,</a:t>
            </a:r>
            <a:r>
              <a:rPr kumimoji="1" lang="zh-CN" altLang="en-US" dirty="0"/>
              <a:t>功能强大。</a:t>
            </a:r>
          </a:p>
        </p:txBody>
      </p:sp>
      <p:pic>
        <p:nvPicPr>
          <p:cNvPr id="4" name="图片 3"/>
          <p:cNvPicPr>
            <a:picLocks noChangeAspect="1"/>
          </p:cNvPicPr>
          <p:nvPr/>
        </p:nvPicPr>
        <p:blipFill>
          <a:blip r:embed="rId2"/>
          <a:stretch>
            <a:fillRect/>
          </a:stretch>
        </p:blipFill>
        <p:spPr>
          <a:xfrm>
            <a:off x="838200" y="1419298"/>
            <a:ext cx="9585579" cy="2546664"/>
          </a:xfrm>
          <a:prstGeom prst="rect">
            <a:avLst/>
          </a:prstGeom>
        </p:spPr>
      </p:pic>
      <p:sp>
        <p:nvSpPr>
          <p:cNvPr id="5" name="矩形 4"/>
          <p:cNvSpPr/>
          <p:nvPr/>
        </p:nvSpPr>
        <p:spPr>
          <a:xfrm>
            <a:off x="1105790" y="1719818"/>
            <a:ext cx="2773323" cy="461665"/>
          </a:xfrm>
          <a:prstGeom prst="rect">
            <a:avLst/>
          </a:prstGeom>
        </p:spPr>
        <p:txBody>
          <a:bodyPr wrap="none">
            <a:spAutoFit/>
          </a:bodyPr>
          <a:lstStyle/>
          <a:p>
            <a:r>
              <a:rPr lang="zh-CN" altLang="en-US" sz="2400" dirty="0">
                <a:latin typeface="Avenir Book" panose="02000503020000020003" pitchFamily="2" charset="0"/>
                <a:hlinkClick r:id="rId3"/>
              </a:rPr>
              <a:t>https://numpy.org/</a:t>
            </a:r>
            <a:endParaRPr lang="zh-CN" altLang="en-US" sz="2400" dirty="0">
              <a:latin typeface="Avenir Book" panose="02000503020000020003" pitchFamily="2" charset="0"/>
            </a:endParaRPr>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6AFBFFF-4DB9-4D40-9D08-8646D0DA41EC}" type="slidenum">
              <a:rPr kumimoji="1" lang="zh-CN" altLang="en-US" smtClean="0"/>
              <a:t>2</a:t>
            </a:fld>
            <a:endParaRPr kumimoji="1"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 Indexing &amp; Slicing</a:t>
            </a:r>
            <a:endParaRPr kumimoji="1" lang="zh-CN" altLang="en-US" dirty="0"/>
          </a:p>
        </p:txBody>
      </p:sp>
      <p:sp>
        <p:nvSpPr>
          <p:cNvPr id="3" name="内容占位符 2"/>
          <p:cNvSpPr>
            <a:spLocks noGrp="1"/>
          </p:cNvSpPr>
          <p:nvPr>
            <p:ph idx="1"/>
          </p:nvPr>
        </p:nvSpPr>
        <p:spPr>
          <a:xfrm>
            <a:off x="380365" y="1691005"/>
            <a:ext cx="11353800" cy="4351655"/>
          </a:xfrm>
        </p:spPr>
        <p:txBody>
          <a:bodyPr/>
          <a:lstStyle/>
          <a:p>
            <a:r>
              <a:rPr lang="en-US" altLang="zh-CN" dirty="0">
                <a:solidFill>
                  <a:schemeClr val="accent2">
                    <a:lumMod val="75000"/>
                  </a:schemeClr>
                </a:solidFill>
              </a:rPr>
              <a:t>Multi-dimensional arrays </a:t>
            </a:r>
            <a:r>
              <a:rPr lang="en-US" altLang="zh-CN" dirty="0"/>
              <a:t>can be indexed and sliced per axis:</a:t>
            </a:r>
          </a:p>
        </p:txBody>
      </p:sp>
      <p:pic>
        <p:nvPicPr>
          <p:cNvPr id="5" name="图片 4"/>
          <p:cNvPicPr>
            <a:picLocks noChangeAspect="1"/>
          </p:cNvPicPr>
          <p:nvPr/>
        </p:nvPicPr>
        <p:blipFill>
          <a:blip r:embed="rId3"/>
          <a:stretch>
            <a:fillRect/>
          </a:stretch>
        </p:blipFill>
        <p:spPr>
          <a:xfrm>
            <a:off x="838200" y="2349500"/>
            <a:ext cx="3479800" cy="4508500"/>
          </a:xfrm>
          <a:prstGeom prst="rect">
            <a:avLst/>
          </a:prstGeom>
        </p:spPr>
      </p:pic>
      <p:pic>
        <p:nvPicPr>
          <p:cNvPr id="6" name="图片 5"/>
          <p:cNvPicPr>
            <a:picLocks noChangeAspect="1"/>
          </p:cNvPicPr>
          <p:nvPr/>
        </p:nvPicPr>
        <p:blipFill>
          <a:blip r:embed="rId4"/>
          <a:stretch>
            <a:fillRect/>
          </a:stretch>
        </p:blipFill>
        <p:spPr>
          <a:xfrm>
            <a:off x="5975350" y="2381250"/>
            <a:ext cx="3187700" cy="4445000"/>
          </a:xfrm>
          <a:prstGeom prst="rect">
            <a:avLst/>
          </a:prstGeom>
        </p:spPr>
      </p:pic>
      <p:sp>
        <p:nvSpPr>
          <p:cNvPr id="4" name="页脚占位符 3"/>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6AFBFFF-4DB9-4D40-9D08-8646D0DA41EC}" type="slidenum">
              <a:rPr kumimoji="1" lang="zh-CN" altLang="en-US" smtClean="0"/>
              <a:t>20</a:t>
            </a:fld>
            <a:endParaRPr kumimoji="1"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 Indexing &amp; Slicing</a:t>
            </a:r>
            <a:endParaRPr kumimoji="1" lang="zh-CN" altLang="en-US" dirty="0"/>
          </a:p>
        </p:txBody>
      </p:sp>
      <p:sp>
        <p:nvSpPr>
          <p:cNvPr id="3" name="内容占位符 2"/>
          <p:cNvSpPr>
            <a:spLocks noGrp="1"/>
          </p:cNvSpPr>
          <p:nvPr>
            <p:ph idx="1"/>
          </p:nvPr>
        </p:nvSpPr>
        <p:spPr/>
        <p:txBody>
          <a:bodyPr/>
          <a:lstStyle/>
          <a:p>
            <a:r>
              <a:rPr lang="en-US" altLang="zh-CN" dirty="0">
                <a:solidFill>
                  <a:schemeClr val="accent2">
                    <a:lumMod val="75000"/>
                  </a:schemeClr>
                </a:solidFill>
              </a:rPr>
              <a:t>Multi-dimensional arrays </a:t>
            </a:r>
            <a:r>
              <a:rPr lang="en-US" altLang="zh-CN" dirty="0"/>
              <a:t>can be indexed and sliced per axis:</a:t>
            </a:r>
          </a:p>
        </p:txBody>
      </p:sp>
      <p:pic>
        <p:nvPicPr>
          <p:cNvPr id="5" name="图片 4"/>
          <p:cNvPicPr>
            <a:picLocks noChangeAspect="1"/>
          </p:cNvPicPr>
          <p:nvPr/>
        </p:nvPicPr>
        <p:blipFill>
          <a:blip r:embed="rId3"/>
          <a:stretch>
            <a:fillRect/>
          </a:stretch>
        </p:blipFill>
        <p:spPr>
          <a:xfrm>
            <a:off x="838200" y="2349500"/>
            <a:ext cx="3479800" cy="4508500"/>
          </a:xfrm>
          <a:prstGeom prst="rect">
            <a:avLst/>
          </a:prstGeom>
        </p:spPr>
      </p:pic>
      <p:pic>
        <p:nvPicPr>
          <p:cNvPr id="4" name="图片 3"/>
          <p:cNvPicPr>
            <a:picLocks noChangeAspect="1"/>
          </p:cNvPicPr>
          <p:nvPr/>
        </p:nvPicPr>
        <p:blipFill>
          <a:blip r:embed="rId4"/>
          <a:stretch>
            <a:fillRect/>
          </a:stretch>
        </p:blipFill>
        <p:spPr>
          <a:xfrm>
            <a:off x="4502150" y="2480732"/>
            <a:ext cx="3187700" cy="2755900"/>
          </a:xfrm>
          <a:prstGeom prst="rect">
            <a:avLst/>
          </a:prstGeom>
        </p:spPr>
      </p:pic>
      <p:pic>
        <p:nvPicPr>
          <p:cNvPr id="7" name="图片 6"/>
          <p:cNvPicPr>
            <a:picLocks noChangeAspect="1"/>
          </p:cNvPicPr>
          <p:nvPr/>
        </p:nvPicPr>
        <p:blipFill>
          <a:blip r:embed="rId5"/>
          <a:stretch>
            <a:fillRect/>
          </a:stretch>
        </p:blipFill>
        <p:spPr>
          <a:xfrm>
            <a:off x="8080374" y="2539999"/>
            <a:ext cx="2994025" cy="3917293"/>
          </a:xfrm>
          <a:prstGeom prst="rect">
            <a:avLst/>
          </a:prstGeom>
        </p:spPr>
      </p:pic>
      <p:sp>
        <p:nvSpPr>
          <p:cNvPr id="6" name="页脚占位符 5"/>
          <p:cNvSpPr>
            <a:spLocks noGrp="1"/>
          </p:cNvSpPr>
          <p:nvPr>
            <p:ph type="ftr" sz="quarter" idx="11"/>
          </p:nvPr>
        </p:nvSpPr>
        <p:spPr/>
        <p:txBody>
          <a:bodyPr/>
          <a:lstStyle/>
          <a:p>
            <a:endParaRPr kumimoji="1" lang="zh-CN" altLang="en-US"/>
          </a:p>
        </p:txBody>
      </p:sp>
      <p:sp>
        <p:nvSpPr>
          <p:cNvPr id="8" name="灯片编号占位符 7"/>
          <p:cNvSpPr>
            <a:spLocks noGrp="1"/>
          </p:cNvSpPr>
          <p:nvPr>
            <p:ph type="sldNum" sz="quarter" idx="12"/>
          </p:nvPr>
        </p:nvSpPr>
        <p:spPr/>
        <p:txBody>
          <a:bodyPr/>
          <a:lstStyle/>
          <a:p>
            <a:fld id="{76AFBFFF-4DB9-4D40-9D08-8646D0DA41EC}" type="slidenum">
              <a:rPr kumimoji="1" lang="zh-CN" altLang="en-US" smtClean="0"/>
              <a:t>21</a:t>
            </a:fld>
            <a:endParaRPr kumimoji="1"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 Indexing &amp; Slicing</a:t>
            </a:r>
            <a:endParaRPr kumimoji="1" lang="zh-CN" altLang="en-US" dirty="0"/>
          </a:p>
        </p:txBody>
      </p:sp>
      <p:sp>
        <p:nvSpPr>
          <p:cNvPr id="3" name="内容占位符 2"/>
          <p:cNvSpPr>
            <a:spLocks noGrp="1"/>
          </p:cNvSpPr>
          <p:nvPr>
            <p:ph idx="1"/>
          </p:nvPr>
        </p:nvSpPr>
        <p:spPr/>
        <p:txBody>
          <a:bodyPr/>
          <a:lstStyle/>
          <a:p>
            <a:r>
              <a:rPr lang="en-US" altLang="zh-CN" dirty="0"/>
              <a:t>Boolean indexing</a:t>
            </a:r>
          </a:p>
          <a:p>
            <a:endParaRPr lang="en-US" altLang="zh-CN" dirty="0"/>
          </a:p>
        </p:txBody>
      </p:sp>
      <p:pic>
        <p:nvPicPr>
          <p:cNvPr id="6" name="图片 5"/>
          <p:cNvPicPr>
            <a:picLocks noChangeAspect="1"/>
          </p:cNvPicPr>
          <p:nvPr/>
        </p:nvPicPr>
        <p:blipFill>
          <a:blip r:embed="rId3"/>
          <a:stretch>
            <a:fillRect/>
          </a:stretch>
        </p:blipFill>
        <p:spPr>
          <a:xfrm>
            <a:off x="4495800" y="1928152"/>
            <a:ext cx="5410200" cy="1930400"/>
          </a:xfrm>
          <a:prstGeom prst="rect">
            <a:avLst/>
          </a:prstGeom>
        </p:spPr>
      </p:pic>
      <p:pic>
        <p:nvPicPr>
          <p:cNvPr id="8" name="图片 7"/>
          <p:cNvPicPr>
            <a:picLocks noChangeAspect="1"/>
          </p:cNvPicPr>
          <p:nvPr/>
        </p:nvPicPr>
        <p:blipFill>
          <a:blip r:embed="rId4"/>
          <a:stretch>
            <a:fillRect/>
          </a:stretch>
        </p:blipFill>
        <p:spPr>
          <a:xfrm>
            <a:off x="1445683" y="4163748"/>
            <a:ext cx="8623300" cy="2565400"/>
          </a:xfrm>
          <a:prstGeom prst="rect">
            <a:avLst/>
          </a:prstGeom>
        </p:spPr>
      </p:pic>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AFBFFF-4DB9-4D40-9D08-8646D0DA41EC}" type="slidenum">
              <a:rPr kumimoji="1" lang="zh-CN" altLang="en-US" smtClean="0"/>
              <a:t>22</a:t>
            </a:fld>
            <a:endParaRPr kumimoji="1"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 Indexing &amp; Slicing</a:t>
            </a:r>
            <a:endParaRPr kumimoji="1" lang="zh-CN" altLang="en-US" dirty="0"/>
          </a:p>
        </p:txBody>
      </p:sp>
      <p:sp>
        <p:nvSpPr>
          <p:cNvPr id="3" name="内容占位符 2"/>
          <p:cNvSpPr>
            <a:spLocks noGrp="1"/>
          </p:cNvSpPr>
          <p:nvPr>
            <p:ph idx="1"/>
          </p:nvPr>
        </p:nvSpPr>
        <p:spPr/>
        <p:txBody>
          <a:bodyPr/>
          <a:lstStyle/>
          <a:p>
            <a:r>
              <a:rPr lang="en-US" altLang="zh-CN" dirty="0"/>
              <a:t>Boolean indexing</a:t>
            </a:r>
          </a:p>
          <a:p>
            <a:endParaRPr lang="en-US" altLang="zh-CN" dirty="0"/>
          </a:p>
        </p:txBody>
      </p:sp>
      <p:pic>
        <p:nvPicPr>
          <p:cNvPr id="6" name="图片 5"/>
          <p:cNvPicPr>
            <a:picLocks noChangeAspect="1"/>
          </p:cNvPicPr>
          <p:nvPr/>
        </p:nvPicPr>
        <p:blipFill>
          <a:blip r:embed="rId3"/>
          <a:stretch>
            <a:fillRect/>
          </a:stretch>
        </p:blipFill>
        <p:spPr>
          <a:xfrm>
            <a:off x="4495800" y="1928152"/>
            <a:ext cx="5410200" cy="1930400"/>
          </a:xfrm>
          <a:prstGeom prst="rect">
            <a:avLst/>
          </a:prstGeom>
        </p:spPr>
      </p:pic>
      <p:pic>
        <p:nvPicPr>
          <p:cNvPr id="4" name="图片 3"/>
          <p:cNvPicPr>
            <a:picLocks noChangeAspect="1"/>
          </p:cNvPicPr>
          <p:nvPr/>
        </p:nvPicPr>
        <p:blipFill rotWithShape="1">
          <a:blip r:embed="rId4"/>
          <a:srcRect b="51592"/>
          <a:stretch>
            <a:fillRect/>
          </a:stretch>
        </p:blipFill>
        <p:spPr>
          <a:xfrm>
            <a:off x="1758950" y="4246563"/>
            <a:ext cx="7556500" cy="1930400"/>
          </a:xfrm>
          <a:prstGeom prst="rect">
            <a:avLst/>
          </a:prstGeom>
        </p:spPr>
      </p:pic>
      <p:sp>
        <p:nvSpPr>
          <p:cNvPr id="5" name="页脚占位符 4"/>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6AFBFFF-4DB9-4D40-9D08-8646D0DA41EC}" type="slidenum">
              <a:rPr kumimoji="1" lang="zh-CN" altLang="en-US" smtClean="0"/>
              <a:t>23</a:t>
            </a:fld>
            <a:endParaRPr kumimoji="1"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 Indexing &amp; Slicing</a:t>
            </a:r>
            <a:endParaRPr kumimoji="1" lang="zh-CN" altLang="en-US" dirty="0"/>
          </a:p>
        </p:txBody>
      </p:sp>
      <p:sp>
        <p:nvSpPr>
          <p:cNvPr id="3" name="内容占位符 2"/>
          <p:cNvSpPr>
            <a:spLocks noGrp="1"/>
          </p:cNvSpPr>
          <p:nvPr>
            <p:ph idx="1"/>
          </p:nvPr>
        </p:nvSpPr>
        <p:spPr/>
        <p:txBody>
          <a:bodyPr/>
          <a:lstStyle/>
          <a:p>
            <a:r>
              <a:rPr lang="en-US" altLang="zh-CN" dirty="0"/>
              <a:t>Boolean indexing</a:t>
            </a:r>
          </a:p>
          <a:p>
            <a:endParaRPr lang="en-US" altLang="zh-CN" dirty="0"/>
          </a:p>
        </p:txBody>
      </p:sp>
      <p:pic>
        <p:nvPicPr>
          <p:cNvPr id="6" name="图片 5"/>
          <p:cNvPicPr>
            <a:picLocks noChangeAspect="1"/>
          </p:cNvPicPr>
          <p:nvPr/>
        </p:nvPicPr>
        <p:blipFill>
          <a:blip r:embed="rId4"/>
          <a:stretch>
            <a:fillRect/>
          </a:stretch>
        </p:blipFill>
        <p:spPr>
          <a:xfrm>
            <a:off x="1475740" y="2287562"/>
            <a:ext cx="5410200" cy="1930400"/>
          </a:xfrm>
          <a:prstGeom prst="rect">
            <a:avLst/>
          </a:prstGeom>
        </p:spPr>
      </p:pic>
      <p:pic>
        <p:nvPicPr>
          <p:cNvPr id="5" name="图片 4"/>
          <p:cNvPicPr>
            <a:picLocks noChangeAspect="1"/>
          </p:cNvPicPr>
          <p:nvPr>
            <p:custDataLst>
              <p:tags r:id="rId1"/>
            </p:custDataLst>
          </p:nvPr>
        </p:nvPicPr>
        <p:blipFill>
          <a:blip r:embed="rId5"/>
          <a:stretch>
            <a:fillRect/>
          </a:stretch>
        </p:blipFill>
        <p:spPr>
          <a:xfrm>
            <a:off x="1475740" y="4100195"/>
            <a:ext cx="5527675" cy="2275205"/>
          </a:xfrm>
          <a:prstGeom prst="rect">
            <a:avLst/>
          </a:prstGeom>
        </p:spPr>
      </p:pic>
      <p:sp>
        <p:nvSpPr>
          <p:cNvPr id="7" name="页脚占位符 6"/>
          <p:cNvSpPr>
            <a:spLocks noGrp="1"/>
          </p:cNvSpPr>
          <p:nvPr>
            <p:ph type="ftr" sz="quarter" idx="11"/>
          </p:nvPr>
        </p:nvSpPr>
        <p:spPr/>
        <p:txBody>
          <a:bodyPr/>
          <a:lstStyle/>
          <a:p>
            <a:endParaRPr kumimoji="1" lang="zh-CN" altLang="en-US"/>
          </a:p>
        </p:txBody>
      </p:sp>
      <p:sp>
        <p:nvSpPr>
          <p:cNvPr id="8" name="灯片编号占位符 7"/>
          <p:cNvSpPr>
            <a:spLocks noGrp="1"/>
          </p:cNvSpPr>
          <p:nvPr>
            <p:ph type="sldNum" sz="quarter" idx="12"/>
          </p:nvPr>
        </p:nvSpPr>
        <p:spPr/>
        <p:txBody>
          <a:bodyPr/>
          <a:lstStyle/>
          <a:p>
            <a:fld id="{76AFBFFF-4DB9-4D40-9D08-8646D0DA41EC}" type="slidenum">
              <a:rPr kumimoji="1" lang="zh-CN" altLang="en-US" smtClean="0"/>
              <a:t>24</a:t>
            </a:fld>
            <a:endParaRPr kumimoji="1"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 transpose</a:t>
            </a:r>
            <a:r>
              <a:rPr lang="zh-CN" altLang="en-US" dirty="0"/>
              <a:t>（转置）</a:t>
            </a:r>
            <a:endParaRPr kumimoji="1" lang="zh-CN" altLang="en-US" dirty="0"/>
          </a:p>
        </p:txBody>
      </p:sp>
      <p:pic>
        <p:nvPicPr>
          <p:cNvPr id="5122" name="Picture 2" descr="Transpose a Numpy array - Data Science Parichay"/>
          <p:cNvPicPr>
            <a:picLocks noChangeAspect="1" noChangeArrowheads="1"/>
          </p:cNvPicPr>
          <p:nvPr/>
        </p:nvPicPr>
        <p:blipFill rotWithShape="1">
          <a:blip r:embed="rId3">
            <a:extLst>
              <a:ext uri="{28A0092B-C50C-407E-A947-70E740481C1C}">
                <a14:useLocalDpi xmlns:a14="http://schemas.microsoft.com/office/drawing/2010/main" val="0"/>
              </a:ext>
            </a:extLst>
          </a:blip>
          <a:srcRect t="27491"/>
          <a:stretch>
            <a:fillRect/>
          </a:stretch>
        </p:blipFill>
        <p:spPr bwMode="auto">
          <a:xfrm>
            <a:off x="344214" y="1690688"/>
            <a:ext cx="6019800" cy="2513943"/>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4"/>
          <a:stretch>
            <a:fillRect/>
          </a:stretch>
        </p:blipFill>
        <p:spPr>
          <a:xfrm>
            <a:off x="838200" y="4727575"/>
            <a:ext cx="5067300" cy="1765300"/>
          </a:xfrm>
          <a:prstGeom prst="rect">
            <a:avLst/>
          </a:prstGeom>
        </p:spPr>
      </p:pic>
      <p:pic>
        <p:nvPicPr>
          <p:cNvPr id="9" name="图片 8"/>
          <p:cNvPicPr>
            <a:picLocks noChangeAspect="1"/>
          </p:cNvPicPr>
          <p:nvPr/>
        </p:nvPicPr>
        <p:blipFill>
          <a:blip r:embed="rId5"/>
          <a:stretch>
            <a:fillRect/>
          </a:stretch>
        </p:blipFill>
        <p:spPr>
          <a:xfrm>
            <a:off x="6202222" y="3249637"/>
            <a:ext cx="4002853" cy="2986744"/>
          </a:xfrm>
          <a:prstGeom prst="rect">
            <a:avLst/>
          </a:prstGeom>
        </p:spPr>
      </p:pic>
      <p:sp>
        <p:nvSpPr>
          <p:cNvPr id="10" name="文本框 9"/>
          <p:cNvSpPr txBox="1"/>
          <p:nvPr/>
        </p:nvSpPr>
        <p:spPr>
          <a:xfrm>
            <a:off x="8770894" y="3018804"/>
            <a:ext cx="1475084" cy="461665"/>
          </a:xfrm>
          <a:prstGeom prst="rect">
            <a:avLst/>
          </a:prstGeom>
          <a:noFill/>
        </p:spPr>
        <p:txBody>
          <a:bodyPr wrap="none" rtlCol="0">
            <a:spAutoFit/>
          </a:bodyPr>
          <a:lstStyle/>
          <a:p>
            <a:r>
              <a:rPr kumimoji="1" lang="en-US" altLang="zh-CN" sz="2400" dirty="0" err="1">
                <a:latin typeface="Courier" pitchFamily="2" charset="0"/>
              </a:rPr>
              <a:t>array.T</a:t>
            </a:r>
            <a:endParaRPr kumimoji="1" lang="zh-CN" altLang="en-US" sz="2400" dirty="0">
              <a:latin typeface="Courier" pitchFamily="2" charset="0"/>
            </a:endParaRPr>
          </a:p>
        </p:txBody>
      </p:sp>
      <p:sp>
        <p:nvSpPr>
          <p:cNvPr id="12" name="文本框 11"/>
          <p:cNvSpPr txBox="1"/>
          <p:nvPr/>
        </p:nvSpPr>
        <p:spPr>
          <a:xfrm>
            <a:off x="7849168" y="4449295"/>
            <a:ext cx="3318537" cy="461665"/>
          </a:xfrm>
          <a:prstGeom prst="rect">
            <a:avLst/>
          </a:prstGeom>
          <a:noFill/>
        </p:spPr>
        <p:txBody>
          <a:bodyPr wrap="none" rtlCol="0">
            <a:spAutoFit/>
          </a:bodyPr>
          <a:lstStyle/>
          <a:p>
            <a:r>
              <a:rPr kumimoji="1" lang="en-US" altLang="zh-CN" sz="2400" dirty="0" err="1">
                <a:latin typeface="Courier" pitchFamily="2" charset="0"/>
              </a:rPr>
              <a:t>numpy.transpose</a:t>
            </a:r>
            <a:r>
              <a:rPr kumimoji="1" lang="en-US" altLang="zh-CN" sz="2400" dirty="0">
                <a:latin typeface="Courier" pitchFamily="2" charset="0"/>
              </a:rPr>
              <a:t>()</a:t>
            </a:r>
            <a:endParaRPr kumimoji="1" lang="zh-CN" altLang="en-US" sz="2400" dirty="0">
              <a:latin typeface="Courier" pitchFamily="2" charset="0"/>
            </a:endParaRPr>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t>25</a:t>
            </a:fld>
            <a:endParaRPr kumimoji="1"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 adding elements</a:t>
            </a:r>
            <a:endParaRPr kumimoji="1" lang="zh-CN" altLang="en-US" dirty="0"/>
          </a:p>
        </p:txBody>
      </p:sp>
      <p:sp>
        <p:nvSpPr>
          <p:cNvPr id="3" name="内容占位符 2"/>
          <p:cNvSpPr>
            <a:spLocks noGrp="1"/>
          </p:cNvSpPr>
          <p:nvPr>
            <p:ph idx="1"/>
          </p:nvPr>
        </p:nvSpPr>
        <p:spPr/>
        <p:txBody>
          <a:bodyPr/>
          <a:lstStyle/>
          <a:p>
            <a:r>
              <a:rPr lang="en-US" altLang="zh-CN" dirty="0" err="1">
                <a:solidFill>
                  <a:schemeClr val="accent2">
                    <a:lumMod val="75000"/>
                  </a:schemeClr>
                </a:solidFill>
                <a:latin typeface="Courier" pitchFamily="2" charset="0"/>
              </a:rPr>
              <a:t>numpy.</a:t>
            </a:r>
            <a:r>
              <a:rPr lang="en-US" altLang="zh-CN" b="1" dirty="0" err="1">
                <a:solidFill>
                  <a:srgbClr val="FF0000"/>
                </a:solidFill>
                <a:latin typeface="Courier" pitchFamily="2" charset="0"/>
              </a:rPr>
              <a:t>append</a:t>
            </a:r>
            <a:r>
              <a:rPr lang="en-US" altLang="zh-CN" dirty="0">
                <a:solidFill>
                  <a:schemeClr val="accent2">
                    <a:lumMod val="75000"/>
                  </a:schemeClr>
                </a:solidFill>
                <a:latin typeface="Courier" pitchFamily="2" charset="0"/>
              </a:rPr>
              <a:t>(</a:t>
            </a:r>
            <a:r>
              <a:rPr lang="en-US" altLang="zh-CN" dirty="0" err="1">
                <a:solidFill>
                  <a:schemeClr val="accent2">
                    <a:lumMod val="75000"/>
                  </a:schemeClr>
                </a:solidFill>
                <a:latin typeface="Courier" pitchFamily="2" charset="0"/>
              </a:rPr>
              <a:t>arr</a:t>
            </a:r>
            <a:r>
              <a:rPr lang="en-US" altLang="zh-CN" dirty="0">
                <a:solidFill>
                  <a:schemeClr val="accent2">
                    <a:lumMod val="75000"/>
                  </a:schemeClr>
                </a:solidFill>
                <a:latin typeface="Courier" pitchFamily="2" charset="0"/>
              </a:rPr>
              <a:t>, values, axis=None)</a:t>
            </a:r>
          </a:p>
          <a:p>
            <a:pPr marL="0" indent="0">
              <a:buNone/>
            </a:pPr>
            <a:r>
              <a:rPr lang="en-US" altLang="zh-CN" dirty="0"/>
              <a:t>Append values to the end of an array.</a:t>
            </a:r>
          </a:p>
        </p:txBody>
      </p:sp>
      <p:sp>
        <p:nvSpPr>
          <p:cNvPr id="5" name="矩形 4"/>
          <p:cNvSpPr/>
          <p:nvPr/>
        </p:nvSpPr>
        <p:spPr>
          <a:xfrm>
            <a:off x="344805" y="2834005"/>
            <a:ext cx="11653520" cy="3784600"/>
          </a:xfrm>
          <a:prstGeom prst="rect">
            <a:avLst/>
          </a:prstGeom>
        </p:spPr>
        <p:txBody>
          <a:bodyPr wrap="square">
            <a:spAutoFit/>
          </a:bodyPr>
          <a:lstStyle/>
          <a:p>
            <a:r>
              <a:rPr lang="en-US" altLang="zh-CN" sz="2400" b="1" dirty="0" err="1">
                <a:solidFill>
                  <a:schemeClr val="accent2">
                    <a:lumMod val="75000"/>
                  </a:schemeClr>
                </a:solidFill>
                <a:latin typeface="Avenir Book" panose="02000503020000020003" pitchFamily="2" charset="0"/>
              </a:rPr>
              <a:t>arr</a:t>
            </a:r>
            <a:r>
              <a:rPr lang="en-US" altLang="zh-CN" sz="2400" b="1" dirty="0">
                <a:latin typeface="Avenir Book" panose="02000503020000020003" pitchFamily="2" charset="0"/>
              </a:rPr>
              <a:t>: </a:t>
            </a:r>
            <a:r>
              <a:rPr lang="en-US" altLang="zh-CN" sz="2400" i="1" dirty="0" err="1">
                <a:latin typeface="Avenir Book" panose="02000503020000020003" pitchFamily="2" charset="0"/>
              </a:rPr>
              <a:t>array_like</a:t>
            </a:r>
            <a:r>
              <a:rPr lang="en-US" altLang="zh-CN" sz="2400" i="1" dirty="0">
                <a:latin typeface="Avenir Book" panose="02000503020000020003" pitchFamily="2" charset="0"/>
              </a:rPr>
              <a:t>. </a:t>
            </a:r>
            <a:r>
              <a:rPr lang="en-US" altLang="zh-CN" sz="2400" dirty="0">
                <a:latin typeface="Avenir Book" panose="02000503020000020003" pitchFamily="2" charset="0"/>
              </a:rPr>
              <a:t>Values are appended to a copy of this array.</a:t>
            </a:r>
          </a:p>
          <a:p>
            <a:r>
              <a:rPr lang="en-US" altLang="zh-CN" sz="2400" b="1" dirty="0">
                <a:solidFill>
                  <a:schemeClr val="accent2">
                    <a:lumMod val="75000"/>
                  </a:schemeClr>
                </a:solidFill>
                <a:latin typeface="Avenir Book" panose="02000503020000020003" pitchFamily="2" charset="0"/>
              </a:rPr>
              <a:t>values</a:t>
            </a:r>
            <a:r>
              <a:rPr lang="en-US" altLang="zh-CN" sz="2400" b="1" dirty="0">
                <a:latin typeface="Avenir Book" panose="02000503020000020003" pitchFamily="2" charset="0"/>
              </a:rPr>
              <a:t>: </a:t>
            </a:r>
            <a:r>
              <a:rPr lang="en-US" altLang="zh-CN" sz="2400" i="1" dirty="0" err="1">
                <a:latin typeface="Avenir Book" panose="02000503020000020003" pitchFamily="2" charset="0"/>
              </a:rPr>
              <a:t>array_like</a:t>
            </a:r>
            <a:r>
              <a:rPr lang="en-US" altLang="zh-CN" sz="2400" i="1" dirty="0">
                <a:latin typeface="Avenir Book" panose="02000503020000020003" pitchFamily="2" charset="0"/>
              </a:rPr>
              <a:t>. </a:t>
            </a:r>
            <a:r>
              <a:rPr lang="en-US" altLang="zh-CN" sz="2400" dirty="0">
                <a:latin typeface="Avenir Book" panose="02000503020000020003" pitchFamily="2" charset="0"/>
              </a:rPr>
              <a:t>These values are appended to a copy of </a:t>
            </a:r>
            <a:r>
              <a:rPr lang="en-US" altLang="zh-CN" sz="2400" i="1" dirty="0">
                <a:latin typeface="Avenir Book" panose="02000503020000020003" pitchFamily="2" charset="0"/>
              </a:rPr>
              <a:t>arr</a:t>
            </a:r>
            <a:r>
              <a:rPr lang="en-US" altLang="zh-CN" sz="2400" dirty="0">
                <a:latin typeface="Avenir Book" panose="02000503020000020003" pitchFamily="2" charset="0"/>
              </a:rPr>
              <a:t>. It must be of the correct shape (the same shape as </a:t>
            </a:r>
            <a:r>
              <a:rPr lang="en-US" altLang="zh-CN" sz="2400" i="1" dirty="0" err="1">
                <a:latin typeface="Avenir Book" panose="02000503020000020003" pitchFamily="2" charset="0"/>
              </a:rPr>
              <a:t>arr</a:t>
            </a:r>
            <a:r>
              <a:rPr lang="en-US" altLang="zh-CN" sz="2400" dirty="0">
                <a:latin typeface="Avenir Book" panose="02000503020000020003" pitchFamily="2" charset="0"/>
              </a:rPr>
              <a:t>, excluding </a:t>
            </a:r>
            <a:r>
              <a:rPr lang="en-US" altLang="zh-CN" sz="2400" i="1" dirty="0">
                <a:latin typeface="Avenir Book" panose="02000503020000020003" pitchFamily="2" charset="0"/>
              </a:rPr>
              <a:t>axis</a:t>
            </a:r>
            <a:r>
              <a:rPr lang="en-US" altLang="zh-CN" sz="2400" dirty="0">
                <a:latin typeface="Avenir Book" panose="02000503020000020003" pitchFamily="2" charset="0"/>
              </a:rPr>
              <a:t>).</a:t>
            </a:r>
          </a:p>
          <a:p>
            <a:r>
              <a:rPr lang="en-US" altLang="zh-CN" sz="2400" b="1" dirty="0">
                <a:solidFill>
                  <a:schemeClr val="accent2">
                    <a:lumMod val="75000"/>
                  </a:schemeClr>
                </a:solidFill>
                <a:latin typeface="Avenir Book" panose="02000503020000020003" pitchFamily="2" charset="0"/>
              </a:rPr>
              <a:t>axis</a:t>
            </a:r>
            <a:r>
              <a:rPr lang="en-US" altLang="zh-CN" sz="2400" b="1" dirty="0">
                <a:latin typeface="Avenir Book" panose="02000503020000020003" pitchFamily="2" charset="0"/>
              </a:rPr>
              <a:t>: </a:t>
            </a:r>
            <a:r>
              <a:rPr lang="en-US" altLang="zh-CN" sz="2400" i="1" dirty="0">
                <a:latin typeface="Avenir Book" panose="02000503020000020003" pitchFamily="2" charset="0"/>
              </a:rPr>
              <a:t>int, optional. </a:t>
            </a:r>
            <a:r>
              <a:rPr lang="en-US" altLang="zh-CN" sz="2400" dirty="0">
                <a:latin typeface="Avenir Book" panose="02000503020000020003" pitchFamily="2" charset="0"/>
              </a:rPr>
              <a:t>The axis along which </a:t>
            </a:r>
            <a:r>
              <a:rPr lang="en-US" altLang="zh-CN" sz="2400" i="1" dirty="0">
                <a:latin typeface="Avenir Book" panose="02000503020000020003" pitchFamily="2" charset="0"/>
              </a:rPr>
              <a:t>values</a:t>
            </a:r>
            <a:r>
              <a:rPr lang="en-US" altLang="zh-CN" sz="2400" dirty="0">
                <a:latin typeface="Avenir Book" panose="02000503020000020003" pitchFamily="2" charset="0"/>
              </a:rPr>
              <a:t> are appended. If </a:t>
            </a:r>
            <a:r>
              <a:rPr lang="en-US" altLang="zh-CN" sz="2400" i="1" dirty="0">
                <a:latin typeface="Avenir Book" panose="02000503020000020003" pitchFamily="2" charset="0"/>
              </a:rPr>
              <a:t>axis</a:t>
            </a:r>
            <a:r>
              <a:rPr lang="en-US" altLang="zh-CN" sz="2400" dirty="0">
                <a:latin typeface="Avenir Book" panose="02000503020000020003" pitchFamily="2" charset="0"/>
              </a:rPr>
              <a:t> is not given, both </a:t>
            </a:r>
            <a:r>
              <a:rPr lang="en-US" altLang="zh-CN" sz="2400" i="1" dirty="0" err="1">
                <a:latin typeface="Avenir Book" panose="02000503020000020003" pitchFamily="2" charset="0"/>
              </a:rPr>
              <a:t>arr</a:t>
            </a:r>
            <a:r>
              <a:rPr lang="en-US" altLang="zh-CN" sz="2400" dirty="0">
                <a:latin typeface="Avenir Book" panose="02000503020000020003" pitchFamily="2" charset="0"/>
              </a:rPr>
              <a:t> and </a:t>
            </a:r>
            <a:r>
              <a:rPr lang="en-US" altLang="zh-CN" sz="2400" i="1" dirty="0">
                <a:latin typeface="Avenir Book" panose="02000503020000020003" pitchFamily="2" charset="0"/>
              </a:rPr>
              <a:t>values</a:t>
            </a:r>
            <a:r>
              <a:rPr lang="en-US" altLang="zh-CN" sz="2400" dirty="0">
                <a:latin typeface="Avenir Book" panose="02000503020000020003" pitchFamily="2" charset="0"/>
              </a:rPr>
              <a:t> are flattened before use.</a:t>
            </a:r>
          </a:p>
          <a:p>
            <a:endParaRPr lang="en-US" altLang="zh-CN" sz="2400" dirty="0">
              <a:latin typeface="Avenir Book" panose="02000503020000020003" pitchFamily="2" charset="0"/>
            </a:endParaRPr>
          </a:p>
          <a:p>
            <a:r>
              <a:rPr lang="en-US" altLang="zh-CN" sz="2400" dirty="0">
                <a:latin typeface="Avenir Book" panose="02000503020000020003" pitchFamily="2" charset="0"/>
              </a:rPr>
              <a:t>Returns:</a:t>
            </a:r>
          </a:p>
          <a:p>
            <a:r>
              <a:rPr lang="en-US" altLang="zh-CN" sz="2400" dirty="0">
                <a:solidFill>
                  <a:schemeClr val="accent2">
                    <a:lumMod val="75000"/>
                  </a:schemeClr>
                </a:solidFill>
                <a:latin typeface="Avenir Book" panose="02000503020000020003" pitchFamily="2" charset="0"/>
              </a:rPr>
              <a:t>A copy of </a:t>
            </a:r>
            <a:r>
              <a:rPr lang="en-US" altLang="zh-CN" sz="2400" i="1" dirty="0" err="1">
                <a:solidFill>
                  <a:schemeClr val="accent2">
                    <a:lumMod val="75000"/>
                  </a:schemeClr>
                </a:solidFill>
                <a:latin typeface="Avenir Book" panose="02000503020000020003" pitchFamily="2" charset="0"/>
              </a:rPr>
              <a:t>arr</a:t>
            </a:r>
            <a:r>
              <a:rPr lang="en-US" altLang="zh-CN" sz="2400" dirty="0">
                <a:solidFill>
                  <a:schemeClr val="accent2">
                    <a:lumMod val="75000"/>
                  </a:schemeClr>
                </a:solidFill>
                <a:latin typeface="Avenir Book" panose="02000503020000020003" pitchFamily="2" charset="0"/>
              </a:rPr>
              <a:t> </a:t>
            </a:r>
            <a:r>
              <a:rPr lang="en-US" altLang="zh-CN" sz="2400" dirty="0">
                <a:latin typeface="Avenir Book" panose="02000503020000020003" pitchFamily="2" charset="0"/>
              </a:rPr>
              <a:t>with </a:t>
            </a:r>
            <a:r>
              <a:rPr lang="en-US" altLang="zh-CN" sz="2400" i="1" dirty="0">
                <a:latin typeface="Avenir Book" panose="02000503020000020003" pitchFamily="2" charset="0"/>
              </a:rPr>
              <a:t>values</a:t>
            </a:r>
            <a:r>
              <a:rPr lang="en-US" altLang="zh-CN" sz="2400" dirty="0">
                <a:latin typeface="Avenir Book" panose="02000503020000020003" pitchFamily="2" charset="0"/>
              </a:rPr>
              <a:t> appended to </a:t>
            </a:r>
            <a:r>
              <a:rPr lang="en-US" altLang="zh-CN" sz="2400" i="1" dirty="0">
                <a:latin typeface="Avenir Book" panose="02000503020000020003" pitchFamily="2" charset="0"/>
              </a:rPr>
              <a:t>axis</a:t>
            </a:r>
            <a:r>
              <a:rPr lang="en-US" altLang="zh-CN" sz="2400" dirty="0">
                <a:latin typeface="Avenir Book" panose="02000503020000020003" pitchFamily="2" charset="0"/>
              </a:rPr>
              <a:t>. Note that append does not occur in-place: </a:t>
            </a:r>
            <a:r>
              <a:rPr lang="en-US" altLang="zh-CN" sz="2400" dirty="0">
                <a:solidFill>
                  <a:schemeClr val="accent2">
                    <a:lumMod val="75000"/>
                  </a:schemeClr>
                </a:solidFill>
                <a:latin typeface="Avenir Book" panose="02000503020000020003" pitchFamily="2" charset="0"/>
              </a:rPr>
              <a:t>a new array </a:t>
            </a:r>
            <a:r>
              <a:rPr lang="en-US" altLang="zh-CN" sz="2400" dirty="0">
                <a:latin typeface="Avenir Book" panose="02000503020000020003" pitchFamily="2" charset="0"/>
              </a:rPr>
              <a:t>is allocated and filled. If </a:t>
            </a:r>
            <a:r>
              <a:rPr lang="en-US" altLang="zh-CN" sz="2400" i="1" dirty="0">
                <a:latin typeface="Avenir Book" panose="02000503020000020003" pitchFamily="2" charset="0"/>
              </a:rPr>
              <a:t>axis</a:t>
            </a:r>
            <a:r>
              <a:rPr lang="en-US" altLang="zh-CN" sz="2400" dirty="0">
                <a:latin typeface="Avenir Book" panose="02000503020000020003" pitchFamily="2" charset="0"/>
              </a:rPr>
              <a:t> is None, </a:t>
            </a:r>
            <a:r>
              <a:rPr lang="en-US" altLang="zh-CN" sz="2400" i="1" dirty="0">
                <a:latin typeface="Avenir Book" panose="02000503020000020003" pitchFamily="2" charset="0"/>
              </a:rPr>
              <a:t>out</a:t>
            </a:r>
            <a:r>
              <a:rPr lang="en-US" altLang="zh-CN" sz="2400" dirty="0">
                <a:latin typeface="Avenir Book" panose="02000503020000020003" pitchFamily="2" charset="0"/>
              </a:rPr>
              <a:t> is a flattened array.</a:t>
            </a:r>
            <a:endParaRPr lang="en-US" altLang="zh-CN" sz="2400" dirty="0">
              <a:effectLst/>
              <a:latin typeface="Avenir Book" panose="02000503020000020003" pitchFamily="2" charset="0"/>
            </a:endParaRPr>
          </a:p>
        </p:txBody>
      </p:sp>
      <p:sp>
        <p:nvSpPr>
          <p:cNvPr id="4" name="页脚占位符 3"/>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t>26</a:t>
            </a:fld>
            <a:endParaRPr kumimoji="1"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 adding elements</a:t>
            </a:r>
            <a:endParaRPr kumimoji="1" lang="zh-CN" altLang="en-US" dirty="0"/>
          </a:p>
        </p:txBody>
      </p:sp>
      <p:sp>
        <p:nvSpPr>
          <p:cNvPr id="3" name="内容占位符 2"/>
          <p:cNvSpPr>
            <a:spLocks noGrp="1"/>
          </p:cNvSpPr>
          <p:nvPr>
            <p:ph idx="1"/>
          </p:nvPr>
        </p:nvSpPr>
        <p:spPr/>
        <p:txBody>
          <a:bodyPr/>
          <a:lstStyle/>
          <a:p>
            <a:r>
              <a:rPr lang="en-US" altLang="zh-CN" dirty="0" err="1">
                <a:solidFill>
                  <a:schemeClr val="accent2">
                    <a:lumMod val="75000"/>
                  </a:schemeClr>
                </a:solidFill>
                <a:latin typeface="Courier" pitchFamily="2" charset="0"/>
              </a:rPr>
              <a:t>numpy.</a:t>
            </a:r>
            <a:r>
              <a:rPr lang="en-US" altLang="zh-CN" b="1" dirty="0" err="1">
                <a:solidFill>
                  <a:srgbClr val="FF0000"/>
                </a:solidFill>
                <a:latin typeface="Courier" pitchFamily="2" charset="0"/>
              </a:rPr>
              <a:t>append</a:t>
            </a:r>
            <a:r>
              <a:rPr lang="en-US" altLang="zh-CN" dirty="0">
                <a:solidFill>
                  <a:schemeClr val="accent2">
                    <a:lumMod val="75000"/>
                  </a:schemeClr>
                </a:solidFill>
                <a:latin typeface="Courier" pitchFamily="2" charset="0"/>
              </a:rPr>
              <a:t>(</a:t>
            </a:r>
            <a:r>
              <a:rPr lang="en-US" altLang="zh-CN" dirty="0" err="1">
                <a:solidFill>
                  <a:schemeClr val="accent2">
                    <a:lumMod val="75000"/>
                  </a:schemeClr>
                </a:solidFill>
                <a:latin typeface="Courier" pitchFamily="2" charset="0"/>
              </a:rPr>
              <a:t>arr</a:t>
            </a:r>
            <a:r>
              <a:rPr lang="en-US" altLang="zh-CN" dirty="0">
                <a:solidFill>
                  <a:schemeClr val="accent2">
                    <a:lumMod val="75000"/>
                  </a:schemeClr>
                </a:solidFill>
                <a:latin typeface="Courier" pitchFamily="2" charset="0"/>
              </a:rPr>
              <a:t>, values, axis=None)</a:t>
            </a:r>
          </a:p>
          <a:p>
            <a:pPr marL="0" indent="0">
              <a:buNone/>
            </a:pPr>
            <a:r>
              <a:rPr lang="en-US" altLang="zh-CN" dirty="0"/>
              <a:t>Append values to the end of an array.</a:t>
            </a:r>
          </a:p>
        </p:txBody>
      </p:sp>
      <p:pic>
        <p:nvPicPr>
          <p:cNvPr id="4" name="图片 3"/>
          <p:cNvPicPr>
            <a:picLocks noChangeAspect="1"/>
          </p:cNvPicPr>
          <p:nvPr/>
        </p:nvPicPr>
        <p:blipFill>
          <a:blip r:embed="rId3"/>
          <a:stretch>
            <a:fillRect/>
          </a:stretch>
        </p:blipFill>
        <p:spPr>
          <a:xfrm>
            <a:off x="296041" y="2825969"/>
            <a:ext cx="4978400" cy="3886200"/>
          </a:xfrm>
          <a:prstGeom prst="rect">
            <a:avLst/>
          </a:prstGeom>
        </p:spPr>
      </p:pic>
      <p:pic>
        <p:nvPicPr>
          <p:cNvPr id="7" name="图片 6"/>
          <p:cNvPicPr>
            <a:picLocks noChangeAspect="1"/>
          </p:cNvPicPr>
          <p:nvPr/>
        </p:nvPicPr>
        <p:blipFill rotWithShape="1">
          <a:blip r:embed="rId4"/>
          <a:srcRect r="50000"/>
          <a:stretch>
            <a:fillRect/>
          </a:stretch>
        </p:blipFill>
        <p:spPr>
          <a:xfrm>
            <a:off x="5816600" y="2745105"/>
            <a:ext cx="5356860" cy="3747770"/>
          </a:xfrm>
          <a:prstGeom prst="rect">
            <a:avLst/>
          </a:prstGeom>
        </p:spPr>
      </p:pic>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t>27</a:t>
            </a:fld>
            <a:endParaRPr kumimoji="1"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 adding elements</a:t>
            </a:r>
            <a:endParaRPr kumimoji="1" lang="zh-CN" altLang="en-US" dirty="0"/>
          </a:p>
        </p:txBody>
      </p:sp>
      <p:sp>
        <p:nvSpPr>
          <p:cNvPr id="3" name="内容占位符 2"/>
          <p:cNvSpPr>
            <a:spLocks noGrp="1"/>
          </p:cNvSpPr>
          <p:nvPr>
            <p:ph idx="1"/>
          </p:nvPr>
        </p:nvSpPr>
        <p:spPr/>
        <p:txBody>
          <a:bodyPr/>
          <a:lstStyle/>
          <a:p>
            <a:r>
              <a:rPr lang="en-US" altLang="zh-CN" dirty="0" err="1">
                <a:solidFill>
                  <a:schemeClr val="accent2">
                    <a:lumMod val="75000"/>
                  </a:schemeClr>
                </a:solidFill>
                <a:latin typeface="Courier" pitchFamily="2" charset="0"/>
              </a:rPr>
              <a:t>numpy.</a:t>
            </a:r>
            <a:r>
              <a:rPr lang="en-US" altLang="zh-CN" b="1" dirty="0" err="1">
                <a:solidFill>
                  <a:srgbClr val="FF0000"/>
                </a:solidFill>
                <a:latin typeface="Courier" pitchFamily="2" charset="0"/>
              </a:rPr>
              <a:t>append</a:t>
            </a:r>
            <a:r>
              <a:rPr lang="en-US" altLang="zh-CN" dirty="0">
                <a:solidFill>
                  <a:schemeClr val="accent2">
                    <a:lumMod val="75000"/>
                  </a:schemeClr>
                </a:solidFill>
                <a:latin typeface="Courier" pitchFamily="2" charset="0"/>
              </a:rPr>
              <a:t>(</a:t>
            </a:r>
            <a:r>
              <a:rPr lang="en-US" altLang="zh-CN" dirty="0" err="1">
                <a:solidFill>
                  <a:schemeClr val="accent2">
                    <a:lumMod val="75000"/>
                  </a:schemeClr>
                </a:solidFill>
                <a:latin typeface="Courier" pitchFamily="2" charset="0"/>
              </a:rPr>
              <a:t>arr</a:t>
            </a:r>
            <a:r>
              <a:rPr lang="en-US" altLang="zh-CN" dirty="0">
                <a:solidFill>
                  <a:schemeClr val="accent2">
                    <a:lumMod val="75000"/>
                  </a:schemeClr>
                </a:solidFill>
                <a:latin typeface="Courier" pitchFamily="2" charset="0"/>
              </a:rPr>
              <a:t>, values, axis=None)</a:t>
            </a:r>
          </a:p>
          <a:p>
            <a:pPr marL="0" indent="0">
              <a:buNone/>
            </a:pPr>
            <a:r>
              <a:rPr lang="en-US" altLang="zh-CN" dirty="0"/>
              <a:t>Append values to the end of an array.</a:t>
            </a:r>
          </a:p>
        </p:txBody>
      </p:sp>
      <p:pic>
        <p:nvPicPr>
          <p:cNvPr id="4" name="图片 3"/>
          <p:cNvPicPr>
            <a:picLocks noChangeAspect="1"/>
          </p:cNvPicPr>
          <p:nvPr/>
        </p:nvPicPr>
        <p:blipFill>
          <a:blip r:embed="rId3"/>
          <a:stretch>
            <a:fillRect/>
          </a:stretch>
        </p:blipFill>
        <p:spPr>
          <a:xfrm>
            <a:off x="296041" y="2825969"/>
            <a:ext cx="4978400" cy="3886200"/>
          </a:xfrm>
          <a:prstGeom prst="rect">
            <a:avLst/>
          </a:prstGeom>
        </p:spPr>
      </p:pic>
      <p:pic>
        <p:nvPicPr>
          <p:cNvPr id="5" name="图片 4"/>
          <p:cNvPicPr>
            <a:picLocks noChangeAspect="1"/>
          </p:cNvPicPr>
          <p:nvPr/>
        </p:nvPicPr>
        <p:blipFill>
          <a:blip r:embed="rId4"/>
          <a:stretch>
            <a:fillRect/>
          </a:stretch>
        </p:blipFill>
        <p:spPr>
          <a:xfrm>
            <a:off x="5603523" y="2800350"/>
            <a:ext cx="4765322" cy="1257300"/>
          </a:xfrm>
          <a:prstGeom prst="rect">
            <a:avLst/>
          </a:prstGeom>
        </p:spPr>
      </p:pic>
      <p:sp>
        <p:nvSpPr>
          <p:cNvPr id="6" name="矩形 5"/>
          <p:cNvSpPr/>
          <p:nvPr/>
        </p:nvSpPr>
        <p:spPr>
          <a:xfrm>
            <a:off x="5439540" y="4486740"/>
            <a:ext cx="6141108" cy="830997"/>
          </a:xfrm>
          <a:prstGeom prst="rect">
            <a:avLst/>
          </a:prstGeom>
        </p:spPr>
        <p:txBody>
          <a:bodyPr wrap="square">
            <a:spAutoFit/>
          </a:bodyPr>
          <a:lstStyle/>
          <a:p>
            <a:r>
              <a:rPr lang="en-US" altLang="zh-CN" sz="2400" dirty="0">
                <a:latin typeface="Avenir Book" panose="02000503020000020003" pitchFamily="2" charset="0"/>
              </a:rPr>
              <a:t> If </a:t>
            </a:r>
            <a:r>
              <a:rPr lang="en-US" altLang="zh-CN" sz="2400" i="1" dirty="0">
                <a:latin typeface="Avenir Book" panose="02000503020000020003" pitchFamily="2" charset="0"/>
              </a:rPr>
              <a:t>axis</a:t>
            </a:r>
            <a:r>
              <a:rPr lang="en-US" altLang="zh-CN" sz="2400" dirty="0">
                <a:latin typeface="Avenir Book" panose="02000503020000020003" pitchFamily="2" charset="0"/>
              </a:rPr>
              <a:t> is not given, both </a:t>
            </a:r>
            <a:r>
              <a:rPr lang="en-US" altLang="zh-CN" sz="2400" i="1" dirty="0" err="1">
                <a:latin typeface="Avenir Book" panose="02000503020000020003" pitchFamily="2" charset="0"/>
              </a:rPr>
              <a:t>arr</a:t>
            </a:r>
            <a:r>
              <a:rPr lang="en-US" altLang="zh-CN" sz="2400" dirty="0">
                <a:latin typeface="Avenir Book" panose="02000503020000020003" pitchFamily="2" charset="0"/>
              </a:rPr>
              <a:t> and </a:t>
            </a:r>
            <a:r>
              <a:rPr lang="en-US" altLang="zh-CN" sz="2400" i="1" dirty="0">
                <a:latin typeface="Avenir Book" panose="02000503020000020003" pitchFamily="2" charset="0"/>
              </a:rPr>
              <a:t>values</a:t>
            </a:r>
            <a:r>
              <a:rPr lang="en-US" altLang="zh-CN" sz="2400" dirty="0">
                <a:latin typeface="Avenir Book" panose="02000503020000020003" pitchFamily="2" charset="0"/>
              </a:rPr>
              <a:t> are flattened before use.</a:t>
            </a:r>
          </a:p>
        </p:txBody>
      </p:sp>
      <p:sp>
        <p:nvSpPr>
          <p:cNvPr id="7" name="页脚占位符 6"/>
          <p:cNvSpPr>
            <a:spLocks noGrp="1"/>
          </p:cNvSpPr>
          <p:nvPr>
            <p:ph type="ftr" sz="quarter" idx="11"/>
          </p:nvPr>
        </p:nvSpPr>
        <p:spPr/>
        <p:txBody>
          <a:bodyPr/>
          <a:lstStyle/>
          <a:p>
            <a:endParaRPr kumimoji="1" lang="zh-CN" altLang="en-US"/>
          </a:p>
        </p:txBody>
      </p:sp>
      <p:sp>
        <p:nvSpPr>
          <p:cNvPr id="8" name="灯片编号占位符 7"/>
          <p:cNvSpPr>
            <a:spLocks noGrp="1"/>
          </p:cNvSpPr>
          <p:nvPr>
            <p:ph type="sldNum" sz="quarter" idx="12"/>
          </p:nvPr>
        </p:nvSpPr>
        <p:spPr/>
        <p:txBody>
          <a:bodyPr/>
          <a:lstStyle/>
          <a:p>
            <a:fld id="{76AFBFFF-4DB9-4D40-9D08-8646D0DA41EC}" type="slidenum">
              <a:rPr kumimoji="1" lang="zh-CN" altLang="en-US" smtClean="0"/>
              <a:t>28</a:t>
            </a:fld>
            <a:endParaRPr kumimoji="1"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 adding elements</a:t>
            </a:r>
            <a:endParaRPr kumimoji="1" lang="zh-CN" altLang="en-US" dirty="0"/>
          </a:p>
        </p:txBody>
      </p:sp>
      <p:sp>
        <p:nvSpPr>
          <p:cNvPr id="3" name="内容占位符 2"/>
          <p:cNvSpPr>
            <a:spLocks noGrp="1"/>
          </p:cNvSpPr>
          <p:nvPr>
            <p:ph idx="1"/>
          </p:nvPr>
        </p:nvSpPr>
        <p:spPr/>
        <p:txBody>
          <a:bodyPr/>
          <a:lstStyle/>
          <a:p>
            <a:r>
              <a:rPr lang="en-US" altLang="zh-CN" dirty="0" err="1">
                <a:solidFill>
                  <a:schemeClr val="accent2">
                    <a:lumMod val="75000"/>
                  </a:schemeClr>
                </a:solidFill>
                <a:latin typeface="Courier" pitchFamily="2" charset="0"/>
              </a:rPr>
              <a:t>numpy.append</a:t>
            </a:r>
            <a:r>
              <a:rPr lang="en-US" altLang="zh-CN" dirty="0">
                <a:solidFill>
                  <a:schemeClr val="accent2">
                    <a:lumMod val="75000"/>
                  </a:schemeClr>
                </a:solidFill>
                <a:latin typeface="Courier" pitchFamily="2" charset="0"/>
              </a:rPr>
              <a:t>(</a:t>
            </a:r>
            <a:r>
              <a:rPr lang="en-US" altLang="zh-CN" dirty="0" err="1">
                <a:solidFill>
                  <a:schemeClr val="accent2">
                    <a:lumMod val="75000"/>
                  </a:schemeClr>
                </a:solidFill>
                <a:latin typeface="Courier" pitchFamily="2" charset="0"/>
              </a:rPr>
              <a:t>arr</a:t>
            </a:r>
            <a:r>
              <a:rPr lang="en-US" altLang="zh-CN" dirty="0">
                <a:solidFill>
                  <a:schemeClr val="accent2">
                    <a:lumMod val="75000"/>
                  </a:schemeClr>
                </a:solidFill>
                <a:latin typeface="Courier" pitchFamily="2" charset="0"/>
              </a:rPr>
              <a:t>, values, axis=None)</a:t>
            </a:r>
          </a:p>
          <a:p>
            <a:pPr marL="0" indent="0">
              <a:buNone/>
            </a:pPr>
            <a:r>
              <a:rPr lang="en-US" altLang="zh-CN" dirty="0"/>
              <a:t>Append values to the end of an array.</a:t>
            </a:r>
          </a:p>
        </p:txBody>
      </p:sp>
      <p:pic>
        <p:nvPicPr>
          <p:cNvPr id="4" name="图片 3"/>
          <p:cNvPicPr>
            <a:picLocks noChangeAspect="1"/>
          </p:cNvPicPr>
          <p:nvPr/>
        </p:nvPicPr>
        <p:blipFill>
          <a:blip r:embed="rId3"/>
          <a:stretch>
            <a:fillRect/>
          </a:stretch>
        </p:blipFill>
        <p:spPr>
          <a:xfrm>
            <a:off x="296041" y="2825969"/>
            <a:ext cx="4978400" cy="3886200"/>
          </a:xfrm>
          <a:prstGeom prst="rect">
            <a:avLst/>
          </a:prstGeom>
        </p:spPr>
      </p:pic>
      <p:pic>
        <p:nvPicPr>
          <p:cNvPr id="6" name="图片 5"/>
          <p:cNvPicPr>
            <a:picLocks noChangeAspect="1"/>
          </p:cNvPicPr>
          <p:nvPr/>
        </p:nvPicPr>
        <p:blipFill>
          <a:blip r:embed="rId4"/>
          <a:stretch>
            <a:fillRect/>
          </a:stretch>
        </p:blipFill>
        <p:spPr>
          <a:xfrm>
            <a:off x="5816600" y="2888381"/>
            <a:ext cx="4978400" cy="3969619"/>
          </a:xfrm>
          <a:prstGeom prst="rect">
            <a:avLst/>
          </a:prstGeom>
        </p:spPr>
      </p:pic>
      <p:sp>
        <p:nvSpPr>
          <p:cNvPr id="5" name="页脚占位符 4"/>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6AFBFFF-4DB9-4D40-9D08-8646D0DA41EC}" type="slidenum">
              <a:rPr kumimoji="1" lang="zh-CN" altLang="en-US" smtClean="0"/>
              <a:t>29</a:t>
            </a:fld>
            <a:endParaRPr kumimoji="1"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Numpy</a:t>
            </a:r>
            <a:endParaRPr kumimoji="1" lang="zh-CN" altLang="en-US" dirty="0"/>
          </a:p>
        </p:txBody>
      </p:sp>
      <p:sp>
        <p:nvSpPr>
          <p:cNvPr id="3" name="内容占位符 2"/>
          <p:cNvSpPr>
            <a:spLocks noGrp="1"/>
          </p:cNvSpPr>
          <p:nvPr>
            <p:ph idx="1"/>
          </p:nvPr>
        </p:nvSpPr>
        <p:spPr>
          <a:xfrm>
            <a:off x="838200" y="1825625"/>
            <a:ext cx="10887710" cy="4351655"/>
          </a:xfrm>
        </p:spPr>
        <p:txBody>
          <a:bodyPr/>
          <a:lstStyle/>
          <a:p>
            <a:r>
              <a:rPr lang="en-US" altLang="zh-CN" dirty="0"/>
              <a:t>NumPy is the fundamental package for scientific computing in Python. </a:t>
            </a:r>
          </a:p>
          <a:p>
            <a:r>
              <a:rPr lang="en-US" altLang="zh-CN" dirty="0"/>
              <a:t>It is a Python library that provides a multidimensional array object, various derived objects (such as masked arrays and matrices), and an assortment of routines for fast operations on arrays, including mathematical, logical, shape manipulation, sorting, selecting, I/O, discrete Fourier transforms, basic linear algebra, basic statistical operations, random simulation and much more.</a:t>
            </a:r>
            <a:endParaRPr kumimoji="1" lang="zh-CN" altLang="en-US" dirty="0"/>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AFBFFF-4DB9-4D40-9D08-8646D0DA41EC}" type="slidenum">
              <a:rPr kumimoji="1" lang="zh-CN" altLang="en-US" smtClean="0"/>
              <a:t>3</a:t>
            </a:fld>
            <a:endParaRPr kumimoji="1"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 adding elements</a:t>
            </a:r>
            <a:endParaRPr kumimoji="1" lang="zh-CN" altLang="en-US" dirty="0"/>
          </a:p>
        </p:txBody>
      </p:sp>
      <p:sp>
        <p:nvSpPr>
          <p:cNvPr id="3" name="内容占位符 2"/>
          <p:cNvSpPr>
            <a:spLocks noGrp="1"/>
          </p:cNvSpPr>
          <p:nvPr>
            <p:ph idx="1"/>
          </p:nvPr>
        </p:nvSpPr>
        <p:spPr/>
        <p:txBody>
          <a:bodyPr/>
          <a:lstStyle/>
          <a:p>
            <a:r>
              <a:rPr lang="en-US" altLang="zh-CN" dirty="0" err="1">
                <a:solidFill>
                  <a:schemeClr val="accent2">
                    <a:lumMod val="75000"/>
                  </a:schemeClr>
                </a:solidFill>
                <a:latin typeface="Courier" pitchFamily="2" charset="0"/>
              </a:rPr>
              <a:t>numpy.concatenate</a:t>
            </a:r>
            <a:r>
              <a:rPr lang="en-US" altLang="zh-CN" dirty="0">
                <a:solidFill>
                  <a:schemeClr val="accent2">
                    <a:lumMod val="75000"/>
                  </a:schemeClr>
                </a:solidFill>
                <a:latin typeface="Courier" pitchFamily="2" charset="0"/>
              </a:rPr>
              <a:t>((a1, a2, ...), axis=0)</a:t>
            </a:r>
          </a:p>
          <a:p>
            <a:r>
              <a:rPr lang="en-US" altLang="zh-CN" dirty="0"/>
              <a:t>Join a sequence of arrays along an existing axis.</a:t>
            </a:r>
          </a:p>
        </p:txBody>
      </p:sp>
      <p:pic>
        <p:nvPicPr>
          <p:cNvPr id="7" name="图片 6"/>
          <p:cNvPicPr>
            <a:picLocks noChangeAspect="1"/>
          </p:cNvPicPr>
          <p:nvPr/>
        </p:nvPicPr>
        <p:blipFill rotWithShape="1">
          <a:blip r:embed="rId3"/>
          <a:srcRect b="46957"/>
          <a:stretch>
            <a:fillRect/>
          </a:stretch>
        </p:blipFill>
        <p:spPr>
          <a:xfrm>
            <a:off x="374869" y="2936328"/>
            <a:ext cx="4978400" cy="2061341"/>
          </a:xfrm>
          <a:prstGeom prst="rect">
            <a:avLst/>
          </a:prstGeom>
        </p:spPr>
      </p:pic>
      <p:pic>
        <p:nvPicPr>
          <p:cNvPr id="5" name="图片 4"/>
          <p:cNvPicPr>
            <a:picLocks noChangeAspect="1"/>
          </p:cNvPicPr>
          <p:nvPr/>
        </p:nvPicPr>
        <p:blipFill>
          <a:blip r:embed="rId4"/>
          <a:stretch>
            <a:fillRect/>
          </a:stretch>
        </p:blipFill>
        <p:spPr>
          <a:xfrm>
            <a:off x="5816600" y="4884589"/>
            <a:ext cx="4699000" cy="1866900"/>
          </a:xfrm>
          <a:prstGeom prst="rect">
            <a:avLst/>
          </a:prstGeom>
        </p:spPr>
      </p:pic>
      <p:pic>
        <p:nvPicPr>
          <p:cNvPr id="8" name="图片 7"/>
          <p:cNvPicPr>
            <a:picLocks noChangeAspect="1"/>
          </p:cNvPicPr>
          <p:nvPr/>
        </p:nvPicPr>
        <p:blipFill rotWithShape="1">
          <a:blip r:embed="rId5"/>
          <a:srcRect b="52970"/>
          <a:stretch>
            <a:fillRect/>
          </a:stretch>
        </p:blipFill>
        <p:spPr>
          <a:xfrm>
            <a:off x="5816600" y="2888382"/>
            <a:ext cx="4699000" cy="1762125"/>
          </a:xfrm>
          <a:prstGeom prst="rect">
            <a:avLst/>
          </a:prstGeom>
        </p:spPr>
      </p:pic>
      <p:sp>
        <p:nvSpPr>
          <p:cNvPr id="4" name="页脚占位符 3"/>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t>30</a:t>
            </a:fld>
            <a:endParaRPr kumimoji="1"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 adding elements</a:t>
            </a:r>
            <a:endParaRPr kumimoji="1" lang="zh-CN" altLang="en-US" dirty="0"/>
          </a:p>
        </p:txBody>
      </p:sp>
      <p:sp>
        <p:nvSpPr>
          <p:cNvPr id="3" name="内容占位符 2"/>
          <p:cNvSpPr>
            <a:spLocks noGrp="1"/>
          </p:cNvSpPr>
          <p:nvPr>
            <p:ph idx="1"/>
          </p:nvPr>
        </p:nvSpPr>
        <p:spPr/>
        <p:txBody>
          <a:bodyPr/>
          <a:lstStyle/>
          <a:p>
            <a:r>
              <a:rPr lang="en-US" altLang="zh-CN" dirty="0" err="1">
                <a:solidFill>
                  <a:schemeClr val="accent2">
                    <a:lumMod val="75000"/>
                  </a:schemeClr>
                </a:solidFill>
                <a:latin typeface="Courier" pitchFamily="2" charset="0"/>
              </a:rPr>
              <a:t>numpy.concatenate</a:t>
            </a:r>
            <a:r>
              <a:rPr lang="en-US" altLang="zh-CN" dirty="0">
                <a:solidFill>
                  <a:schemeClr val="accent2">
                    <a:lumMod val="75000"/>
                  </a:schemeClr>
                </a:solidFill>
                <a:latin typeface="Courier" pitchFamily="2" charset="0"/>
              </a:rPr>
              <a:t>((a1, a2, ...), axis=0)</a:t>
            </a:r>
          </a:p>
          <a:p>
            <a:r>
              <a:rPr lang="en-US" altLang="zh-CN" dirty="0"/>
              <a:t>Join a sequence of arrays along an existing axis.</a:t>
            </a:r>
          </a:p>
        </p:txBody>
      </p:sp>
      <p:pic>
        <p:nvPicPr>
          <p:cNvPr id="4" name="图片 3"/>
          <p:cNvPicPr>
            <a:picLocks noChangeAspect="1"/>
          </p:cNvPicPr>
          <p:nvPr/>
        </p:nvPicPr>
        <p:blipFill>
          <a:blip r:embed="rId3"/>
          <a:stretch>
            <a:fillRect/>
          </a:stretch>
        </p:blipFill>
        <p:spPr>
          <a:xfrm>
            <a:off x="838200" y="2734222"/>
            <a:ext cx="2997200" cy="3975100"/>
          </a:xfrm>
          <a:prstGeom prst="rect">
            <a:avLst/>
          </a:prstGeom>
        </p:spPr>
      </p:pic>
      <p:pic>
        <p:nvPicPr>
          <p:cNvPr id="6" name="图片 5"/>
          <p:cNvPicPr>
            <a:picLocks noChangeAspect="1"/>
          </p:cNvPicPr>
          <p:nvPr/>
        </p:nvPicPr>
        <p:blipFill>
          <a:blip r:embed="rId4"/>
          <a:stretch>
            <a:fillRect/>
          </a:stretch>
        </p:blipFill>
        <p:spPr>
          <a:xfrm>
            <a:off x="5122260" y="3165170"/>
            <a:ext cx="3816788" cy="3011793"/>
          </a:xfrm>
          <a:prstGeom prst="rect">
            <a:avLst/>
          </a:prstGeom>
        </p:spPr>
      </p:pic>
      <p:sp>
        <p:nvSpPr>
          <p:cNvPr id="5" name="页脚占位符 4"/>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6AFBFFF-4DB9-4D40-9D08-8646D0DA41EC}" type="slidenum">
              <a:rPr kumimoji="1" lang="zh-CN" altLang="en-US" smtClean="0"/>
              <a:t>31</a:t>
            </a:fld>
            <a:endParaRPr kumimoji="1"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 deleting elements</a:t>
            </a:r>
            <a:endParaRPr kumimoji="1" lang="zh-CN" altLang="en-US" dirty="0"/>
          </a:p>
        </p:txBody>
      </p:sp>
      <p:sp>
        <p:nvSpPr>
          <p:cNvPr id="3" name="内容占位符 2"/>
          <p:cNvSpPr>
            <a:spLocks noGrp="1"/>
          </p:cNvSpPr>
          <p:nvPr>
            <p:ph idx="1"/>
          </p:nvPr>
        </p:nvSpPr>
        <p:spPr>
          <a:xfrm>
            <a:off x="838200" y="1825625"/>
            <a:ext cx="11277600" cy="4351655"/>
          </a:xfrm>
        </p:spPr>
        <p:txBody>
          <a:bodyPr/>
          <a:lstStyle/>
          <a:p>
            <a:r>
              <a:rPr lang="en-US" altLang="zh-CN" b="1" dirty="0" err="1">
                <a:solidFill>
                  <a:srgbClr val="FF0000"/>
                </a:solidFill>
                <a:latin typeface="Courier" pitchFamily="2" charset="0"/>
              </a:rPr>
              <a:t>numpy.delete</a:t>
            </a:r>
            <a:r>
              <a:rPr lang="en-US" altLang="zh-CN" b="1" dirty="0">
                <a:solidFill>
                  <a:srgbClr val="FF0000"/>
                </a:solidFill>
                <a:latin typeface="Courier" pitchFamily="2" charset="0"/>
              </a:rPr>
              <a:t>(</a:t>
            </a:r>
            <a:r>
              <a:rPr lang="en-US" altLang="zh-CN" b="1" dirty="0" err="1">
                <a:solidFill>
                  <a:srgbClr val="FF0000"/>
                </a:solidFill>
                <a:latin typeface="Courier" pitchFamily="2" charset="0"/>
              </a:rPr>
              <a:t>arr</a:t>
            </a:r>
            <a:r>
              <a:rPr lang="en-US" altLang="zh-CN" b="1" dirty="0">
                <a:solidFill>
                  <a:srgbClr val="FF0000"/>
                </a:solidFill>
                <a:latin typeface="Courier" pitchFamily="2" charset="0"/>
              </a:rPr>
              <a:t>, obj, axis=None)</a:t>
            </a:r>
          </a:p>
          <a:p>
            <a:r>
              <a:rPr lang="en-US" altLang="zh-CN" dirty="0"/>
              <a:t>Return a new array with sub-arrays along an axis deleted. </a:t>
            </a:r>
          </a:p>
        </p:txBody>
      </p:sp>
      <p:pic>
        <p:nvPicPr>
          <p:cNvPr id="5" name="图片 4"/>
          <p:cNvPicPr>
            <a:picLocks noChangeAspect="1"/>
          </p:cNvPicPr>
          <p:nvPr/>
        </p:nvPicPr>
        <p:blipFill>
          <a:blip r:embed="rId3"/>
          <a:stretch>
            <a:fillRect/>
          </a:stretch>
        </p:blipFill>
        <p:spPr>
          <a:xfrm>
            <a:off x="535489" y="3014663"/>
            <a:ext cx="5799916" cy="2876851"/>
          </a:xfrm>
          <a:prstGeom prst="rect">
            <a:avLst/>
          </a:prstGeom>
        </p:spPr>
      </p:pic>
      <p:pic>
        <p:nvPicPr>
          <p:cNvPr id="7" name="图片 6"/>
          <p:cNvPicPr>
            <a:picLocks noChangeAspect="1"/>
          </p:cNvPicPr>
          <p:nvPr/>
        </p:nvPicPr>
        <p:blipFill>
          <a:blip r:embed="rId4"/>
          <a:stretch>
            <a:fillRect/>
          </a:stretch>
        </p:blipFill>
        <p:spPr>
          <a:xfrm>
            <a:off x="7127995" y="3100890"/>
            <a:ext cx="3746500" cy="1397000"/>
          </a:xfrm>
          <a:prstGeom prst="rect">
            <a:avLst/>
          </a:prstGeom>
        </p:spPr>
      </p:pic>
      <p:pic>
        <p:nvPicPr>
          <p:cNvPr id="8" name="图片 7"/>
          <p:cNvPicPr>
            <a:picLocks noChangeAspect="1"/>
          </p:cNvPicPr>
          <p:nvPr/>
        </p:nvPicPr>
        <p:blipFill rotWithShape="1">
          <a:blip r:embed="rId5"/>
          <a:srcRect r="7591"/>
          <a:stretch>
            <a:fillRect/>
          </a:stretch>
        </p:blipFill>
        <p:spPr>
          <a:xfrm>
            <a:off x="6335405" y="5688013"/>
            <a:ext cx="5785816" cy="977900"/>
          </a:xfrm>
          <a:prstGeom prst="rect">
            <a:avLst/>
          </a:prstGeom>
        </p:spPr>
      </p:pic>
      <p:sp>
        <p:nvSpPr>
          <p:cNvPr id="9" name="矩形 8"/>
          <p:cNvSpPr/>
          <p:nvPr/>
        </p:nvSpPr>
        <p:spPr>
          <a:xfrm>
            <a:off x="6335405" y="4923215"/>
            <a:ext cx="6096000" cy="1569660"/>
          </a:xfrm>
          <a:prstGeom prst="rect">
            <a:avLst/>
          </a:prstGeom>
        </p:spPr>
        <p:txBody>
          <a:bodyPr>
            <a:spAutoFit/>
          </a:bodyPr>
          <a:lstStyle/>
          <a:p>
            <a:r>
              <a:rPr lang="en-US" altLang="zh-CN" sz="2400" dirty="0">
                <a:latin typeface="Avenir Book" panose="02000503020000020003" pitchFamily="2" charset="0"/>
              </a:rPr>
              <a:t> If </a:t>
            </a:r>
            <a:r>
              <a:rPr lang="en-US" altLang="zh-CN" sz="2400" i="1" dirty="0">
                <a:latin typeface="Avenir Book" panose="02000503020000020003" pitchFamily="2" charset="0"/>
              </a:rPr>
              <a:t>axis</a:t>
            </a:r>
            <a:r>
              <a:rPr lang="en-US" altLang="zh-CN" sz="2400" dirty="0">
                <a:latin typeface="Avenir Book" panose="02000503020000020003" pitchFamily="2" charset="0"/>
              </a:rPr>
              <a:t> is None, </a:t>
            </a:r>
            <a:r>
              <a:rPr lang="en-US" altLang="zh-CN" sz="2400" i="1" dirty="0">
                <a:latin typeface="Avenir Book" panose="02000503020000020003" pitchFamily="2" charset="0"/>
              </a:rPr>
              <a:t>obj</a:t>
            </a:r>
            <a:r>
              <a:rPr lang="en-US" altLang="zh-CN" sz="2400" dirty="0">
                <a:latin typeface="Avenir Book" panose="02000503020000020003" pitchFamily="2" charset="0"/>
              </a:rPr>
              <a:t> is applied to the flattened array.</a:t>
            </a:r>
          </a:p>
          <a:p>
            <a:br>
              <a:rPr lang="en-US" altLang="zh-CN" sz="2400" dirty="0">
                <a:latin typeface="Avenir Book" panose="02000503020000020003" pitchFamily="2" charset="0"/>
              </a:rPr>
            </a:br>
            <a:endParaRPr lang="zh-CN" altLang="en-US" sz="2400" dirty="0">
              <a:latin typeface="Avenir Book" panose="02000503020000020003" pitchFamily="2" charset="0"/>
            </a:endParaRPr>
          </a:p>
        </p:txBody>
      </p:sp>
      <p:sp>
        <p:nvSpPr>
          <p:cNvPr id="4" name="页脚占位符 3"/>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t>32</a:t>
            </a:fld>
            <a:endParaRPr kumimoji="1"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1490" y="214630"/>
            <a:ext cx="10515600" cy="1325563"/>
          </a:xfrm>
        </p:spPr>
        <p:txBody>
          <a:bodyPr/>
          <a:lstStyle/>
          <a:p>
            <a:r>
              <a:rPr lang="en-US" altLang="zh-CN" dirty="0"/>
              <a:t>Array Stacking &amp; splitting</a:t>
            </a:r>
          </a:p>
        </p:txBody>
      </p:sp>
      <p:pic>
        <p:nvPicPr>
          <p:cNvPr id="4" name="图片 3"/>
          <p:cNvPicPr>
            <a:picLocks noChangeAspect="1"/>
          </p:cNvPicPr>
          <p:nvPr/>
        </p:nvPicPr>
        <p:blipFill>
          <a:blip r:embed="rId3"/>
          <a:stretch>
            <a:fillRect/>
          </a:stretch>
        </p:blipFill>
        <p:spPr>
          <a:xfrm>
            <a:off x="99483" y="1945018"/>
            <a:ext cx="4508500" cy="3479800"/>
          </a:xfrm>
          <a:prstGeom prst="rect">
            <a:avLst/>
          </a:prstGeom>
        </p:spPr>
      </p:pic>
      <p:sp>
        <p:nvSpPr>
          <p:cNvPr id="3" name="矩形 2"/>
          <p:cNvSpPr/>
          <p:nvPr/>
        </p:nvSpPr>
        <p:spPr>
          <a:xfrm>
            <a:off x="4937701" y="2018764"/>
            <a:ext cx="6289741" cy="1076325"/>
          </a:xfrm>
          <a:prstGeom prst="rect">
            <a:avLst/>
          </a:prstGeom>
        </p:spPr>
        <p:txBody>
          <a:bodyPr wrap="square">
            <a:spAutoFit/>
          </a:bodyPr>
          <a:lstStyle/>
          <a:p>
            <a:r>
              <a:rPr lang="en-US" altLang="zh-CN" sz="2400" dirty="0" err="1">
                <a:solidFill>
                  <a:schemeClr val="accent2">
                    <a:lumMod val="75000"/>
                  </a:schemeClr>
                </a:solidFill>
                <a:latin typeface="Avenir Book" panose="02000503020000020003" pitchFamily="2" charset="0"/>
              </a:rPr>
              <a:t>np.vstack</a:t>
            </a:r>
            <a:r>
              <a:rPr lang="en-US" altLang="zh-CN" sz="2400" dirty="0">
                <a:solidFill>
                  <a:schemeClr val="accent2">
                    <a:lumMod val="75000"/>
                  </a:schemeClr>
                </a:solidFill>
                <a:latin typeface="Avenir Book" panose="02000503020000020003" pitchFamily="2" charset="0"/>
              </a:rPr>
              <a:t>(tup):</a:t>
            </a:r>
          </a:p>
          <a:p>
            <a:r>
              <a:rPr lang="en-US" altLang="zh-CN" sz="2000" dirty="0">
                <a:latin typeface="Avenir Book" panose="02000503020000020003" pitchFamily="2" charset="0"/>
              </a:rPr>
              <a:t>Stack arrays in sequence vertically (row wise).</a:t>
            </a:r>
          </a:p>
          <a:p>
            <a:r>
              <a:rPr lang="en-US" altLang="zh-CN" sz="2000" b="1" dirty="0">
                <a:solidFill>
                  <a:schemeClr val="accent2">
                    <a:lumMod val="75000"/>
                  </a:schemeClr>
                </a:solidFill>
                <a:latin typeface="Avenir Book" panose="02000503020000020003" pitchFamily="2" charset="0"/>
              </a:rPr>
              <a:t>tup</a:t>
            </a:r>
            <a:r>
              <a:rPr lang="en-US" altLang="zh-CN" sz="2000" dirty="0">
                <a:latin typeface="Avenir Book" panose="02000503020000020003" pitchFamily="2" charset="0"/>
              </a:rPr>
              <a:t>: </a:t>
            </a:r>
            <a:r>
              <a:rPr lang="en-US" altLang="zh-CN" sz="2000" i="1" dirty="0">
                <a:latin typeface="Avenir Book" panose="02000503020000020003" pitchFamily="2" charset="0"/>
              </a:rPr>
              <a:t>sequence of </a:t>
            </a:r>
            <a:r>
              <a:rPr lang="en-US" altLang="zh-CN" sz="2000" i="1" dirty="0" err="1">
                <a:latin typeface="Avenir Book" panose="02000503020000020003" pitchFamily="2" charset="0"/>
              </a:rPr>
              <a:t>ndarrays</a:t>
            </a:r>
            <a:endParaRPr lang="zh-CN" altLang="en-US" sz="2000" dirty="0">
              <a:latin typeface="Avenir Book" panose="02000503020000020003" pitchFamily="2" charset="0"/>
            </a:endParaRPr>
          </a:p>
        </p:txBody>
      </p:sp>
      <p:sp>
        <p:nvSpPr>
          <p:cNvPr id="6" name="矩形 5"/>
          <p:cNvSpPr/>
          <p:nvPr/>
        </p:nvSpPr>
        <p:spPr>
          <a:xfrm>
            <a:off x="4833620" y="4229100"/>
            <a:ext cx="7014845" cy="1076325"/>
          </a:xfrm>
          <a:prstGeom prst="rect">
            <a:avLst/>
          </a:prstGeom>
        </p:spPr>
        <p:txBody>
          <a:bodyPr wrap="square">
            <a:spAutoFit/>
          </a:bodyPr>
          <a:lstStyle/>
          <a:p>
            <a:r>
              <a:rPr lang="en-US" altLang="zh-CN" sz="2400" dirty="0" err="1">
                <a:solidFill>
                  <a:schemeClr val="accent2">
                    <a:lumMod val="75000"/>
                  </a:schemeClr>
                </a:solidFill>
                <a:latin typeface="Avenir Book" panose="02000503020000020003" pitchFamily="2" charset="0"/>
              </a:rPr>
              <a:t>np.hstack</a:t>
            </a:r>
            <a:r>
              <a:rPr lang="en-US" altLang="zh-CN" sz="2400" dirty="0">
                <a:solidFill>
                  <a:schemeClr val="accent2">
                    <a:lumMod val="75000"/>
                  </a:schemeClr>
                </a:solidFill>
                <a:latin typeface="Avenir Book" panose="02000503020000020003" pitchFamily="2" charset="0"/>
              </a:rPr>
              <a:t>(tup):</a:t>
            </a:r>
          </a:p>
          <a:p>
            <a:r>
              <a:rPr lang="en-US" altLang="zh-CN" sz="2000" dirty="0">
                <a:latin typeface="Avenir Book" panose="02000503020000020003" pitchFamily="2" charset="0"/>
              </a:rPr>
              <a:t>Stack arrays in sequence horizontally (column wise).</a:t>
            </a:r>
          </a:p>
          <a:p>
            <a:r>
              <a:rPr lang="en-US" altLang="zh-CN" sz="2000" b="1" dirty="0">
                <a:solidFill>
                  <a:schemeClr val="accent2">
                    <a:lumMod val="75000"/>
                  </a:schemeClr>
                </a:solidFill>
                <a:latin typeface="Avenir Book" panose="02000503020000020003" pitchFamily="2" charset="0"/>
              </a:rPr>
              <a:t>tup</a:t>
            </a:r>
            <a:r>
              <a:rPr lang="en-US" altLang="zh-CN" sz="2000" dirty="0">
                <a:latin typeface="Avenir Book" panose="02000503020000020003" pitchFamily="2" charset="0"/>
              </a:rPr>
              <a:t>: </a:t>
            </a:r>
            <a:r>
              <a:rPr lang="en-US" altLang="zh-CN" sz="2000" i="1" dirty="0">
                <a:latin typeface="Avenir Book" panose="02000503020000020003" pitchFamily="2" charset="0"/>
              </a:rPr>
              <a:t>sequence of </a:t>
            </a:r>
            <a:r>
              <a:rPr lang="en-US" altLang="zh-CN" sz="2000" i="1" dirty="0" err="1">
                <a:latin typeface="Avenir Book" panose="02000503020000020003" pitchFamily="2" charset="0"/>
              </a:rPr>
              <a:t>ndarrays</a:t>
            </a:r>
            <a:endParaRPr lang="zh-CN" altLang="en-US" sz="2000" dirty="0">
              <a:latin typeface="Avenir Book" panose="02000503020000020003" pitchFamily="2" charset="0"/>
            </a:endParaRPr>
          </a:p>
        </p:txBody>
      </p:sp>
      <p:sp>
        <p:nvSpPr>
          <p:cNvPr id="5" name="页脚占位符 4"/>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6AFBFFF-4DB9-4D40-9D08-8646D0DA41EC}" type="slidenum">
              <a:rPr kumimoji="1" lang="zh-CN" altLang="en-US" smtClean="0"/>
              <a:t>33</a:t>
            </a:fld>
            <a:endParaRPr kumimoji="1"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 Stacking &amp; splitting</a:t>
            </a:r>
          </a:p>
        </p:txBody>
      </p:sp>
      <p:pic>
        <p:nvPicPr>
          <p:cNvPr id="5" name="图片 4"/>
          <p:cNvPicPr>
            <a:picLocks noChangeAspect="1"/>
          </p:cNvPicPr>
          <p:nvPr/>
        </p:nvPicPr>
        <p:blipFill>
          <a:blip r:embed="rId3"/>
          <a:stretch>
            <a:fillRect/>
          </a:stretch>
        </p:blipFill>
        <p:spPr>
          <a:xfrm>
            <a:off x="99483" y="1690688"/>
            <a:ext cx="7073900" cy="3759200"/>
          </a:xfrm>
          <a:prstGeom prst="rect">
            <a:avLst/>
          </a:prstGeom>
        </p:spPr>
      </p:pic>
      <p:sp>
        <p:nvSpPr>
          <p:cNvPr id="3" name="矩形 2"/>
          <p:cNvSpPr/>
          <p:nvPr/>
        </p:nvSpPr>
        <p:spPr>
          <a:xfrm>
            <a:off x="7194764" y="2351782"/>
            <a:ext cx="4897753" cy="1754326"/>
          </a:xfrm>
          <a:prstGeom prst="rect">
            <a:avLst/>
          </a:prstGeom>
        </p:spPr>
        <p:txBody>
          <a:bodyPr wrap="square">
            <a:spAutoFit/>
          </a:bodyPr>
          <a:lstStyle/>
          <a:p>
            <a:r>
              <a:rPr lang="en-US" altLang="zh-CN" sz="2400" dirty="0" err="1">
                <a:solidFill>
                  <a:schemeClr val="accent2">
                    <a:lumMod val="75000"/>
                  </a:schemeClr>
                </a:solidFill>
                <a:latin typeface="Avenir Book" panose="02000503020000020003" pitchFamily="2" charset="0"/>
              </a:rPr>
              <a:t>numpy.vsplit</a:t>
            </a:r>
            <a:r>
              <a:rPr lang="en-US" altLang="zh-CN" sz="2400" dirty="0">
                <a:solidFill>
                  <a:schemeClr val="accent2">
                    <a:lumMod val="75000"/>
                  </a:schemeClr>
                </a:solidFill>
                <a:latin typeface="Avenir Book" panose="02000503020000020003" pitchFamily="2" charset="0"/>
              </a:rPr>
              <a:t>(</a:t>
            </a:r>
            <a:r>
              <a:rPr lang="en-US" altLang="zh-CN" sz="2400" dirty="0" err="1">
                <a:solidFill>
                  <a:schemeClr val="accent2">
                    <a:lumMod val="75000"/>
                  </a:schemeClr>
                </a:solidFill>
                <a:latin typeface="Avenir Book" panose="02000503020000020003" pitchFamily="2" charset="0"/>
              </a:rPr>
              <a:t>ary</a:t>
            </a:r>
            <a:r>
              <a:rPr lang="en-US" altLang="zh-CN" sz="2400" dirty="0">
                <a:solidFill>
                  <a:schemeClr val="accent2">
                    <a:lumMod val="75000"/>
                  </a:schemeClr>
                </a:solidFill>
                <a:latin typeface="Avenir Book" panose="02000503020000020003" pitchFamily="2" charset="0"/>
              </a:rPr>
              <a:t>, </a:t>
            </a:r>
            <a:r>
              <a:rPr lang="en-US" altLang="zh-CN" sz="2400" dirty="0" err="1">
                <a:solidFill>
                  <a:schemeClr val="accent2">
                    <a:lumMod val="75000"/>
                  </a:schemeClr>
                </a:solidFill>
                <a:latin typeface="Avenir Book" panose="02000503020000020003" pitchFamily="2" charset="0"/>
              </a:rPr>
              <a:t>indices_or_sections</a:t>
            </a:r>
            <a:r>
              <a:rPr lang="en-US" altLang="zh-CN" sz="2400" dirty="0">
                <a:solidFill>
                  <a:schemeClr val="accent2">
                    <a:lumMod val="75000"/>
                  </a:schemeClr>
                </a:solidFill>
                <a:latin typeface="Avenir Book" panose="02000503020000020003" pitchFamily="2" charset="0"/>
              </a:rPr>
              <a:t>)</a:t>
            </a:r>
          </a:p>
          <a:p>
            <a:endParaRPr lang="en-US" altLang="zh-CN" sz="2000" dirty="0">
              <a:latin typeface="Avenir Book" panose="02000503020000020003" pitchFamily="2" charset="0"/>
            </a:endParaRPr>
          </a:p>
          <a:p>
            <a:r>
              <a:rPr lang="en-US" altLang="zh-CN" sz="2000" dirty="0">
                <a:latin typeface="Avenir Book" panose="02000503020000020003" pitchFamily="2" charset="0"/>
              </a:rPr>
              <a:t>Split an array into multiple sub-arrays vertically (row-wise).</a:t>
            </a:r>
          </a:p>
        </p:txBody>
      </p:sp>
      <p:sp>
        <p:nvSpPr>
          <p:cNvPr id="7" name="矩形 6"/>
          <p:cNvSpPr/>
          <p:nvPr/>
        </p:nvSpPr>
        <p:spPr>
          <a:xfrm>
            <a:off x="7194764" y="4345126"/>
            <a:ext cx="4897753" cy="1446550"/>
          </a:xfrm>
          <a:prstGeom prst="rect">
            <a:avLst/>
          </a:prstGeom>
        </p:spPr>
        <p:txBody>
          <a:bodyPr wrap="square">
            <a:spAutoFit/>
          </a:bodyPr>
          <a:lstStyle/>
          <a:p>
            <a:r>
              <a:rPr lang="en-US" altLang="zh-CN" sz="2400" dirty="0" err="1">
                <a:solidFill>
                  <a:schemeClr val="accent2">
                    <a:lumMod val="75000"/>
                  </a:schemeClr>
                </a:solidFill>
                <a:latin typeface="Avenir Book" panose="02000503020000020003" pitchFamily="2" charset="0"/>
              </a:rPr>
              <a:t>numpy.hsplit</a:t>
            </a:r>
            <a:r>
              <a:rPr lang="en-US" altLang="zh-CN" sz="2400" dirty="0">
                <a:solidFill>
                  <a:schemeClr val="accent2">
                    <a:lumMod val="75000"/>
                  </a:schemeClr>
                </a:solidFill>
                <a:latin typeface="Avenir Book" panose="02000503020000020003" pitchFamily="2" charset="0"/>
              </a:rPr>
              <a:t>(</a:t>
            </a:r>
            <a:r>
              <a:rPr lang="en-US" altLang="zh-CN" sz="2400" dirty="0" err="1">
                <a:solidFill>
                  <a:schemeClr val="accent2">
                    <a:lumMod val="75000"/>
                  </a:schemeClr>
                </a:solidFill>
                <a:latin typeface="Avenir Book" panose="02000503020000020003" pitchFamily="2" charset="0"/>
              </a:rPr>
              <a:t>ary</a:t>
            </a:r>
            <a:r>
              <a:rPr lang="en-US" altLang="zh-CN" sz="2400" dirty="0">
                <a:solidFill>
                  <a:schemeClr val="accent2">
                    <a:lumMod val="75000"/>
                  </a:schemeClr>
                </a:solidFill>
                <a:latin typeface="Avenir Book" panose="02000503020000020003" pitchFamily="2" charset="0"/>
              </a:rPr>
              <a:t>, </a:t>
            </a:r>
            <a:r>
              <a:rPr lang="en-US" altLang="zh-CN" sz="2400" dirty="0" err="1">
                <a:solidFill>
                  <a:schemeClr val="accent2">
                    <a:lumMod val="75000"/>
                  </a:schemeClr>
                </a:solidFill>
                <a:latin typeface="Avenir Book" panose="02000503020000020003" pitchFamily="2" charset="0"/>
              </a:rPr>
              <a:t>indices_or_sections</a:t>
            </a:r>
            <a:r>
              <a:rPr lang="en-US" altLang="zh-CN" sz="2400" dirty="0">
                <a:solidFill>
                  <a:schemeClr val="accent2">
                    <a:lumMod val="75000"/>
                  </a:schemeClr>
                </a:solidFill>
                <a:latin typeface="Avenir Book" panose="02000503020000020003" pitchFamily="2" charset="0"/>
              </a:rPr>
              <a:t>)</a:t>
            </a:r>
          </a:p>
          <a:p>
            <a:r>
              <a:rPr lang="en-US" altLang="zh-CN" sz="2000" dirty="0">
                <a:latin typeface="Avenir Book" panose="02000503020000020003" pitchFamily="2" charset="0"/>
              </a:rPr>
              <a:t>Split an array into multiple sub-arrays horizontally (column-wise).</a:t>
            </a:r>
          </a:p>
        </p:txBody>
      </p:sp>
      <p:sp>
        <p:nvSpPr>
          <p:cNvPr id="4" name="页脚占位符 3"/>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t>34</a:t>
            </a:fld>
            <a:endParaRPr kumimoji="1"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Shape &amp; reshape</a:t>
            </a:r>
            <a:endParaRPr kumimoji="1" lang="zh-CN" altLang="en-US" dirty="0"/>
          </a:p>
        </p:txBody>
      </p:sp>
      <p:sp>
        <p:nvSpPr>
          <p:cNvPr id="3" name="内容占位符 2"/>
          <p:cNvSpPr>
            <a:spLocks noGrp="1"/>
          </p:cNvSpPr>
          <p:nvPr>
            <p:ph idx="1"/>
          </p:nvPr>
        </p:nvSpPr>
        <p:spPr>
          <a:xfrm>
            <a:off x="223520" y="1387475"/>
            <a:ext cx="11181715" cy="4351655"/>
          </a:xfrm>
        </p:spPr>
        <p:txBody>
          <a:bodyPr/>
          <a:lstStyle/>
          <a:p>
            <a:r>
              <a:rPr lang="en-US" altLang="zh-CN" dirty="0" err="1">
                <a:solidFill>
                  <a:schemeClr val="accent2">
                    <a:lumMod val="75000"/>
                  </a:schemeClr>
                </a:solidFill>
              </a:rPr>
              <a:t>ndarray.shape</a:t>
            </a:r>
            <a:endParaRPr lang="en-US" altLang="zh-CN" dirty="0">
              <a:solidFill>
                <a:schemeClr val="accent2">
                  <a:lumMod val="75000"/>
                </a:schemeClr>
              </a:solidFill>
            </a:endParaRPr>
          </a:p>
          <a:p>
            <a:pPr marL="457200" lvl="1" indent="0">
              <a:buNone/>
            </a:pPr>
            <a:r>
              <a:rPr lang="en-US" altLang="zh-CN" dirty="0"/>
              <a:t>This array attribute returns a </a:t>
            </a:r>
            <a:r>
              <a:rPr lang="en-US" altLang="zh-CN" dirty="0">
                <a:solidFill>
                  <a:srgbClr val="FF0000"/>
                </a:solidFill>
              </a:rPr>
              <a:t>tuple </a:t>
            </a:r>
            <a:r>
              <a:rPr lang="en-US" altLang="zh-CN" dirty="0"/>
              <a:t>consisting of array dimensions. It can also be used to reshape the array.</a:t>
            </a:r>
            <a:endParaRPr lang="en-US" altLang="zh-CN" dirty="0">
              <a:solidFill>
                <a:schemeClr val="accent2">
                  <a:lumMod val="75000"/>
                </a:schemeClr>
              </a:solidFill>
            </a:endParaRPr>
          </a:p>
        </p:txBody>
      </p:sp>
      <p:pic>
        <p:nvPicPr>
          <p:cNvPr id="5" name="图片 4"/>
          <p:cNvPicPr>
            <a:picLocks noChangeAspect="1"/>
          </p:cNvPicPr>
          <p:nvPr/>
        </p:nvPicPr>
        <p:blipFill>
          <a:blip r:embed="rId2"/>
          <a:stretch>
            <a:fillRect/>
          </a:stretch>
        </p:blipFill>
        <p:spPr>
          <a:xfrm>
            <a:off x="223371" y="3429000"/>
            <a:ext cx="5233399" cy="1890432"/>
          </a:xfrm>
          <a:prstGeom prst="rect">
            <a:avLst/>
          </a:prstGeom>
        </p:spPr>
      </p:pic>
      <p:pic>
        <p:nvPicPr>
          <p:cNvPr id="8" name="图片 7"/>
          <p:cNvPicPr>
            <a:picLocks noChangeAspect="1"/>
          </p:cNvPicPr>
          <p:nvPr/>
        </p:nvPicPr>
        <p:blipFill>
          <a:blip r:embed="rId3"/>
          <a:stretch>
            <a:fillRect/>
          </a:stretch>
        </p:blipFill>
        <p:spPr>
          <a:xfrm>
            <a:off x="6096000" y="2884452"/>
            <a:ext cx="4273924" cy="3973548"/>
          </a:xfrm>
          <a:prstGeom prst="rect">
            <a:avLst/>
          </a:prstGeom>
        </p:spPr>
      </p:pic>
      <p:sp>
        <p:nvSpPr>
          <p:cNvPr id="4" name="页脚占位符 3"/>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t>35</a:t>
            </a:fld>
            <a:endParaRPr kumimoji="1"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Shape &amp; reshape</a:t>
            </a:r>
            <a:endParaRPr kumimoji="1" lang="zh-CN" altLang="en-US" dirty="0"/>
          </a:p>
        </p:txBody>
      </p:sp>
      <p:sp>
        <p:nvSpPr>
          <p:cNvPr id="3" name="内容占位符 2"/>
          <p:cNvSpPr>
            <a:spLocks noGrp="1"/>
          </p:cNvSpPr>
          <p:nvPr>
            <p:ph idx="1"/>
          </p:nvPr>
        </p:nvSpPr>
        <p:spPr/>
        <p:txBody>
          <a:bodyPr/>
          <a:lstStyle/>
          <a:p>
            <a:r>
              <a:rPr lang="en-US" altLang="zh-CN" dirty="0"/>
              <a:t>NumPy also provides a </a:t>
            </a:r>
            <a:r>
              <a:rPr lang="en-US" altLang="zh-CN" dirty="0">
                <a:solidFill>
                  <a:schemeClr val="accent2">
                    <a:lumMod val="75000"/>
                  </a:schemeClr>
                </a:solidFill>
              </a:rPr>
              <a:t>reshape()</a:t>
            </a:r>
            <a:r>
              <a:rPr lang="en-US" altLang="zh-CN" dirty="0"/>
              <a:t> function to resize an array.</a:t>
            </a:r>
          </a:p>
          <a:p>
            <a:pPr marL="0" indent="0">
              <a:buNone/>
            </a:pPr>
            <a:endParaRPr lang="en-US" altLang="zh-CN" dirty="0"/>
          </a:p>
        </p:txBody>
      </p:sp>
      <p:pic>
        <p:nvPicPr>
          <p:cNvPr id="4" name="图片 3"/>
          <p:cNvPicPr>
            <a:picLocks noChangeAspect="1"/>
          </p:cNvPicPr>
          <p:nvPr/>
        </p:nvPicPr>
        <p:blipFill>
          <a:blip r:embed="rId2"/>
          <a:stretch>
            <a:fillRect/>
          </a:stretch>
        </p:blipFill>
        <p:spPr>
          <a:xfrm>
            <a:off x="2089150" y="2697163"/>
            <a:ext cx="6184900" cy="3479800"/>
          </a:xfrm>
          <a:prstGeom prst="rect">
            <a:avLst/>
          </a:prstGeom>
        </p:spPr>
      </p:pic>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t>36</a:t>
            </a:fld>
            <a:endParaRPr kumimoji="1"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Shape &amp; reshape</a:t>
            </a:r>
            <a:endParaRPr kumimoji="1" lang="zh-CN" altLang="en-US" dirty="0"/>
          </a:p>
        </p:txBody>
      </p:sp>
      <p:sp>
        <p:nvSpPr>
          <p:cNvPr id="3" name="内容占位符 2"/>
          <p:cNvSpPr>
            <a:spLocks noGrp="1"/>
          </p:cNvSpPr>
          <p:nvPr>
            <p:ph idx="1"/>
          </p:nvPr>
        </p:nvSpPr>
        <p:spPr/>
        <p:txBody>
          <a:bodyPr/>
          <a:lstStyle/>
          <a:p>
            <a:pPr marL="0" indent="0">
              <a:buNone/>
            </a:pPr>
            <a:r>
              <a:rPr lang="en-US" altLang="zh-CN" dirty="0" err="1">
                <a:solidFill>
                  <a:schemeClr val="accent2">
                    <a:lumMod val="75000"/>
                  </a:schemeClr>
                </a:solidFill>
                <a:latin typeface="Courier" pitchFamily="2" charset="0"/>
              </a:rPr>
              <a:t>numpy.</a:t>
            </a:r>
            <a:r>
              <a:rPr lang="en-US" altLang="zh-CN" b="1" dirty="0" err="1">
                <a:solidFill>
                  <a:srgbClr val="FF0000"/>
                </a:solidFill>
                <a:latin typeface="Courier" pitchFamily="2" charset="0"/>
              </a:rPr>
              <a:t>ravel</a:t>
            </a:r>
            <a:r>
              <a:rPr lang="en-US" altLang="zh-CN" dirty="0">
                <a:solidFill>
                  <a:schemeClr val="accent2">
                    <a:lumMod val="75000"/>
                  </a:schemeClr>
                </a:solidFill>
                <a:latin typeface="Courier" pitchFamily="2" charset="0"/>
              </a:rPr>
              <a:t>()</a:t>
            </a:r>
          </a:p>
        </p:txBody>
      </p:sp>
      <p:pic>
        <p:nvPicPr>
          <p:cNvPr id="4" name="图片 3"/>
          <p:cNvPicPr>
            <a:picLocks noChangeAspect="1"/>
          </p:cNvPicPr>
          <p:nvPr/>
        </p:nvPicPr>
        <p:blipFill>
          <a:blip r:embed="rId2"/>
          <a:stretch>
            <a:fillRect/>
          </a:stretch>
        </p:blipFill>
        <p:spPr>
          <a:xfrm>
            <a:off x="666750" y="2578630"/>
            <a:ext cx="5589546" cy="3144837"/>
          </a:xfrm>
          <a:prstGeom prst="rect">
            <a:avLst/>
          </a:prstGeom>
        </p:spPr>
      </p:pic>
      <p:pic>
        <p:nvPicPr>
          <p:cNvPr id="5" name="图片 4"/>
          <p:cNvPicPr>
            <a:picLocks noChangeAspect="1"/>
          </p:cNvPicPr>
          <p:nvPr/>
        </p:nvPicPr>
        <p:blipFill>
          <a:blip r:embed="rId3"/>
          <a:stretch>
            <a:fillRect/>
          </a:stretch>
        </p:blipFill>
        <p:spPr>
          <a:xfrm>
            <a:off x="6630945" y="2782358"/>
            <a:ext cx="4450909" cy="1293283"/>
          </a:xfrm>
          <a:prstGeom prst="rect">
            <a:avLst/>
          </a:prstGeom>
        </p:spPr>
      </p:pic>
      <p:sp>
        <p:nvSpPr>
          <p:cNvPr id="6" name="TextBox 8"/>
          <p:cNvSpPr txBox="1"/>
          <p:nvPr/>
        </p:nvSpPr>
        <p:spPr>
          <a:xfrm>
            <a:off x="6698678" y="4404965"/>
            <a:ext cx="6096000" cy="523220"/>
          </a:xfrm>
          <a:prstGeom prst="rect">
            <a:avLst/>
          </a:prstGeom>
          <a:noFill/>
        </p:spPr>
        <p:txBody>
          <a:bodyPr wrap="square">
            <a:spAutoFit/>
          </a:bodyPr>
          <a:lstStyle/>
          <a:p>
            <a:r>
              <a:rPr lang="en-US" altLang="zh-CN" sz="2800" dirty="0">
                <a:solidFill>
                  <a:schemeClr val="accent2">
                    <a:lumMod val="75000"/>
                  </a:schemeClr>
                </a:solidFill>
                <a:latin typeface="Avenir Book" panose="02000503020000020003" pitchFamily="2" charset="0"/>
              </a:rPr>
              <a:t>Return a flattened array.</a:t>
            </a:r>
          </a:p>
        </p:txBody>
      </p:sp>
      <p:sp>
        <p:nvSpPr>
          <p:cNvPr id="7" name="页脚占位符 6"/>
          <p:cNvSpPr>
            <a:spLocks noGrp="1"/>
          </p:cNvSpPr>
          <p:nvPr>
            <p:ph type="ftr" sz="quarter" idx="11"/>
          </p:nvPr>
        </p:nvSpPr>
        <p:spPr/>
        <p:txBody>
          <a:bodyPr/>
          <a:lstStyle/>
          <a:p>
            <a:endParaRPr kumimoji="1" lang="zh-CN" altLang="en-US"/>
          </a:p>
        </p:txBody>
      </p:sp>
      <p:sp>
        <p:nvSpPr>
          <p:cNvPr id="8" name="灯片编号占位符 7"/>
          <p:cNvSpPr>
            <a:spLocks noGrp="1"/>
          </p:cNvSpPr>
          <p:nvPr>
            <p:ph type="sldNum" sz="quarter" idx="12"/>
          </p:nvPr>
        </p:nvSpPr>
        <p:spPr/>
        <p:txBody>
          <a:bodyPr/>
          <a:lstStyle/>
          <a:p>
            <a:fld id="{76AFBFFF-4DB9-4D40-9D08-8646D0DA41EC}" type="slidenum">
              <a:rPr kumimoji="1" lang="zh-CN" altLang="en-US" smtClean="0"/>
              <a:t>37</a:t>
            </a:fld>
            <a:endParaRPr kumimoji="1"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 Math</a:t>
            </a:r>
            <a:endParaRPr kumimoji="1" lang="zh-CN" altLang="en-US" dirty="0"/>
          </a:p>
        </p:txBody>
      </p:sp>
      <p:sp>
        <p:nvSpPr>
          <p:cNvPr id="3" name="内容占位符 2"/>
          <p:cNvSpPr>
            <a:spLocks noGrp="1"/>
          </p:cNvSpPr>
          <p:nvPr>
            <p:ph idx="1"/>
          </p:nvPr>
        </p:nvSpPr>
        <p:spPr>
          <a:xfrm>
            <a:off x="569595" y="1649095"/>
            <a:ext cx="11195685" cy="4351655"/>
          </a:xfrm>
        </p:spPr>
        <p:txBody>
          <a:bodyPr/>
          <a:lstStyle/>
          <a:p>
            <a:r>
              <a:rPr lang="en-US" altLang="zh-CN" dirty="0"/>
              <a:t>Basic mathematical functions operate </a:t>
            </a:r>
            <a:r>
              <a:rPr lang="en-US" altLang="zh-CN" b="1" dirty="0">
                <a:solidFill>
                  <a:schemeClr val="accent2">
                    <a:lumMod val="75000"/>
                  </a:schemeClr>
                </a:solidFill>
              </a:rPr>
              <a:t>elementwise</a:t>
            </a:r>
            <a:r>
              <a:rPr lang="en-US" altLang="zh-CN" dirty="0"/>
              <a:t> on arrays, and are available both as operator overloads and as functions in the </a:t>
            </a:r>
            <a:r>
              <a:rPr lang="en-US" altLang="zh-CN" dirty="0" err="1"/>
              <a:t>numpy</a:t>
            </a:r>
            <a:r>
              <a:rPr lang="en-US" altLang="zh-CN" dirty="0"/>
              <a:t> module:</a:t>
            </a:r>
          </a:p>
        </p:txBody>
      </p:sp>
      <p:pic>
        <p:nvPicPr>
          <p:cNvPr id="6" name="图片 5"/>
          <p:cNvPicPr>
            <a:picLocks noChangeAspect="1"/>
          </p:cNvPicPr>
          <p:nvPr/>
        </p:nvPicPr>
        <p:blipFill>
          <a:blip r:embed="rId3"/>
          <a:stretch>
            <a:fillRect/>
          </a:stretch>
        </p:blipFill>
        <p:spPr>
          <a:xfrm>
            <a:off x="969433" y="3031067"/>
            <a:ext cx="3977430" cy="3826933"/>
          </a:xfrm>
          <a:prstGeom prst="rect">
            <a:avLst/>
          </a:prstGeom>
        </p:spPr>
      </p:pic>
      <p:pic>
        <p:nvPicPr>
          <p:cNvPr id="7" name="图片 6"/>
          <p:cNvPicPr>
            <a:picLocks noChangeAspect="1"/>
          </p:cNvPicPr>
          <p:nvPr/>
        </p:nvPicPr>
        <p:blipFill>
          <a:blip r:embed="rId4"/>
          <a:stretch>
            <a:fillRect/>
          </a:stretch>
        </p:blipFill>
        <p:spPr>
          <a:xfrm>
            <a:off x="6553200" y="2912532"/>
            <a:ext cx="2334851" cy="3945467"/>
          </a:xfrm>
          <a:prstGeom prst="rect">
            <a:avLst/>
          </a:prstGeom>
        </p:spPr>
      </p:pic>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AFBFFF-4DB9-4D40-9D08-8646D0DA41EC}" type="slidenum">
              <a:rPr kumimoji="1" lang="zh-CN" altLang="en-US" smtClean="0"/>
              <a:t>38</a:t>
            </a:fld>
            <a:endParaRPr kumimoji="1"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 Math</a:t>
            </a:r>
            <a:endParaRPr kumimoji="1" lang="zh-CN" altLang="en-US" dirty="0"/>
          </a:p>
        </p:txBody>
      </p:sp>
      <p:pic>
        <p:nvPicPr>
          <p:cNvPr id="4" name="图片 3"/>
          <p:cNvPicPr>
            <a:picLocks noChangeAspect="1"/>
          </p:cNvPicPr>
          <p:nvPr/>
        </p:nvPicPr>
        <p:blipFill>
          <a:blip r:embed="rId3"/>
          <a:stretch>
            <a:fillRect/>
          </a:stretch>
        </p:blipFill>
        <p:spPr>
          <a:xfrm>
            <a:off x="389467" y="1824566"/>
            <a:ext cx="3822700" cy="4191000"/>
          </a:xfrm>
          <a:prstGeom prst="rect">
            <a:avLst/>
          </a:prstGeom>
        </p:spPr>
      </p:pic>
      <p:pic>
        <p:nvPicPr>
          <p:cNvPr id="9" name="图片 8"/>
          <p:cNvPicPr>
            <a:picLocks noChangeAspect="1"/>
          </p:cNvPicPr>
          <p:nvPr/>
        </p:nvPicPr>
        <p:blipFill rotWithShape="1">
          <a:blip r:embed="rId4"/>
          <a:srcRect b="55247"/>
          <a:stretch>
            <a:fillRect/>
          </a:stretch>
        </p:blipFill>
        <p:spPr>
          <a:xfrm>
            <a:off x="4433313" y="1824566"/>
            <a:ext cx="3489370" cy="3069167"/>
          </a:xfrm>
          <a:prstGeom prst="rect">
            <a:avLst/>
          </a:prstGeom>
        </p:spPr>
      </p:pic>
      <p:pic>
        <p:nvPicPr>
          <p:cNvPr id="10" name="图片 9"/>
          <p:cNvPicPr>
            <a:picLocks noChangeAspect="1"/>
          </p:cNvPicPr>
          <p:nvPr/>
        </p:nvPicPr>
        <p:blipFill rotWithShape="1">
          <a:blip r:embed="rId4"/>
          <a:srcRect t="43580"/>
          <a:stretch>
            <a:fillRect/>
          </a:stretch>
        </p:blipFill>
        <p:spPr>
          <a:xfrm>
            <a:off x="8143829" y="1824566"/>
            <a:ext cx="3489370" cy="3869266"/>
          </a:xfrm>
          <a:prstGeom prst="rect">
            <a:avLst/>
          </a:prstGeom>
        </p:spPr>
      </p:pic>
      <p:sp>
        <p:nvSpPr>
          <p:cNvPr id="3" name="页脚占位符 2"/>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AFBFFF-4DB9-4D40-9D08-8646D0DA41EC}" type="slidenum">
              <a:rPr kumimoji="1" lang="zh-CN" altLang="en-US" smtClean="0"/>
              <a:t>39</a:t>
            </a:fld>
            <a:endParaRPr kumimoji="1"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Numpy</a:t>
            </a:r>
            <a:endParaRPr kumimoji="1" lang="zh-CN" altLang="en-US" dirty="0"/>
          </a:p>
        </p:txBody>
      </p:sp>
      <p:sp>
        <p:nvSpPr>
          <p:cNvPr id="3" name="内容占位符 2"/>
          <p:cNvSpPr>
            <a:spLocks noGrp="1"/>
          </p:cNvSpPr>
          <p:nvPr>
            <p:ph idx="1"/>
          </p:nvPr>
        </p:nvSpPr>
        <p:spPr/>
        <p:txBody>
          <a:bodyPr/>
          <a:lstStyle/>
          <a:p>
            <a:r>
              <a:rPr lang="en-US" altLang="zh-CN" dirty="0">
                <a:solidFill>
                  <a:schemeClr val="accent2"/>
                </a:solidFill>
              </a:rPr>
              <a:t>Install </a:t>
            </a:r>
            <a:r>
              <a:rPr lang="en-US" altLang="zh-CN" dirty="0" err="1">
                <a:solidFill>
                  <a:schemeClr val="accent2"/>
                </a:solidFill>
              </a:rPr>
              <a:t>numpy</a:t>
            </a:r>
            <a:endParaRPr lang="en-US" altLang="zh-CN" dirty="0">
              <a:solidFill>
                <a:schemeClr val="accent2"/>
              </a:solidFill>
            </a:endParaRPr>
          </a:p>
          <a:p>
            <a:r>
              <a:rPr lang="en-US" altLang="zh-CN" dirty="0"/>
              <a:t>Using Anaconda</a:t>
            </a:r>
          </a:p>
          <a:p>
            <a:pPr lvl="1"/>
            <a:r>
              <a:rPr lang="en-US" altLang="zh-CN" dirty="0" err="1"/>
              <a:t>conda</a:t>
            </a:r>
            <a:r>
              <a:rPr lang="en-US" altLang="zh-CN" dirty="0"/>
              <a:t> install </a:t>
            </a:r>
            <a:r>
              <a:rPr lang="en-US" altLang="zh-CN" dirty="0" err="1"/>
              <a:t>numpy</a:t>
            </a:r>
            <a:endParaRPr lang="en-US" altLang="zh-CN" dirty="0"/>
          </a:p>
          <a:p>
            <a:r>
              <a:rPr lang="en-US" altLang="zh-CN" dirty="0"/>
              <a:t>To test whether NumPy module is properly installed, try to import it from Python:</a:t>
            </a:r>
          </a:p>
          <a:p>
            <a:pPr marL="0" indent="0">
              <a:buNone/>
            </a:pPr>
            <a:r>
              <a:rPr lang="en-US" altLang="zh-CN" dirty="0"/>
              <a:t>	</a:t>
            </a:r>
            <a:r>
              <a:rPr lang="en-US" altLang="zh-CN" dirty="0">
                <a:solidFill>
                  <a:schemeClr val="accent2">
                    <a:lumMod val="75000"/>
                  </a:schemeClr>
                </a:solidFill>
              </a:rPr>
              <a:t>import </a:t>
            </a:r>
            <a:r>
              <a:rPr lang="en-US" altLang="zh-CN" dirty="0" err="1">
                <a:solidFill>
                  <a:schemeClr val="accent2">
                    <a:lumMod val="75000"/>
                  </a:schemeClr>
                </a:solidFill>
              </a:rPr>
              <a:t>numpy</a:t>
            </a:r>
            <a:r>
              <a:rPr lang="en-US" altLang="zh-CN" dirty="0">
                <a:solidFill>
                  <a:schemeClr val="accent2">
                    <a:lumMod val="75000"/>
                  </a:schemeClr>
                </a:solidFill>
              </a:rPr>
              <a:t> as np</a:t>
            </a:r>
            <a:br>
              <a:rPr lang="en-US" altLang="zh-CN" dirty="0"/>
            </a:br>
            <a:endParaRPr lang="en-US" altLang="zh-CN" dirty="0"/>
          </a:p>
          <a:p>
            <a:endParaRPr kumimoji="1" lang="zh-CN" altLang="en-US" dirty="0"/>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AFBFFF-4DB9-4D40-9D08-8646D0DA41EC}" type="slidenum">
              <a:rPr kumimoji="1" lang="zh-CN" altLang="en-US" smtClean="0"/>
              <a:t>4</a:t>
            </a:fld>
            <a:endParaRPr kumimoji="1"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 Math</a:t>
            </a:r>
            <a:endParaRPr kumimoji="1" lang="zh-CN" altLang="en-US" dirty="0"/>
          </a:p>
        </p:txBody>
      </p:sp>
      <p:sp>
        <p:nvSpPr>
          <p:cNvPr id="3" name="内容占位符 2"/>
          <p:cNvSpPr>
            <a:spLocks noGrp="1"/>
          </p:cNvSpPr>
          <p:nvPr>
            <p:ph idx="1"/>
          </p:nvPr>
        </p:nvSpPr>
        <p:spPr>
          <a:xfrm>
            <a:off x="165100" y="1394460"/>
            <a:ext cx="11861165" cy="4351655"/>
          </a:xfrm>
        </p:spPr>
        <p:txBody>
          <a:bodyPr>
            <a:noAutofit/>
          </a:bodyPr>
          <a:lstStyle/>
          <a:p>
            <a:r>
              <a:rPr lang="en-US" altLang="zh-CN" dirty="0"/>
              <a:t>Basic mathematical functions operate </a:t>
            </a:r>
            <a:r>
              <a:rPr lang="en-US" altLang="zh-CN" b="1" dirty="0">
                <a:solidFill>
                  <a:schemeClr val="accent2">
                    <a:lumMod val="75000"/>
                  </a:schemeClr>
                </a:solidFill>
              </a:rPr>
              <a:t>elementwise</a:t>
            </a:r>
            <a:r>
              <a:rPr lang="en-US" altLang="zh-CN" dirty="0"/>
              <a:t> on arrays, and are available both as operator overloads and as functions in the </a:t>
            </a:r>
            <a:r>
              <a:rPr lang="en-US" altLang="zh-CN" dirty="0" err="1"/>
              <a:t>numpy</a:t>
            </a:r>
            <a:r>
              <a:rPr lang="en-US" altLang="zh-CN" dirty="0"/>
              <a:t> module:</a:t>
            </a:r>
          </a:p>
          <a:p>
            <a:pPr marL="0" indent="0">
              <a:buNone/>
            </a:pPr>
            <a:endParaRPr lang="en-US" altLang="zh-CN" dirty="0"/>
          </a:p>
          <a:p>
            <a:pPr marL="285750" indent="-285750"/>
            <a:r>
              <a:rPr lang="en-US" altLang="zh-CN" dirty="0">
                <a:latin typeface="Avenir Book" panose="02000503020000020003" pitchFamily="2" charset="0"/>
                <a:cs typeface="Arial" panose="020B0604020202020204" pitchFamily="34" charset="0"/>
              </a:rPr>
              <a:t>These operations with arrays are called </a:t>
            </a:r>
            <a:r>
              <a:rPr lang="en-US" altLang="zh-CN" b="1" i="1" dirty="0">
                <a:solidFill>
                  <a:schemeClr val="accent2">
                    <a:lumMod val="75000"/>
                  </a:schemeClr>
                </a:solidFill>
                <a:latin typeface="Avenir Book" panose="02000503020000020003" pitchFamily="2" charset="0"/>
                <a:cs typeface="Arial" panose="020B0604020202020204" pitchFamily="34" charset="0"/>
              </a:rPr>
              <a:t>vectorized</a:t>
            </a:r>
            <a:r>
              <a:rPr lang="en-US" altLang="zh-CN" i="1" dirty="0">
                <a:latin typeface="Avenir Book" panose="02000503020000020003" pitchFamily="2" charset="0"/>
                <a:cs typeface="Arial" panose="020B0604020202020204" pitchFamily="34" charset="0"/>
              </a:rPr>
              <a:t> </a:t>
            </a:r>
            <a:r>
              <a:rPr lang="zh-CN" altLang="en-US" i="1" dirty="0">
                <a:latin typeface="Avenir Book" panose="02000503020000020003" pitchFamily="2" charset="0"/>
                <a:cs typeface="Arial" panose="020B0604020202020204" pitchFamily="34" charset="0"/>
              </a:rPr>
              <a:t>向量</a:t>
            </a:r>
            <a:r>
              <a:rPr lang="en-US" altLang="zh-CN" dirty="0">
                <a:latin typeface="Avenir Book" panose="02000503020000020003" pitchFamily="2" charset="0"/>
                <a:cs typeface="Arial" panose="020B0604020202020204" pitchFamily="34" charset="0"/>
              </a:rPr>
              <a:t>operations because the entire array, or “vector,” is processed as a unit. </a:t>
            </a:r>
          </a:p>
          <a:p>
            <a:pPr marL="285750" indent="-285750"/>
            <a:r>
              <a:rPr lang="en-US" altLang="zh-CN" dirty="0">
                <a:latin typeface="Avenir Book" panose="02000503020000020003" pitchFamily="2" charset="0"/>
                <a:cs typeface="Arial" panose="020B0604020202020204" pitchFamily="34" charset="0"/>
              </a:rPr>
              <a:t>Vectorized operations are </a:t>
            </a:r>
            <a:r>
              <a:rPr lang="en-US" altLang="zh-CN" b="1" dirty="0">
                <a:solidFill>
                  <a:schemeClr val="accent2">
                    <a:lumMod val="75000"/>
                  </a:schemeClr>
                </a:solidFill>
                <a:latin typeface="Avenir Book" panose="02000503020000020003" pitchFamily="2" charset="0"/>
                <a:cs typeface="Arial" panose="020B0604020202020204" pitchFamily="34" charset="0"/>
              </a:rPr>
              <a:t>much faster </a:t>
            </a:r>
            <a:r>
              <a:rPr lang="en-US" altLang="zh-CN" dirty="0">
                <a:latin typeface="Avenir Book" panose="02000503020000020003" pitchFamily="2" charset="0"/>
                <a:cs typeface="Arial" panose="020B0604020202020204" pitchFamily="34" charset="0"/>
              </a:rPr>
              <a:t>than processing each element of an array one by one. </a:t>
            </a:r>
          </a:p>
          <a:p>
            <a:pPr marL="285750" indent="-285750"/>
            <a:r>
              <a:rPr lang="en-US" altLang="zh-CN" dirty="0">
                <a:latin typeface="Avenir Book" panose="02000503020000020003" pitchFamily="2" charset="0"/>
                <a:cs typeface="Arial" panose="020B0604020202020204" pitchFamily="34" charset="0"/>
              </a:rPr>
              <a:t>Writing code that takes advantage of these kinds of vectorized operations is almost always preferred to other means of accomplishing the same task</a:t>
            </a:r>
          </a:p>
          <a:p>
            <a:endParaRPr lang="en-US" altLang="zh-CN" dirty="0"/>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AFBFFF-4DB9-4D40-9D08-8646D0DA41EC}" type="slidenum">
              <a:rPr kumimoji="1" lang="zh-CN" altLang="en-US" smtClean="0"/>
              <a:t>40</a:t>
            </a:fld>
            <a:endParaRPr kumimoji="1"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Array &amp; List</a:t>
            </a:r>
          </a:p>
        </p:txBody>
      </p:sp>
      <p:sp>
        <p:nvSpPr>
          <p:cNvPr id="10" name="Content Placeholder 2"/>
          <p:cNvSpPr txBox="1"/>
          <p:nvPr/>
        </p:nvSpPr>
        <p:spPr>
          <a:xfrm>
            <a:off x="419735" y="1348740"/>
            <a:ext cx="11626850" cy="53568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Lists</a:t>
            </a:r>
            <a:r>
              <a:rPr lang="en-US" altLang="zh-CN" dirty="0">
                <a:latin typeface="Avenir Book" panose="02000503020000020003" pitchFamily="2" charset="0"/>
                <a:ea typeface="Lato" panose="020F0502020204030203" pitchFamily="34" charset="0"/>
                <a:cs typeface="Lato" panose="020F0502020204030203" pitchFamily="34" charset="0"/>
              </a:rPr>
              <a:t> are part of the core Python programming language; </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arrays</a:t>
            </a:r>
            <a:r>
              <a:rPr lang="en-US" altLang="zh-CN" dirty="0">
                <a:latin typeface="Avenir Book" panose="02000503020000020003" pitchFamily="2" charset="0"/>
                <a:ea typeface="Lato" panose="020F0502020204030203" pitchFamily="34" charset="0"/>
                <a:cs typeface="Lato" panose="020F0502020204030203" pitchFamily="34" charset="0"/>
              </a:rPr>
              <a:t> are a part of the numerical computing package </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NumPy</a:t>
            </a:r>
          </a:p>
          <a:p>
            <a:pPr>
              <a:lnSpc>
                <a:spcPct val="100000"/>
              </a:lnSpc>
            </a:pPr>
            <a:r>
              <a:rPr lang="en-US" altLang="zh-CN" b="1" dirty="0">
                <a:solidFill>
                  <a:srgbClr val="FF0000"/>
                </a:solidFill>
                <a:latin typeface="Avenir Book" panose="02000503020000020003" pitchFamily="2" charset="0"/>
                <a:ea typeface="Lato" panose="020F0502020204030203" pitchFamily="34" charset="0"/>
                <a:cs typeface="Lato" panose="020F0502020204030203" pitchFamily="34" charset="0"/>
              </a:rPr>
              <a:t>The elements of a NumPy array must all be of the same type</a:t>
            </a:r>
            <a:r>
              <a:rPr lang="en-US" altLang="zh-CN" dirty="0">
                <a:latin typeface="Avenir Book" panose="02000503020000020003" pitchFamily="2" charset="0"/>
                <a:ea typeface="Lato" panose="020F0502020204030203" pitchFamily="34" charset="0"/>
                <a:cs typeface="Lato" panose="020F0502020204030203" pitchFamily="34" charset="0"/>
              </a:rPr>
              <a:t>, whereas the elements of a Python list can be of completely </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different types</a:t>
            </a:r>
          </a:p>
          <a:p>
            <a:pPr>
              <a:lnSpc>
                <a:spcPct val="100000"/>
              </a:lnSpc>
            </a:pPr>
            <a:r>
              <a:rPr lang="en-US" altLang="zh-CN" dirty="0">
                <a:latin typeface="Avenir Book" panose="02000503020000020003" pitchFamily="2" charset="0"/>
                <a:ea typeface="Lato" panose="020F0502020204030203" pitchFamily="34" charset="0"/>
                <a:cs typeface="Lato" panose="020F0502020204030203" pitchFamily="34" charset="0"/>
              </a:rPr>
              <a:t>Arrays allow </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Boolean indexing</a:t>
            </a:r>
            <a:r>
              <a:rPr lang="en-US" altLang="zh-CN" dirty="0">
                <a:latin typeface="Avenir Book" panose="02000503020000020003" pitchFamily="2" charset="0"/>
                <a:ea typeface="Lato" panose="020F0502020204030203" pitchFamily="34" charset="0"/>
                <a:cs typeface="Lato" panose="020F0502020204030203" pitchFamily="34" charset="0"/>
              </a:rPr>
              <a:t>; lists do not</a:t>
            </a:r>
          </a:p>
          <a:p>
            <a:pPr>
              <a:lnSpc>
                <a:spcPct val="100000"/>
              </a:lnSpc>
            </a:pPr>
            <a:r>
              <a:rPr lang="en-US" altLang="zh-CN" dirty="0">
                <a:latin typeface="Avenir Book" panose="02000503020000020003" pitchFamily="2" charset="0"/>
                <a:ea typeface="Lato" panose="020F0502020204030203" pitchFamily="34" charset="0"/>
                <a:cs typeface="Lato" panose="020F0502020204030203" pitchFamily="34" charset="0"/>
              </a:rPr>
              <a:t>NumPy arrays support </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“vectorized” operations</a:t>
            </a:r>
            <a:r>
              <a:rPr lang="en-US" altLang="zh-CN" dirty="0">
                <a:latin typeface="Avenir Book" panose="02000503020000020003" pitchFamily="2" charset="0"/>
                <a:ea typeface="Lato" panose="020F0502020204030203" pitchFamily="34" charset="0"/>
                <a:cs typeface="Lato" panose="020F0502020204030203" pitchFamily="34" charset="0"/>
              </a:rPr>
              <a:t> like element-by-element addition and multiplication</a:t>
            </a:r>
          </a:p>
          <a:p>
            <a:pPr>
              <a:lnSpc>
                <a:spcPct val="100000"/>
              </a:lnSpc>
            </a:pPr>
            <a:r>
              <a:rPr lang="en-US" altLang="zh-CN" dirty="0">
                <a:latin typeface="Avenir Book" panose="02000503020000020003" pitchFamily="2" charset="0"/>
                <a:ea typeface="Lato" panose="020F0502020204030203" pitchFamily="34" charset="0"/>
                <a:cs typeface="Lato" panose="020F0502020204030203" pitchFamily="34" charset="0"/>
              </a:rPr>
              <a:t>Adding one or more additional elements to a NumPy array creates </a:t>
            </a:r>
            <a:r>
              <a:rPr lang="en-US" altLang="zh-CN"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a new array</a:t>
            </a:r>
            <a:r>
              <a:rPr lang="en-US" altLang="zh-CN" dirty="0">
                <a:latin typeface="Avenir Book" panose="02000503020000020003" pitchFamily="2" charset="0"/>
                <a:ea typeface="Lato" panose="020F0502020204030203" pitchFamily="34" charset="0"/>
                <a:cs typeface="Lato" panose="020F0502020204030203" pitchFamily="34" charset="0"/>
              </a:rPr>
              <a:t> and destroys the old one. Therefore, it can be very inefficient to build up large arrays by appending elements one by one. By contrast, elements can be added to a list without creating a whole new list</a:t>
            </a:r>
            <a:endParaRPr lang="en-US" altLang="zh-CN" sz="2000" dirty="0">
              <a:latin typeface="Avenir Book" panose="02000503020000020003" pitchFamily="2" charset="0"/>
              <a:ea typeface="Lato" panose="020F0502020204030203" pitchFamily="34" charset="0"/>
              <a:cs typeface="Lato" panose="020F0502020204030203" pitchFamily="34" charset="0"/>
            </a:endParaRPr>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t>41</a:t>
            </a:fld>
            <a:endParaRPr kumimoji="1"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Broadcasting</a:t>
            </a:r>
            <a:endParaRPr kumimoji="1" lang="zh-CN" altLang="en-US" dirty="0"/>
          </a:p>
        </p:txBody>
      </p:sp>
      <p:sp>
        <p:nvSpPr>
          <p:cNvPr id="3" name="内容占位符 2"/>
          <p:cNvSpPr>
            <a:spLocks noGrp="1"/>
          </p:cNvSpPr>
          <p:nvPr>
            <p:ph idx="1"/>
          </p:nvPr>
        </p:nvSpPr>
        <p:spPr>
          <a:xfrm>
            <a:off x="550545" y="1499235"/>
            <a:ext cx="11104245" cy="5032375"/>
          </a:xfrm>
        </p:spPr>
        <p:txBody>
          <a:bodyPr>
            <a:normAutofit fontScale="92500" lnSpcReduction="20000"/>
          </a:bodyPr>
          <a:lstStyle/>
          <a:p>
            <a:r>
              <a:rPr lang="en-US" altLang="zh-CN" sz="3000" dirty="0"/>
              <a:t>The term broadcasting describes how NumPy treats arrays with </a:t>
            </a:r>
            <a:r>
              <a:rPr lang="en-US" altLang="zh-CN" sz="3000" dirty="0">
                <a:solidFill>
                  <a:schemeClr val="accent2">
                    <a:lumMod val="75000"/>
                  </a:schemeClr>
                </a:solidFill>
              </a:rPr>
              <a:t>different shapes </a:t>
            </a:r>
            <a:r>
              <a:rPr lang="en-US" altLang="zh-CN" sz="3000" dirty="0"/>
              <a:t>during arithmetic operations:</a:t>
            </a:r>
          </a:p>
          <a:p>
            <a:pPr marL="400050" lvl="1" indent="0">
              <a:buNone/>
            </a:pPr>
            <a:endParaRPr lang="en-US" altLang="zh-CN" sz="2000" b="1" dirty="0">
              <a:solidFill>
                <a:srgbClr val="003F43"/>
              </a:solidFill>
              <a:latin typeface="Courier New" panose="02070309020205020404" charset="0"/>
              <a:cs typeface="Courier New" panose="02070309020205020404" charset="0"/>
            </a:endParaRPr>
          </a:p>
          <a:p>
            <a:pPr marL="400050" lvl="1" indent="0">
              <a:buNone/>
            </a:pPr>
            <a:r>
              <a:rPr lang="en-US" altLang="zh-CN" sz="2000" b="1" dirty="0">
                <a:solidFill>
                  <a:srgbClr val="003F43"/>
                </a:solidFill>
                <a:latin typeface="Courier New" panose="02070309020205020404" charset="0"/>
                <a:cs typeface="Courier New" panose="02070309020205020404" charset="0"/>
              </a:rPr>
              <a:t>&gt;&gt;&gt;</a:t>
            </a:r>
            <a:r>
              <a:rPr lang="en-US" altLang="zh-CN" sz="2000" dirty="0">
                <a:solidFill>
                  <a:srgbClr val="003F43"/>
                </a:solidFill>
                <a:latin typeface="Courier New" panose="02070309020205020404" charset="0"/>
                <a:cs typeface="Courier New" panose="02070309020205020404" charset="0"/>
              </a:rPr>
              <a:t> array_1 = </a:t>
            </a:r>
            <a:r>
              <a:rPr lang="en-US" altLang="zh-CN" sz="2000" dirty="0" err="1">
                <a:solidFill>
                  <a:srgbClr val="003F43"/>
                </a:solidFill>
                <a:latin typeface="Courier New" panose="02070309020205020404" charset="0"/>
                <a:cs typeface="Courier New" panose="02070309020205020404" charset="0"/>
              </a:rPr>
              <a:t>np.ones</a:t>
            </a:r>
            <a:r>
              <a:rPr lang="en-US" altLang="zh-CN" sz="2000" dirty="0">
                <a:solidFill>
                  <a:srgbClr val="003F43"/>
                </a:solidFill>
                <a:latin typeface="Courier New" panose="02070309020205020404" charset="0"/>
                <a:cs typeface="Courier New" panose="02070309020205020404" charset="0"/>
              </a:rPr>
              <a:t>([4, 5])</a:t>
            </a:r>
          </a:p>
          <a:p>
            <a:pPr marL="400050" lvl="1" indent="0">
              <a:buNone/>
            </a:pPr>
            <a:r>
              <a:rPr lang="en-US" altLang="zh-CN" sz="2000" b="1" dirty="0">
                <a:solidFill>
                  <a:srgbClr val="003F43"/>
                </a:solidFill>
                <a:latin typeface="Courier New" panose="02070309020205020404" charset="0"/>
                <a:cs typeface="Courier New" panose="02070309020205020404" charset="0"/>
              </a:rPr>
              <a:t>&gt;&gt;&gt;</a:t>
            </a:r>
            <a:r>
              <a:rPr lang="en-US" altLang="zh-CN" sz="2000" dirty="0">
                <a:solidFill>
                  <a:srgbClr val="003F43"/>
                </a:solidFill>
                <a:latin typeface="Courier New" panose="02070309020205020404" charset="0"/>
                <a:cs typeface="Courier New" panose="02070309020205020404" charset="0"/>
              </a:rPr>
              <a:t> array_2 = </a:t>
            </a:r>
            <a:r>
              <a:rPr lang="en-US" altLang="zh-CN" sz="2000" dirty="0" err="1">
                <a:solidFill>
                  <a:srgbClr val="003F43"/>
                </a:solidFill>
                <a:latin typeface="Courier New" panose="02070309020205020404" charset="0"/>
                <a:cs typeface="Courier New" panose="02070309020205020404" charset="0"/>
              </a:rPr>
              <a:t>np.arange</a:t>
            </a:r>
            <a:r>
              <a:rPr lang="en-US" altLang="zh-CN" sz="2000" dirty="0">
                <a:solidFill>
                  <a:srgbClr val="003F43"/>
                </a:solidFill>
                <a:latin typeface="Courier New" panose="02070309020205020404" charset="0"/>
                <a:cs typeface="Courier New" panose="02070309020205020404" charset="0"/>
              </a:rPr>
              <a:t>(5)</a:t>
            </a:r>
          </a:p>
          <a:p>
            <a:pPr marL="400050" lvl="1" indent="0">
              <a:buNone/>
            </a:pPr>
            <a:r>
              <a:rPr lang="en-US" altLang="zh-CN" sz="2000" b="1" dirty="0">
                <a:solidFill>
                  <a:srgbClr val="003F43"/>
                </a:solidFill>
                <a:latin typeface="Courier New" panose="02070309020205020404" charset="0"/>
                <a:cs typeface="Courier New" panose="02070309020205020404" charset="0"/>
              </a:rPr>
              <a:t>&gt;&gt;&gt;</a:t>
            </a:r>
            <a:r>
              <a:rPr lang="en-US" altLang="zh-CN" sz="2000" dirty="0">
                <a:solidFill>
                  <a:srgbClr val="003F43"/>
                </a:solidFill>
                <a:latin typeface="Courier New" panose="02070309020205020404" charset="0"/>
                <a:cs typeface="Courier New" panose="02070309020205020404" charset="0"/>
              </a:rPr>
              <a:t> array_1</a:t>
            </a:r>
          </a:p>
          <a:p>
            <a:pPr marL="400050" lvl="1" indent="0">
              <a:buNone/>
            </a:pPr>
            <a:r>
              <a:rPr lang="en-US" altLang="zh-CN" sz="2000" dirty="0">
                <a:solidFill>
                  <a:srgbClr val="003F43"/>
                </a:solidFill>
                <a:latin typeface="Courier New" panose="02070309020205020404" charset="0"/>
                <a:cs typeface="Courier New" panose="02070309020205020404" charset="0"/>
              </a:rPr>
              <a:t>array([[1., 1., 1., 1., 1.],</a:t>
            </a:r>
          </a:p>
          <a:p>
            <a:pPr marL="400050" lvl="1" indent="0">
              <a:buNone/>
            </a:pPr>
            <a:r>
              <a:rPr lang="en-US" altLang="zh-CN" sz="2000" dirty="0">
                <a:solidFill>
                  <a:srgbClr val="003F43"/>
                </a:solidFill>
                <a:latin typeface="Courier New" panose="02070309020205020404" charset="0"/>
                <a:cs typeface="Courier New" panose="02070309020205020404" charset="0"/>
              </a:rPr>
              <a:t>       [1., 1., 1., 1., 1.],</a:t>
            </a:r>
          </a:p>
          <a:p>
            <a:pPr marL="400050" lvl="1" indent="0">
              <a:buNone/>
            </a:pPr>
            <a:r>
              <a:rPr lang="en-US" altLang="zh-CN" sz="2000" dirty="0">
                <a:solidFill>
                  <a:srgbClr val="003F43"/>
                </a:solidFill>
                <a:latin typeface="Courier New" panose="02070309020205020404" charset="0"/>
                <a:cs typeface="Courier New" panose="02070309020205020404" charset="0"/>
              </a:rPr>
              <a:t>       [1., 1., 1., 1., 1.],</a:t>
            </a:r>
          </a:p>
          <a:p>
            <a:pPr marL="400050" lvl="1" indent="0">
              <a:buNone/>
            </a:pPr>
            <a:r>
              <a:rPr lang="en-US" altLang="zh-CN" sz="2000" dirty="0">
                <a:solidFill>
                  <a:srgbClr val="003F43"/>
                </a:solidFill>
                <a:latin typeface="Courier New" panose="02070309020205020404" charset="0"/>
                <a:cs typeface="Courier New" panose="02070309020205020404" charset="0"/>
              </a:rPr>
              <a:t>       [1., 1., 1., 1., 1.]])</a:t>
            </a:r>
          </a:p>
          <a:p>
            <a:pPr marL="400050" lvl="1" indent="0">
              <a:buNone/>
            </a:pPr>
            <a:r>
              <a:rPr lang="en-US" altLang="zh-CN" sz="2000" b="1" dirty="0">
                <a:solidFill>
                  <a:srgbClr val="003F43"/>
                </a:solidFill>
                <a:latin typeface="Courier New" panose="02070309020205020404" charset="0"/>
                <a:cs typeface="Courier New" panose="02070309020205020404" charset="0"/>
              </a:rPr>
              <a:t>&gt;&gt;&gt;</a:t>
            </a:r>
            <a:r>
              <a:rPr lang="en-US" altLang="zh-CN" sz="2000" dirty="0">
                <a:solidFill>
                  <a:srgbClr val="003F43"/>
                </a:solidFill>
                <a:latin typeface="Courier New" panose="02070309020205020404" charset="0"/>
                <a:cs typeface="Courier New" panose="02070309020205020404" charset="0"/>
              </a:rPr>
              <a:t> array_2</a:t>
            </a:r>
          </a:p>
          <a:p>
            <a:pPr marL="400050" lvl="1" indent="0">
              <a:buNone/>
            </a:pPr>
            <a:r>
              <a:rPr lang="en-US" altLang="zh-CN" sz="2000" dirty="0">
                <a:solidFill>
                  <a:srgbClr val="003F43"/>
                </a:solidFill>
                <a:latin typeface="Courier New" panose="02070309020205020404" charset="0"/>
                <a:cs typeface="Courier New" panose="02070309020205020404" charset="0"/>
              </a:rPr>
              <a:t>array([0, 1, 2, 3, 4])</a:t>
            </a:r>
          </a:p>
          <a:p>
            <a:pPr marL="400050" lvl="1" indent="0">
              <a:buNone/>
            </a:pPr>
            <a:r>
              <a:rPr lang="en-US" altLang="zh-CN" sz="2000" b="1" dirty="0">
                <a:solidFill>
                  <a:srgbClr val="003F43"/>
                </a:solidFill>
                <a:latin typeface="Courier New" panose="02070309020205020404" charset="0"/>
                <a:cs typeface="Courier New" panose="02070309020205020404" charset="0"/>
              </a:rPr>
              <a:t>&gt;&gt;&gt;</a:t>
            </a:r>
            <a:r>
              <a:rPr lang="en-US" altLang="zh-CN" sz="2000" dirty="0">
                <a:solidFill>
                  <a:srgbClr val="003F43"/>
                </a:solidFill>
                <a:latin typeface="Courier New" panose="02070309020205020404" charset="0"/>
                <a:cs typeface="Courier New" panose="02070309020205020404" charset="0"/>
              </a:rPr>
              <a:t> array_1 + array_2</a:t>
            </a:r>
          </a:p>
          <a:p>
            <a:pPr marL="400050" lvl="1" indent="0">
              <a:buNone/>
            </a:pPr>
            <a:r>
              <a:rPr lang="en-US" altLang="zh-CN" sz="2000" dirty="0">
                <a:solidFill>
                  <a:srgbClr val="003F43"/>
                </a:solidFill>
                <a:latin typeface="Courier New" panose="02070309020205020404" charset="0"/>
                <a:cs typeface="Courier New" panose="02070309020205020404" charset="0"/>
              </a:rPr>
              <a:t>array([[1., 2., 3., 4., 5.],</a:t>
            </a:r>
          </a:p>
          <a:p>
            <a:pPr marL="400050" lvl="1" indent="0">
              <a:buNone/>
            </a:pPr>
            <a:r>
              <a:rPr lang="en-US" altLang="zh-CN" sz="2000" dirty="0">
                <a:solidFill>
                  <a:srgbClr val="003F43"/>
                </a:solidFill>
                <a:latin typeface="Courier New" panose="02070309020205020404" charset="0"/>
                <a:cs typeface="Courier New" panose="02070309020205020404" charset="0"/>
              </a:rPr>
              <a:t>       [1., 2., 3., 4., 5.],</a:t>
            </a:r>
          </a:p>
          <a:p>
            <a:pPr marL="400050" lvl="1" indent="0">
              <a:buNone/>
            </a:pPr>
            <a:r>
              <a:rPr lang="en-US" altLang="zh-CN" sz="2000" dirty="0">
                <a:solidFill>
                  <a:srgbClr val="003F43"/>
                </a:solidFill>
                <a:latin typeface="Courier New" panose="02070309020205020404" charset="0"/>
                <a:cs typeface="Courier New" panose="02070309020205020404" charset="0"/>
              </a:rPr>
              <a:t>       [1., 2., 3., 4., 5.],</a:t>
            </a:r>
          </a:p>
          <a:p>
            <a:pPr marL="400050" lvl="1" indent="0">
              <a:buNone/>
            </a:pPr>
            <a:r>
              <a:rPr lang="en-US" altLang="zh-CN" sz="2000" dirty="0">
                <a:solidFill>
                  <a:srgbClr val="003F43"/>
                </a:solidFill>
                <a:latin typeface="Courier New" panose="02070309020205020404" charset="0"/>
                <a:cs typeface="Courier New" panose="02070309020205020404" charset="0"/>
              </a:rPr>
              <a:t>       [1., 2., 3., 4., 5.]])</a:t>
            </a:r>
          </a:p>
        </p:txBody>
      </p:sp>
      <p:sp>
        <p:nvSpPr>
          <p:cNvPr id="7" name="TextBox 10"/>
          <p:cNvSpPr txBox="1"/>
          <p:nvPr/>
        </p:nvSpPr>
        <p:spPr>
          <a:xfrm>
            <a:off x="5394974" y="2759592"/>
            <a:ext cx="6797026" cy="3416320"/>
          </a:xfrm>
          <a:prstGeom prst="rect">
            <a:avLst/>
          </a:prstGeom>
          <a:noFill/>
        </p:spPr>
        <p:txBody>
          <a:bodyPr wrap="square">
            <a:spAutoFit/>
          </a:bodyPr>
          <a:lstStyle/>
          <a:p>
            <a:pPr marL="285750" indent="-285750" algn="l">
              <a:buFont typeface="Arial" panose="020B0604020202020204" pitchFamily="34" charset="0"/>
              <a:buChar char="•"/>
            </a:pPr>
            <a:r>
              <a:rPr lang="en-US" sz="2400" b="0" i="0" u="none" strike="noStrike" baseline="0" dirty="0">
                <a:solidFill>
                  <a:srgbClr val="FF0000"/>
                </a:solidFill>
                <a:latin typeface="Avenir Book" panose="02000503020000020003" pitchFamily="2" charset="0"/>
                <a:cs typeface="Arial" panose="020B0604020202020204" pitchFamily="34" charset="0"/>
              </a:rPr>
              <a:t>Broadcasting allows NumPy functions to deal in a meaningful way with input arrays that do not have exactly the same shape</a:t>
            </a:r>
          </a:p>
          <a:p>
            <a:pPr marL="285750" indent="-285750" algn="l">
              <a:buFont typeface="Arial" panose="020B0604020202020204" pitchFamily="34" charset="0"/>
              <a:buChar char="•"/>
            </a:pPr>
            <a:endParaRPr lang="en-US" sz="2400" b="0" i="0" u="none" strike="noStrike" baseline="0" dirty="0">
              <a:latin typeface="Avenir Book" panose="02000503020000020003" pitchFamily="2" charset="0"/>
              <a:cs typeface="Arial" panose="020B0604020202020204" pitchFamily="34" charset="0"/>
            </a:endParaRPr>
          </a:p>
          <a:p>
            <a:pPr marL="285750" indent="-285750" algn="l">
              <a:buFont typeface="Arial" panose="020B0604020202020204" pitchFamily="34" charset="0"/>
              <a:buChar char="•"/>
            </a:pPr>
            <a:r>
              <a:rPr lang="en-US" sz="2400" b="0" i="0" u="none" strike="noStrike" baseline="0" dirty="0">
                <a:latin typeface="Avenir Book" panose="02000503020000020003" pitchFamily="2" charset="0"/>
                <a:cs typeface="Arial" panose="020B0604020202020204" pitchFamily="34" charset="0"/>
              </a:rPr>
              <a:t>Subject to certain constraints, the smaller array is “broadcast” across the larger array so that they have compatible shapes</a:t>
            </a:r>
          </a:p>
          <a:p>
            <a:pPr marL="285750" indent="-285750" algn="l">
              <a:buFont typeface="Arial" panose="020B0604020202020204" pitchFamily="34" charset="0"/>
              <a:buChar char="•"/>
            </a:pPr>
            <a:endParaRPr lang="en-US" sz="2400" b="0" i="0" u="none" strike="noStrike" baseline="0" dirty="0">
              <a:latin typeface="Avenir Book" panose="02000503020000020003" pitchFamily="2" charset="0"/>
              <a:cs typeface="Arial" panose="020B0604020202020204" pitchFamily="34" charset="0"/>
            </a:endParaRPr>
          </a:p>
          <a:p>
            <a:pPr marL="285750" indent="-285750" algn="l">
              <a:buFont typeface="Arial" panose="020B0604020202020204" pitchFamily="34" charset="0"/>
              <a:buChar char="•"/>
            </a:pPr>
            <a:r>
              <a:rPr lang="en-US" sz="2400" dirty="0">
                <a:latin typeface="Avenir Book" panose="02000503020000020003" pitchFamily="2" charset="0"/>
                <a:cs typeface="Arial" panose="020B0604020202020204" pitchFamily="34" charset="0"/>
              </a:rPr>
              <a:t>The original array is not affected</a:t>
            </a:r>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AFBFFF-4DB9-4D40-9D08-8646D0DA41EC}" type="slidenum">
              <a:rPr kumimoji="1" lang="zh-CN" altLang="en-US" smtClean="0"/>
              <a:t>42</a:t>
            </a:fld>
            <a:endParaRPr kumimoji="1"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Broadcasting</a:t>
            </a:r>
            <a:endParaRPr kumimoji="1" lang="zh-CN" altLang="en-US" dirty="0"/>
          </a:p>
        </p:txBody>
      </p:sp>
      <p:pic>
        <p:nvPicPr>
          <p:cNvPr id="8" name="Picture 2" descr="A scalar is broadcast to match the shape of the 1-d array it is being multiplied 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0" y="2705411"/>
            <a:ext cx="66040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3"/>
          <p:cNvPicPr>
            <a:picLocks noChangeAspect="1"/>
          </p:cNvPicPr>
          <p:nvPr/>
        </p:nvPicPr>
        <p:blipFill>
          <a:blip r:embed="rId3"/>
          <a:stretch>
            <a:fillRect/>
          </a:stretch>
        </p:blipFill>
        <p:spPr>
          <a:xfrm>
            <a:off x="2096606" y="1359443"/>
            <a:ext cx="7772400" cy="1432285"/>
          </a:xfrm>
          <a:prstGeom prst="rect">
            <a:avLst/>
          </a:prstGeom>
        </p:spPr>
      </p:pic>
      <p:sp>
        <p:nvSpPr>
          <p:cNvPr id="10" name="TextBox 15"/>
          <p:cNvSpPr txBox="1"/>
          <p:nvPr/>
        </p:nvSpPr>
        <p:spPr>
          <a:xfrm>
            <a:off x="789305" y="5031740"/>
            <a:ext cx="10867390" cy="1383665"/>
          </a:xfrm>
          <a:prstGeom prst="rect">
            <a:avLst/>
          </a:prstGeom>
          <a:noFill/>
        </p:spPr>
        <p:txBody>
          <a:bodyPr wrap="square">
            <a:spAutoFit/>
          </a:bodyPr>
          <a:lstStyle/>
          <a:p>
            <a:pPr algn="ctr"/>
            <a:r>
              <a:rPr lang="en-US" sz="2800" dirty="0">
                <a:latin typeface="Avenir Book" panose="02000503020000020003" pitchFamily="2" charset="0"/>
                <a:ea typeface="Lato" panose="020F0502020204030203" pitchFamily="34" charset="0"/>
                <a:cs typeface="Lato" panose="020F0502020204030203" pitchFamily="34" charset="0"/>
              </a:rPr>
              <a:t>In the simplest example of broadcasting, the scalar</a:t>
            </a:r>
            <a:r>
              <a:rPr lang="en-US" sz="2800"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 </a:t>
            </a:r>
            <a:r>
              <a:rPr lang="en-US" sz="2800" dirty="0">
                <a:solidFill>
                  <a:schemeClr val="accent2">
                    <a:lumMod val="75000"/>
                  </a:schemeClr>
                </a:solidFill>
                <a:latin typeface="Avenir Book" panose="02000503020000020003" pitchFamily="2" charset="0"/>
                <a:ea typeface="Lato" panose="020F0502020204030203" pitchFamily="34" charset="0"/>
                <a:cs typeface="Courier New" panose="02070309020205020404" charset="0"/>
              </a:rPr>
              <a:t>b</a:t>
            </a:r>
            <a:r>
              <a:rPr lang="en-US" sz="2800" dirty="0">
                <a:latin typeface="Avenir Book" panose="02000503020000020003" pitchFamily="2" charset="0"/>
                <a:ea typeface="Lato" panose="020F0502020204030203" pitchFamily="34" charset="0"/>
                <a:cs typeface="Lato" panose="020F0502020204030203" pitchFamily="34" charset="0"/>
              </a:rPr>
              <a:t> is stretched to become an array of same shape as </a:t>
            </a:r>
            <a:r>
              <a:rPr lang="en-US" sz="2800" dirty="0">
                <a:solidFill>
                  <a:schemeClr val="accent2">
                    <a:lumMod val="75000"/>
                  </a:schemeClr>
                </a:solidFill>
                <a:latin typeface="Avenir Book" panose="02000503020000020003" pitchFamily="2" charset="0"/>
                <a:ea typeface="Lato" panose="020F0502020204030203" pitchFamily="34" charset="0"/>
                <a:cs typeface="Courier New" panose="02070309020205020404" charset="0"/>
              </a:rPr>
              <a:t>a</a:t>
            </a:r>
            <a:r>
              <a:rPr lang="en-US" sz="2800" dirty="0">
                <a:latin typeface="Avenir Book" panose="02000503020000020003" pitchFamily="2" charset="0"/>
                <a:ea typeface="Lato" panose="020F0502020204030203" pitchFamily="34" charset="0"/>
                <a:cs typeface="Lato" panose="020F0502020204030203" pitchFamily="34" charset="0"/>
              </a:rPr>
              <a:t> so the shapes are compatible for element-by-element multiplication.</a:t>
            </a:r>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t>43</a:t>
            </a:fld>
            <a:endParaRPr kumimoji="1"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Broadcasting</a:t>
            </a:r>
            <a:endParaRPr kumimoji="1" lang="zh-CN" altLang="en-US" dirty="0"/>
          </a:p>
        </p:txBody>
      </p:sp>
      <p:graphicFrame>
        <p:nvGraphicFramePr>
          <p:cNvPr id="5" name="Table 8"/>
          <p:cNvGraphicFramePr>
            <a:graphicFrameLocks noGrp="1"/>
          </p:cNvGraphicFramePr>
          <p:nvPr/>
        </p:nvGraphicFramePr>
        <p:xfrm>
          <a:off x="5309417" y="1793242"/>
          <a:ext cx="6462732" cy="1483360"/>
        </p:xfrm>
        <a:graphic>
          <a:graphicData uri="http://schemas.openxmlformats.org/drawingml/2006/table">
            <a:tbl>
              <a:tblPr bandRow="1">
                <a:tableStyleId>{5C22544A-7EE6-4342-B048-85BDC9FD1C3A}</a:tableStyleId>
              </a:tblPr>
              <a:tblGrid>
                <a:gridCol w="1615683">
                  <a:extLst>
                    <a:ext uri="{9D8B030D-6E8A-4147-A177-3AD203B41FA5}">
                      <a16:colId xmlns:a16="http://schemas.microsoft.com/office/drawing/2014/main" val="20000"/>
                    </a:ext>
                  </a:extLst>
                </a:gridCol>
                <a:gridCol w="1615683">
                  <a:extLst>
                    <a:ext uri="{9D8B030D-6E8A-4147-A177-3AD203B41FA5}">
                      <a16:colId xmlns:a16="http://schemas.microsoft.com/office/drawing/2014/main" val="20001"/>
                    </a:ext>
                  </a:extLst>
                </a:gridCol>
                <a:gridCol w="1615683">
                  <a:extLst>
                    <a:ext uri="{9D8B030D-6E8A-4147-A177-3AD203B41FA5}">
                      <a16:colId xmlns:a16="http://schemas.microsoft.com/office/drawing/2014/main" val="20002"/>
                    </a:ext>
                  </a:extLst>
                </a:gridCol>
                <a:gridCol w="1615683">
                  <a:extLst>
                    <a:ext uri="{9D8B030D-6E8A-4147-A177-3AD203B41FA5}">
                      <a16:colId xmlns:a16="http://schemas.microsoft.com/office/drawing/2014/main" val="20003"/>
                    </a:ext>
                  </a:extLst>
                </a:gridCol>
              </a:tblGrid>
              <a:tr h="370840">
                <a:tc>
                  <a:txBody>
                    <a:bodyPr/>
                    <a:lstStyle/>
                    <a:p>
                      <a:r>
                        <a:rPr lang="en-US" altLang="zh-CN" sz="1800" b="1" dirty="0">
                          <a:solidFill>
                            <a:schemeClr val="accent2"/>
                          </a:solidFill>
                          <a:latin typeface="Courier New" panose="02070309020205020404" charset="0"/>
                          <a:cs typeface="Courier New" panose="02070309020205020404" charset="0"/>
                        </a:rPr>
                        <a:t>0</a:t>
                      </a:r>
                      <a:endParaRPr lang="en-US" b="1" dirty="0">
                        <a:solidFill>
                          <a:schemeClr val="accent2"/>
                        </a:solidFill>
                      </a:endParaRPr>
                    </a:p>
                  </a:txBody>
                  <a:tcPr/>
                </a:tc>
                <a:tc>
                  <a:txBody>
                    <a:bodyPr/>
                    <a:lstStyle/>
                    <a:p>
                      <a:r>
                        <a:rPr lang="en-US" altLang="zh-CN" sz="1800" b="1" dirty="0">
                          <a:solidFill>
                            <a:schemeClr val="tx1"/>
                          </a:solidFill>
                          <a:latin typeface="Courier New" panose="02070309020205020404" charset="0"/>
                          <a:cs typeface="Courier New" panose="02070309020205020404" charset="0"/>
                        </a:rPr>
                        <a:t>0</a:t>
                      </a:r>
                      <a:endParaRPr lang="en-US" b="1" dirty="0">
                        <a:solidFill>
                          <a:schemeClr val="tx1"/>
                        </a:solidFill>
                      </a:endParaRPr>
                    </a:p>
                  </a:txBody>
                  <a:tcPr/>
                </a:tc>
                <a:tc>
                  <a:txBody>
                    <a:bodyPr/>
                    <a:lstStyle/>
                    <a:p>
                      <a:r>
                        <a:rPr lang="en-US" altLang="zh-CN" sz="1800" b="1" dirty="0">
                          <a:solidFill>
                            <a:schemeClr val="tx1"/>
                          </a:solidFill>
                          <a:latin typeface="Courier New" panose="02070309020205020404" charset="0"/>
                          <a:cs typeface="Courier New" panose="02070309020205020404" charset="0"/>
                        </a:rPr>
                        <a:t>0</a:t>
                      </a:r>
                      <a:endParaRPr lang="en-US" b="1" dirty="0">
                        <a:solidFill>
                          <a:schemeClr val="tx1"/>
                        </a:solidFill>
                      </a:endParaRPr>
                    </a:p>
                  </a:txBody>
                  <a:tcPr/>
                </a:tc>
                <a:tc>
                  <a:txBody>
                    <a:bodyPr/>
                    <a:lstStyle/>
                    <a:p>
                      <a:r>
                        <a:rPr lang="en-US" altLang="zh-CN" sz="1800" b="1" dirty="0">
                          <a:solidFill>
                            <a:schemeClr val="tx1"/>
                          </a:solidFill>
                          <a:latin typeface="Courier New" panose="02070309020205020404" charset="0"/>
                          <a:cs typeface="Courier New" panose="02070309020205020404" charset="0"/>
                        </a:rPr>
                        <a:t>0</a:t>
                      </a:r>
                      <a:endParaRPr lang="en-US" b="1"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altLang="zh-CN" sz="1800" b="1" dirty="0">
                          <a:solidFill>
                            <a:schemeClr val="accent2"/>
                          </a:solidFill>
                          <a:latin typeface="Courier New" panose="02070309020205020404" charset="0"/>
                          <a:cs typeface="Courier New" panose="02070309020205020404" charset="0"/>
                        </a:rPr>
                        <a:t>1</a:t>
                      </a:r>
                      <a:endParaRPr lang="en-US" b="1" dirty="0">
                        <a:solidFill>
                          <a:schemeClr val="accent2"/>
                        </a:solidFill>
                      </a:endParaRPr>
                    </a:p>
                  </a:txBody>
                  <a:tcPr/>
                </a:tc>
                <a:tc>
                  <a:txBody>
                    <a:bodyPr/>
                    <a:lstStyle/>
                    <a:p>
                      <a:r>
                        <a:rPr lang="en-US" altLang="zh-CN" sz="1800" b="1" dirty="0">
                          <a:solidFill>
                            <a:schemeClr val="tx1"/>
                          </a:solidFill>
                          <a:latin typeface="Courier New" panose="02070309020205020404" charset="0"/>
                          <a:cs typeface="Courier New" panose="02070309020205020404" charset="0"/>
                        </a:rPr>
                        <a:t>1</a:t>
                      </a:r>
                      <a:endParaRPr lang="en-US" b="1" dirty="0">
                        <a:solidFill>
                          <a:schemeClr val="tx1"/>
                        </a:solidFill>
                      </a:endParaRPr>
                    </a:p>
                  </a:txBody>
                  <a:tcPr/>
                </a:tc>
                <a:tc>
                  <a:txBody>
                    <a:bodyPr/>
                    <a:lstStyle/>
                    <a:p>
                      <a:r>
                        <a:rPr lang="en-US" altLang="zh-CN" sz="1800" b="1" dirty="0">
                          <a:solidFill>
                            <a:schemeClr val="tx1"/>
                          </a:solidFill>
                          <a:latin typeface="Courier New" panose="02070309020205020404" charset="0"/>
                          <a:cs typeface="Courier New" panose="02070309020205020404" charset="0"/>
                        </a:rPr>
                        <a:t>1</a:t>
                      </a:r>
                      <a:endParaRPr lang="en-US" b="1" dirty="0">
                        <a:solidFill>
                          <a:schemeClr val="tx1"/>
                        </a:solidFill>
                      </a:endParaRPr>
                    </a:p>
                  </a:txBody>
                  <a:tcPr/>
                </a:tc>
                <a:tc>
                  <a:txBody>
                    <a:bodyPr/>
                    <a:lstStyle/>
                    <a:p>
                      <a:r>
                        <a:rPr lang="en-US" altLang="zh-CN" sz="1800" b="1" dirty="0">
                          <a:solidFill>
                            <a:schemeClr val="tx1"/>
                          </a:solidFill>
                          <a:latin typeface="Courier New" panose="02070309020205020404" charset="0"/>
                          <a:cs typeface="Courier New" panose="02070309020205020404" charset="0"/>
                        </a:rPr>
                        <a:t>1</a:t>
                      </a:r>
                      <a:endParaRPr lang="en-US" b="1" dirty="0">
                        <a:solidFill>
                          <a:schemeClr val="tx1"/>
                        </a:solidFill>
                      </a:endParaRPr>
                    </a:p>
                  </a:txBody>
                  <a:tcPr/>
                </a:tc>
                <a:extLst>
                  <a:ext uri="{0D108BD9-81ED-4DB2-BD59-A6C34878D82A}">
                    <a16:rowId xmlns:a16="http://schemas.microsoft.com/office/drawing/2014/main" val="10001"/>
                  </a:ext>
                </a:extLst>
              </a:tr>
              <a:tr h="370840">
                <a:tc>
                  <a:txBody>
                    <a:bodyPr/>
                    <a:lstStyle/>
                    <a:p>
                      <a:r>
                        <a:rPr lang="en-US" altLang="zh-CN" sz="1800" b="1" dirty="0">
                          <a:solidFill>
                            <a:schemeClr val="accent2"/>
                          </a:solidFill>
                          <a:latin typeface="Courier New" panose="02070309020205020404" charset="0"/>
                          <a:cs typeface="Courier New" panose="02070309020205020404" charset="0"/>
                        </a:rPr>
                        <a:t>2</a:t>
                      </a:r>
                      <a:endParaRPr lang="en-US" b="1" dirty="0">
                        <a:solidFill>
                          <a:schemeClr val="accent2"/>
                        </a:solidFill>
                      </a:endParaRPr>
                    </a:p>
                  </a:txBody>
                  <a:tcPr/>
                </a:tc>
                <a:tc>
                  <a:txBody>
                    <a:bodyPr/>
                    <a:lstStyle/>
                    <a:p>
                      <a:r>
                        <a:rPr lang="en-US" altLang="zh-CN" sz="1800" b="1" dirty="0">
                          <a:solidFill>
                            <a:schemeClr val="tx1"/>
                          </a:solidFill>
                          <a:latin typeface="Courier New" panose="02070309020205020404" charset="0"/>
                          <a:cs typeface="Courier New" panose="02070309020205020404" charset="0"/>
                        </a:rPr>
                        <a:t>2</a:t>
                      </a:r>
                      <a:endParaRPr lang="en-US" b="1" dirty="0">
                        <a:solidFill>
                          <a:schemeClr val="tx1"/>
                        </a:solidFill>
                      </a:endParaRPr>
                    </a:p>
                  </a:txBody>
                  <a:tcPr/>
                </a:tc>
                <a:tc>
                  <a:txBody>
                    <a:bodyPr/>
                    <a:lstStyle/>
                    <a:p>
                      <a:r>
                        <a:rPr lang="en-US" altLang="zh-CN" sz="1800" b="1" dirty="0">
                          <a:solidFill>
                            <a:schemeClr val="tx1"/>
                          </a:solidFill>
                          <a:latin typeface="Courier New" panose="02070309020205020404" charset="0"/>
                          <a:cs typeface="Courier New" panose="02070309020205020404" charset="0"/>
                        </a:rPr>
                        <a:t>2</a:t>
                      </a:r>
                      <a:endParaRPr lang="en-US" b="1" dirty="0">
                        <a:solidFill>
                          <a:schemeClr val="tx1"/>
                        </a:solidFill>
                      </a:endParaRPr>
                    </a:p>
                  </a:txBody>
                  <a:tcPr/>
                </a:tc>
                <a:tc>
                  <a:txBody>
                    <a:bodyPr/>
                    <a:lstStyle/>
                    <a:p>
                      <a:r>
                        <a:rPr lang="en-US" altLang="zh-CN" sz="1800" b="1" dirty="0">
                          <a:solidFill>
                            <a:schemeClr val="tx1"/>
                          </a:solidFill>
                          <a:latin typeface="Courier New" panose="02070309020205020404" charset="0"/>
                          <a:cs typeface="Courier New" panose="02070309020205020404" charset="0"/>
                        </a:rPr>
                        <a:t>2</a:t>
                      </a:r>
                      <a:endParaRPr lang="en-US" b="1" dirty="0">
                        <a:solidFill>
                          <a:schemeClr val="tx1"/>
                        </a:solidFill>
                      </a:endParaRPr>
                    </a:p>
                  </a:txBody>
                  <a:tcPr/>
                </a:tc>
                <a:extLst>
                  <a:ext uri="{0D108BD9-81ED-4DB2-BD59-A6C34878D82A}">
                    <a16:rowId xmlns:a16="http://schemas.microsoft.com/office/drawing/2014/main" val="10002"/>
                  </a:ext>
                </a:extLst>
              </a:tr>
              <a:tr h="370840">
                <a:tc>
                  <a:txBody>
                    <a:bodyPr/>
                    <a:lstStyle/>
                    <a:p>
                      <a:r>
                        <a:rPr lang="en-US" altLang="zh-CN" sz="1800" b="1" dirty="0">
                          <a:solidFill>
                            <a:schemeClr val="accent2"/>
                          </a:solidFill>
                          <a:latin typeface="Courier New" panose="02070309020205020404" charset="0"/>
                          <a:cs typeface="Courier New" panose="02070309020205020404" charset="0"/>
                        </a:rPr>
                        <a:t>3</a:t>
                      </a:r>
                      <a:endParaRPr lang="en-US" b="1" dirty="0">
                        <a:solidFill>
                          <a:schemeClr val="accent2"/>
                        </a:solidFill>
                      </a:endParaRPr>
                    </a:p>
                  </a:txBody>
                  <a:tcPr/>
                </a:tc>
                <a:tc>
                  <a:txBody>
                    <a:bodyPr/>
                    <a:lstStyle/>
                    <a:p>
                      <a:r>
                        <a:rPr lang="en-US" altLang="zh-CN" sz="1800" b="1" dirty="0">
                          <a:solidFill>
                            <a:schemeClr val="tx1"/>
                          </a:solidFill>
                          <a:latin typeface="Courier New" panose="02070309020205020404" charset="0"/>
                          <a:cs typeface="Courier New" panose="02070309020205020404" charset="0"/>
                        </a:rPr>
                        <a:t>3</a:t>
                      </a:r>
                      <a:endParaRPr lang="en-US" b="1" dirty="0">
                        <a:solidFill>
                          <a:schemeClr val="tx1"/>
                        </a:solidFill>
                      </a:endParaRPr>
                    </a:p>
                  </a:txBody>
                  <a:tcPr/>
                </a:tc>
                <a:tc>
                  <a:txBody>
                    <a:bodyPr/>
                    <a:lstStyle/>
                    <a:p>
                      <a:r>
                        <a:rPr lang="en-US" altLang="zh-CN" sz="1800" b="1" dirty="0">
                          <a:solidFill>
                            <a:schemeClr val="tx1"/>
                          </a:solidFill>
                          <a:latin typeface="Courier New" panose="02070309020205020404" charset="0"/>
                          <a:cs typeface="Courier New" panose="02070309020205020404" charset="0"/>
                        </a:rPr>
                        <a:t>3</a:t>
                      </a:r>
                      <a:endParaRPr lang="en-US" b="1" dirty="0">
                        <a:solidFill>
                          <a:schemeClr val="tx1"/>
                        </a:solidFill>
                      </a:endParaRPr>
                    </a:p>
                  </a:txBody>
                  <a:tcPr/>
                </a:tc>
                <a:tc>
                  <a:txBody>
                    <a:bodyPr/>
                    <a:lstStyle/>
                    <a:p>
                      <a:r>
                        <a:rPr lang="en-US" altLang="zh-CN" sz="1800" b="1" dirty="0">
                          <a:solidFill>
                            <a:schemeClr val="tx1"/>
                          </a:solidFill>
                          <a:latin typeface="Courier New" panose="02070309020205020404" charset="0"/>
                          <a:cs typeface="Courier New" panose="02070309020205020404" charset="0"/>
                        </a:rPr>
                        <a:t>3</a:t>
                      </a:r>
                      <a:endParaRPr lang="en-US" b="1" dirty="0">
                        <a:solidFill>
                          <a:schemeClr val="tx1"/>
                        </a:solidFill>
                      </a:endParaRPr>
                    </a:p>
                  </a:txBody>
                  <a:tcPr/>
                </a:tc>
                <a:extLst>
                  <a:ext uri="{0D108BD9-81ED-4DB2-BD59-A6C34878D82A}">
                    <a16:rowId xmlns:a16="http://schemas.microsoft.com/office/drawing/2014/main" val="10003"/>
                  </a:ext>
                </a:extLst>
              </a:tr>
            </a:tbl>
          </a:graphicData>
        </a:graphic>
      </p:graphicFrame>
      <p:graphicFrame>
        <p:nvGraphicFramePr>
          <p:cNvPr id="7" name="Table 8"/>
          <p:cNvGraphicFramePr>
            <a:graphicFrameLocks noGrp="1"/>
          </p:cNvGraphicFramePr>
          <p:nvPr/>
        </p:nvGraphicFramePr>
        <p:xfrm>
          <a:off x="5309417" y="4085879"/>
          <a:ext cx="6462732" cy="1463040"/>
        </p:xfrm>
        <a:graphic>
          <a:graphicData uri="http://schemas.openxmlformats.org/drawingml/2006/table">
            <a:tbl>
              <a:tblPr bandRow="1">
                <a:tableStyleId>{5C22544A-7EE6-4342-B048-85BDC9FD1C3A}</a:tableStyleId>
              </a:tblPr>
              <a:tblGrid>
                <a:gridCol w="1615683">
                  <a:extLst>
                    <a:ext uri="{9D8B030D-6E8A-4147-A177-3AD203B41FA5}">
                      <a16:colId xmlns:a16="http://schemas.microsoft.com/office/drawing/2014/main" val="20000"/>
                    </a:ext>
                  </a:extLst>
                </a:gridCol>
                <a:gridCol w="1615683">
                  <a:extLst>
                    <a:ext uri="{9D8B030D-6E8A-4147-A177-3AD203B41FA5}">
                      <a16:colId xmlns:a16="http://schemas.microsoft.com/office/drawing/2014/main" val="20001"/>
                    </a:ext>
                  </a:extLst>
                </a:gridCol>
                <a:gridCol w="1615683">
                  <a:extLst>
                    <a:ext uri="{9D8B030D-6E8A-4147-A177-3AD203B41FA5}">
                      <a16:colId xmlns:a16="http://schemas.microsoft.com/office/drawing/2014/main" val="20002"/>
                    </a:ext>
                  </a:extLst>
                </a:gridCol>
                <a:gridCol w="1615683">
                  <a:extLst>
                    <a:ext uri="{9D8B030D-6E8A-4147-A177-3AD203B41FA5}">
                      <a16:colId xmlns:a16="http://schemas.microsoft.com/office/drawing/2014/main" val="20003"/>
                    </a:ext>
                  </a:extLst>
                </a:gridCol>
              </a:tblGrid>
              <a:tr h="318319">
                <a:tc>
                  <a:txBody>
                    <a:bodyPr/>
                    <a:lstStyle/>
                    <a:p>
                      <a:r>
                        <a:rPr lang="en-US" altLang="zh-CN" sz="1800" b="1" dirty="0">
                          <a:solidFill>
                            <a:schemeClr val="accent2"/>
                          </a:solidFill>
                          <a:latin typeface="Courier New" panose="02070309020205020404" charset="0"/>
                          <a:cs typeface="Courier New" panose="02070309020205020404" charset="0"/>
                        </a:rPr>
                        <a:t>0</a:t>
                      </a:r>
                      <a:endParaRPr lang="en-US" b="1" dirty="0">
                        <a:solidFill>
                          <a:schemeClr val="accent2"/>
                        </a:solidFill>
                      </a:endParaRPr>
                    </a:p>
                  </a:txBody>
                  <a:tcPr/>
                </a:tc>
                <a:tc>
                  <a:txBody>
                    <a:bodyPr/>
                    <a:lstStyle/>
                    <a:p>
                      <a:r>
                        <a:rPr lang="en-US" altLang="zh-CN" sz="1800" b="1" dirty="0">
                          <a:solidFill>
                            <a:schemeClr val="accent2"/>
                          </a:solidFill>
                          <a:latin typeface="Courier New" panose="02070309020205020404" charset="0"/>
                          <a:cs typeface="Courier New" panose="02070309020205020404" charset="0"/>
                        </a:rPr>
                        <a:t>1</a:t>
                      </a:r>
                      <a:endParaRPr lang="en-US" b="1" dirty="0">
                        <a:solidFill>
                          <a:schemeClr val="accent2"/>
                        </a:solidFill>
                      </a:endParaRPr>
                    </a:p>
                  </a:txBody>
                  <a:tcPr/>
                </a:tc>
                <a:tc>
                  <a:txBody>
                    <a:bodyPr/>
                    <a:lstStyle/>
                    <a:p>
                      <a:r>
                        <a:rPr lang="en-US" altLang="zh-CN" sz="1800" b="1" dirty="0">
                          <a:solidFill>
                            <a:schemeClr val="accent2"/>
                          </a:solidFill>
                          <a:latin typeface="Courier New" panose="02070309020205020404" charset="0"/>
                          <a:cs typeface="Courier New" panose="02070309020205020404" charset="0"/>
                        </a:rPr>
                        <a:t>2</a:t>
                      </a:r>
                      <a:endParaRPr lang="en-US" b="1" dirty="0">
                        <a:solidFill>
                          <a:schemeClr val="accent2"/>
                        </a:solidFill>
                      </a:endParaRPr>
                    </a:p>
                  </a:txBody>
                  <a:tcPr/>
                </a:tc>
                <a:tc>
                  <a:txBody>
                    <a:bodyPr/>
                    <a:lstStyle/>
                    <a:p>
                      <a:r>
                        <a:rPr lang="en-US" altLang="zh-CN" sz="1800" b="1" dirty="0">
                          <a:solidFill>
                            <a:schemeClr val="accent2"/>
                          </a:solidFill>
                          <a:latin typeface="Courier New" panose="02070309020205020404" charset="0"/>
                          <a:cs typeface="Courier New" panose="02070309020205020404" charset="0"/>
                        </a:rPr>
                        <a:t>3</a:t>
                      </a:r>
                      <a:endParaRPr lang="en-US" b="1" dirty="0">
                        <a:solidFill>
                          <a:schemeClr val="accent2"/>
                        </a:solidFill>
                      </a:endParaRPr>
                    </a:p>
                  </a:txBody>
                  <a:tcPr/>
                </a:tc>
                <a:extLst>
                  <a:ext uri="{0D108BD9-81ED-4DB2-BD59-A6C34878D82A}">
                    <a16:rowId xmlns:a16="http://schemas.microsoft.com/office/drawing/2014/main" val="10000"/>
                  </a:ext>
                </a:extLst>
              </a:tr>
              <a:tr h="318319">
                <a:tc>
                  <a:txBody>
                    <a:bodyPr/>
                    <a:lstStyle/>
                    <a:p>
                      <a:r>
                        <a:rPr lang="en-US" altLang="zh-CN" sz="1800" dirty="0">
                          <a:solidFill>
                            <a:schemeClr val="tx1"/>
                          </a:solidFill>
                          <a:latin typeface="Courier New" panose="02070309020205020404" charset="0"/>
                          <a:cs typeface="Courier New" panose="02070309020205020404" charset="0"/>
                        </a:rPr>
                        <a:t>0</a:t>
                      </a:r>
                      <a:endParaRPr lang="en-US" dirty="0">
                        <a:solidFill>
                          <a:schemeClr val="tx1"/>
                        </a:solidFill>
                      </a:endParaRPr>
                    </a:p>
                  </a:txBody>
                  <a:tcPr/>
                </a:tc>
                <a:tc>
                  <a:txBody>
                    <a:bodyPr/>
                    <a:lstStyle/>
                    <a:p>
                      <a:r>
                        <a:rPr lang="en-US" altLang="zh-CN" sz="1800" dirty="0">
                          <a:solidFill>
                            <a:schemeClr val="tx1"/>
                          </a:solidFill>
                          <a:latin typeface="Courier New" panose="02070309020205020404" charset="0"/>
                          <a:cs typeface="Courier New" panose="02070309020205020404" charset="0"/>
                        </a:rPr>
                        <a:t>1</a:t>
                      </a:r>
                      <a:endParaRPr lang="en-US" dirty="0">
                        <a:solidFill>
                          <a:schemeClr val="tx1"/>
                        </a:solidFill>
                      </a:endParaRPr>
                    </a:p>
                  </a:txBody>
                  <a:tcPr/>
                </a:tc>
                <a:tc>
                  <a:txBody>
                    <a:bodyPr/>
                    <a:lstStyle/>
                    <a:p>
                      <a:r>
                        <a:rPr lang="en-US" altLang="zh-CN" sz="1800" dirty="0">
                          <a:solidFill>
                            <a:schemeClr val="tx1"/>
                          </a:solidFill>
                          <a:latin typeface="Courier New" panose="02070309020205020404" charset="0"/>
                          <a:cs typeface="Courier New" panose="02070309020205020404" charset="0"/>
                        </a:rPr>
                        <a:t>2</a:t>
                      </a:r>
                      <a:endParaRPr lang="en-US" dirty="0">
                        <a:solidFill>
                          <a:schemeClr val="tx1"/>
                        </a:solidFill>
                      </a:endParaRPr>
                    </a:p>
                  </a:txBody>
                  <a:tcPr/>
                </a:tc>
                <a:tc>
                  <a:txBody>
                    <a:bodyPr/>
                    <a:lstStyle/>
                    <a:p>
                      <a:r>
                        <a:rPr lang="en-US" altLang="zh-CN" sz="1800" dirty="0">
                          <a:solidFill>
                            <a:schemeClr val="tx1"/>
                          </a:solidFill>
                          <a:latin typeface="Courier New" panose="02070309020205020404" charset="0"/>
                          <a:cs typeface="Courier New" panose="02070309020205020404" charset="0"/>
                        </a:rPr>
                        <a:t>3</a:t>
                      </a:r>
                      <a:endParaRPr lang="en-US" dirty="0">
                        <a:solidFill>
                          <a:schemeClr val="tx1"/>
                        </a:solidFill>
                      </a:endParaRPr>
                    </a:p>
                  </a:txBody>
                  <a:tcPr/>
                </a:tc>
                <a:extLst>
                  <a:ext uri="{0D108BD9-81ED-4DB2-BD59-A6C34878D82A}">
                    <a16:rowId xmlns:a16="http://schemas.microsoft.com/office/drawing/2014/main" val="10001"/>
                  </a:ext>
                </a:extLst>
              </a:tr>
              <a:tr h="318319">
                <a:tc>
                  <a:txBody>
                    <a:bodyPr/>
                    <a:lstStyle/>
                    <a:p>
                      <a:r>
                        <a:rPr lang="en-US" altLang="zh-CN" sz="1800" dirty="0">
                          <a:solidFill>
                            <a:schemeClr val="tx1"/>
                          </a:solidFill>
                          <a:latin typeface="Courier New" panose="02070309020205020404" charset="0"/>
                          <a:cs typeface="Courier New" panose="02070309020205020404" charset="0"/>
                        </a:rPr>
                        <a:t>0</a:t>
                      </a:r>
                      <a:endParaRPr lang="en-US" dirty="0">
                        <a:solidFill>
                          <a:schemeClr val="tx1"/>
                        </a:solidFill>
                      </a:endParaRPr>
                    </a:p>
                  </a:txBody>
                  <a:tcPr/>
                </a:tc>
                <a:tc>
                  <a:txBody>
                    <a:bodyPr/>
                    <a:lstStyle/>
                    <a:p>
                      <a:r>
                        <a:rPr lang="en-US" altLang="zh-CN" sz="1800" dirty="0">
                          <a:solidFill>
                            <a:schemeClr val="tx1"/>
                          </a:solidFill>
                          <a:latin typeface="Courier New" panose="02070309020205020404" charset="0"/>
                          <a:cs typeface="Courier New" panose="02070309020205020404" charset="0"/>
                        </a:rPr>
                        <a:t>1</a:t>
                      </a:r>
                      <a:endParaRPr lang="en-US" dirty="0">
                        <a:solidFill>
                          <a:schemeClr val="tx1"/>
                        </a:solidFill>
                      </a:endParaRPr>
                    </a:p>
                  </a:txBody>
                  <a:tcPr/>
                </a:tc>
                <a:tc>
                  <a:txBody>
                    <a:bodyPr/>
                    <a:lstStyle/>
                    <a:p>
                      <a:r>
                        <a:rPr lang="en-US" altLang="zh-CN" sz="1800" dirty="0">
                          <a:solidFill>
                            <a:schemeClr val="tx1"/>
                          </a:solidFill>
                          <a:latin typeface="Courier New" panose="02070309020205020404" charset="0"/>
                          <a:cs typeface="Courier New" panose="02070309020205020404" charset="0"/>
                        </a:rPr>
                        <a:t>2</a:t>
                      </a:r>
                      <a:endParaRPr lang="en-US" dirty="0">
                        <a:solidFill>
                          <a:schemeClr val="tx1"/>
                        </a:solidFill>
                      </a:endParaRPr>
                    </a:p>
                  </a:txBody>
                  <a:tcPr/>
                </a:tc>
                <a:tc>
                  <a:txBody>
                    <a:bodyPr/>
                    <a:lstStyle/>
                    <a:p>
                      <a:r>
                        <a:rPr lang="en-US" altLang="zh-CN" sz="1800" dirty="0">
                          <a:solidFill>
                            <a:schemeClr val="tx1"/>
                          </a:solidFill>
                          <a:latin typeface="Courier New" panose="02070309020205020404" charset="0"/>
                          <a:cs typeface="Courier New" panose="02070309020205020404" charset="0"/>
                        </a:rPr>
                        <a:t>3</a:t>
                      </a:r>
                      <a:endParaRPr lang="en-US" dirty="0">
                        <a:solidFill>
                          <a:schemeClr val="tx1"/>
                        </a:solidFill>
                      </a:endParaRPr>
                    </a:p>
                  </a:txBody>
                  <a:tcPr/>
                </a:tc>
                <a:extLst>
                  <a:ext uri="{0D108BD9-81ED-4DB2-BD59-A6C34878D82A}">
                    <a16:rowId xmlns:a16="http://schemas.microsoft.com/office/drawing/2014/main" val="10002"/>
                  </a:ext>
                </a:extLst>
              </a:tr>
              <a:tr h="318319">
                <a:tc>
                  <a:txBody>
                    <a:bodyPr/>
                    <a:lstStyle/>
                    <a:p>
                      <a:r>
                        <a:rPr lang="en-US" altLang="zh-CN" sz="1800" dirty="0">
                          <a:solidFill>
                            <a:schemeClr val="tx1"/>
                          </a:solidFill>
                          <a:latin typeface="Courier New" panose="02070309020205020404" charset="0"/>
                          <a:cs typeface="Courier New" panose="02070309020205020404" charset="0"/>
                        </a:rPr>
                        <a:t>0</a:t>
                      </a:r>
                      <a:endParaRPr lang="en-US" dirty="0">
                        <a:solidFill>
                          <a:schemeClr val="tx1"/>
                        </a:solidFill>
                      </a:endParaRPr>
                    </a:p>
                  </a:txBody>
                  <a:tcPr/>
                </a:tc>
                <a:tc>
                  <a:txBody>
                    <a:bodyPr/>
                    <a:lstStyle/>
                    <a:p>
                      <a:r>
                        <a:rPr lang="en-US" altLang="zh-CN" sz="1800" dirty="0">
                          <a:solidFill>
                            <a:schemeClr val="tx1"/>
                          </a:solidFill>
                          <a:latin typeface="Courier New" panose="02070309020205020404" charset="0"/>
                          <a:cs typeface="Courier New" panose="02070309020205020404" charset="0"/>
                        </a:rPr>
                        <a:t>1</a:t>
                      </a:r>
                      <a:endParaRPr lang="en-US" dirty="0">
                        <a:solidFill>
                          <a:schemeClr val="tx1"/>
                        </a:solidFill>
                      </a:endParaRPr>
                    </a:p>
                  </a:txBody>
                  <a:tcPr/>
                </a:tc>
                <a:tc>
                  <a:txBody>
                    <a:bodyPr/>
                    <a:lstStyle/>
                    <a:p>
                      <a:r>
                        <a:rPr lang="en-US" altLang="zh-CN" sz="1800" dirty="0">
                          <a:solidFill>
                            <a:schemeClr val="tx1"/>
                          </a:solidFill>
                          <a:latin typeface="Courier New" panose="02070309020205020404" charset="0"/>
                          <a:cs typeface="Courier New" panose="02070309020205020404" charset="0"/>
                        </a:rPr>
                        <a:t>2</a:t>
                      </a:r>
                      <a:endParaRPr lang="en-US" dirty="0">
                        <a:solidFill>
                          <a:schemeClr val="tx1"/>
                        </a:solidFill>
                      </a:endParaRPr>
                    </a:p>
                  </a:txBody>
                  <a:tcPr/>
                </a:tc>
                <a:tc>
                  <a:txBody>
                    <a:bodyPr/>
                    <a:lstStyle/>
                    <a:p>
                      <a:r>
                        <a:rPr lang="en-US" altLang="zh-CN" sz="1800" dirty="0">
                          <a:solidFill>
                            <a:schemeClr val="tx1"/>
                          </a:solidFill>
                          <a:latin typeface="Courier New" panose="02070309020205020404" charset="0"/>
                          <a:cs typeface="Courier New" panose="02070309020205020404" charset="0"/>
                        </a:rPr>
                        <a:t>3</a:t>
                      </a:r>
                      <a:endParaRPr lang="en-US" dirty="0">
                        <a:solidFill>
                          <a:schemeClr val="tx1"/>
                        </a:solidFill>
                      </a:endParaRPr>
                    </a:p>
                  </a:txBody>
                  <a:tcPr/>
                </a:tc>
                <a:extLst>
                  <a:ext uri="{0D108BD9-81ED-4DB2-BD59-A6C34878D82A}">
                    <a16:rowId xmlns:a16="http://schemas.microsoft.com/office/drawing/2014/main" val="10003"/>
                  </a:ext>
                </a:extLst>
              </a:tr>
            </a:tbl>
          </a:graphicData>
        </a:graphic>
      </p:graphicFrame>
      <p:cxnSp>
        <p:nvCxnSpPr>
          <p:cNvPr id="8" name="Straight Arrow Connector 12"/>
          <p:cNvCxnSpPr/>
          <p:nvPr/>
        </p:nvCxnSpPr>
        <p:spPr>
          <a:xfrm>
            <a:off x="5309417" y="1700981"/>
            <a:ext cx="646273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13"/>
          <p:cNvCxnSpPr/>
          <p:nvPr/>
        </p:nvCxnSpPr>
        <p:spPr>
          <a:xfrm>
            <a:off x="5121350" y="4160520"/>
            <a:ext cx="0" cy="13883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397613" y="1641129"/>
            <a:ext cx="4470400" cy="4889500"/>
          </a:xfrm>
          <a:prstGeom prst="rect">
            <a:avLst/>
          </a:prstGeom>
        </p:spPr>
      </p:pic>
      <p:sp>
        <p:nvSpPr>
          <p:cNvPr id="10" name="文本框 9"/>
          <p:cNvSpPr txBox="1"/>
          <p:nvPr/>
        </p:nvSpPr>
        <p:spPr>
          <a:xfrm>
            <a:off x="8288149" y="3368862"/>
            <a:ext cx="505267" cy="646331"/>
          </a:xfrm>
          <a:prstGeom prst="rect">
            <a:avLst/>
          </a:prstGeom>
          <a:noFill/>
        </p:spPr>
        <p:txBody>
          <a:bodyPr wrap="none" rtlCol="0">
            <a:spAutoFit/>
          </a:bodyPr>
          <a:lstStyle/>
          <a:p>
            <a:r>
              <a:rPr kumimoji="1" lang="en-US" altLang="zh-CN" sz="3600" b="1" dirty="0"/>
              <a:t>+</a:t>
            </a:r>
            <a:endParaRPr kumimoji="1" lang="zh-CN" altLang="en-US" b="1" dirty="0"/>
          </a:p>
        </p:txBody>
      </p:sp>
      <p:sp>
        <p:nvSpPr>
          <p:cNvPr id="4" name="页脚占位符 3"/>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t>44</a:t>
            </a:fld>
            <a:endParaRPr kumimoji="1"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9735" y="0"/>
            <a:ext cx="10515600" cy="1325563"/>
          </a:xfrm>
        </p:spPr>
        <p:txBody>
          <a:bodyPr/>
          <a:lstStyle/>
          <a:p>
            <a:r>
              <a:rPr lang="en-US" altLang="zh-CN" dirty="0"/>
              <a:t>Broadcasting</a:t>
            </a:r>
            <a:endParaRPr kumimoji="1" lang="zh-CN" altLang="en-US" dirty="0"/>
          </a:p>
        </p:txBody>
      </p:sp>
      <p:sp>
        <p:nvSpPr>
          <p:cNvPr id="6" name="TextBox 15"/>
          <p:cNvSpPr txBox="1"/>
          <p:nvPr/>
        </p:nvSpPr>
        <p:spPr>
          <a:xfrm>
            <a:off x="357505" y="1165225"/>
            <a:ext cx="11664950" cy="5692775"/>
          </a:xfrm>
          <a:prstGeom prst="rect">
            <a:avLst/>
          </a:prstGeom>
          <a:noFill/>
        </p:spPr>
        <p:txBody>
          <a:bodyPr wrap="square">
            <a:spAutoFit/>
          </a:bodyPr>
          <a:lstStyle/>
          <a:p>
            <a:r>
              <a:rPr lang="en-US" sz="2800" dirty="0">
                <a:latin typeface="Avenir Book" panose="02000503020000020003" pitchFamily="2" charset="0"/>
                <a:ea typeface="Lato" panose="020F0502020204030203" pitchFamily="34" charset="0"/>
                <a:cs typeface="Lato" panose="020F0502020204030203" pitchFamily="34" charset="0"/>
              </a:rPr>
              <a:t>When operating on two arrays, NumPy compares their shapes element-wise. </a:t>
            </a:r>
            <a:r>
              <a:rPr lang="en-US" sz="2800" b="1" dirty="0">
                <a:solidFill>
                  <a:srgbClr val="FF0000"/>
                </a:solidFill>
                <a:latin typeface="Avenir Book" panose="02000503020000020003" pitchFamily="2" charset="0"/>
                <a:ea typeface="Lato" panose="020F0502020204030203" pitchFamily="34" charset="0"/>
                <a:cs typeface="Lato" panose="020F0502020204030203" pitchFamily="34" charset="0"/>
              </a:rPr>
              <a:t>It starts with the trailing (i.e. rightmost) dimensions and works its way left.</a:t>
            </a:r>
            <a:r>
              <a:rPr lang="en-US" sz="2800" dirty="0">
                <a:latin typeface="Avenir Book" panose="02000503020000020003" pitchFamily="2" charset="0"/>
                <a:ea typeface="Lato" panose="020F0502020204030203" pitchFamily="34" charset="0"/>
                <a:cs typeface="Lato" panose="020F0502020204030203" pitchFamily="34" charset="0"/>
              </a:rPr>
              <a:t> Two dimensions are compatible when</a:t>
            </a:r>
          </a:p>
          <a:p>
            <a:pPr marL="514350" indent="-514350">
              <a:buFont typeface="Arial" panose="020B0604020202020204" pitchFamily="34" charset="0"/>
              <a:buChar char="•"/>
            </a:pPr>
            <a:r>
              <a:rPr lang="en-US" sz="2800"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they are equal, or</a:t>
            </a:r>
          </a:p>
          <a:p>
            <a:pPr marL="514350" indent="-514350">
              <a:buFont typeface="Arial" panose="020B0604020202020204" pitchFamily="34" charset="0"/>
              <a:buChar char="•"/>
            </a:pPr>
            <a:r>
              <a:rPr lang="en-US" sz="2800"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one of them is 1</a:t>
            </a:r>
          </a:p>
          <a:p>
            <a:pPr marL="514350" indent="-514350">
              <a:buFont typeface="Arial" panose="020B0604020202020204" pitchFamily="34" charset="0"/>
              <a:buChar char="•"/>
            </a:pPr>
            <a:endParaRPr lang="en-US" sz="2800" dirty="0">
              <a:latin typeface="Avenir Book" panose="02000503020000020003" pitchFamily="2" charset="0"/>
              <a:ea typeface="Lato" panose="020F0502020204030203" pitchFamily="34" charset="0"/>
              <a:cs typeface="Lato" panose="020F0502020204030203" pitchFamily="34" charset="0"/>
            </a:endParaRPr>
          </a:p>
          <a:p>
            <a:r>
              <a:rPr lang="en-US" sz="2800" dirty="0">
                <a:latin typeface="Avenir Book" panose="02000503020000020003" pitchFamily="2" charset="0"/>
                <a:ea typeface="Lato" panose="020F0502020204030203" pitchFamily="34" charset="0"/>
                <a:cs typeface="Lato" panose="020F0502020204030203" pitchFamily="34" charset="0"/>
              </a:rPr>
              <a:t>If these conditions are not met, a </a:t>
            </a:r>
            <a:r>
              <a:rPr lang="en-US" sz="2800" dirty="0" err="1">
                <a:solidFill>
                  <a:schemeClr val="accent2">
                    <a:lumMod val="75000"/>
                  </a:schemeClr>
                </a:solidFill>
                <a:latin typeface="Courier" pitchFamily="2" charset="0"/>
                <a:ea typeface="Lato" panose="020F0502020204030203" pitchFamily="34" charset="0"/>
                <a:cs typeface="Courier New" panose="02070309020205020404" charset="0"/>
              </a:rPr>
              <a:t>ValueError</a:t>
            </a:r>
            <a:r>
              <a:rPr lang="en-US" sz="2800" dirty="0">
                <a:solidFill>
                  <a:schemeClr val="accent2">
                    <a:lumMod val="75000"/>
                  </a:schemeClr>
                </a:solidFill>
                <a:latin typeface="Courier" pitchFamily="2" charset="0"/>
                <a:ea typeface="Lato" panose="020F0502020204030203" pitchFamily="34" charset="0"/>
                <a:cs typeface="Courier New" panose="02070309020205020404" charset="0"/>
              </a:rPr>
              <a:t>: operands could not be broadcast together</a:t>
            </a:r>
            <a:r>
              <a:rPr lang="en-US" sz="2800" dirty="0">
                <a:solidFill>
                  <a:schemeClr val="accent2">
                    <a:lumMod val="75000"/>
                  </a:schemeClr>
                </a:solidFill>
                <a:latin typeface="Courier" pitchFamily="2" charset="0"/>
                <a:ea typeface="Lato" panose="020F0502020204030203" pitchFamily="34" charset="0"/>
                <a:cs typeface="Lato" panose="020F0502020204030203" pitchFamily="34" charset="0"/>
              </a:rPr>
              <a:t> exception</a:t>
            </a:r>
            <a:r>
              <a:rPr lang="en-US" sz="2800" dirty="0">
                <a:latin typeface="Avenir Book" panose="02000503020000020003" pitchFamily="2" charset="0"/>
                <a:ea typeface="Lato" panose="020F0502020204030203" pitchFamily="34" charset="0"/>
                <a:cs typeface="Lato" panose="020F0502020204030203" pitchFamily="34" charset="0"/>
              </a:rPr>
              <a:t> is thrown, indicating that the arrays have incompatible shapes.</a:t>
            </a:r>
          </a:p>
          <a:p>
            <a:endParaRPr lang="en-US" sz="2800" dirty="0">
              <a:latin typeface="Avenir Book" panose="02000503020000020003" pitchFamily="2" charset="0"/>
              <a:ea typeface="Lato" panose="020F0502020204030203" pitchFamily="34" charset="0"/>
              <a:cs typeface="Lato" panose="020F0502020204030203" pitchFamily="34" charset="0"/>
            </a:endParaRPr>
          </a:p>
          <a:p>
            <a:r>
              <a:rPr lang="en-US" sz="2800" dirty="0">
                <a:latin typeface="Avenir Book" panose="02000503020000020003" pitchFamily="2" charset="0"/>
                <a:ea typeface="Lato" panose="020F0502020204030203" pitchFamily="34" charset="0"/>
                <a:cs typeface="Lato" panose="020F0502020204030203" pitchFamily="34" charset="0"/>
              </a:rPr>
              <a:t>The size of the resulting array is the size that is not 1 along each axis of the inputs.</a:t>
            </a:r>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t>45</a:t>
            </a:fld>
            <a:endParaRPr kumimoji="1"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310" y="0"/>
            <a:ext cx="10515600" cy="1325563"/>
          </a:xfrm>
        </p:spPr>
        <p:txBody>
          <a:bodyPr/>
          <a:lstStyle/>
          <a:p>
            <a:r>
              <a:rPr lang="en-US" dirty="0"/>
              <a:t>Broadcasting in arrays</a:t>
            </a:r>
          </a:p>
        </p:txBody>
      </p:sp>
      <p:sp>
        <p:nvSpPr>
          <p:cNvPr id="3" name="Content Placeholder 2"/>
          <p:cNvSpPr>
            <a:spLocks noGrp="1"/>
          </p:cNvSpPr>
          <p:nvPr>
            <p:ph idx="1"/>
          </p:nvPr>
        </p:nvSpPr>
        <p:spPr>
          <a:xfrm>
            <a:off x="619125" y="1158875"/>
            <a:ext cx="11149965" cy="5787390"/>
          </a:xfrm>
        </p:spPr>
        <p:txBody>
          <a:bodyPr>
            <a:normAutofit fontScale="97500"/>
          </a:bodyPr>
          <a:lstStyle/>
          <a:p>
            <a:r>
              <a:rPr lang="en-US" b="1" dirty="0">
                <a:solidFill>
                  <a:srgbClr val="0000FF"/>
                </a:solidFill>
              </a:rPr>
              <a:t>Rule 1</a:t>
            </a:r>
            <a:r>
              <a:rPr lang="en-US" dirty="0"/>
              <a:t> </a:t>
            </a:r>
            <a:r>
              <a:rPr lang="en-US" dirty="0">
                <a:sym typeface="Wingdings" panose="05000000000000000000" pitchFamily="2" charset="2"/>
              </a:rPr>
              <a:t></a:t>
            </a:r>
            <a:r>
              <a:rPr lang="en-US" dirty="0"/>
              <a:t> If two input arrays do not have the same number of dimensions, a “1” will repeatedly be padded to the shape of the smaller array on its left side by NumPy so both the arrays have the same number of dimensions</a:t>
            </a:r>
          </a:p>
          <a:p>
            <a:r>
              <a:rPr lang="en-US" b="1" dirty="0">
                <a:solidFill>
                  <a:srgbClr val="0000FF"/>
                </a:solidFill>
              </a:rPr>
              <a:t>Rule 2</a:t>
            </a:r>
            <a:r>
              <a:rPr lang="en-US" dirty="0"/>
              <a:t> </a:t>
            </a:r>
            <a:r>
              <a:rPr lang="en-US" dirty="0">
                <a:sym typeface="Wingdings" panose="05000000000000000000" pitchFamily="2" charset="2"/>
              </a:rPr>
              <a:t></a:t>
            </a:r>
            <a:r>
              <a:rPr lang="en-US" dirty="0"/>
              <a:t> If the shape of two input arrays does not match, then the array with a shape of “1” along a particular dimension is stretched by NumPy to match the shape of the array having the largest shape along that dimension. The value of the array element is assumed to be the same along that dimension for the “broadcast” array. After application of the broadcasting rules, the sizes of all arrays must match</a:t>
            </a:r>
          </a:p>
          <a:p>
            <a:r>
              <a:rPr lang="en-US" b="1" dirty="0">
                <a:solidFill>
                  <a:srgbClr val="0000FF"/>
                </a:solidFill>
              </a:rPr>
              <a:t>Rule 3</a:t>
            </a:r>
            <a:r>
              <a:rPr lang="en-US" dirty="0"/>
              <a:t> </a:t>
            </a:r>
            <a:r>
              <a:rPr lang="en-US" dirty="0">
                <a:sym typeface="Wingdings" panose="05000000000000000000" pitchFamily="2" charset="2"/>
              </a:rPr>
              <a:t></a:t>
            </a:r>
            <a:r>
              <a:rPr lang="en-US" dirty="0"/>
              <a:t> If the above two rules are not met, a </a:t>
            </a:r>
            <a:r>
              <a:rPr lang="en-US" dirty="0" err="1">
                <a:latin typeface="Courier New" panose="02070309020205020404" charset="0"/>
                <a:cs typeface="Courier New" panose="02070309020205020404" charset="0"/>
              </a:rPr>
              <a:t>ValueError</a:t>
            </a:r>
            <a:r>
              <a:rPr lang="en-US" dirty="0"/>
              <a:t> exception is thrown, indicating that the arrays have incompatible shapes</a:t>
            </a:r>
            <a:endParaRPr lang="en-US" altLang="zh-CN" sz="2000" dirty="0">
              <a:latin typeface="Courier New" panose="02070309020205020404" charset="0"/>
              <a:cs typeface="Courier New" panose="0207030902020502040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Broadcasting in arrays</a:t>
            </a:r>
          </a:p>
        </p:txBody>
      </p:sp>
      <p:sp>
        <p:nvSpPr>
          <p:cNvPr id="3" name="Content Placeholder 2"/>
          <p:cNvSpPr>
            <a:spLocks noGrp="1"/>
          </p:cNvSpPr>
          <p:nvPr>
            <p:ph idx="1"/>
          </p:nvPr>
        </p:nvSpPr>
        <p:spPr>
          <a:xfrm>
            <a:off x="601980" y="1785620"/>
            <a:ext cx="10928350" cy="5787390"/>
          </a:xfrm>
        </p:spPr>
        <p:txBody>
          <a:bodyPr>
            <a:normAutofit/>
          </a:bodyPr>
          <a:lstStyle/>
          <a:p>
            <a:pPr marL="0" lvl="1" indent="0">
              <a:buNone/>
            </a:pPr>
            <a:r>
              <a:rPr lang="en-US" altLang="zh-CN" sz="2000" dirty="0">
                <a:latin typeface="Courier New" panose="02070309020205020404" charset="0"/>
                <a:cs typeface="Courier New" panose="02070309020205020404" charset="0"/>
              </a:rPr>
              <a:t>&gt;&gt;&gt; array_1 = </a:t>
            </a:r>
            <a:r>
              <a:rPr lang="en-US" altLang="zh-CN" sz="2000" dirty="0" err="1">
                <a:latin typeface="Courier New" panose="02070309020205020404" charset="0"/>
                <a:cs typeface="Courier New" panose="02070309020205020404" charset="0"/>
              </a:rPr>
              <a:t>np.random.random</a:t>
            </a:r>
            <a:r>
              <a:rPr lang="en-US" altLang="zh-CN" sz="2000" dirty="0">
                <a:latin typeface="Courier New" panose="02070309020205020404" charset="0"/>
                <a:cs typeface="Courier New" panose="02070309020205020404" charset="0"/>
              </a:rPr>
              <a:t>([2, 3])</a:t>
            </a:r>
          </a:p>
          <a:p>
            <a:pPr marL="0" lvl="1" indent="0">
              <a:buNone/>
            </a:pPr>
            <a:r>
              <a:rPr lang="en-US" altLang="zh-CN" sz="2000" dirty="0">
                <a:latin typeface="Courier New" panose="02070309020205020404" charset="0"/>
                <a:cs typeface="Courier New" panose="02070309020205020404" charset="0"/>
              </a:rPr>
              <a:t>&gt;&gt;&gt; array_2 = </a:t>
            </a:r>
            <a:r>
              <a:rPr lang="en-US" altLang="zh-CN" sz="2000" dirty="0" err="1">
                <a:latin typeface="Courier New" panose="02070309020205020404" charset="0"/>
                <a:cs typeface="Courier New" panose="02070309020205020404" charset="0"/>
              </a:rPr>
              <a:t>np.ones</a:t>
            </a:r>
            <a:r>
              <a:rPr lang="en-US" altLang="zh-CN" sz="2000" dirty="0">
                <a:latin typeface="Courier New" panose="02070309020205020404" charset="0"/>
                <a:cs typeface="Courier New" panose="02070309020205020404" charset="0"/>
              </a:rPr>
              <a:t>(5)</a:t>
            </a:r>
          </a:p>
          <a:p>
            <a:pPr marL="0" lvl="1" indent="0">
              <a:buNone/>
            </a:pPr>
            <a:r>
              <a:rPr lang="en-US" altLang="zh-CN" sz="2000" dirty="0">
                <a:latin typeface="Courier New" panose="02070309020205020404" charset="0"/>
                <a:cs typeface="Courier New" panose="02070309020205020404" charset="0"/>
              </a:rPr>
              <a:t>&gt;&gt;&gt; array_1.shape</a:t>
            </a:r>
          </a:p>
          <a:p>
            <a:pPr marL="0" lvl="1" indent="0">
              <a:buNone/>
            </a:pPr>
            <a:r>
              <a:rPr lang="en-US" altLang="zh-CN" sz="2000" dirty="0">
                <a:latin typeface="Courier New" panose="02070309020205020404" charset="0"/>
                <a:cs typeface="Courier New" panose="02070309020205020404" charset="0"/>
              </a:rPr>
              <a:t>(2, 3)</a:t>
            </a:r>
          </a:p>
          <a:p>
            <a:pPr marL="0" lvl="1" indent="0">
              <a:buNone/>
            </a:pPr>
            <a:r>
              <a:rPr lang="en-US" altLang="zh-CN" sz="2000" dirty="0">
                <a:latin typeface="Courier New" panose="02070309020205020404" charset="0"/>
                <a:cs typeface="Courier New" panose="02070309020205020404" charset="0"/>
              </a:rPr>
              <a:t>&gt;&gt;&gt; array_2.shape</a:t>
            </a:r>
          </a:p>
          <a:p>
            <a:pPr marL="0" lvl="1" indent="0">
              <a:buNone/>
            </a:pPr>
            <a:r>
              <a:rPr lang="en-US" altLang="zh-CN" sz="2000" dirty="0">
                <a:latin typeface="Courier New" panose="02070309020205020404" charset="0"/>
                <a:cs typeface="Courier New" panose="02070309020205020404" charset="0"/>
              </a:rPr>
              <a:t>(5,)</a:t>
            </a:r>
          </a:p>
          <a:p>
            <a:pPr marL="0" lvl="1" indent="0">
              <a:buNone/>
            </a:pPr>
            <a:r>
              <a:rPr lang="en-US" altLang="zh-CN" sz="2000" dirty="0">
                <a:latin typeface="Courier New" panose="02070309020205020404" charset="0"/>
                <a:cs typeface="Courier New" panose="02070309020205020404" charset="0"/>
              </a:rPr>
              <a:t>&gt;&gt;&gt; array_1 + array_2</a:t>
            </a:r>
          </a:p>
          <a:p>
            <a:pPr marL="0" lvl="1" indent="0">
              <a:buNone/>
            </a:pPr>
            <a:r>
              <a:rPr lang="en-US" altLang="zh-CN" sz="2000" dirty="0">
                <a:latin typeface="Courier New" panose="02070309020205020404" charset="0"/>
                <a:cs typeface="Courier New" panose="02070309020205020404" charset="0"/>
              </a:rPr>
              <a:t>Traceback (most recent call last):</a:t>
            </a:r>
          </a:p>
          <a:p>
            <a:pPr marL="0" lvl="1" indent="0">
              <a:buNone/>
            </a:pPr>
            <a:r>
              <a:rPr lang="en-US" altLang="zh-CN" sz="2000" dirty="0">
                <a:latin typeface="Courier New" panose="02070309020205020404" charset="0"/>
                <a:cs typeface="Courier New" panose="02070309020205020404" charset="0"/>
              </a:rPr>
              <a:t>  File "&lt;stdin&gt;", line 1, in &lt;module&gt;</a:t>
            </a:r>
          </a:p>
          <a:p>
            <a:pPr marL="0" lvl="1" indent="0">
              <a:buNone/>
            </a:pPr>
            <a:r>
              <a:rPr lang="en-US" altLang="zh-CN" sz="2000" dirty="0" err="1">
                <a:latin typeface="Courier New" panose="02070309020205020404" charset="0"/>
                <a:cs typeface="Courier New" panose="02070309020205020404" charset="0"/>
              </a:rPr>
              <a:t>ValueError</a:t>
            </a:r>
            <a:r>
              <a:rPr lang="en-US" altLang="zh-CN" sz="2000" dirty="0">
                <a:latin typeface="Courier New" panose="02070309020205020404" charset="0"/>
                <a:cs typeface="Courier New" panose="02070309020205020404" charset="0"/>
              </a:rPr>
              <a:t>: operands could not be broadcast together with shapes (2,3) (5,)</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370" y="249555"/>
            <a:ext cx="10515600" cy="1325563"/>
          </a:xfrm>
        </p:spPr>
        <p:txBody>
          <a:bodyPr/>
          <a:lstStyle/>
          <a:p>
            <a:r>
              <a:rPr lang="en-US" altLang="zh-CN" dirty="0"/>
              <a:t>Broadcasting</a:t>
            </a:r>
            <a:endParaRPr kumimoji="1" lang="zh-CN" altLang="en-US" dirty="0"/>
          </a:p>
        </p:txBody>
      </p:sp>
      <p:sp>
        <p:nvSpPr>
          <p:cNvPr id="4" name="TextBox 15"/>
          <p:cNvSpPr txBox="1"/>
          <p:nvPr/>
        </p:nvSpPr>
        <p:spPr>
          <a:xfrm>
            <a:off x="3900805" y="1206500"/>
            <a:ext cx="7870825" cy="953135"/>
          </a:xfrm>
          <a:prstGeom prst="rect">
            <a:avLst/>
          </a:prstGeom>
          <a:noFill/>
        </p:spPr>
        <p:txBody>
          <a:bodyPr wrap="square">
            <a:spAutoFit/>
          </a:bodyPr>
          <a:lstStyle/>
          <a:p>
            <a:r>
              <a:rPr lang="en-US" sz="2800" dirty="0">
                <a:solidFill>
                  <a:schemeClr val="accent2"/>
                </a:solidFill>
                <a:latin typeface="Avenir Book" panose="02000503020000020003" pitchFamily="2" charset="0"/>
                <a:ea typeface="Lato" panose="020F0502020204030203" pitchFamily="34" charset="0"/>
                <a:cs typeface="Lato" panose="020F0502020204030203" pitchFamily="34" charset="0"/>
              </a:rPr>
              <a:t>The size of the resulting array is the size that is not 1 along each axis of the inputs.</a:t>
            </a:r>
          </a:p>
        </p:txBody>
      </p:sp>
      <p:pic>
        <p:nvPicPr>
          <p:cNvPr id="5" name="Picture 11"/>
          <p:cNvPicPr>
            <a:picLocks noChangeAspect="1"/>
          </p:cNvPicPr>
          <p:nvPr/>
        </p:nvPicPr>
        <p:blipFill>
          <a:blip r:embed="rId2"/>
          <a:stretch>
            <a:fillRect/>
          </a:stretch>
        </p:blipFill>
        <p:spPr>
          <a:xfrm>
            <a:off x="633945" y="2502307"/>
            <a:ext cx="2856507" cy="4133210"/>
          </a:xfrm>
          <a:prstGeom prst="rect">
            <a:avLst/>
          </a:prstGeom>
        </p:spPr>
      </p:pic>
      <p:pic>
        <p:nvPicPr>
          <p:cNvPr id="7" name="Picture 12"/>
          <p:cNvPicPr>
            <a:picLocks noChangeAspect="1"/>
          </p:cNvPicPr>
          <p:nvPr/>
        </p:nvPicPr>
        <p:blipFill>
          <a:blip r:embed="rId3"/>
          <a:stretch>
            <a:fillRect/>
          </a:stretch>
        </p:blipFill>
        <p:spPr>
          <a:xfrm>
            <a:off x="4340942" y="2580805"/>
            <a:ext cx="7772400" cy="1482596"/>
          </a:xfrm>
          <a:prstGeom prst="rect">
            <a:avLst/>
          </a:prstGeom>
        </p:spPr>
      </p:pic>
      <p:sp>
        <p:nvSpPr>
          <p:cNvPr id="8" name="TextBox 14"/>
          <p:cNvSpPr txBox="1"/>
          <p:nvPr/>
        </p:nvSpPr>
        <p:spPr>
          <a:xfrm>
            <a:off x="1275617" y="2135747"/>
            <a:ext cx="2271251" cy="369332"/>
          </a:xfrm>
          <a:prstGeom prst="rect">
            <a:avLst/>
          </a:prstGeom>
          <a:noFill/>
        </p:spPr>
        <p:txBody>
          <a:bodyPr wrap="square">
            <a:spAutoFit/>
          </a:bodyPr>
          <a:lstStyle/>
          <a:p>
            <a:r>
              <a:rPr lang="en-US" dirty="0" err="1">
                <a:solidFill>
                  <a:srgbClr val="333333"/>
                </a:solidFill>
                <a:latin typeface="Open Sans" panose="020B0806030504020204" pitchFamily="34" charset="0"/>
              </a:rPr>
              <a:t>B</a:t>
            </a:r>
            <a:r>
              <a:rPr lang="en-US" b="0" i="0" dirty="0" err="1">
                <a:solidFill>
                  <a:srgbClr val="333333"/>
                </a:solidFill>
                <a:effectLst/>
                <a:latin typeface="Open Sans" panose="020B0806030504020204" pitchFamily="34" charset="0"/>
              </a:rPr>
              <a:t>roadcastable</a:t>
            </a:r>
            <a:endParaRPr lang="en-US" dirty="0"/>
          </a:p>
        </p:txBody>
      </p:sp>
      <p:sp>
        <p:nvSpPr>
          <p:cNvPr id="9" name="TextBox 16"/>
          <p:cNvSpPr txBox="1"/>
          <p:nvPr/>
        </p:nvSpPr>
        <p:spPr>
          <a:xfrm>
            <a:off x="4340942" y="2167251"/>
            <a:ext cx="2271251" cy="369332"/>
          </a:xfrm>
          <a:prstGeom prst="rect">
            <a:avLst/>
          </a:prstGeom>
          <a:noFill/>
        </p:spPr>
        <p:txBody>
          <a:bodyPr wrap="square">
            <a:spAutoFit/>
          </a:bodyPr>
          <a:lstStyle/>
          <a:p>
            <a:r>
              <a:rPr lang="en-US" dirty="0">
                <a:solidFill>
                  <a:srgbClr val="333333"/>
                </a:solidFill>
                <a:latin typeface="Open Sans" panose="020B0806030504020204" pitchFamily="34" charset="0"/>
              </a:rPr>
              <a:t>Not </a:t>
            </a:r>
            <a:r>
              <a:rPr lang="en-US" dirty="0" err="1">
                <a:solidFill>
                  <a:srgbClr val="333333"/>
                </a:solidFill>
                <a:latin typeface="Open Sans" panose="020B0806030504020204" pitchFamily="34" charset="0"/>
              </a:rPr>
              <a:t>b</a:t>
            </a:r>
            <a:r>
              <a:rPr lang="en-US" b="0" i="0" dirty="0" err="1">
                <a:solidFill>
                  <a:srgbClr val="333333"/>
                </a:solidFill>
                <a:effectLst/>
                <a:latin typeface="Open Sans" panose="020B0806030504020204" pitchFamily="34" charset="0"/>
              </a:rPr>
              <a:t>roadcastable</a:t>
            </a:r>
            <a:endParaRPr lang="en-US" dirty="0"/>
          </a:p>
        </p:txBody>
      </p:sp>
      <p:sp>
        <p:nvSpPr>
          <p:cNvPr id="10" name="TextBox 17"/>
          <p:cNvSpPr txBox="1"/>
          <p:nvPr/>
        </p:nvSpPr>
        <p:spPr>
          <a:xfrm>
            <a:off x="4473678" y="4240518"/>
            <a:ext cx="6243483" cy="2308324"/>
          </a:xfrm>
          <a:prstGeom prst="rect">
            <a:avLst/>
          </a:prstGeom>
          <a:noFill/>
        </p:spPr>
        <p:txBody>
          <a:bodyPr wrap="squar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Question:</a:t>
            </a:r>
          </a:p>
          <a:p>
            <a:endParaRPr lang="en-US" sz="2400" dirty="0">
              <a:latin typeface="Lato" panose="020F0502020204030203" pitchFamily="34" charset="0"/>
              <a:ea typeface="Lato" panose="020F0502020204030203" pitchFamily="34" charset="0"/>
              <a:cs typeface="Lato" panose="020F0502020204030203" pitchFamily="34" charset="0"/>
            </a:endParaRPr>
          </a:p>
          <a:p>
            <a:r>
              <a:rPr lang="en-US" sz="2400" dirty="0">
                <a:latin typeface="Courier New" panose="02070309020205020404" charset="0"/>
                <a:ea typeface="Lato" panose="020F0502020204030203" pitchFamily="34" charset="0"/>
                <a:cs typeface="Courier New" panose="02070309020205020404" charset="0"/>
              </a:rPr>
              <a:t>A	 (2d array): 4 x 1</a:t>
            </a:r>
          </a:p>
          <a:p>
            <a:r>
              <a:rPr lang="en-US" sz="2400" dirty="0">
                <a:latin typeface="Courier New" panose="02070309020205020404" charset="0"/>
                <a:ea typeface="Lato" panose="020F0502020204030203" pitchFamily="34" charset="0"/>
                <a:cs typeface="Courier New" panose="02070309020205020404" charset="0"/>
              </a:rPr>
              <a:t>B	 (1d array): 4</a:t>
            </a:r>
          </a:p>
          <a:p>
            <a:endParaRPr lang="en-US" sz="2400" dirty="0">
              <a:latin typeface="Lato" panose="020F0502020204030203" pitchFamily="34" charset="0"/>
              <a:ea typeface="Lato" panose="020F0502020204030203" pitchFamily="34" charset="0"/>
              <a:cs typeface="Lato" panose="020F0502020204030203" pitchFamily="34" charset="0"/>
            </a:endParaRPr>
          </a:p>
          <a:p>
            <a:r>
              <a:rPr lang="en-US" sz="2400" dirty="0">
                <a:latin typeface="Lato" panose="020F0502020204030203" pitchFamily="34" charset="0"/>
                <a:ea typeface="Lato" panose="020F0502020204030203" pitchFamily="34" charset="0"/>
                <a:cs typeface="Lato" panose="020F0502020204030203" pitchFamily="34" charset="0"/>
              </a:rPr>
              <a:t>What is the dimension of </a:t>
            </a:r>
            <a:r>
              <a:rPr lang="en-US" sz="2400" dirty="0">
                <a:latin typeface="Courier New" panose="02070309020205020404" charset="0"/>
                <a:ea typeface="Lato" panose="020F0502020204030203" pitchFamily="34" charset="0"/>
                <a:cs typeface="Courier New" panose="02070309020205020404" charset="0"/>
              </a:rPr>
              <a:t>A * B</a:t>
            </a:r>
            <a:r>
              <a:rPr lang="en-US" sz="2400" dirty="0">
                <a:latin typeface="Lato" panose="020F0502020204030203" pitchFamily="34" charset="0"/>
                <a:ea typeface="Lato" panose="020F0502020204030203" pitchFamily="34" charset="0"/>
                <a:cs typeface="Lato" panose="020F0502020204030203" pitchFamily="34" charset="0"/>
              </a:rPr>
              <a:t>? </a:t>
            </a:r>
          </a:p>
        </p:txBody>
      </p:sp>
      <p:sp>
        <p:nvSpPr>
          <p:cNvPr id="3" name="页脚占位符 2"/>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t>48</a:t>
            </a:fld>
            <a:endParaRPr kumimoji="1"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NumPy Random</a:t>
            </a:r>
          </a:p>
        </p:txBody>
      </p:sp>
      <p:sp>
        <p:nvSpPr>
          <p:cNvPr id="3" name="内容占位符 2"/>
          <p:cNvSpPr>
            <a:spLocks noGrp="1"/>
          </p:cNvSpPr>
          <p:nvPr>
            <p:ph idx="1"/>
          </p:nvPr>
        </p:nvSpPr>
        <p:spPr/>
        <p:txBody>
          <a:bodyPr>
            <a:normAutofit/>
          </a:bodyPr>
          <a:lstStyle/>
          <a:p>
            <a:r>
              <a:rPr lang="en-US" altLang="zh-CN" dirty="0"/>
              <a:t>Random numbers are widely used in science and engineering computations</a:t>
            </a:r>
          </a:p>
          <a:p>
            <a:endParaRPr lang="en-US" altLang="zh-CN" dirty="0"/>
          </a:p>
          <a:p>
            <a:r>
              <a:rPr lang="en-US" altLang="zh-CN" dirty="0"/>
              <a:t>The basic idea of a random number generator is that it should be able to produce a sequence of numbers that are distributed according to some predetermined distribution functions</a:t>
            </a:r>
          </a:p>
          <a:p>
            <a:endParaRPr lang="en-US" altLang="zh-CN" dirty="0"/>
          </a:p>
          <a:p>
            <a:r>
              <a:rPr lang="en-US" altLang="zh-CN" dirty="0"/>
              <a:t>NumPy provides a number of such random number generators in its library </a:t>
            </a:r>
            <a:r>
              <a:rPr lang="en-US" altLang="zh-CN" dirty="0" err="1">
                <a:solidFill>
                  <a:schemeClr val="accent2">
                    <a:lumMod val="75000"/>
                  </a:schemeClr>
                </a:solidFill>
                <a:latin typeface="Courier" pitchFamily="2" charset="0"/>
              </a:rPr>
              <a:t>numpy.random</a:t>
            </a:r>
            <a:endParaRPr lang="en-US" altLang="zh-CN" dirty="0">
              <a:solidFill>
                <a:schemeClr val="accent2">
                  <a:lumMod val="75000"/>
                </a:schemeClr>
              </a:solidFill>
              <a:latin typeface="Courier" pitchFamily="2" charset="0"/>
            </a:endParaRPr>
          </a:p>
          <a:p>
            <a:endParaRPr lang="en-US" altLang="zh-CN" dirty="0"/>
          </a:p>
          <a:p>
            <a:endParaRPr lang="en-US" altLang="zh-CN" dirty="0"/>
          </a:p>
          <a:p>
            <a:endParaRPr lang="en-US" altLang="zh-CN" dirty="0"/>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AFBFFF-4DB9-4D40-9D08-8646D0DA41EC}" type="slidenum">
              <a:rPr kumimoji="1" lang="zh-CN" altLang="en-US" smtClean="0"/>
              <a:t>49</a:t>
            </a:fld>
            <a:endParaRPr kumimoji="1"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Numpy</a:t>
            </a:r>
            <a:r>
              <a:rPr kumimoji="1" lang="en-US" altLang="zh-CN" dirty="0"/>
              <a:t>—</a:t>
            </a:r>
            <a:r>
              <a:rPr kumimoji="1" lang="en-US" altLang="zh-CN" dirty="0" err="1"/>
              <a:t>Ndarray</a:t>
            </a:r>
            <a:r>
              <a:rPr kumimoji="1" lang="en-US" altLang="zh-CN" dirty="0"/>
              <a:t> Object</a:t>
            </a:r>
            <a:endParaRPr kumimoji="1" lang="zh-CN" altLang="en-US" dirty="0"/>
          </a:p>
        </p:txBody>
      </p:sp>
      <p:sp>
        <p:nvSpPr>
          <p:cNvPr id="3" name="内容占位符 2"/>
          <p:cNvSpPr>
            <a:spLocks noGrp="1"/>
          </p:cNvSpPr>
          <p:nvPr>
            <p:ph idx="1"/>
          </p:nvPr>
        </p:nvSpPr>
        <p:spPr/>
        <p:txBody>
          <a:bodyPr/>
          <a:lstStyle/>
          <a:p>
            <a:pPr>
              <a:lnSpc>
                <a:spcPct val="150000"/>
              </a:lnSpc>
            </a:pPr>
            <a:r>
              <a:rPr lang="en-US" altLang="zh-CN" dirty="0"/>
              <a:t>The most important object defined in NumPy is an N-dimensional array type called </a:t>
            </a:r>
            <a:r>
              <a:rPr lang="en-US" altLang="zh-CN" b="1" dirty="0" err="1">
                <a:solidFill>
                  <a:schemeClr val="accent2">
                    <a:lumMod val="75000"/>
                  </a:schemeClr>
                </a:solidFill>
              </a:rPr>
              <a:t>ndarray</a:t>
            </a:r>
            <a:r>
              <a:rPr lang="en-US" altLang="zh-CN" dirty="0"/>
              <a:t>. It describes the collection of items of the </a:t>
            </a:r>
            <a:r>
              <a:rPr lang="en-US" altLang="zh-CN" b="1" dirty="0">
                <a:solidFill>
                  <a:schemeClr val="accent2">
                    <a:lumMod val="75000"/>
                  </a:schemeClr>
                </a:solidFill>
              </a:rPr>
              <a:t>same type</a:t>
            </a:r>
            <a:r>
              <a:rPr lang="en-US" altLang="zh-CN" dirty="0"/>
              <a:t>. Items in the collection can be accessed using a zero-based index.</a:t>
            </a:r>
            <a:br>
              <a:rPr lang="en-US" altLang="zh-CN" dirty="0">
                <a:solidFill>
                  <a:schemeClr val="accent2">
                    <a:lumMod val="75000"/>
                  </a:schemeClr>
                </a:solidFill>
              </a:rPr>
            </a:br>
            <a:endParaRPr lang="en-US" altLang="zh-CN" dirty="0">
              <a:solidFill>
                <a:schemeClr val="accent2">
                  <a:lumMod val="75000"/>
                </a:schemeClr>
              </a:solidFill>
            </a:endParaRPr>
          </a:p>
          <a:p>
            <a:endParaRPr kumimoji="1" lang="zh-CN" altLang="en-US" dirty="0"/>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AFBFFF-4DB9-4D40-9D08-8646D0DA41EC}" type="slidenum">
              <a:rPr kumimoji="1" lang="zh-CN" altLang="en-US" smtClean="0"/>
              <a:t>5</a:t>
            </a:fld>
            <a:endParaRPr kumimoji="1"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NumPy Random</a:t>
            </a:r>
          </a:p>
        </p:txBody>
      </p:sp>
      <p:sp>
        <p:nvSpPr>
          <p:cNvPr id="6" name="Content Placeholder 2"/>
          <p:cNvSpPr txBox="1"/>
          <p:nvPr/>
        </p:nvSpPr>
        <p:spPr>
          <a:xfrm>
            <a:off x="612007" y="1490148"/>
            <a:ext cx="11352299" cy="4437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7" name="TextBox 2"/>
          <p:cNvSpPr txBox="1"/>
          <p:nvPr/>
        </p:nvSpPr>
        <p:spPr>
          <a:xfrm>
            <a:off x="459607" y="1981834"/>
            <a:ext cx="6407670" cy="1569660"/>
          </a:xfrm>
          <a:prstGeom prst="rect">
            <a:avLst/>
          </a:prstGeom>
          <a:noFill/>
          <a:ln>
            <a:solidFill>
              <a:schemeClr val="accent1"/>
            </a:solidFill>
          </a:ln>
        </p:spPr>
        <p:txBody>
          <a:bodyPr wrap="square">
            <a:spAutoFit/>
          </a:bodyPr>
          <a:lstStyle/>
          <a:p>
            <a:r>
              <a:rPr lang="en-US" sz="2400" b="0" i="0" dirty="0">
                <a:solidFill>
                  <a:srgbClr val="0000CD"/>
                </a:solidFill>
                <a:effectLst/>
                <a:latin typeface="Consolas" panose="020B0609020204030204" pitchFamily="49" charset="0"/>
              </a:rPr>
              <a:t>from</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numpy</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import</a:t>
            </a:r>
            <a:r>
              <a:rPr lang="en-US" sz="2400" b="0" i="0" dirty="0">
                <a:solidFill>
                  <a:srgbClr val="000000"/>
                </a:solidFill>
                <a:effectLst/>
                <a:latin typeface="Consolas" panose="020B0609020204030204" pitchFamily="49" charset="0"/>
              </a:rPr>
              <a:t> random</a:t>
            </a:r>
            <a:br>
              <a:rPr lang="en-US" sz="2400" dirty="0">
                <a:latin typeface="Avenir Book" panose="02000503020000020003" pitchFamily="2" charset="0"/>
              </a:rPr>
            </a:br>
            <a:br>
              <a:rPr lang="en-US" sz="2400" dirty="0">
                <a:latin typeface="Avenir Book" panose="02000503020000020003" pitchFamily="2" charset="0"/>
              </a:rPr>
            </a:br>
            <a:r>
              <a:rPr lang="en-US" sz="2400" b="0" i="0" dirty="0">
                <a:solidFill>
                  <a:srgbClr val="000000"/>
                </a:solidFill>
                <a:effectLst/>
                <a:latin typeface="Consolas" panose="020B0609020204030204" pitchFamily="49" charset="0"/>
              </a:rPr>
              <a:t>x = </a:t>
            </a:r>
            <a:r>
              <a:rPr lang="en-US" sz="2400" b="0" i="0" dirty="0" err="1">
                <a:solidFill>
                  <a:srgbClr val="000000"/>
                </a:solidFill>
                <a:effectLst/>
                <a:latin typeface="Consolas" panose="020B0609020204030204" pitchFamily="49" charset="0"/>
              </a:rPr>
              <a:t>random.randint</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100</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(x)</a:t>
            </a:r>
            <a:endParaRPr lang="en-US" altLang="zh-CN" sz="2400" b="1" dirty="0">
              <a:solidFill>
                <a:schemeClr val="accent1"/>
              </a:solidFill>
              <a:latin typeface="Courier New" panose="02070309020205020404" charset="0"/>
              <a:ea typeface="Lato" panose="020F0502020204030203" pitchFamily="34" charset="0"/>
              <a:cs typeface="Courier New" panose="02070309020205020404" charset="0"/>
            </a:endParaRPr>
          </a:p>
        </p:txBody>
      </p:sp>
      <p:sp>
        <p:nvSpPr>
          <p:cNvPr id="8" name="TextBox 13"/>
          <p:cNvSpPr txBox="1"/>
          <p:nvPr/>
        </p:nvSpPr>
        <p:spPr>
          <a:xfrm>
            <a:off x="459607" y="1483264"/>
            <a:ext cx="5986832" cy="461665"/>
          </a:xfrm>
          <a:prstGeom prst="rect">
            <a:avLst/>
          </a:prstGeom>
          <a:noFill/>
        </p:spPr>
        <p:txBody>
          <a:bodyPr wrap="none" rtlCol="0">
            <a:spAutoFit/>
          </a:bodyPr>
          <a:lstStyle/>
          <a:p>
            <a:r>
              <a:rPr lang="en-US" sz="2400" b="1" dirty="0">
                <a:latin typeface="Avenir Book" panose="02000503020000020003" pitchFamily="2" charset="0"/>
                <a:ea typeface="Lato" panose="020F0502020204030203" pitchFamily="34" charset="0"/>
                <a:cs typeface="Lato" panose="020F0502020204030203" pitchFamily="34" charset="0"/>
              </a:rPr>
              <a:t>Generate a random integer from 0 to 100:</a:t>
            </a:r>
          </a:p>
        </p:txBody>
      </p:sp>
      <p:sp>
        <p:nvSpPr>
          <p:cNvPr id="9" name="TextBox 10"/>
          <p:cNvSpPr txBox="1"/>
          <p:nvPr/>
        </p:nvSpPr>
        <p:spPr>
          <a:xfrm>
            <a:off x="444404" y="4894559"/>
            <a:ext cx="6407670" cy="830997"/>
          </a:xfrm>
          <a:prstGeom prst="rect">
            <a:avLst/>
          </a:prstGeom>
          <a:noFill/>
          <a:ln>
            <a:solidFill>
              <a:schemeClr val="accent1"/>
            </a:solidFill>
          </a:ln>
        </p:spPr>
        <p:txBody>
          <a:bodyPr wrap="square">
            <a:spAutoFit/>
          </a:bodyPr>
          <a:lstStyle/>
          <a:p>
            <a:r>
              <a:rPr lang="en-US" sz="2400" b="0" i="0" dirty="0">
                <a:solidFill>
                  <a:srgbClr val="000000"/>
                </a:solidFill>
                <a:effectLst/>
                <a:latin typeface="Consolas" panose="020B0609020204030204" pitchFamily="49" charset="0"/>
              </a:rPr>
              <a:t>x = </a:t>
            </a:r>
            <a:r>
              <a:rPr lang="en-US" sz="2400" b="0" i="0" dirty="0" err="1">
                <a:solidFill>
                  <a:srgbClr val="000000"/>
                </a:solidFill>
                <a:effectLst/>
                <a:latin typeface="Consolas" panose="020B0609020204030204" pitchFamily="49" charset="0"/>
              </a:rPr>
              <a:t>random.rand</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(x)</a:t>
            </a:r>
            <a:endParaRPr lang="en-US" altLang="zh-CN" sz="2400" b="1" dirty="0">
              <a:solidFill>
                <a:schemeClr val="accent1"/>
              </a:solidFill>
              <a:latin typeface="Courier New" panose="02070309020205020404" charset="0"/>
              <a:ea typeface="Lato" panose="020F0502020204030203" pitchFamily="34" charset="0"/>
              <a:cs typeface="Courier New" panose="02070309020205020404" charset="0"/>
            </a:endParaRPr>
          </a:p>
        </p:txBody>
      </p:sp>
      <p:sp>
        <p:nvSpPr>
          <p:cNvPr id="10" name="TextBox 11"/>
          <p:cNvSpPr txBox="1"/>
          <p:nvPr/>
        </p:nvSpPr>
        <p:spPr>
          <a:xfrm>
            <a:off x="444404" y="3617270"/>
            <a:ext cx="6407670" cy="461665"/>
          </a:xfrm>
          <a:prstGeom prst="rect">
            <a:avLst/>
          </a:prstGeom>
          <a:noFill/>
          <a:ln>
            <a:solidFill>
              <a:schemeClr val="accent1"/>
            </a:solidFill>
          </a:ln>
        </p:spPr>
        <p:txBody>
          <a:bodyPr wrap="square">
            <a:spAutoFit/>
          </a:bodyPr>
          <a:lstStyle/>
          <a:p>
            <a:r>
              <a:rPr lang="en-US" altLang="zh-CN" sz="2400" b="1" dirty="0">
                <a:solidFill>
                  <a:schemeClr val="tx2"/>
                </a:solidFill>
                <a:latin typeface="Courier New" panose="02070309020205020404" charset="0"/>
                <a:ea typeface="Lato" panose="020F0502020204030203" pitchFamily="34" charset="0"/>
                <a:cs typeface="Courier New" panose="02070309020205020404" charset="0"/>
              </a:rPr>
              <a:t>98</a:t>
            </a:r>
          </a:p>
        </p:txBody>
      </p:sp>
      <p:sp>
        <p:nvSpPr>
          <p:cNvPr id="11" name="TextBox 15"/>
          <p:cNvSpPr txBox="1"/>
          <p:nvPr/>
        </p:nvSpPr>
        <p:spPr>
          <a:xfrm>
            <a:off x="444404" y="5812856"/>
            <a:ext cx="6407670" cy="461665"/>
          </a:xfrm>
          <a:prstGeom prst="rect">
            <a:avLst/>
          </a:prstGeom>
          <a:noFill/>
          <a:ln>
            <a:solidFill>
              <a:schemeClr val="accent1"/>
            </a:solidFill>
          </a:ln>
        </p:spPr>
        <p:txBody>
          <a:bodyPr wrap="square">
            <a:spAutoFit/>
          </a:bodyPr>
          <a:lstStyle/>
          <a:p>
            <a:r>
              <a:rPr lang="en-US" altLang="zh-CN" sz="2400" b="1" dirty="0">
                <a:solidFill>
                  <a:schemeClr val="tx2"/>
                </a:solidFill>
                <a:latin typeface="Courier New" panose="02070309020205020404" charset="0"/>
                <a:ea typeface="Lato" panose="020F0502020204030203" pitchFamily="34" charset="0"/>
                <a:cs typeface="Courier New" panose="02070309020205020404" charset="0"/>
              </a:rPr>
              <a:t>0.7895916740359221</a:t>
            </a:r>
          </a:p>
        </p:txBody>
      </p:sp>
      <p:sp>
        <p:nvSpPr>
          <p:cNvPr id="12" name="TextBox 5"/>
          <p:cNvSpPr txBox="1"/>
          <p:nvPr/>
        </p:nvSpPr>
        <p:spPr>
          <a:xfrm>
            <a:off x="7321868" y="6457575"/>
            <a:ext cx="6096000" cy="369332"/>
          </a:xfrm>
          <a:prstGeom prst="rect">
            <a:avLst/>
          </a:prstGeom>
          <a:noFill/>
        </p:spPr>
        <p:txBody>
          <a:bodyPr wrap="square">
            <a:spAutoFit/>
          </a:bodyPr>
          <a:lstStyle/>
          <a:p>
            <a:r>
              <a:rPr lang="en-US" dirty="0">
                <a:solidFill>
                  <a:schemeClr val="accent3"/>
                </a:solidFill>
                <a:latin typeface="Lato" panose="020F0502020204030203" pitchFamily="34" charset="0"/>
                <a:ea typeface="Lato" panose="020F0502020204030203" pitchFamily="34" charset="0"/>
                <a:cs typeface="Lato" panose="020F0502020204030203" pitchFamily="34" charset="0"/>
                <a:hlinkClick r:id="rId2"/>
              </a:rPr>
              <a:t>https://www.w3schools.com/python/numpy</a:t>
            </a:r>
            <a:r>
              <a:rPr lang="zh-CN" altLang="en-US" dirty="0">
                <a:solidFill>
                  <a:schemeClr val="accent3"/>
                </a:solidFill>
                <a:latin typeface="Lato" panose="020F0502020204030203" pitchFamily="34" charset="0"/>
                <a:ea typeface="Lato" panose="020F0502020204030203" pitchFamily="34" charset="0"/>
                <a:cs typeface="Lato" panose="020F0502020204030203" pitchFamily="34" charset="0"/>
              </a:rPr>
              <a:t> </a:t>
            </a:r>
            <a:endParaRPr lang="en-US" dirty="0">
              <a:solidFill>
                <a:schemeClr val="accent3"/>
              </a:solidFill>
              <a:latin typeface="Lato" panose="020F0502020204030203" pitchFamily="34" charset="0"/>
              <a:ea typeface="Lato" panose="020F0502020204030203" pitchFamily="34" charset="0"/>
              <a:cs typeface="Lato" panose="020F0502020204030203" pitchFamily="34" charset="0"/>
            </a:endParaRPr>
          </a:p>
        </p:txBody>
      </p:sp>
      <p:sp>
        <p:nvSpPr>
          <p:cNvPr id="13" name="TextBox 17"/>
          <p:cNvSpPr txBox="1"/>
          <p:nvPr/>
        </p:nvSpPr>
        <p:spPr>
          <a:xfrm>
            <a:off x="444404" y="4356694"/>
            <a:ext cx="5214889" cy="461665"/>
          </a:xfrm>
          <a:prstGeom prst="rect">
            <a:avLst/>
          </a:prstGeom>
          <a:noFill/>
        </p:spPr>
        <p:txBody>
          <a:bodyPr wrap="none" rtlCol="0">
            <a:spAutoFit/>
          </a:bodyPr>
          <a:lstStyle/>
          <a:p>
            <a:r>
              <a:rPr lang="en-US" sz="2400" b="1" dirty="0">
                <a:latin typeface="Lato" panose="020F0502020204030203" pitchFamily="34" charset="0"/>
                <a:ea typeface="Lato" panose="020F0502020204030203" pitchFamily="34" charset="0"/>
                <a:cs typeface="Lato" panose="020F0502020204030203" pitchFamily="34" charset="0"/>
              </a:rPr>
              <a:t>Generate a random float from 0 to 1:</a:t>
            </a:r>
          </a:p>
        </p:txBody>
      </p:sp>
      <p:sp>
        <p:nvSpPr>
          <p:cNvPr id="14" name="TextBox 18"/>
          <p:cNvSpPr txBox="1"/>
          <p:nvPr/>
        </p:nvSpPr>
        <p:spPr>
          <a:xfrm>
            <a:off x="6733540" y="147320"/>
            <a:ext cx="5101590" cy="829945"/>
          </a:xfrm>
          <a:prstGeom prst="rect">
            <a:avLst/>
          </a:prstGeom>
          <a:noFill/>
        </p:spPr>
        <p:txBody>
          <a:bodyPr wrap="square" rtlCol="0">
            <a:spAutoFit/>
          </a:bodyPr>
          <a:lstStyle/>
          <a:p>
            <a:r>
              <a:rPr lang="en-US" sz="2400" b="1" dirty="0">
                <a:latin typeface="Lato" panose="020F0502020204030203" pitchFamily="34" charset="0"/>
                <a:ea typeface="Lato" panose="020F0502020204030203" pitchFamily="34" charset="0"/>
                <a:cs typeface="Lato" panose="020F0502020204030203" pitchFamily="34" charset="0"/>
              </a:rPr>
              <a:t>Random numbers are expected to be different from time to time</a:t>
            </a:r>
          </a:p>
        </p:txBody>
      </p:sp>
      <p:sp>
        <p:nvSpPr>
          <p:cNvPr id="17" name="文本框 16"/>
          <p:cNvSpPr txBox="1"/>
          <p:nvPr/>
        </p:nvSpPr>
        <p:spPr>
          <a:xfrm>
            <a:off x="7085215" y="1352988"/>
            <a:ext cx="5249429" cy="2677656"/>
          </a:xfrm>
          <a:prstGeom prst="rect">
            <a:avLst/>
          </a:prstGeom>
          <a:noFill/>
        </p:spPr>
        <p:txBody>
          <a:bodyPr wrap="square">
            <a:spAutoFit/>
          </a:bodyPr>
          <a:lstStyle/>
          <a:p>
            <a:r>
              <a:rPr lang="en-US" altLang="zh-CN" sz="2400" dirty="0" err="1">
                <a:solidFill>
                  <a:schemeClr val="accent2">
                    <a:lumMod val="75000"/>
                  </a:schemeClr>
                </a:solidFill>
                <a:effectLst/>
                <a:latin typeface="Avenir Book" panose="02000503020000020003" pitchFamily="2" charset="0"/>
              </a:rPr>
              <a:t>random.</a:t>
            </a:r>
            <a:r>
              <a:rPr lang="en-US" altLang="zh-CN" sz="2400" b="1" dirty="0" err="1">
                <a:solidFill>
                  <a:schemeClr val="accent2">
                    <a:lumMod val="75000"/>
                  </a:schemeClr>
                </a:solidFill>
                <a:effectLst/>
                <a:latin typeface="Avenir Book" panose="02000503020000020003" pitchFamily="2" charset="0"/>
              </a:rPr>
              <a:t>randint</a:t>
            </a:r>
            <a:r>
              <a:rPr lang="en-US" altLang="zh-CN" sz="2400" dirty="0">
                <a:solidFill>
                  <a:schemeClr val="accent2">
                    <a:lumMod val="75000"/>
                  </a:schemeClr>
                </a:solidFill>
                <a:effectLst/>
                <a:latin typeface="Avenir Book" panose="02000503020000020003" pitchFamily="2" charset="0"/>
              </a:rPr>
              <a:t>(</a:t>
            </a:r>
            <a:r>
              <a:rPr lang="en-US" altLang="zh-CN" sz="2400" i="1" dirty="0">
                <a:solidFill>
                  <a:schemeClr val="accent2">
                    <a:lumMod val="75000"/>
                  </a:schemeClr>
                </a:solidFill>
                <a:effectLst/>
                <a:latin typeface="Avenir Book" panose="02000503020000020003" pitchFamily="2" charset="0"/>
              </a:rPr>
              <a:t>low</a:t>
            </a:r>
            <a:r>
              <a:rPr lang="en-US" altLang="zh-CN" sz="2400" dirty="0">
                <a:solidFill>
                  <a:schemeClr val="accent2">
                    <a:lumMod val="75000"/>
                  </a:schemeClr>
                </a:solidFill>
                <a:latin typeface="Avenir Book" panose="02000503020000020003" pitchFamily="2" charset="0"/>
              </a:rPr>
              <a:t>, </a:t>
            </a:r>
            <a:r>
              <a:rPr lang="en-US" altLang="zh-CN" sz="2400" i="1" dirty="0">
                <a:solidFill>
                  <a:schemeClr val="accent2">
                    <a:lumMod val="75000"/>
                  </a:schemeClr>
                </a:solidFill>
                <a:effectLst/>
                <a:latin typeface="Avenir Book" panose="02000503020000020003" pitchFamily="2" charset="0"/>
              </a:rPr>
              <a:t>high=None</a:t>
            </a:r>
            <a:r>
              <a:rPr lang="en-US" altLang="zh-CN" sz="2400" dirty="0">
                <a:solidFill>
                  <a:schemeClr val="accent2">
                    <a:lumMod val="75000"/>
                  </a:schemeClr>
                </a:solidFill>
                <a:latin typeface="Avenir Book" panose="02000503020000020003" pitchFamily="2" charset="0"/>
              </a:rPr>
              <a:t>, </a:t>
            </a:r>
            <a:r>
              <a:rPr lang="en-US" altLang="zh-CN" sz="2400" i="1" dirty="0">
                <a:solidFill>
                  <a:schemeClr val="accent2">
                    <a:lumMod val="75000"/>
                  </a:schemeClr>
                </a:solidFill>
                <a:effectLst/>
                <a:latin typeface="Avenir Book" panose="02000503020000020003" pitchFamily="2" charset="0"/>
              </a:rPr>
              <a:t>size=None</a:t>
            </a:r>
            <a:r>
              <a:rPr lang="en-US" altLang="zh-CN" sz="2400" dirty="0">
                <a:solidFill>
                  <a:schemeClr val="accent2">
                    <a:lumMod val="75000"/>
                  </a:schemeClr>
                </a:solidFill>
                <a:latin typeface="Avenir Book" panose="02000503020000020003" pitchFamily="2" charset="0"/>
              </a:rPr>
              <a:t>, </a:t>
            </a:r>
            <a:r>
              <a:rPr lang="en-US" altLang="zh-CN" sz="2400" i="1" dirty="0" err="1">
                <a:solidFill>
                  <a:schemeClr val="accent2">
                    <a:lumMod val="75000"/>
                  </a:schemeClr>
                </a:solidFill>
                <a:effectLst/>
                <a:latin typeface="Avenir Book" panose="02000503020000020003" pitchFamily="2" charset="0"/>
              </a:rPr>
              <a:t>dtype</a:t>
            </a:r>
            <a:r>
              <a:rPr lang="en-US" altLang="zh-CN" sz="2400" i="1" dirty="0">
                <a:solidFill>
                  <a:schemeClr val="accent2">
                    <a:lumMod val="75000"/>
                  </a:schemeClr>
                </a:solidFill>
                <a:effectLst/>
                <a:latin typeface="Avenir Book" panose="02000503020000020003" pitchFamily="2" charset="0"/>
              </a:rPr>
              <a:t>=int</a:t>
            </a:r>
            <a:r>
              <a:rPr lang="en-US" altLang="zh-CN" sz="2400" dirty="0">
                <a:solidFill>
                  <a:schemeClr val="accent2">
                    <a:lumMod val="75000"/>
                  </a:schemeClr>
                </a:solidFill>
                <a:effectLst/>
                <a:latin typeface="Avenir Book" panose="02000503020000020003" pitchFamily="2" charset="0"/>
              </a:rPr>
              <a:t>)</a:t>
            </a:r>
          </a:p>
          <a:p>
            <a:r>
              <a:rPr lang="en-US" altLang="zh-CN" sz="2400" dirty="0">
                <a:effectLst/>
                <a:latin typeface="Avenir Book" panose="02000503020000020003" pitchFamily="2" charset="0"/>
              </a:rPr>
              <a:t>Return random integers from </a:t>
            </a:r>
            <a:r>
              <a:rPr lang="en-US" altLang="zh-CN" sz="2400" i="1" dirty="0">
                <a:effectLst/>
                <a:latin typeface="Avenir Book" panose="02000503020000020003" pitchFamily="2" charset="0"/>
              </a:rPr>
              <a:t>low</a:t>
            </a:r>
            <a:r>
              <a:rPr lang="en-US" altLang="zh-CN" sz="2400" dirty="0">
                <a:effectLst/>
                <a:latin typeface="Avenir Book" panose="02000503020000020003" pitchFamily="2" charset="0"/>
              </a:rPr>
              <a:t> (inclusive) to </a:t>
            </a:r>
            <a:r>
              <a:rPr lang="en-US" altLang="zh-CN" sz="2400" i="1" dirty="0">
                <a:effectLst/>
                <a:latin typeface="Avenir Book" panose="02000503020000020003" pitchFamily="2" charset="0"/>
              </a:rPr>
              <a:t>high</a:t>
            </a:r>
            <a:r>
              <a:rPr lang="en-US" altLang="zh-CN" sz="2400" dirty="0">
                <a:effectLst/>
                <a:latin typeface="Avenir Book" panose="02000503020000020003" pitchFamily="2" charset="0"/>
              </a:rPr>
              <a:t> (exclusive).</a:t>
            </a:r>
          </a:p>
          <a:p>
            <a:r>
              <a:rPr lang="en-US" altLang="zh-CN" sz="2400" dirty="0">
                <a:effectLst/>
                <a:latin typeface="Avenir Book" panose="02000503020000020003" pitchFamily="2" charset="0"/>
              </a:rPr>
              <a:t>If </a:t>
            </a:r>
            <a:r>
              <a:rPr lang="en-US" altLang="zh-CN" sz="2400" i="1" dirty="0">
                <a:effectLst/>
                <a:latin typeface="Avenir Book" panose="02000503020000020003" pitchFamily="2" charset="0"/>
              </a:rPr>
              <a:t>high</a:t>
            </a:r>
            <a:r>
              <a:rPr lang="en-US" altLang="zh-CN" sz="2400" dirty="0">
                <a:effectLst/>
                <a:latin typeface="Avenir Book" panose="02000503020000020003" pitchFamily="2" charset="0"/>
              </a:rPr>
              <a:t> is None (the default), then results are from [0, </a:t>
            </a:r>
            <a:r>
              <a:rPr lang="en-US" altLang="zh-CN" sz="2400" i="1" dirty="0">
                <a:effectLst/>
                <a:latin typeface="Avenir Book" panose="02000503020000020003" pitchFamily="2" charset="0"/>
              </a:rPr>
              <a:t>low</a:t>
            </a:r>
            <a:r>
              <a:rPr lang="en-US" altLang="zh-CN" sz="2400" dirty="0">
                <a:effectLst/>
                <a:latin typeface="Avenir Book" panose="02000503020000020003" pitchFamily="2" charset="0"/>
              </a:rPr>
              <a:t>).</a:t>
            </a:r>
          </a:p>
        </p:txBody>
      </p:sp>
      <p:sp>
        <p:nvSpPr>
          <p:cNvPr id="18" name="文本框 17"/>
          <p:cNvSpPr txBox="1"/>
          <p:nvPr/>
        </p:nvSpPr>
        <p:spPr>
          <a:xfrm>
            <a:off x="6941069" y="4310540"/>
            <a:ext cx="5249429" cy="1938992"/>
          </a:xfrm>
          <a:prstGeom prst="rect">
            <a:avLst/>
          </a:prstGeom>
          <a:noFill/>
        </p:spPr>
        <p:txBody>
          <a:bodyPr wrap="square">
            <a:spAutoFit/>
          </a:bodyPr>
          <a:lstStyle/>
          <a:p>
            <a:r>
              <a:rPr lang="en-US" altLang="zh-CN" sz="2400" dirty="0" err="1">
                <a:solidFill>
                  <a:schemeClr val="accent2">
                    <a:lumMod val="75000"/>
                  </a:schemeClr>
                </a:solidFill>
                <a:effectLst/>
                <a:latin typeface="Avenir Book" panose="02000503020000020003" pitchFamily="2" charset="0"/>
              </a:rPr>
              <a:t>random.</a:t>
            </a:r>
            <a:r>
              <a:rPr lang="en-US" altLang="zh-CN" sz="2400" b="1" dirty="0" err="1">
                <a:solidFill>
                  <a:schemeClr val="accent2">
                    <a:lumMod val="75000"/>
                  </a:schemeClr>
                </a:solidFill>
                <a:effectLst/>
                <a:latin typeface="Avenir Book" panose="02000503020000020003" pitchFamily="2" charset="0"/>
              </a:rPr>
              <a:t>rand</a:t>
            </a:r>
            <a:r>
              <a:rPr lang="en-US" altLang="zh-CN" sz="2400" dirty="0">
                <a:solidFill>
                  <a:schemeClr val="accent2">
                    <a:lumMod val="75000"/>
                  </a:schemeClr>
                </a:solidFill>
                <a:effectLst/>
                <a:latin typeface="Avenir Book" panose="02000503020000020003" pitchFamily="2" charset="0"/>
              </a:rPr>
              <a:t>(</a:t>
            </a:r>
            <a:r>
              <a:rPr lang="en-US" altLang="zh-CN" sz="2400" b="1" i="1" dirty="0">
                <a:solidFill>
                  <a:schemeClr val="accent2">
                    <a:lumMod val="75000"/>
                  </a:schemeClr>
                </a:solidFill>
                <a:effectLst/>
                <a:latin typeface="SFMono-Regular"/>
              </a:rPr>
              <a:t>d0</a:t>
            </a:r>
            <a:r>
              <a:rPr lang="en-US" altLang="zh-CN" sz="2400" b="1" i="0" dirty="0">
                <a:solidFill>
                  <a:schemeClr val="accent2">
                    <a:lumMod val="75000"/>
                  </a:schemeClr>
                </a:solidFill>
                <a:effectLst/>
                <a:latin typeface="SFMono-Regular"/>
              </a:rPr>
              <a:t>, </a:t>
            </a:r>
            <a:r>
              <a:rPr lang="en-US" altLang="zh-CN" sz="2400" b="1" i="1" dirty="0">
                <a:solidFill>
                  <a:schemeClr val="accent2">
                    <a:lumMod val="75000"/>
                  </a:schemeClr>
                </a:solidFill>
                <a:effectLst/>
                <a:latin typeface="SFMono-Regular"/>
              </a:rPr>
              <a:t>d1</a:t>
            </a:r>
            <a:r>
              <a:rPr lang="en-US" altLang="zh-CN" sz="2400" b="1" i="0" dirty="0">
                <a:solidFill>
                  <a:schemeClr val="accent2">
                    <a:lumMod val="75000"/>
                  </a:schemeClr>
                </a:solidFill>
                <a:effectLst/>
                <a:latin typeface="SFMono-Regular"/>
              </a:rPr>
              <a:t>, </a:t>
            </a:r>
            <a:r>
              <a:rPr lang="en-US" altLang="zh-CN" sz="2400" b="1" i="1" dirty="0">
                <a:solidFill>
                  <a:schemeClr val="accent2">
                    <a:lumMod val="75000"/>
                  </a:schemeClr>
                </a:solidFill>
                <a:effectLst/>
                <a:latin typeface="SFMono-Regular"/>
              </a:rPr>
              <a:t>...</a:t>
            </a:r>
            <a:r>
              <a:rPr lang="en-US" altLang="zh-CN" sz="2400" b="1" i="0" dirty="0">
                <a:solidFill>
                  <a:schemeClr val="accent2">
                    <a:lumMod val="75000"/>
                  </a:schemeClr>
                </a:solidFill>
                <a:effectLst/>
                <a:latin typeface="SFMono-Regular"/>
              </a:rPr>
              <a:t>, </a:t>
            </a:r>
            <a:r>
              <a:rPr lang="en-US" altLang="zh-CN" sz="2400" b="1" i="1" dirty="0" err="1">
                <a:solidFill>
                  <a:schemeClr val="accent2">
                    <a:lumMod val="75000"/>
                  </a:schemeClr>
                </a:solidFill>
                <a:effectLst/>
                <a:latin typeface="SFMono-Regular"/>
              </a:rPr>
              <a:t>dn</a:t>
            </a:r>
            <a:r>
              <a:rPr lang="en-US" altLang="zh-CN" sz="2400" dirty="0">
                <a:solidFill>
                  <a:schemeClr val="accent2">
                    <a:lumMod val="75000"/>
                  </a:schemeClr>
                </a:solidFill>
                <a:effectLst/>
                <a:latin typeface="Avenir Book" panose="02000503020000020003" pitchFamily="2" charset="0"/>
              </a:rPr>
              <a:t>)</a:t>
            </a:r>
          </a:p>
          <a:p>
            <a:endParaRPr lang="en-US" altLang="zh-CN" sz="2400" dirty="0">
              <a:solidFill>
                <a:schemeClr val="accent2">
                  <a:lumMod val="75000"/>
                </a:schemeClr>
              </a:solidFill>
              <a:effectLst/>
              <a:latin typeface="Avenir Book" panose="02000503020000020003" pitchFamily="2" charset="0"/>
            </a:endParaRPr>
          </a:p>
          <a:p>
            <a:r>
              <a:rPr lang="en-US" altLang="zh-CN" sz="2400" b="0" i="0" dirty="0">
                <a:solidFill>
                  <a:srgbClr val="333333"/>
                </a:solidFill>
                <a:effectLst/>
                <a:latin typeface="Avenir Book" panose="02000503020000020003" pitchFamily="2" charset="0"/>
              </a:rPr>
              <a:t>Create an array of the given shape and populate it with random samples from a uniform distribution over </a:t>
            </a:r>
            <a:r>
              <a:rPr lang="en-US" altLang="zh-CN" sz="2400" dirty="0">
                <a:effectLst/>
                <a:latin typeface="Avenir Book" panose="02000503020000020003" pitchFamily="2" charset="0"/>
              </a:rPr>
              <a:t>[0,</a:t>
            </a:r>
            <a:r>
              <a:rPr lang="en-US" altLang="zh-CN" sz="2400" dirty="0">
                <a:latin typeface="Avenir Book" panose="02000503020000020003" pitchFamily="2" charset="0"/>
              </a:rPr>
              <a:t> </a:t>
            </a:r>
            <a:r>
              <a:rPr lang="en-US" altLang="zh-CN" sz="2400" dirty="0">
                <a:effectLst/>
                <a:latin typeface="Avenir Book" panose="02000503020000020003" pitchFamily="2" charset="0"/>
              </a:rPr>
              <a:t>1)</a:t>
            </a:r>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t>50</a:t>
            </a:fld>
            <a:endParaRPr kumimoji="1"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NumPy Random</a:t>
            </a:r>
          </a:p>
        </p:txBody>
      </p:sp>
      <p:sp>
        <p:nvSpPr>
          <p:cNvPr id="17" name="Content Placeholder 2"/>
          <p:cNvSpPr txBox="1"/>
          <p:nvPr/>
        </p:nvSpPr>
        <p:spPr>
          <a:xfrm>
            <a:off x="419850" y="1355381"/>
            <a:ext cx="11352299" cy="4437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18" name="TextBox 2"/>
          <p:cNvSpPr txBox="1"/>
          <p:nvPr/>
        </p:nvSpPr>
        <p:spPr>
          <a:xfrm>
            <a:off x="267450" y="1847067"/>
            <a:ext cx="6407670" cy="1569660"/>
          </a:xfrm>
          <a:prstGeom prst="rect">
            <a:avLst/>
          </a:prstGeom>
          <a:noFill/>
          <a:ln>
            <a:solidFill>
              <a:schemeClr val="accent1"/>
            </a:solidFill>
          </a:ln>
        </p:spPr>
        <p:txBody>
          <a:bodyPr wrap="square">
            <a:spAutoFit/>
          </a:bodyPr>
          <a:lstStyle/>
          <a:p>
            <a:r>
              <a:rPr lang="en-US" sz="2400" b="0" i="0" dirty="0">
                <a:solidFill>
                  <a:srgbClr val="0000CD"/>
                </a:solidFill>
                <a:effectLst/>
                <a:latin typeface="Consolas" panose="020B0609020204030204" pitchFamily="49" charset="0"/>
              </a:rPr>
              <a:t>from</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numpy</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import</a:t>
            </a:r>
            <a:r>
              <a:rPr lang="en-US" sz="2400" b="0" i="0" dirty="0">
                <a:solidFill>
                  <a:srgbClr val="000000"/>
                </a:solidFill>
                <a:effectLst/>
                <a:latin typeface="Consolas" panose="020B0609020204030204" pitchFamily="49" charset="0"/>
              </a:rPr>
              <a:t> random</a:t>
            </a:r>
            <a:br>
              <a:rPr lang="en-US" sz="2400" dirty="0">
                <a:latin typeface="Avenir Book" panose="02000503020000020003" pitchFamily="2" charset="0"/>
              </a:rPr>
            </a:br>
            <a:br>
              <a:rPr lang="en-US" sz="2400" dirty="0">
                <a:latin typeface="Avenir Book" panose="02000503020000020003" pitchFamily="2" charset="0"/>
              </a:rPr>
            </a:br>
            <a:r>
              <a:rPr lang="en-US" sz="2400" b="0" i="0" dirty="0">
                <a:solidFill>
                  <a:srgbClr val="000000"/>
                </a:solidFill>
                <a:effectLst/>
                <a:latin typeface="Consolas" panose="020B0609020204030204" pitchFamily="49" charset="0"/>
              </a:rPr>
              <a:t>x = </a:t>
            </a:r>
            <a:r>
              <a:rPr lang="en-US" sz="2400" b="0" i="0" dirty="0" err="1">
                <a:solidFill>
                  <a:srgbClr val="000000"/>
                </a:solidFill>
                <a:effectLst/>
                <a:latin typeface="Consolas" panose="020B0609020204030204" pitchFamily="49" charset="0"/>
              </a:rPr>
              <a:t>random.randint</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100</a:t>
            </a:r>
            <a:r>
              <a:rPr lang="en-US" sz="2400" b="0" i="0" dirty="0">
                <a:solidFill>
                  <a:srgbClr val="000000"/>
                </a:solidFill>
                <a:effectLst/>
                <a:latin typeface="Consolas" panose="020B0609020204030204" pitchFamily="49" charset="0"/>
              </a:rPr>
              <a:t>, size=(</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5</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(x)</a:t>
            </a:r>
            <a:endParaRPr lang="en-US" altLang="zh-CN" sz="2400" b="1" dirty="0">
              <a:solidFill>
                <a:schemeClr val="accent1"/>
              </a:solidFill>
              <a:latin typeface="Courier New" panose="02070309020205020404" charset="0"/>
              <a:ea typeface="Lato" panose="020F0502020204030203" pitchFamily="34" charset="0"/>
              <a:cs typeface="Courier New" panose="02070309020205020404" charset="0"/>
            </a:endParaRPr>
          </a:p>
        </p:txBody>
      </p:sp>
      <p:sp>
        <p:nvSpPr>
          <p:cNvPr id="19" name="TextBox 13"/>
          <p:cNvSpPr txBox="1"/>
          <p:nvPr/>
        </p:nvSpPr>
        <p:spPr>
          <a:xfrm>
            <a:off x="267450" y="1348497"/>
            <a:ext cx="3502882" cy="461665"/>
          </a:xfrm>
          <a:prstGeom prst="rect">
            <a:avLst/>
          </a:prstGeom>
          <a:noFill/>
        </p:spPr>
        <p:txBody>
          <a:bodyPr wrap="none" rtlCol="0">
            <a:spAutoFit/>
          </a:bodyPr>
          <a:lstStyle/>
          <a:p>
            <a:r>
              <a:rPr lang="en-US" sz="2400" b="1" dirty="0">
                <a:latin typeface="Avenir Book" panose="02000503020000020003" pitchFamily="2" charset="0"/>
                <a:ea typeface="Lato" panose="020F0502020204030203" pitchFamily="34" charset="0"/>
                <a:cs typeface="Lato" panose="020F0502020204030203" pitchFamily="34" charset="0"/>
              </a:rPr>
              <a:t>Generate random arrays</a:t>
            </a:r>
          </a:p>
        </p:txBody>
      </p:sp>
      <p:sp>
        <p:nvSpPr>
          <p:cNvPr id="20" name="TextBox 10"/>
          <p:cNvSpPr txBox="1"/>
          <p:nvPr/>
        </p:nvSpPr>
        <p:spPr>
          <a:xfrm>
            <a:off x="252247" y="4759792"/>
            <a:ext cx="6407670" cy="830997"/>
          </a:xfrm>
          <a:prstGeom prst="rect">
            <a:avLst/>
          </a:prstGeom>
          <a:noFill/>
          <a:ln>
            <a:solidFill>
              <a:schemeClr val="accent1"/>
            </a:solidFill>
          </a:ln>
        </p:spPr>
        <p:txBody>
          <a:bodyPr wrap="square">
            <a:spAutoFit/>
          </a:bodyPr>
          <a:lstStyle/>
          <a:p>
            <a:r>
              <a:rPr lang="en-US" sz="2400" b="0" i="0" dirty="0">
                <a:solidFill>
                  <a:srgbClr val="000000"/>
                </a:solidFill>
                <a:effectLst/>
                <a:latin typeface="Consolas" panose="020B0609020204030204" pitchFamily="49" charset="0"/>
              </a:rPr>
              <a:t>x = </a:t>
            </a:r>
            <a:r>
              <a:rPr lang="en-US" sz="2400" b="0" i="0" dirty="0" err="1">
                <a:solidFill>
                  <a:srgbClr val="000000"/>
                </a:solidFill>
                <a:effectLst/>
                <a:latin typeface="Consolas" panose="020B0609020204030204" pitchFamily="49" charset="0"/>
              </a:rPr>
              <a:t>random.rand</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(x)</a:t>
            </a:r>
            <a:endParaRPr lang="en-US" altLang="zh-CN" sz="2400" b="1" dirty="0">
              <a:solidFill>
                <a:schemeClr val="accent1"/>
              </a:solidFill>
              <a:latin typeface="Courier New" panose="02070309020205020404" charset="0"/>
              <a:ea typeface="Lato" panose="020F0502020204030203" pitchFamily="34" charset="0"/>
              <a:cs typeface="Courier New" panose="02070309020205020404" charset="0"/>
            </a:endParaRPr>
          </a:p>
        </p:txBody>
      </p:sp>
      <p:sp>
        <p:nvSpPr>
          <p:cNvPr id="21" name="TextBox 11"/>
          <p:cNvSpPr txBox="1"/>
          <p:nvPr/>
        </p:nvSpPr>
        <p:spPr>
          <a:xfrm>
            <a:off x="252247" y="3482503"/>
            <a:ext cx="6407670" cy="1200329"/>
          </a:xfrm>
          <a:prstGeom prst="rect">
            <a:avLst/>
          </a:prstGeom>
          <a:noFill/>
          <a:ln>
            <a:solidFill>
              <a:schemeClr val="accent1"/>
            </a:solidFill>
          </a:ln>
        </p:spPr>
        <p:txBody>
          <a:bodyPr wrap="square">
            <a:spAutoFit/>
          </a:bodyPr>
          <a:lstStyle/>
          <a:p>
            <a:r>
              <a:rPr lang="en-US" altLang="zh-CN" sz="2400" b="1" dirty="0">
                <a:solidFill>
                  <a:schemeClr val="tx2"/>
                </a:solidFill>
                <a:latin typeface="Courier New" panose="02070309020205020404" charset="0"/>
                <a:ea typeface="Lato" panose="020F0502020204030203" pitchFamily="34" charset="0"/>
                <a:cs typeface="Courier New" panose="02070309020205020404" charset="0"/>
              </a:rPr>
              <a:t>[[90 99 11 30 34] </a:t>
            </a:r>
          </a:p>
          <a:p>
            <a:r>
              <a:rPr lang="en-US" altLang="zh-CN" sz="2400" b="1" dirty="0">
                <a:solidFill>
                  <a:schemeClr val="tx2"/>
                </a:solidFill>
                <a:latin typeface="Courier New" panose="02070309020205020404" charset="0"/>
                <a:ea typeface="Lato" panose="020F0502020204030203" pitchFamily="34" charset="0"/>
                <a:cs typeface="Courier New" panose="02070309020205020404" charset="0"/>
              </a:rPr>
              <a:t> [66 40 63 36 37] </a:t>
            </a:r>
          </a:p>
          <a:p>
            <a:r>
              <a:rPr lang="en-US" altLang="zh-CN" sz="2400" b="1" dirty="0">
                <a:solidFill>
                  <a:schemeClr val="tx2"/>
                </a:solidFill>
                <a:latin typeface="Courier New" panose="02070309020205020404" charset="0"/>
                <a:ea typeface="Lato" panose="020F0502020204030203" pitchFamily="34" charset="0"/>
                <a:cs typeface="Courier New" panose="02070309020205020404" charset="0"/>
              </a:rPr>
              <a:t> [63 35 89 51 58]]</a:t>
            </a:r>
          </a:p>
        </p:txBody>
      </p:sp>
      <p:sp>
        <p:nvSpPr>
          <p:cNvPr id="22" name="TextBox 15"/>
          <p:cNvSpPr txBox="1"/>
          <p:nvPr/>
        </p:nvSpPr>
        <p:spPr>
          <a:xfrm>
            <a:off x="252247" y="5661878"/>
            <a:ext cx="6407670" cy="830997"/>
          </a:xfrm>
          <a:prstGeom prst="rect">
            <a:avLst/>
          </a:prstGeom>
          <a:noFill/>
          <a:ln>
            <a:solidFill>
              <a:schemeClr val="accent1"/>
            </a:solidFill>
          </a:ln>
        </p:spPr>
        <p:txBody>
          <a:bodyPr wrap="square">
            <a:spAutoFit/>
          </a:bodyPr>
          <a:lstStyle/>
          <a:p>
            <a:r>
              <a:rPr lang="en-US" altLang="zh-CN" sz="2400" b="1" dirty="0">
                <a:solidFill>
                  <a:schemeClr val="tx2"/>
                </a:solidFill>
                <a:latin typeface="Courier New" panose="02070309020205020404" charset="0"/>
                <a:ea typeface="Lato" panose="020F0502020204030203" pitchFamily="34" charset="0"/>
                <a:cs typeface="Courier New" panose="02070309020205020404" charset="0"/>
              </a:rPr>
              <a:t>[[0.13273287 0.92268245]</a:t>
            </a:r>
          </a:p>
          <a:p>
            <a:r>
              <a:rPr lang="en-US" altLang="zh-CN" sz="2400" b="1" dirty="0">
                <a:solidFill>
                  <a:schemeClr val="tx2"/>
                </a:solidFill>
                <a:latin typeface="Courier New" panose="02070309020205020404" charset="0"/>
                <a:ea typeface="Lato" panose="020F0502020204030203" pitchFamily="34" charset="0"/>
                <a:cs typeface="Courier New" panose="02070309020205020404" charset="0"/>
              </a:rPr>
              <a:t> [0.05374344 0.98251619]]</a:t>
            </a:r>
          </a:p>
        </p:txBody>
      </p:sp>
      <p:sp>
        <p:nvSpPr>
          <p:cNvPr id="23" name="TextBox 5"/>
          <p:cNvSpPr txBox="1"/>
          <p:nvPr/>
        </p:nvSpPr>
        <p:spPr>
          <a:xfrm>
            <a:off x="7321868" y="6457575"/>
            <a:ext cx="6096000" cy="369332"/>
          </a:xfrm>
          <a:prstGeom prst="rect">
            <a:avLst/>
          </a:prstGeom>
          <a:noFill/>
        </p:spPr>
        <p:txBody>
          <a:bodyPr wrap="square">
            <a:spAutoFit/>
          </a:bodyPr>
          <a:lstStyle/>
          <a:p>
            <a:r>
              <a:rPr lang="en-US" dirty="0">
                <a:solidFill>
                  <a:schemeClr val="accent3"/>
                </a:solidFill>
                <a:latin typeface="Lato" panose="020F0502020204030203" pitchFamily="34" charset="0"/>
                <a:ea typeface="Lato" panose="020F0502020204030203" pitchFamily="34" charset="0"/>
                <a:cs typeface="Lato" panose="020F0502020204030203" pitchFamily="34" charset="0"/>
                <a:hlinkClick r:id="rId2"/>
              </a:rPr>
              <a:t>https://www.w3schools.com/python/numpy</a:t>
            </a:r>
            <a:r>
              <a:rPr lang="zh-CN" altLang="en-US" dirty="0">
                <a:solidFill>
                  <a:schemeClr val="accent3"/>
                </a:solidFill>
                <a:latin typeface="Lato" panose="020F0502020204030203" pitchFamily="34" charset="0"/>
                <a:ea typeface="Lato" panose="020F0502020204030203" pitchFamily="34" charset="0"/>
                <a:cs typeface="Lato" panose="020F0502020204030203" pitchFamily="34" charset="0"/>
              </a:rPr>
              <a:t> </a:t>
            </a:r>
            <a:endParaRPr lang="en-US" dirty="0">
              <a:solidFill>
                <a:schemeClr val="accent3"/>
              </a:solidFill>
              <a:latin typeface="Lato" panose="020F0502020204030203" pitchFamily="34" charset="0"/>
              <a:ea typeface="Lato" panose="020F0502020204030203" pitchFamily="34" charset="0"/>
              <a:cs typeface="Lato" panose="020F0502020204030203" pitchFamily="34" charset="0"/>
            </a:endParaRPr>
          </a:p>
        </p:txBody>
      </p:sp>
      <p:sp>
        <p:nvSpPr>
          <p:cNvPr id="13" name="文本框 12"/>
          <p:cNvSpPr txBox="1"/>
          <p:nvPr/>
        </p:nvSpPr>
        <p:spPr>
          <a:xfrm>
            <a:off x="6941070" y="1490148"/>
            <a:ext cx="5249429" cy="2677656"/>
          </a:xfrm>
          <a:prstGeom prst="rect">
            <a:avLst/>
          </a:prstGeom>
          <a:noFill/>
        </p:spPr>
        <p:txBody>
          <a:bodyPr wrap="square">
            <a:spAutoFit/>
          </a:bodyPr>
          <a:lstStyle/>
          <a:p>
            <a:r>
              <a:rPr lang="en-US" altLang="zh-CN" sz="2400" dirty="0" err="1">
                <a:solidFill>
                  <a:schemeClr val="accent2">
                    <a:lumMod val="75000"/>
                  </a:schemeClr>
                </a:solidFill>
                <a:effectLst/>
                <a:latin typeface="Avenir Book" panose="02000503020000020003" pitchFamily="2" charset="0"/>
              </a:rPr>
              <a:t>random.</a:t>
            </a:r>
            <a:r>
              <a:rPr lang="en-US" altLang="zh-CN" sz="2400" b="1" dirty="0" err="1">
                <a:solidFill>
                  <a:schemeClr val="accent2">
                    <a:lumMod val="75000"/>
                  </a:schemeClr>
                </a:solidFill>
                <a:effectLst/>
                <a:latin typeface="Avenir Book" panose="02000503020000020003" pitchFamily="2" charset="0"/>
              </a:rPr>
              <a:t>randint</a:t>
            </a:r>
            <a:r>
              <a:rPr lang="en-US" altLang="zh-CN" sz="2400" dirty="0">
                <a:solidFill>
                  <a:schemeClr val="accent2">
                    <a:lumMod val="75000"/>
                  </a:schemeClr>
                </a:solidFill>
                <a:effectLst/>
                <a:latin typeface="Avenir Book" panose="02000503020000020003" pitchFamily="2" charset="0"/>
              </a:rPr>
              <a:t>(</a:t>
            </a:r>
            <a:r>
              <a:rPr lang="en-US" altLang="zh-CN" sz="2400" i="1" dirty="0">
                <a:solidFill>
                  <a:schemeClr val="accent2">
                    <a:lumMod val="75000"/>
                  </a:schemeClr>
                </a:solidFill>
                <a:effectLst/>
                <a:latin typeface="Avenir Book" panose="02000503020000020003" pitchFamily="2" charset="0"/>
              </a:rPr>
              <a:t>low</a:t>
            </a:r>
            <a:r>
              <a:rPr lang="en-US" altLang="zh-CN" sz="2400" dirty="0">
                <a:solidFill>
                  <a:schemeClr val="accent2">
                    <a:lumMod val="75000"/>
                  </a:schemeClr>
                </a:solidFill>
                <a:latin typeface="Avenir Book" panose="02000503020000020003" pitchFamily="2" charset="0"/>
              </a:rPr>
              <a:t>, </a:t>
            </a:r>
            <a:r>
              <a:rPr lang="en-US" altLang="zh-CN" sz="2400" i="1" dirty="0">
                <a:solidFill>
                  <a:schemeClr val="accent2">
                    <a:lumMod val="75000"/>
                  </a:schemeClr>
                </a:solidFill>
                <a:effectLst/>
                <a:latin typeface="Avenir Book" panose="02000503020000020003" pitchFamily="2" charset="0"/>
              </a:rPr>
              <a:t>high=None</a:t>
            </a:r>
            <a:r>
              <a:rPr lang="en-US" altLang="zh-CN" sz="2400" dirty="0">
                <a:solidFill>
                  <a:schemeClr val="accent2">
                    <a:lumMod val="75000"/>
                  </a:schemeClr>
                </a:solidFill>
                <a:latin typeface="Avenir Book" panose="02000503020000020003" pitchFamily="2" charset="0"/>
              </a:rPr>
              <a:t>, </a:t>
            </a:r>
            <a:r>
              <a:rPr lang="en-US" altLang="zh-CN" sz="2400" i="1" dirty="0">
                <a:solidFill>
                  <a:schemeClr val="accent2">
                    <a:lumMod val="75000"/>
                  </a:schemeClr>
                </a:solidFill>
                <a:effectLst/>
                <a:latin typeface="Avenir Book" panose="02000503020000020003" pitchFamily="2" charset="0"/>
              </a:rPr>
              <a:t>size=None</a:t>
            </a:r>
            <a:r>
              <a:rPr lang="en-US" altLang="zh-CN" sz="2400" dirty="0">
                <a:solidFill>
                  <a:schemeClr val="accent2">
                    <a:lumMod val="75000"/>
                  </a:schemeClr>
                </a:solidFill>
                <a:latin typeface="Avenir Book" panose="02000503020000020003" pitchFamily="2" charset="0"/>
              </a:rPr>
              <a:t>, </a:t>
            </a:r>
            <a:r>
              <a:rPr lang="en-US" altLang="zh-CN" sz="2400" i="1" dirty="0" err="1">
                <a:solidFill>
                  <a:schemeClr val="accent2">
                    <a:lumMod val="75000"/>
                  </a:schemeClr>
                </a:solidFill>
                <a:effectLst/>
                <a:latin typeface="Avenir Book" panose="02000503020000020003" pitchFamily="2" charset="0"/>
              </a:rPr>
              <a:t>dtype</a:t>
            </a:r>
            <a:r>
              <a:rPr lang="en-US" altLang="zh-CN" sz="2400" i="1" dirty="0">
                <a:solidFill>
                  <a:schemeClr val="accent2">
                    <a:lumMod val="75000"/>
                  </a:schemeClr>
                </a:solidFill>
                <a:effectLst/>
                <a:latin typeface="Avenir Book" panose="02000503020000020003" pitchFamily="2" charset="0"/>
              </a:rPr>
              <a:t>=int</a:t>
            </a:r>
            <a:r>
              <a:rPr lang="en-US" altLang="zh-CN" sz="2400" dirty="0">
                <a:solidFill>
                  <a:schemeClr val="accent2">
                    <a:lumMod val="75000"/>
                  </a:schemeClr>
                </a:solidFill>
                <a:effectLst/>
                <a:latin typeface="Avenir Book" panose="02000503020000020003" pitchFamily="2" charset="0"/>
              </a:rPr>
              <a:t>)</a:t>
            </a:r>
          </a:p>
          <a:p>
            <a:r>
              <a:rPr lang="en-US" altLang="zh-CN" sz="2400" dirty="0">
                <a:effectLst/>
                <a:latin typeface="Avenir Book" panose="02000503020000020003" pitchFamily="2" charset="0"/>
              </a:rPr>
              <a:t>Return random integers from </a:t>
            </a:r>
            <a:r>
              <a:rPr lang="en-US" altLang="zh-CN" sz="2400" i="1" dirty="0">
                <a:effectLst/>
                <a:latin typeface="Avenir Book" panose="02000503020000020003" pitchFamily="2" charset="0"/>
              </a:rPr>
              <a:t>low</a:t>
            </a:r>
            <a:r>
              <a:rPr lang="en-US" altLang="zh-CN" sz="2400" dirty="0">
                <a:effectLst/>
                <a:latin typeface="Avenir Book" panose="02000503020000020003" pitchFamily="2" charset="0"/>
              </a:rPr>
              <a:t> (inclusive) to </a:t>
            </a:r>
            <a:r>
              <a:rPr lang="en-US" altLang="zh-CN" sz="2400" i="1" dirty="0">
                <a:effectLst/>
                <a:latin typeface="Avenir Book" panose="02000503020000020003" pitchFamily="2" charset="0"/>
              </a:rPr>
              <a:t>high</a:t>
            </a:r>
            <a:r>
              <a:rPr lang="en-US" altLang="zh-CN" sz="2400" dirty="0">
                <a:effectLst/>
                <a:latin typeface="Avenir Book" panose="02000503020000020003" pitchFamily="2" charset="0"/>
              </a:rPr>
              <a:t> (exclusive).</a:t>
            </a:r>
          </a:p>
          <a:p>
            <a:r>
              <a:rPr lang="en-US" altLang="zh-CN" sz="2400" dirty="0">
                <a:effectLst/>
                <a:latin typeface="Avenir Book" panose="02000503020000020003" pitchFamily="2" charset="0"/>
              </a:rPr>
              <a:t>If </a:t>
            </a:r>
            <a:r>
              <a:rPr lang="en-US" altLang="zh-CN" sz="2400" i="1" dirty="0">
                <a:effectLst/>
                <a:latin typeface="Avenir Book" panose="02000503020000020003" pitchFamily="2" charset="0"/>
              </a:rPr>
              <a:t>high</a:t>
            </a:r>
            <a:r>
              <a:rPr lang="en-US" altLang="zh-CN" sz="2400" dirty="0">
                <a:effectLst/>
                <a:latin typeface="Avenir Book" panose="02000503020000020003" pitchFamily="2" charset="0"/>
              </a:rPr>
              <a:t> is None (the default), then results are from [0, </a:t>
            </a:r>
            <a:r>
              <a:rPr lang="en-US" altLang="zh-CN" sz="2400" i="1" dirty="0">
                <a:effectLst/>
                <a:latin typeface="Avenir Book" panose="02000503020000020003" pitchFamily="2" charset="0"/>
              </a:rPr>
              <a:t>low</a:t>
            </a:r>
            <a:r>
              <a:rPr lang="en-US" altLang="zh-CN" sz="2400" dirty="0">
                <a:effectLst/>
                <a:latin typeface="Avenir Book" panose="02000503020000020003" pitchFamily="2" charset="0"/>
              </a:rPr>
              <a:t>).</a:t>
            </a:r>
          </a:p>
        </p:txBody>
      </p:sp>
      <p:sp>
        <p:nvSpPr>
          <p:cNvPr id="14" name="文本框 13"/>
          <p:cNvSpPr txBox="1"/>
          <p:nvPr/>
        </p:nvSpPr>
        <p:spPr>
          <a:xfrm>
            <a:off x="6941069" y="4310540"/>
            <a:ext cx="5249429" cy="1938992"/>
          </a:xfrm>
          <a:prstGeom prst="rect">
            <a:avLst/>
          </a:prstGeom>
          <a:noFill/>
        </p:spPr>
        <p:txBody>
          <a:bodyPr wrap="square">
            <a:spAutoFit/>
          </a:bodyPr>
          <a:lstStyle/>
          <a:p>
            <a:r>
              <a:rPr lang="en-US" altLang="zh-CN" sz="2400" dirty="0" err="1">
                <a:solidFill>
                  <a:schemeClr val="accent2">
                    <a:lumMod val="75000"/>
                  </a:schemeClr>
                </a:solidFill>
                <a:effectLst/>
                <a:latin typeface="Avenir Book" panose="02000503020000020003" pitchFamily="2" charset="0"/>
              </a:rPr>
              <a:t>random.</a:t>
            </a:r>
            <a:r>
              <a:rPr lang="en-US" altLang="zh-CN" sz="2400" b="1" dirty="0" err="1">
                <a:solidFill>
                  <a:schemeClr val="accent2">
                    <a:lumMod val="75000"/>
                  </a:schemeClr>
                </a:solidFill>
                <a:effectLst/>
                <a:latin typeface="Avenir Book" panose="02000503020000020003" pitchFamily="2" charset="0"/>
              </a:rPr>
              <a:t>rand</a:t>
            </a:r>
            <a:r>
              <a:rPr lang="en-US" altLang="zh-CN" sz="2400" dirty="0">
                <a:solidFill>
                  <a:schemeClr val="accent2">
                    <a:lumMod val="75000"/>
                  </a:schemeClr>
                </a:solidFill>
                <a:effectLst/>
                <a:latin typeface="Avenir Book" panose="02000503020000020003" pitchFamily="2" charset="0"/>
              </a:rPr>
              <a:t>(</a:t>
            </a:r>
            <a:r>
              <a:rPr lang="en-US" altLang="zh-CN" sz="2400" b="1" i="1" dirty="0">
                <a:solidFill>
                  <a:schemeClr val="accent2">
                    <a:lumMod val="75000"/>
                  </a:schemeClr>
                </a:solidFill>
                <a:effectLst/>
                <a:latin typeface="SFMono-Regular"/>
              </a:rPr>
              <a:t>d0</a:t>
            </a:r>
            <a:r>
              <a:rPr lang="en-US" altLang="zh-CN" sz="2400" b="1" i="0" dirty="0">
                <a:solidFill>
                  <a:schemeClr val="accent2">
                    <a:lumMod val="75000"/>
                  </a:schemeClr>
                </a:solidFill>
                <a:effectLst/>
                <a:latin typeface="SFMono-Regular"/>
              </a:rPr>
              <a:t>, </a:t>
            </a:r>
            <a:r>
              <a:rPr lang="en-US" altLang="zh-CN" sz="2400" b="1" i="1" dirty="0">
                <a:solidFill>
                  <a:schemeClr val="accent2">
                    <a:lumMod val="75000"/>
                  </a:schemeClr>
                </a:solidFill>
                <a:effectLst/>
                <a:latin typeface="SFMono-Regular"/>
              </a:rPr>
              <a:t>d1</a:t>
            </a:r>
            <a:r>
              <a:rPr lang="en-US" altLang="zh-CN" sz="2400" b="1" i="0" dirty="0">
                <a:solidFill>
                  <a:schemeClr val="accent2">
                    <a:lumMod val="75000"/>
                  </a:schemeClr>
                </a:solidFill>
                <a:effectLst/>
                <a:latin typeface="SFMono-Regular"/>
              </a:rPr>
              <a:t>, </a:t>
            </a:r>
            <a:r>
              <a:rPr lang="en-US" altLang="zh-CN" sz="2400" b="1" i="1" dirty="0">
                <a:solidFill>
                  <a:schemeClr val="accent2">
                    <a:lumMod val="75000"/>
                  </a:schemeClr>
                </a:solidFill>
                <a:effectLst/>
                <a:latin typeface="SFMono-Regular"/>
              </a:rPr>
              <a:t>...</a:t>
            </a:r>
            <a:r>
              <a:rPr lang="en-US" altLang="zh-CN" sz="2400" b="1" i="0" dirty="0">
                <a:solidFill>
                  <a:schemeClr val="accent2">
                    <a:lumMod val="75000"/>
                  </a:schemeClr>
                </a:solidFill>
                <a:effectLst/>
                <a:latin typeface="SFMono-Regular"/>
              </a:rPr>
              <a:t>, </a:t>
            </a:r>
            <a:r>
              <a:rPr lang="en-US" altLang="zh-CN" sz="2400" b="1" i="1" dirty="0" err="1">
                <a:solidFill>
                  <a:schemeClr val="accent2">
                    <a:lumMod val="75000"/>
                  </a:schemeClr>
                </a:solidFill>
                <a:effectLst/>
                <a:latin typeface="SFMono-Regular"/>
              </a:rPr>
              <a:t>dn</a:t>
            </a:r>
            <a:r>
              <a:rPr lang="en-US" altLang="zh-CN" sz="2400" dirty="0">
                <a:solidFill>
                  <a:schemeClr val="accent2">
                    <a:lumMod val="75000"/>
                  </a:schemeClr>
                </a:solidFill>
                <a:effectLst/>
                <a:latin typeface="Avenir Book" panose="02000503020000020003" pitchFamily="2" charset="0"/>
              </a:rPr>
              <a:t>)</a:t>
            </a:r>
          </a:p>
          <a:p>
            <a:endParaRPr lang="en-US" altLang="zh-CN" sz="2400" dirty="0">
              <a:solidFill>
                <a:schemeClr val="accent2">
                  <a:lumMod val="75000"/>
                </a:schemeClr>
              </a:solidFill>
              <a:effectLst/>
              <a:latin typeface="Avenir Book" panose="02000503020000020003" pitchFamily="2" charset="0"/>
            </a:endParaRPr>
          </a:p>
          <a:p>
            <a:r>
              <a:rPr lang="en-US" altLang="zh-CN" sz="2400" b="0" i="0" dirty="0">
                <a:solidFill>
                  <a:srgbClr val="333333"/>
                </a:solidFill>
                <a:effectLst/>
                <a:latin typeface="Avenir Book" panose="02000503020000020003" pitchFamily="2" charset="0"/>
              </a:rPr>
              <a:t>Create an array of the given shape and populate it with random samples from a uniform distribution over </a:t>
            </a:r>
            <a:r>
              <a:rPr lang="en-US" altLang="zh-CN" sz="2400" dirty="0">
                <a:effectLst/>
                <a:latin typeface="Avenir Book" panose="02000503020000020003" pitchFamily="2" charset="0"/>
              </a:rPr>
              <a:t>[0,</a:t>
            </a:r>
            <a:r>
              <a:rPr lang="en-US" altLang="zh-CN" sz="2400" dirty="0">
                <a:latin typeface="Avenir Book" panose="02000503020000020003" pitchFamily="2" charset="0"/>
              </a:rPr>
              <a:t> </a:t>
            </a:r>
            <a:r>
              <a:rPr lang="en-US" altLang="zh-CN" sz="2400" dirty="0">
                <a:effectLst/>
                <a:latin typeface="Avenir Book" panose="02000503020000020003" pitchFamily="2" charset="0"/>
              </a:rPr>
              <a:t>1)</a:t>
            </a:r>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t>51</a:t>
            </a:fld>
            <a:endParaRPr kumimoji="1"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NumPy Random</a:t>
            </a:r>
          </a:p>
        </p:txBody>
      </p:sp>
      <p:sp>
        <p:nvSpPr>
          <p:cNvPr id="13" name="Content Placeholder 2"/>
          <p:cNvSpPr txBox="1"/>
          <p:nvPr/>
        </p:nvSpPr>
        <p:spPr>
          <a:xfrm>
            <a:off x="437435" y="1477916"/>
            <a:ext cx="11352299" cy="4437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14" name="TextBox 2"/>
          <p:cNvSpPr txBox="1"/>
          <p:nvPr/>
        </p:nvSpPr>
        <p:spPr>
          <a:xfrm>
            <a:off x="285035" y="1969602"/>
            <a:ext cx="6407670" cy="1569660"/>
          </a:xfrm>
          <a:prstGeom prst="rect">
            <a:avLst/>
          </a:prstGeom>
          <a:noFill/>
          <a:ln>
            <a:solidFill>
              <a:schemeClr val="accent1"/>
            </a:solidFill>
          </a:ln>
        </p:spPr>
        <p:txBody>
          <a:bodyPr wrap="square">
            <a:spAutoFit/>
          </a:bodyPr>
          <a:lstStyle/>
          <a:p>
            <a:r>
              <a:rPr lang="en-US" sz="2400" b="0" i="0" dirty="0">
                <a:solidFill>
                  <a:srgbClr val="0000CD"/>
                </a:solidFill>
                <a:effectLst/>
                <a:latin typeface="Consolas" panose="020B0609020204030204" pitchFamily="49" charset="0"/>
              </a:rPr>
              <a:t>from</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numpy</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import</a:t>
            </a:r>
            <a:r>
              <a:rPr lang="en-US" sz="2400" b="0" i="0" dirty="0">
                <a:solidFill>
                  <a:srgbClr val="000000"/>
                </a:solidFill>
                <a:effectLst/>
                <a:latin typeface="Consolas" panose="020B0609020204030204" pitchFamily="49" charset="0"/>
              </a:rPr>
              <a:t> random</a:t>
            </a:r>
            <a:br>
              <a:rPr lang="en-US" sz="2400" dirty="0">
                <a:latin typeface="Avenir Book" panose="02000503020000020003" pitchFamily="2" charset="0"/>
              </a:rPr>
            </a:br>
            <a:br>
              <a:rPr lang="en-US" sz="2400" dirty="0">
                <a:latin typeface="Avenir Book" panose="02000503020000020003" pitchFamily="2" charset="0"/>
              </a:rPr>
            </a:br>
            <a:r>
              <a:rPr lang="en-US" sz="2400" b="0" i="0" dirty="0">
                <a:solidFill>
                  <a:srgbClr val="000000"/>
                </a:solidFill>
                <a:effectLst/>
                <a:latin typeface="Consolas" panose="020B0609020204030204" pitchFamily="49" charset="0"/>
              </a:rPr>
              <a:t>x = </a:t>
            </a:r>
            <a:r>
              <a:rPr lang="en-US" sz="2400" b="0" i="0" dirty="0" err="1">
                <a:solidFill>
                  <a:srgbClr val="000000"/>
                </a:solidFill>
                <a:effectLst/>
                <a:latin typeface="Consolas" panose="020B0609020204030204" pitchFamily="49" charset="0"/>
              </a:rPr>
              <a:t>random.choice</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5</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7</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9</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(x)</a:t>
            </a:r>
            <a:endParaRPr lang="en-US" altLang="zh-CN" sz="2400" b="1" dirty="0">
              <a:solidFill>
                <a:schemeClr val="accent1"/>
              </a:solidFill>
              <a:latin typeface="Courier New" panose="02070309020205020404" charset="0"/>
              <a:ea typeface="Lato" panose="020F0502020204030203" pitchFamily="34" charset="0"/>
              <a:cs typeface="Courier New" panose="02070309020205020404" charset="0"/>
            </a:endParaRPr>
          </a:p>
        </p:txBody>
      </p:sp>
      <p:sp>
        <p:nvSpPr>
          <p:cNvPr id="15" name="TextBox 13"/>
          <p:cNvSpPr txBox="1"/>
          <p:nvPr/>
        </p:nvSpPr>
        <p:spPr>
          <a:xfrm>
            <a:off x="285035" y="1471032"/>
            <a:ext cx="5506636" cy="461665"/>
          </a:xfrm>
          <a:prstGeom prst="rect">
            <a:avLst/>
          </a:prstGeom>
          <a:noFill/>
        </p:spPr>
        <p:txBody>
          <a:bodyPr wrap="none" rtlCol="0">
            <a:spAutoFit/>
          </a:bodyPr>
          <a:lstStyle/>
          <a:p>
            <a:r>
              <a:rPr lang="en-US" sz="2400" b="1" dirty="0">
                <a:latin typeface="Avenir Book" panose="02000503020000020003" pitchFamily="2" charset="0"/>
                <a:ea typeface="Lato" panose="020F0502020204030203" pitchFamily="34" charset="0"/>
                <a:cs typeface="Lato" panose="020F0502020204030203" pitchFamily="34" charset="0"/>
              </a:rPr>
              <a:t>Generate Random Number From Array</a:t>
            </a:r>
          </a:p>
        </p:txBody>
      </p:sp>
      <p:sp>
        <p:nvSpPr>
          <p:cNvPr id="16" name="TextBox 10"/>
          <p:cNvSpPr txBox="1"/>
          <p:nvPr/>
        </p:nvSpPr>
        <p:spPr>
          <a:xfrm>
            <a:off x="269832" y="4236926"/>
            <a:ext cx="6407670" cy="1200329"/>
          </a:xfrm>
          <a:prstGeom prst="rect">
            <a:avLst/>
          </a:prstGeom>
          <a:noFill/>
          <a:ln>
            <a:solidFill>
              <a:schemeClr val="accent1"/>
            </a:solidFill>
          </a:ln>
        </p:spPr>
        <p:txBody>
          <a:bodyPr wrap="square">
            <a:spAutoFit/>
          </a:bodyPr>
          <a:lstStyle/>
          <a:p>
            <a:r>
              <a:rPr lang="en-US" sz="2400" b="0" i="0" dirty="0">
                <a:solidFill>
                  <a:srgbClr val="000000"/>
                </a:solidFill>
                <a:effectLst/>
                <a:latin typeface="Consolas" panose="020B0609020204030204" pitchFamily="49" charset="0"/>
              </a:rPr>
              <a:t>x = </a:t>
            </a:r>
            <a:r>
              <a:rPr lang="en-US" sz="2400" b="0" i="0" dirty="0" err="1">
                <a:solidFill>
                  <a:srgbClr val="000000"/>
                </a:solidFill>
                <a:effectLst/>
                <a:latin typeface="Consolas" panose="020B0609020204030204" pitchFamily="49" charset="0"/>
              </a:rPr>
              <a:t>random.choice</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5</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7</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9</a:t>
            </a:r>
            <a:r>
              <a:rPr lang="en-US" sz="2400" b="0" i="0" dirty="0">
                <a:solidFill>
                  <a:srgbClr val="000000"/>
                </a:solidFill>
                <a:effectLst/>
                <a:latin typeface="Consolas" panose="020B0609020204030204" pitchFamily="49" charset="0"/>
              </a:rPr>
              <a:t>], size=(</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a:t>
            </a:r>
            <a:r>
              <a:rPr lang="en-US" sz="2400" dirty="0">
                <a:solidFill>
                  <a:srgbClr val="FF0000"/>
                </a:solidFill>
                <a:latin typeface="Consolas" panose="020B0609020204030204" pitchFamily="49" charset="0"/>
              </a:rPr>
              <a:t>2</a:t>
            </a:r>
            <a:r>
              <a:rPr lang="en-US" sz="2400" b="0" i="0" dirty="0">
                <a:solidFill>
                  <a:srgbClr val="000000"/>
                </a:solidFill>
                <a:effectLst/>
                <a:latin typeface="Consolas" panose="020B0609020204030204" pitchFamily="49" charset="0"/>
              </a:rPr>
              <a:t>))</a:t>
            </a:r>
          </a:p>
          <a:p>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(x)</a:t>
            </a:r>
            <a:endParaRPr lang="en-US" altLang="zh-CN" sz="2400" b="1" dirty="0">
              <a:solidFill>
                <a:schemeClr val="accent1"/>
              </a:solidFill>
              <a:latin typeface="Courier New" panose="02070309020205020404" charset="0"/>
              <a:ea typeface="Lato" panose="020F0502020204030203" pitchFamily="34" charset="0"/>
              <a:cs typeface="Courier New" panose="02070309020205020404" charset="0"/>
            </a:endParaRPr>
          </a:p>
        </p:txBody>
      </p:sp>
      <p:sp>
        <p:nvSpPr>
          <p:cNvPr id="27" name="TextBox 11"/>
          <p:cNvSpPr txBox="1"/>
          <p:nvPr/>
        </p:nvSpPr>
        <p:spPr>
          <a:xfrm>
            <a:off x="269832" y="3605038"/>
            <a:ext cx="6407670" cy="461665"/>
          </a:xfrm>
          <a:prstGeom prst="rect">
            <a:avLst/>
          </a:prstGeom>
          <a:noFill/>
          <a:ln>
            <a:solidFill>
              <a:schemeClr val="accent1"/>
            </a:solidFill>
          </a:ln>
        </p:spPr>
        <p:txBody>
          <a:bodyPr wrap="square">
            <a:spAutoFit/>
          </a:bodyPr>
          <a:lstStyle/>
          <a:p>
            <a:r>
              <a:rPr lang="en-US" altLang="zh-CN" sz="2400" b="1" dirty="0">
                <a:solidFill>
                  <a:schemeClr val="tx2"/>
                </a:solidFill>
                <a:latin typeface="Courier New" panose="02070309020205020404" charset="0"/>
                <a:ea typeface="Lato" panose="020F0502020204030203" pitchFamily="34" charset="0"/>
                <a:cs typeface="Courier New" panose="02070309020205020404" charset="0"/>
              </a:rPr>
              <a:t>3</a:t>
            </a:r>
          </a:p>
        </p:txBody>
      </p:sp>
      <p:sp>
        <p:nvSpPr>
          <p:cNvPr id="28" name="TextBox 15"/>
          <p:cNvSpPr txBox="1"/>
          <p:nvPr/>
        </p:nvSpPr>
        <p:spPr>
          <a:xfrm>
            <a:off x="269832" y="5511358"/>
            <a:ext cx="6407670" cy="830997"/>
          </a:xfrm>
          <a:prstGeom prst="rect">
            <a:avLst/>
          </a:prstGeom>
          <a:noFill/>
          <a:ln>
            <a:solidFill>
              <a:schemeClr val="accent1"/>
            </a:solidFill>
          </a:ln>
        </p:spPr>
        <p:txBody>
          <a:bodyPr wrap="square">
            <a:spAutoFit/>
          </a:bodyPr>
          <a:lstStyle/>
          <a:p>
            <a:r>
              <a:rPr lang="en-US" altLang="zh-CN" sz="2400" b="1" dirty="0">
                <a:solidFill>
                  <a:schemeClr val="tx2"/>
                </a:solidFill>
                <a:latin typeface="Courier New" panose="02070309020205020404" charset="0"/>
                <a:ea typeface="Lato" panose="020F0502020204030203" pitchFamily="34" charset="0"/>
                <a:cs typeface="Courier New" panose="02070309020205020404" charset="0"/>
              </a:rPr>
              <a:t>[[5 5]</a:t>
            </a:r>
          </a:p>
          <a:p>
            <a:r>
              <a:rPr lang="en-US" altLang="zh-CN" sz="2400" b="1" dirty="0">
                <a:solidFill>
                  <a:schemeClr val="tx2"/>
                </a:solidFill>
                <a:latin typeface="Courier New" panose="02070309020205020404" charset="0"/>
                <a:ea typeface="Lato" panose="020F0502020204030203" pitchFamily="34" charset="0"/>
                <a:cs typeface="Courier New" panose="02070309020205020404" charset="0"/>
              </a:rPr>
              <a:t> [3 3]]</a:t>
            </a:r>
          </a:p>
        </p:txBody>
      </p:sp>
      <p:sp>
        <p:nvSpPr>
          <p:cNvPr id="29" name="TextBox 5"/>
          <p:cNvSpPr txBox="1"/>
          <p:nvPr/>
        </p:nvSpPr>
        <p:spPr>
          <a:xfrm>
            <a:off x="7321868" y="6457575"/>
            <a:ext cx="6096000" cy="369332"/>
          </a:xfrm>
          <a:prstGeom prst="rect">
            <a:avLst/>
          </a:prstGeom>
          <a:noFill/>
        </p:spPr>
        <p:txBody>
          <a:bodyPr wrap="square">
            <a:spAutoFit/>
          </a:bodyPr>
          <a:lstStyle/>
          <a:p>
            <a:r>
              <a:rPr lang="en-US" dirty="0">
                <a:solidFill>
                  <a:schemeClr val="accent3"/>
                </a:solidFill>
                <a:latin typeface="Lato" panose="020F0502020204030203" pitchFamily="34" charset="0"/>
                <a:ea typeface="Lato" panose="020F0502020204030203" pitchFamily="34" charset="0"/>
                <a:cs typeface="Lato" panose="020F0502020204030203" pitchFamily="34" charset="0"/>
                <a:hlinkClick r:id="rId2"/>
              </a:rPr>
              <a:t>https://www.w3schools.com/python/numpy</a:t>
            </a:r>
            <a:r>
              <a:rPr lang="zh-CN" altLang="en-US" dirty="0">
                <a:solidFill>
                  <a:schemeClr val="accent3"/>
                </a:solidFill>
                <a:latin typeface="Lato" panose="020F0502020204030203" pitchFamily="34" charset="0"/>
                <a:ea typeface="Lato" panose="020F0502020204030203" pitchFamily="34" charset="0"/>
                <a:cs typeface="Lato" panose="020F0502020204030203" pitchFamily="34" charset="0"/>
              </a:rPr>
              <a:t> </a:t>
            </a:r>
            <a:endParaRPr lang="en-US" dirty="0">
              <a:solidFill>
                <a:schemeClr val="accent3"/>
              </a:solidFill>
              <a:latin typeface="Lato" panose="020F0502020204030203" pitchFamily="34" charset="0"/>
              <a:ea typeface="Lato" panose="020F0502020204030203" pitchFamily="34" charset="0"/>
              <a:cs typeface="Lato" panose="020F0502020204030203" pitchFamily="34" charset="0"/>
            </a:endParaRPr>
          </a:p>
        </p:txBody>
      </p:sp>
      <p:sp>
        <p:nvSpPr>
          <p:cNvPr id="33" name="TextBox 16"/>
          <p:cNvSpPr txBox="1"/>
          <p:nvPr/>
        </p:nvSpPr>
        <p:spPr>
          <a:xfrm>
            <a:off x="6829902" y="2274838"/>
            <a:ext cx="5251759" cy="2308324"/>
          </a:xfrm>
          <a:prstGeom prst="rect">
            <a:avLst/>
          </a:prstGeom>
          <a:noFill/>
        </p:spPr>
        <p:txBody>
          <a:bodyPr wrap="square">
            <a:spAutoFit/>
          </a:bodyPr>
          <a:lstStyle/>
          <a:p>
            <a:pPr algn="l"/>
            <a:r>
              <a:rPr lang="en-US" sz="2400" b="0" i="0" dirty="0">
                <a:solidFill>
                  <a:srgbClr val="000000"/>
                </a:solidFill>
                <a:effectLst/>
                <a:latin typeface="Avenir Book" panose="02000503020000020003" pitchFamily="2" charset="0"/>
              </a:rPr>
              <a:t>The </a:t>
            </a:r>
            <a:r>
              <a:rPr lang="en-US" sz="2400" b="0" i="0" dirty="0">
                <a:solidFill>
                  <a:schemeClr val="accent2">
                    <a:lumMod val="75000"/>
                  </a:schemeClr>
                </a:solidFill>
                <a:effectLst/>
                <a:latin typeface="Courier" pitchFamily="2" charset="0"/>
                <a:cs typeface="Courier New" panose="02070309020205020404" charset="0"/>
              </a:rPr>
              <a:t>choice()</a:t>
            </a:r>
            <a:r>
              <a:rPr lang="en-US" sz="2400" b="0" i="0" dirty="0">
                <a:solidFill>
                  <a:schemeClr val="accent2">
                    <a:lumMod val="75000"/>
                  </a:schemeClr>
                </a:solidFill>
                <a:effectLst/>
                <a:latin typeface="Avenir Book" panose="02000503020000020003" pitchFamily="2" charset="0"/>
                <a:cs typeface="Courier New" panose="02070309020205020404" charset="0"/>
              </a:rPr>
              <a:t> </a:t>
            </a:r>
            <a:r>
              <a:rPr lang="en-US" sz="2400" b="0" i="0" dirty="0">
                <a:solidFill>
                  <a:srgbClr val="000000"/>
                </a:solidFill>
                <a:effectLst/>
                <a:latin typeface="Avenir Book" panose="02000503020000020003" pitchFamily="2" charset="0"/>
              </a:rPr>
              <a:t>function takes an array as a parameter and randomly returns one of the values.</a:t>
            </a:r>
          </a:p>
          <a:p>
            <a:pPr algn="l"/>
            <a:endParaRPr lang="en-US" sz="2400" b="0" i="0" dirty="0">
              <a:solidFill>
                <a:srgbClr val="000000"/>
              </a:solidFill>
              <a:effectLst/>
              <a:latin typeface="Avenir Book" panose="02000503020000020003" pitchFamily="2" charset="0"/>
            </a:endParaRPr>
          </a:p>
          <a:p>
            <a:pPr algn="l"/>
            <a:r>
              <a:rPr lang="en-US" sz="2400" b="0" i="0" dirty="0">
                <a:solidFill>
                  <a:srgbClr val="000000"/>
                </a:solidFill>
                <a:effectLst/>
                <a:latin typeface="Avenir Book" panose="02000503020000020003" pitchFamily="2" charset="0"/>
              </a:rPr>
              <a:t>Add a </a:t>
            </a:r>
            <a:r>
              <a:rPr lang="en-US" sz="2400" dirty="0">
                <a:solidFill>
                  <a:schemeClr val="accent2">
                    <a:lumMod val="75000"/>
                  </a:schemeClr>
                </a:solidFill>
                <a:latin typeface="Courier" pitchFamily="2" charset="0"/>
              </a:rPr>
              <a:t>size</a:t>
            </a:r>
            <a:r>
              <a:rPr lang="en-US" sz="2400" b="0" i="0" dirty="0">
                <a:solidFill>
                  <a:srgbClr val="000000"/>
                </a:solidFill>
                <a:effectLst/>
                <a:latin typeface="Avenir Book" panose="02000503020000020003" pitchFamily="2" charset="0"/>
              </a:rPr>
              <a:t> parameter to specify the shape of the array.</a:t>
            </a:r>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t>52</a:t>
            </a:fld>
            <a:endParaRPr kumimoji="1"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NumPy Random</a:t>
            </a:r>
          </a:p>
        </p:txBody>
      </p:sp>
      <p:sp>
        <p:nvSpPr>
          <p:cNvPr id="17" name="Content Placeholder 2"/>
          <p:cNvSpPr txBox="1"/>
          <p:nvPr/>
        </p:nvSpPr>
        <p:spPr>
          <a:xfrm>
            <a:off x="419850" y="1495500"/>
            <a:ext cx="11352299" cy="4437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18" name="TextBox 2"/>
          <p:cNvSpPr txBox="1"/>
          <p:nvPr/>
        </p:nvSpPr>
        <p:spPr>
          <a:xfrm>
            <a:off x="267450" y="1987186"/>
            <a:ext cx="6407670" cy="2308324"/>
          </a:xfrm>
          <a:prstGeom prst="rect">
            <a:avLst/>
          </a:prstGeom>
          <a:noFill/>
          <a:ln>
            <a:solidFill>
              <a:schemeClr val="accent1"/>
            </a:solidFill>
          </a:ln>
        </p:spPr>
        <p:txBody>
          <a:bodyPr wrap="square">
            <a:spAutoFit/>
          </a:bodyPr>
          <a:lstStyle/>
          <a:p>
            <a:r>
              <a:rPr lang="en-US" sz="2400" b="0" i="0" dirty="0">
                <a:solidFill>
                  <a:srgbClr val="0000CD"/>
                </a:solidFill>
                <a:effectLst/>
                <a:latin typeface="Consolas" panose="020B0609020204030204" pitchFamily="49" charset="0"/>
              </a:rPr>
              <a:t>from</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numpy</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import</a:t>
            </a:r>
            <a:r>
              <a:rPr lang="en-US" sz="2400" b="0" i="0" dirty="0">
                <a:solidFill>
                  <a:srgbClr val="000000"/>
                </a:solidFill>
                <a:effectLst/>
                <a:latin typeface="Consolas" panose="020B0609020204030204" pitchFamily="49" charset="0"/>
              </a:rPr>
              <a:t> random</a:t>
            </a:r>
            <a:br>
              <a:rPr lang="en-US" sz="2400" dirty="0">
                <a:latin typeface="Avenir Book" panose="02000503020000020003" pitchFamily="2" charset="0"/>
              </a:rPr>
            </a:br>
            <a:r>
              <a:rPr lang="en-US" sz="2400" b="0" i="0" dirty="0">
                <a:solidFill>
                  <a:srgbClr val="0000CD"/>
                </a:solidFill>
                <a:effectLst/>
                <a:latin typeface="Consolas" panose="020B0609020204030204" pitchFamily="49" charset="0"/>
              </a:rPr>
              <a:t>import</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numpy</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as</a:t>
            </a:r>
            <a:r>
              <a:rPr lang="en-US" sz="2400" b="0" i="0" dirty="0">
                <a:solidFill>
                  <a:srgbClr val="000000"/>
                </a:solidFill>
                <a:effectLst/>
                <a:latin typeface="Consolas" panose="020B0609020204030204" pitchFamily="49" charset="0"/>
              </a:rPr>
              <a:t> np</a:t>
            </a:r>
            <a:br>
              <a:rPr lang="en-US" sz="2400" dirty="0">
                <a:latin typeface="Avenir Book" panose="02000503020000020003" pitchFamily="2" charset="0"/>
              </a:rPr>
            </a:br>
            <a:br>
              <a:rPr lang="en-US" sz="2400" dirty="0">
                <a:latin typeface="Avenir Book" panose="02000503020000020003" pitchFamily="2" charset="0"/>
              </a:rPr>
            </a:br>
            <a:r>
              <a:rPr lang="en-US" sz="2400" b="0" i="0" dirty="0" err="1">
                <a:solidFill>
                  <a:srgbClr val="000000"/>
                </a:solidFill>
                <a:effectLst/>
                <a:latin typeface="Consolas" panose="020B0609020204030204" pitchFamily="49" charset="0"/>
              </a:rPr>
              <a:t>arr</a:t>
            </a:r>
            <a:r>
              <a:rPr lang="en-US" sz="2400" b="0" i="0" dirty="0">
                <a:solidFill>
                  <a:srgbClr val="000000"/>
                </a:solidFill>
                <a:effectLst/>
                <a:latin typeface="Consolas" panose="020B0609020204030204" pitchFamily="49" charset="0"/>
              </a:rPr>
              <a:t> = </a:t>
            </a:r>
            <a:r>
              <a:rPr lang="en-US" sz="2400" b="0" i="0" dirty="0" err="1">
                <a:solidFill>
                  <a:srgbClr val="000000"/>
                </a:solidFill>
                <a:effectLst/>
                <a:latin typeface="Consolas" panose="020B0609020204030204" pitchFamily="49" charset="0"/>
              </a:rPr>
              <a:t>np.array</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1</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4</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5</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r>
              <a:rPr lang="en-US" sz="2400" b="0" i="0" dirty="0" err="1">
                <a:solidFill>
                  <a:srgbClr val="000000"/>
                </a:solidFill>
                <a:effectLst/>
                <a:latin typeface="Consolas" panose="020B0609020204030204" pitchFamily="49" charset="0"/>
              </a:rPr>
              <a:t>random.shuffle</a:t>
            </a:r>
            <a:r>
              <a:rPr lang="en-US" sz="2400" b="0" i="0" dirty="0">
                <a:solidFill>
                  <a:srgbClr val="000000"/>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arr</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arr</a:t>
            </a:r>
            <a:r>
              <a:rPr lang="en-US" sz="2400" b="0" i="0" dirty="0">
                <a:solidFill>
                  <a:srgbClr val="000000"/>
                </a:solidFill>
                <a:effectLst/>
                <a:latin typeface="Consolas" panose="020B0609020204030204" pitchFamily="49" charset="0"/>
              </a:rPr>
              <a:t>)</a:t>
            </a:r>
            <a:endParaRPr lang="en-US" altLang="zh-CN" sz="2400" b="1" dirty="0">
              <a:solidFill>
                <a:schemeClr val="accent1"/>
              </a:solidFill>
              <a:latin typeface="Courier New" panose="02070309020205020404" charset="0"/>
              <a:ea typeface="Lato" panose="020F0502020204030203" pitchFamily="34" charset="0"/>
              <a:cs typeface="Courier New" panose="02070309020205020404" charset="0"/>
            </a:endParaRPr>
          </a:p>
        </p:txBody>
      </p:sp>
      <p:sp>
        <p:nvSpPr>
          <p:cNvPr id="19" name="TextBox 13"/>
          <p:cNvSpPr txBox="1"/>
          <p:nvPr/>
        </p:nvSpPr>
        <p:spPr>
          <a:xfrm>
            <a:off x="267450" y="1488616"/>
            <a:ext cx="6306535" cy="461665"/>
          </a:xfrm>
          <a:prstGeom prst="rect">
            <a:avLst/>
          </a:prstGeom>
          <a:noFill/>
        </p:spPr>
        <p:txBody>
          <a:bodyPr wrap="none" rtlCol="0">
            <a:spAutoFit/>
          </a:bodyPr>
          <a:lstStyle/>
          <a:p>
            <a:r>
              <a:rPr lang="en-US" sz="2400" b="1" dirty="0">
                <a:latin typeface="Avenir Book" panose="02000503020000020003" pitchFamily="2" charset="0"/>
                <a:ea typeface="Lato" panose="020F0502020204030203" pitchFamily="34" charset="0"/>
                <a:cs typeface="Lato" panose="020F0502020204030203" pitchFamily="34" charset="0"/>
              </a:rPr>
              <a:t>Generate shuffling or permutation of arrays</a:t>
            </a:r>
          </a:p>
        </p:txBody>
      </p:sp>
      <p:sp>
        <p:nvSpPr>
          <p:cNvPr id="20" name="TextBox 10"/>
          <p:cNvSpPr txBox="1"/>
          <p:nvPr/>
        </p:nvSpPr>
        <p:spPr>
          <a:xfrm>
            <a:off x="252247" y="5042772"/>
            <a:ext cx="6407670" cy="461665"/>
          </a:xfrm>
          <a:prstGeom prst="rect">
            <a:avLst/>
          </a:prstGeom>
          <a:noFill/>
          <a:ln>
            <a:solidFill>
              <a:schemeClr val="accent1"/>
            </a:solidFill>
          </a:ln>
        </p:spPr>
        <p:txBody>
          <a:bodyPr wrap="square">
            <a:spAutoFit/>
          </a:bodyPr>
          <a:lstStyle/>
          <a:p>
            <a:pPr algn="l"/>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random.permutation</a:t>
            </a:r>
            <a:r>
              <a:rPr lang="en-US" sz="2400" b="0" i="0" dirty="0">
                <a:solidFill>
                  <a:srgbClr val="000000"/>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arr</a:t>
            </a:r>
            <a:r>
              <a:rPr lang="en-US" sz="2400" b="0" i="0" dirty="0">
                <a:solidFill>
                  <a:srgbClr val="000000"/>
                </a:solidFill>
                <a:effectLst/>
                <a:latin typeface="Consolas" panose="020B0609020204030204" pitchFamily="49" charset="0"/>
              </a:rPr>
              <a:t>))</a:t>
            </a:r>
          </a:p>
        </p:txBody>
      </p:sp>
      <p:sp>
        <p:nvSpPr>
          <p:cNvPr id="21" name="TextBox 11"/>
          <p:cNvSpPr txBox="1"/>
          <p:nvPr/>
        </p:nvSpPr>
        <p:spPr>
          <a:xfrm>
            <a:off x="267450" y="4369099"/>
            <a:ext cx="6407670" cy="461665"/>
          </a:xfrm>
          <a:prstGeom prst="rect">
            <a:avLst/>
          </a:prstGeom>
          <a:noFill/>
          <a:ln>
            <a:solidFill>
              <a:schemeClr val="accent1"/>
            </a:solidFill>
          </a:ln>
        </p:spPr>
        <p:txBody>
          <a:bodyPr wrap="square">
            <a:spAutoFit/>
          </a:bodyPr>
          <a:lstStyle/>
          <a:p>
            <a:r>
              <a:rPr lang="en-US" altLang="zh-CN" sz="2400" b="1" dirty="0">
                <a:solidFill>
                  <a:schemeClr val="tx2"/>
                </a:solidFill>
                <a:latin typeface="Courier New" panose="02070309020205020404" charset="0"/>
                <a:ea typeface="Lato" panose="020F0502020204030203" pitchFamily="34" charset="0"/>
                <a:cs typeface="Courier New" panose="02070309020205020404" charset="0"/>
              </a:rPr>
              <a:t>[4 2 3 5 1]</a:t>
            </a:r>
          </a:p>
        </p:txBody>
      </p:sp>
      <p:sp>
        <p:nvSpPr>
          <p:cNvPr id="22" name="TextBox 15"/>
          <p:cNvSpPr txBox="1"/>
          <p:nvPr/>
        </p:nvSpPr>
        <p:spPr>
          <a:xfrm>
            <a:off x="252247" y="5593565"/>
            <a:ext cx="6407670" cy="461665"/>
          </a:xfrm>
          <a:prstGeom prst="rect">
            <a:avLst/>
          </a:prstGeom>
          <a:noFill/>
          <a:ln>
            <a:solidFill>
              <a:schemeClr val="accent1"/>
            </a:solidFill>
          </a:ln>
        </p:spPr>
        <p:txBody>
          <a:bodyPr wrap="square">
            <a:spAutoFit/>
          </a:bodyPr>
          <a:lstStyle/>
          <a:p>
            <a:r>
              <a:rPr lang="en-US" altLang="zh-CN" sz="2400" b="1" dirty="0">
                <a:solidFill>
                  <a:schemeClr val="tx2"/>
                </a:solidFill>
                <a:latin typeface="Courier New" panose="02070309020205020404" charset="0"/>
                <a:ea typeface="Lato" panose="020F0502020204030203" pitchFamily="34" charset="0"/>
                <a:cs typeface="Courier New" panose="02070309020205020404" charset="0"/>
              </a:rPr>
              <a:t>[1 5 4 2 3]</a:t>
            </a:r>
          </a:p>
        </p:txBody>
      </p:sp>
      <p:sp>
        <p:nvSpPr>
          <p:cNvPr id="23" name="TextBox 5"/>
          <p:cNvSpPr txBox="1"/>
          <p:nvPr/>
        </p:nvSpPr>
        <p:spPr>
          <a:xfrm>
            <a:off x="7321868" y="6457575"/>
            <a:ext cx="6096000" cy="369332"/>
          </a:xfrm>
          <a:prstGeom prst="rect">
            <a:avLst/>
          </a:prstGeom>
          <a:noFill/>
        </p:spPr>
        <p:txBody>
          <a:bodyPr wrap="square">
            <a:spAutoFit/>
          </a:bodyPr>
          <a:lstStyle/>
          <a:p>
            <a:r>
              <a:rPr lang="en-US" dirty="0">
                <a:solidFill>
                  <a:schemeClr val="accent3"/>
                </a:solidFill>
                <a:latin typeface="Lato" panose="020F0502020204030203" pitchFamily="34" charset="0"/>
                <a:ea typeface="Lato" panose="020F0502020204030203" pitchFamily="34" charset="0"/>
                <a:cs typeface="Lato" panose="020F0502020204030203" pitchFamily="34" charset="0"/>
                <a:hlinkClick r:id="rId2"/>
              </a:rPr>
              <a:t>https://www.w3schools.com/python/numpy</a:t>
            </a:r>
            <a:r>
              <a:rPr lang="zh-CN" altLang="en-US" dirty="0">
                <a:solidFill>
                  <a:schemeClr val="accent3"/>
                </a:solidFill>
                <a:latin typeface="Lato" panose="020F0502020204030203" pitchFamily="34" charset="0"/>
                <a:ea typeface="Lato" panose="020F0502020204030203" pitchFamily="34" charset="0"/>
                <a:cs typeface="Lato" panose="020F0502020204030203" pitchFamily="34" charset="0"/>
              </a:rPr>
              <a:t> </a:t>
            </a:r>
            <a:endParaRPr lang="en-US" dirty="0">
              <a:solidFill>
                <a:schemeClr val="accent3"/>
              </a:solidFill>
              <a:latin typeface="Lato" panose="020F0502020204030203" pitchFamily="34" charset="0"/>
              <a:ea typeface="Lato" panose="020F0502020204030203" pitchFamily="34" charset="0"/>
              <a:cs typeface="Lato" panose="020F0502020204030203" pitchFamily="34" charset="0"/>
            </a:endParaRPr>
          </a:p>
        </p:txBody>
      </p:sp>
      <p:sp>
        <p:nvSpPr>
          <p:cNvPr id="34" name="TextBox 16"/>
          <p:cNvSpPr txBox="1"/>
          <p:nvPr/>
        </p:nvSpPr>
        <p:spPr>
          <a:xfrm>
            <a:off x="7110225" y="2356518"/>
            <a:ext cx="4814324" cy="1938992"/>
          </a:xfrm>
          <a:prstGeom prst="rect">
            <a:avLst/>
          </a:prstGeom>
          <a:noFill/>
        </p:spPr>
        <p:txBody>
          <a:bodyPr wrap="square">
            <a:spAutoFit/>
          </a:bodyPr>
          <a:lstStyle/>
          <a:p>
            <a:pPr algn="l"/>
            <a:r>
              <a:rPr lang="en-US" sz="2000" b="0" i="0" dirty="0">
                <a:solidFill>
                  <a:srgbClr val="000000"/>
                </a:solidFill>
                <a:effectLst/>
                <a:latin typeface="Verdana" panose="020B0604030504040204" pitchFamily="34" charset="0"/>
              </a:rPr>
              <a:t>The </a:t>
            </a:r>
            <a:r>
              <a:rPr lang="en-US" sz="2000" b="0" i="0" dirty="0">
                <a:solidFill>
                  <a:schemeClr val="accent2"/>
                </a:solidFill>
                <a:effectLst/>
                <a:latin typeface="Verdana" panose="020B0604030504040204" pitchFamily="34" charset="0"/>
              </a:rPr>
              <a:t>shuffle() </a:t>
            </a:r>
            <a:r>
              <a:rPr lang="en-US" sz="2000" b="0" i="0" dirty="0">
                <a:solidFill>
                  <a:srgbClr val="000000"/>
                </a:solidFill>
                <a:effectLst/>
                <a:latin typeface="Verdana" panose="020B0604030504040204" pitchFamily="34" charset="0"/>
              </a:rPr>
              <a:t>method makes changes to the original array.</a:t>
            </a:r>
          </a:p>
          <a:p>
            <a:pPr algn="l"/>
            <a:br>
              <a:rPr lang="en-US" sz="2000" dirty="0">
                <a:latin typeface="Avenir Book" panose="02000503020000020003" pitchFamily="2" charset="0"/>
              </a:rPr>
            </a:br>
            <a:r>
              <a:rPr lang="en-US" sz="2000" b="0" i="0" dirty="0">
                <a:solidFill>
                  <a:srgbClr val="000000"/>
                </a:solidFill>
                <a:effectLst/>
                <a:latin typeface="Verdana" panose="020B0604030504040204" pitchFamily="34" charset="0"/>
              </a:rPr>
              <a:t>The </a:t>
            </a:r>
            <a:r>
              <a:rPr lang="en-US" sz="2000" b="0" i="0" dirty="0">
                <a:solidFill>
                  <a:schemeClr val="accent2"/>
                </a:solidFill>
                <a:effectLst/>
                <a:latin typeface="Verdana" panose="020B0604030504040204" pitchFamily="34" charset="0"/>
              </a:rPr>
              <a:t>permutation() </a:t>
            </a:r>
            <a:r>
              <a:rPr lang="en-US" sz="2000" b="0" i="0" dirty="0">
                <a:solidFill>
                  <a:srgbClr val="000000"/>
                </a:solidFill>
                <a:effectLst/>
                <a:latin typeface="Verdana" panose="020B0604030504040204" pitchFamily="34" charset="0"/>
              </a:rPr>
              <a:t>method </a:t>
            </a:r>
            <a:r>
              <a:rPr lang="en-US" sz="2000" b="0" i="1" dirty="0">
                <a:solidFill>
                  <a:srgbClr val="000000"/>
                </a:solidFill>
                <a:effectLst/>
                <a:latin typeface="Verdana" panose="020B0604030504040204" pitchFamily="34" charset="0"/>
              </a:rPr>
              <a:t>returns</a:t>
            </a:r>
            <a:r>
              <a:rPr lang="en-US" sz="2000" b="0" i="0" dirty="0">
                <a:solidFill>
                  <a:srgbClr val="000000"/>
                </a:solidFill>
                <a:effectLst/>
                <a:latin typeface="Verdana" panose="020B0604030504040204" pitchFamily="34" charset="0"/>
              </a:rPr>
              <a:t> a re-arranged array (and leaves the original array un-changed).</a:t>
            </a:r>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t>53</a:t>
            </a:fld>
            <a:endParaRPr kumimoji="1"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NumPy Random</a:t>
            </a:r>
          </a:p>
        </p:txBody>
      </p:sp>
      <p:sp>
        <p:nvSpPr>
          <p:cNvPr id="14" name="Content Placeholder 2"/>
          <p:cNvSpPr txBox="1"/>
          <p:nvPr/>
        </p:nvSpPr>
        <p:spPr>
          <a:xfrm>
            <a:off x="446980" y="1355151"/>
            <a:ext cx="11352299" cy="4437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15" name="TextBox 2"/>
          <p:cNvSpPr txBox="1"/>
          <p:nvPr/>
        </p:nvSpPr>
        <p:spPr>
          <a:xfrm>
            <a:off x="294579" y="1846837"/>
            <a:ext cx="6617945" cy="1569660"/>
          </a:xfrm>
          <a:prstGeom prst="rect">
            <a:avLst/>
          </a:prstGeom>
          <a:noFill/>
          <a:ln>
            <a:solidFill>
              <a:schemeClr val="accent1"/>
            </a:solidFill>
          </a:ln>
        </p:spPr>
        <p:txBody>
          <a:bodyPr wrap="square">
            <a:spAutoFit/>
          </a:bodyPr>
          <a:lstStyle/>
          <a:p>
            <a:r>
              <a:rPr lang="en-US" sz="2400" b="0" i="0" dirty="0">
                <a:solidFill>
                  <a:srgbClr val="0000CD"/>
                </a:solidFill>
                <a:effectLst/>
                <a:latin typeface="Consolas" panose="020B0609020204030204" pitchFamily="49" charset="0"/>
              </a:rPr>
              <a:t>from</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numpy</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import</a:t>
            </a:r>
            <a:r>
              <a:rPr lang="en-US" sz="2400" b="0" i="0" dirty="0">
                <a:solidFill>
                  <a:srgbClr val="000000"/>
                </a:solidFill>
                <a:effectLst/>
                <a:latin typeface="Consolas" panose="020B0609020204030204" pitchFamily="49" charset="0"/>
              </a:rPr>
              <a:t> random</a:t>
            </a:r>
            <a:br>
              <a:rPr lang="en-US" sz="2400" dirty="0">
                <a:latin typeface="Avenir Book" panose="02000503020000020003" pitchFamily="2" charset="0"/>
              </a:rPr>
            </a:br>
            <a:br>
              <a:rPr lang="en-US" sz="2400" dirty="0">
                <a:latin typeface="Avenir Book" panose="02000503020000020003" pitchFamily="2" charset="0"/>
              </a:rPr>
            </a:br>
            <a:r>
              <a:rPr lang="en-US" sz="2400" b="0" i="0" dirty="0">
                <a:solidFill>
                  <a:srgbClr val="000000"/>
                </a:solidFill>
                <a:effectLst/>
                <a:latin typeface="Consolas" panose="020B0609020204030204" pitchFamily="49" charset="0"/>
              </a:rPr>
              <a:t>x = </a:t>
            </a:r>
            <a:r>
              <a:rPr lang="en-US" sz="2400" b="0" i="0" dirty="0" err="1">
                <a:solidFill>
                  <a:srgbClr val="000000"/>
                </a:solidFill>
                <a:effectLst/>
                <a:latin typeface="Consolas" panose="020B0609020204030204" pitchFamily="49" charset="0"/>
              </a:rPr>
              <a:t>random.normal</a:t>
            </a:r>
            <a:r>
              <a:rPr lang="en-US" sz="2400" b="0" i="0" dirty="0">
                <a:solidFill>
                  <a:srgbClr val="000000"/>
                </a:solidFill>
                <a:effectLst/>
                <a:latin typeface="Consolas" panose="020B0609020204030204" pitchFamily="49" charset="0"/>
              </a:rPr>
              <a:t>(size=(</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(x)</a:t>
            </a:r>
            <a:endParaRPr lang="en-US" altLang="zh-CN" sz="2400" b="1" dirty="0">
              <a:solidFill>
                <a:schemeClr val="accent1"/>
              </a:solidFill>
              <a:latin typeface="Courier New" panose="02070309020205020404" charset="0"/>
              <a:ea typeface="Lato" panose="020F0502020204030203" pitchFamily="34" charset="0"/>
              <a:cs typeface="Courier New" panose="02070309020205020404" charset="0"/>
            </a:endParaRPr>
          </a:p>
        </p:txBody>
      </p:sp>
      <p:sp>
        <p:nvSpPr>
          <p:cNvPr id="16" name="TextBox 13"/>
          <p:cNvSpPr txBox="1"/>
          <p:nvPr/>
        </p:nvSpPr>
        <p:spPr>
          <a:xfrm>
            <a:off x="294580" y="1348267"/>
            <a:ext cx="2864887" cy="461665"/>
          </a:xfrm>
          <a:prstGeom prst="rect">
            <a:avLst/>
          </a:prstGeom>
          <a:noFill/>
        </p:spPr>
        <p:txBody>
          <a:bodyPr wrap="none" rtlCol="0">
            <a:spAutoFit/>
          </a:bodyPr>
          <a:lstStyle/>
          <a:p>
            <a:r>
              <a:rPr lang="en-US" sz="2400" b="1" dirty="0">
                <a:latin typeface="Avenir Book" panose="02000503020000020003" pitchFamily="2" charset="0"/>
                <a:ea typeface="Lato" panose="020F0502020204030203" pitchFamily="34" charset="0"/>
                <a:cs typeface="Lato" panose="020F0502020204030203" pitchFamily="34" charset="0"/>
              </a:rPr>
              <a:t>Normal distribution</a:t>
            </a:r>
          </a:p>
        </p:txBody>
      </p:sp>
      <p:sp>
        <p:nvSpPr>
          <p:cNvPr id="27" name="TextBox 10"/>
          <p:cNvSpPr txBox="1"/>
          <p:nvPr/>
        </p:nvSpPr>
        <p:spPr>
          <a:xfrm>
            <a:off x="279376" y="4471266"/>
            <a:ext cx="6633147" cy="1200329"/>
          </a:xfrm>
          <a:prstGeom prst="rect">
            <a:avLst/>
          </a:prstGeom>
          <a:noFill/>
          <a:ln>
            <a:solidFill>
              <a:schemeClr val="accent1"/>
            </a:solidFill>
          </a:ln>
        </p:spPr>
        <p:txBody>
          <a:bodyPr wrap="square">
            <a:spAutoFit/>
          </a:bodyPr>
          <a:lstStyle/>
          <a:p>
            <a:pPr algn="l"/>
            <a:r>
              <a:rPr lang="en-US" sz="2400" b="0" i="0" dirty="0">
                <a:solidFill>
                  <a:srgbClr val="000000"/>
                </a:solidFill>
                <a:effectLst/>
                <a:latin typeface="Consolas" panose="020B0609020204030204" pitchFamily="49" charset="0"/>
              </a:rPr>
              <a:t>x = </a:t>
            </a:r>
            <a:r>
              <a:rPr lang="en-US" sz="2400" b="0" i="0" dirty="0" err="1">
                <a:solidFill>
                  <a:srgbClr val="000000"/>
                </a:solidFill>
                <a:effectLst/>
                <a:latin typeface="Consolas" panose="020B0609020204030204" pitchFamily="49" charset="0"/>
              </a:rPr>
              <a:t>random.normal</a:t>
            </a:r>
            <a:r>
              <a:rPr lang="en-US" sz="2400" b="0" i="0" dirty="0">
                <a:solidFill>
                  <a:srgbClr val="000000"/>
                </a:solidFill>
                <a:effectLst/>
                <a:latin typeface="Consolas" panose="020B0609020204030204" pitchFamily="49" charset="0"/>
              </a:rPr>
              <a:t>(loc=</a:t>
            </a:r>
            <a:r>
              <a:rPr lang="en-US" sz="2400" b="0" i="0" dirty="0">
                <a:solidFill>
                  <a:srgbClr val="FF0000"/>
                </a:solidFill>
                <a:effectLst/>
                <a:latin typeface="Consolas" panose="020B0609020204030204" pitchFamily="49" charset="0"/>
              </a:rPr>
              <a:t>10</a:t>
            </a:r>
            <a:r>
              <a:rPr lang="en-US" sz="2400" b="0" i="0" dirty="0">
                <a:solidFill>
                  <a:srgbClr val="000000"/>
                </a:solidFill>
                <a:effectLst/>
                <a:latin typeface="Consolas" panose="020B0609020204030204" pitchFamily="49" charset="0"/>
              </a:rPr>
              <a:t>, scale=</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size=(</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(x)</a:t>
            </a:r>
          </a:p>
        </p:txBody>
      </p:sp>
      <p:sp>
        <p:nvSpPr>
          <p:cNvPr id="28" name="TextBox 11"/>
          <p:cNvSpPr txBox="1"/>
          <p:nvPr/>
        </p:nvSpPr>
        <p:spPr>
          <a:xfrm>
            <a:off x="279376" y="3490059"/>
            <a:ext cx="6633148" cy="707886"/>
          </a:xfrm>
          <a:prstGeom prst="rect">
            <a:avLst/>
          </a:prstGeom>
          <a:noFill/>
          <a:ln>
            <a:solidFill>
              <a:schemeClr val="accent1"/>
            </a:solidFill>
          </a:ln>
        </p:spPr>
        <p:txBody>
          <a:bodyPr wrap="square">
            <a:spAutoFit/>
          </a:bodyPr>
          <a:lstStyle/>
          <a:p>
            <a:r>
              <a:rPr lang="en-US" altLang="zh-CN" sz="2000" b="1" dirty="0">
                <a:solidFill>
                  <a:schemeClr val="tx2"/>
                </a:solidFill>
                <a:latin typeface="Courier New" panose="02070309020205020404" charset="0"/>
                <a:ea typeface="Lato" panose="020F0502020204030203" pitchFamily="34" charset="0"/>
                <a:cs typeface="Courier New" panose="02070309020205020404" charset="0"/>
              </a:rPr>
              <a:t>[[ 2.2799698 -1.51394603 2.07008094] [ 0.03266912 1.27996989 1.1790585 ]]</a:t>
            </a:r>
          </a:p>
        </p:txBody>
      </p:sp>
      <p:sp>
        <p:nvSpPr>
          <p:cNvPr id="29" name="TextBox 15"/>
          <p:cNvSpPr txBox="1"/>
          <p:nvPr/>
        </p:nvSpPr>
        <p:spPr>
          <a:xfrm>
            <a:off x="294578" y="5749689"/>
            <a:ext cx="6617945" cy="707886"/>
          </a:xfrm>
          <a:prstGeom prst="rect">
            <a:avLst/>
          </a:prstGeom>
          <a:noFill/>
          <a:ln>
            <a:solidFill>
              <a:schemeClr val="accent1"/>
            </a:solidFill>
          </a:ln>
        </p:spPr>
        <p:txBody>
          <a:bodyPr wrap="square">
            <a:spAutoFit/>
          </a:bodyPr>
          <a:lstStyle/>
          <a:p>
            <a:r>
              <a:rPr lang="en-US" altLang="zh-CN" sz="2000" b="1" dirty="0">
                <a:solidFill>
                  <a:schemeClr val="tx2"/>
                </a:solidFill>
                <a:latin typeface="Courier New" panose="02070309020205020404" charset="0"/>
                <a:ea typeface="Lato" panose="020F0502020204030203" pitchFamily="34" charset="0"/>
                <a:cs typeface="Courier New" panose="02070309020205020404" charset="0"/>
              </a:rPr>
              <a:t>[[13.19029955 10.19232563 11.56913201]</a:t>
            </a:r>
          </a:p>
          <a:p>
            <a:r>
              <a:rPr lang="en-US" altLang="zh-CN" sz="2000" b="1" dirty="0">
                <a:solidFill>
                  <a:schemeClr val="tx2"/>
                </a:solidFill>
                <a:latin typeface="Courier New" panose="02070309020205020404" charset="0"/>
                <a:ea typeface="Lato" panose="020F0502020204030203" pitchFamily="34" charset="0"/>
                <a:cs typeface="Courier New" panose="02070309020205020404" charset="0"/>
              </a:rPr>
              <a:t> [10.96922729 10.10848335  7.53244539]]</a:t>
            </a:r>
          </a:p>
        </p:txBody>
      </p:sp>
      <p:sp>
        <p:nvSpPr>
          <p:cNvPr id="30" name="TextBox 5"/>
          <p:cNvSpPr txBox="1"/>
          <p:nvPr/>
        </p:nvSpPr>
        <p:spPr>
          <a:xfrm>
            <a:off x="7321868" y="6457575"/>
            <a:ext cx="6096000" cy="369332"/>
          </a:xfrm>
          <a:prstGeom prst="rect">
            <a:avLst/>
          </a:prstGeom>
          <a:noFill/>
        </p:spPr>
        <p:txBody>
          <a:bodyPr wrap="square">
            <a:spAutoFit/>
          </a:bodyPr>
          <a:lstStyle/>
          <a:p>
            <a:r>
              <a:rPr lang="en-US" dirty="0">
                <a:solidFill>
                  <a:schemeClr val="accent3"/>
                </a:solidFill>
                <a:latin typeface="Lato" panose="020F0502020204030203" pitchFamily="34" charset="0"/>
                <a:ea typeface="Lato" panose="020F0502020204030203" pitchFamily="34" charset="0"/>
                <a:cs typeface="Lato" panose="020F0502020204030203" pitchFamily="34" charset="0"/>
                <a:hlinkClick r:id="rId2"/>
              </a:rPr>
              <a:t>https://www.w3schools.com/python/numpy</a:t>
            </a:r>
            <a:r>
              <a:rPr lang="zh-CN" altLang="en-US" dirty="0">
                <a:solidFill>
                  <a:schemeClr val="accent3"/>
                </a:solidFill>
                <a:latin typeface="Lato" panose="020F0502020204030203" pitchFamily="34" charset="0"/>
                <a:ea typeface="Lato" panose="020F0502020204030203" pitchFamily="34" charset="0"/>
                <a:cs typeface="Lato" panose="020F0502020204030203" pitchFamily="34" charset="0"/>
              </a:rPr>
              <a:t> </a:t>
            </a:r>
            <a:endParaRPr lang="en-US" dirty="0">
              <a:solidFill>
                <a:schemeClr val="accent3"/>
              </a:solidFill>
              <a:latin typeface="Lato" panose="020F0502020204030203" pitchFamily="34" charset="0"/>
              <a:ea typeface="Lato" panose="020F0502020204030203" pitchFamily="34" charset="0"/>
              <a:cs typeface="Lato" panose="020F0502020204030203" pitchFamily="34" charset="0"/>
            </a:endParaRPr>
          </a:p>
        </p:txBody>
      </p:sp>
      <p:sp>
        <p:nvSpPr>
          <p:cNvPr id="35" name="TextBox 16"/>
          <p:cNvSpPr txBox="1"/>
          <p:nvPr/>
        </p:nvSpPr>
        <p:spPr>
          <a:xfrm>
            <a:off x="7130717" y="1326902"/>
            <a:ext cx="4886755" cy="4524315"/>
          </a:xfrm>
          <a:prstGeom prst="rect">
            <a:avLst/>
          </a:prstGeom>
          <a:noFill/>
        </p:spPr>
        <p:txBody>
          <a:bodyPr wrap="square">
            <a:spAutoFit/>
          </a:bodyPr>
          <a:lstStyle/>
          <a:p>
            <a:pPr algn="l"/>
            <a:r>
              <a:rPr lang="en-US" sz="2400" dirty="0" err="1">
                <a:solidFill>
                  <a:schemeClr val="accent2">
                    <a:lumMod val="75000"/>
                  </a:schemeClr>
                </a:solidFill>
                <a:latin typeface="Avenir Book" panose="02000503020000020003" pitchFamily="2" charset="0"/>
              </a:rPr>
              <a:t>random.normal</a:t>
            </a:r>
            <a:r>
              <a:rPr lang="en-US" sz="2400" dirty="0">
                <a:solidFill>
                  <a:schemeClr val="accent2">
                    <a:lumMod val="75000"/>
                  </a:schemeClr>
                </a:solidFill>
                <a:latin typeface="Avenir Book" panose="02000503020000020003" pitchFamily="2" charset="0"/>
              </a:rPr>
              <a:t>(loc=0.0, scale=1.0, size=None):</a:t>
            </a:r>
          </a:p>
          <a:p>
            <a:pPr algn="l"/>
            <a:r>
              <a:rPr lang="en-US" altLang="zh-CN" sz="2400" b="0" i="0" dirty="0">
                <a:effectLst/>
                <a:latin typeface="Avenir Book" panose="02000503020000020003" pitchFamily="2" charset="0"/>
              </a:rPr>
              <a:t>Draw random samples from a normal (Gaussian) distribution.</a:t>
            </a:r>
          </a:p>
          <a:p>
            <a:endParaRPr lang="en-US" sz="2400" dirty="0">
              <a:solidFill>
                <a:schemeClr val="accent2">
                  <a:lumMod val="75000"/>
                </a:schemeClr>
              </a:solidFill>
              <a:latin typeface="Avenir Book" panose="02000503020000020003" pitchFamily="2" charset="0"/>
            </a:endParaRPr>
          </a:p>
          <a:p>
            <a:pPr algn="l"/>
            <a:r>
              <a:rPr lang="en-US" sz="2400" b="0" i="0" dirty="0">
                <a:solidFill>
                  <a:schemeClr val="accent2">
                    <a:lumMod val="75000"/>
                  </a:schemeClr>
                </a:solidFill>
                <a:effectLst/>
                <a:latin typeface="Avenir Book" panose="02000503020000020003" pitchFamily="2" charset="0"/>
              </a:rPr>
              <a:t>loc</a:t>
            </a:r>
            <a:r>
              <a:rPr lang="en-US" sz="2400" b="0" i="0" dirty="0">
                <a:solidFill>
                  <a:srgbClr val="000000"/>
                </a:solidFill>
                <a:effectLst/>
                <a:latin typeface="Avenir Book" panose="02000503020000020003" pitchFamily="2" charset="0"/>
              </a:rPr>
              <a:t> - (Mean) where the peak of the bell exists.</a:t>
            </a:r>
          </a:p>
          <a:p>
            <a:pPr algn="l"/>
            <a:r>
              <a:rPr lang="en-US" sz="2400" b="0" i="0" dirty="0">
                <a:solidFill>
                  <a:schemeClr val="accent2">
                    <a:lumMod val="75000"/>
                  </a:schemeClr>
                </a:solidFill>
                <a:effectLst/>
                <a:latin typeface="Avenir Book" panose="02000503020000020003" pitchFamily="2" charset="0"/>
              </a:rPr>
              <a:t>scale</a:t>
            </a:r>
            <a:r>
              <a:rPr lang="en-US" sz="2400" b="0" i="0" dirty="0">
                <a:solidFill>
                  <a:srgbClr val="000000"/>
                </a:solidFill>
                <a:effectLst/>
                <a:latin typeface="Avenir Book" panose="02000503020000020003" pitchFamily="2" charset="0"/>
              </a:rPr>
              <a:t> - (Standard Deviation) how flat the graph distribution should be.</a:t>
            </a:r>
          </a:p>
          <a:p>
            <a:pPr algn="l"/>
            <a:r>
              <a:rPr lang="en-US" sz="2400" b="0" i="0" dirty="0">
                <a:solidFill>
                  <a:schemeClr val="accent2">
                    <a:lumMod val="75000"/>
                  </a:schemeClr>
                </a:solidFill>
                <a:effectLst/>
                <a:latin typeface="Avenir Book" panose="02000503020000020003" pitchFamily="2" charset="0"/>
              </a:rPr>
              <a:t>size</a:t>
            </a:r>
            <a:r>
              <a:rPr lang="en-US" sz="2400" b="0" i="0" dirty="0">
                <a:solidFill>
                  <a:srgbClr val="000000"/>
                </a:solidFill>
                <a:effectLst/>
                <a:latin typeface="Avenir Book" panose="02000503020000020003" pitchFamily="2" charset="0"/>
              </a:rPr>
              <a:t> - The shape of the returned array.</a:t>
            </a:r>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t>54</a:t>
            </a:fld>
            <a:endParaRPr kumimoji="1"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NumPy Random</a:t>
            </a:r>
          </a:p>
        </p:txBody>
      </p:sp>
      <p:sp>
        <p:nvSpPr>
          <p:cNvPr id="17" name="Content Placeholder 2"/>
          <p:cNvSpPr txBox="1"/>
          <p:nvPr/>
        </p:nvSpPr>
        <p:spPr>
          <a:xfrm>
            <a:off x="449158" y="1355151"/>
            <a:ext cx="11352299" cy="4437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18" name="TextBox 2"/>
          <p:cNvSpPr txBox="1"/>
          <p:nvPr/>
        </p:nvSpPr>
        <p:spPr>
          <a:xfrm>
            <a:off x="296757" y="1846837"/>
            <a:ext cx="6617945" cy="1569660"/>
          </a:xfrm>
          <a:prstGeom prst="rect">
            <a:avLst/>
          </a:prstGeom>
          <a:noFill/>
          <a:ln>
            <a:solidFill>
              <a:schemeClr val="accent1"/>
            </a:solidFill>
          </a:ln>
        </p:spPr>
        <p:txBody>
          <a:bodyPr wrap="square">
            <a:spAutoFit/>
          </a:bodyPr>
          <a:lstStyle/>
          <a:p>
            <a:r>
              <a:rPr lang="en-US" sz="2400" b="0" i="0" dirty="0">
                <a:solidFill>
                  <a:srgbClr val="0000CD"/>
                </a:solidFill>
                <a:effectLst/>
                <a:latin typeface="Consolas" panose="020B0609020204030204" pitchFamily="49" charset="0"/>
              </a:rPr>
              <a:t>from</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numpy</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import</a:t>
            </a:r>
            <a:r>
              <a:rPr lang="en-US" sz="2400" b="0" i="0" dirty="0">
                <a:solidFill>
                  <a:srgbClr val="000000"/>
                </a:solidFill>
                <a:effectLst/>
                <a:latin typeface="Consolas" panose="020B0609020204030204" pitchFamily="49" charset="0"/>
              </a:rPr>
              <a:t> random</a:t>
            </a:r>
            <a:br>
              <a:rPr lang="en-US" sz="2400" dirty="0">
                <a:latin typeface="Avenir Book" panose="02000503020000020003" pitchFamily="2" charset="0"/>
              </a:rPr>
            </a:br>
            <a:br>
              <a:rPr lang="en-US" sz="2400" dirty="0">
                <a:latin typeface="Avenir Book" panose="02000503020000020003" pitchFamily="2" charset="0"/>
              </a:rPr>
            </a:br>
            <a:r>
              <a:rPr lang="en-US" sz="2400" b="0" i="0" dirty="0">
                <a:solidFill>
                  <a:srgbClr val="000000"/>
                </a:solidFill>
                <a:effectLst/>
                <a:latin typeface="Consolas" panose="020B0609020204030204" pitchFamily="49" charset="0"/>
              </a:rPr>
              <a:t>x = </a:t>
            </a:r>
            <a:r>
              <a:rPr lang="en-US" sz="2400" b="0" i="0" dirty="0" err="1">
                <a:solidFill>
                  <a:srgbClr val="000000"/>
                </a:solidFill>
                <a:effectLst/>
                <a:latin typeface="Consolas" panose="020B0609020204030204" pitchFamily="49" charset="0"/>
              </a:rPr>
              <a:t>random.uniform</a:t>
            </a:r>
            <a:r>
              <a:rPr lang="en-US" sz="2400" b="0" i="0" dirty="0">
                <a:solidFill>
                  <a:srgbClr val="000000"/>
                </a:solidFill>
                <a:effectLst/>
                <a:latin typeface="Consolas" panose="020B0609020204030204" pitchFamily="49" charset="0"/>
              </a:rPr>
              <a:t>(size=(</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(x)</a:t>
            </a:r>
            <a:endParaRPr lang="en-US" altLang="zh-CN" sz="2400" b="1" dirty="0">
              <a:solidFill>
                <a:schemeClr val="accent1"/>
              </a:solidFill>
              <a:latin typeface="Courier New" panose="02070309020205020404" charset="0"/>
              <a:ea typeface="Lato" panose="020F0502020204030203" pitchFamily="34" charset="0"/>
              <a:cs typeface="Courier New" panose="02070309020205020404" charset="0"/>
            </a:endParaRPr>
          </a:p>
        </p:txBody>
      </p:sp>
      <p:sp>
        <p:nvSpPr>
          <p:cNvPr id="19" name="TextBox 13"/>
          <p:cNvSpPr txBox="1"/>
          <p:nvPr/>
        </p:nvSpPr>
        <p:spPr>
          <a:xfrm>
            <a:off x="296758" y="1348267"/>
            <a:ext cx="2986715" cy="461665"/>
          </a:xfrm>
          <a:prstGeom prst="rect">
            <a:avLst/>
          </a:prstGeom>
          <a:noFill/>
        </p:spPr>
        <p:txBody>
          <a:bodyPr wrap="none" rtlCol="0">
            <a:spAutoFit/>
          </a:bodyPr>
          <a:lstStyle/>
          <a:p>
            <a:r>
              <a:rPr lang="en-US" sz="2400" b="1" dirty="0">
                <a:latin typeface="Avenir Book" panose="02000503020000020003" pitchFamily="2" charset="0"/>
                <a:ea typeface="Lato" panose="020F0502020204030203" pitchFamily="34" charset="0"/>
                <a:cs typeface="Lato" panose="020F0502020204030203" pitchFamily="34" charset="0"/>
              </a:rPr>
              <a:t>Uniform distribution</a:t>
            </a:r>
          </a:p>
        </p:txBody>
      </p:sp>
      <p:sp>
        <p:nvSpPr>
          <p:cNvPr id="20" name="TextBox 10"/>
          <p:cNvSpPr txBox="1"/>
          <p:nvPr/>
        </p:nvSpPr>
        <p:spPr>
          <a:xfrm>
            <a:off x="281554" y="4471266"/>
            <a:ext cx="6633147" cy="1200329"/>
          </a:xfrm>
          <a:prstGeom prst="rect">
            <a:avLst/>
          </a:prstGeom>
          <a:noFill/>
          <a:ln>
            <a:solidFill>
              <a:schemeClr val="accent1"/>
            </a:solidFill>
          </a:ln>
        </p:spPr>
        <p:txBody>
          <a:bodyPr wrap="square">
            <a:spAutoFit/>
          </a:bodyPr>
          <a:lstStyle/>
          <a:p>
            <a:pPr algn="l"/>
            <a:r>
              <a:rPr lang="en-US" sz="2400" b="0" i="0" dirty="0">
                <a:solidFill>
                  <a:srgbClr val="000000"/>
                </a:solidFill>
                <a:effectLst/>
                <a:latin typeface="Consolas" panose="020B0609020204030204" pitchFamily="49" charset="0"/>
              </a:rPr>
              <a:t>x = </a:t>
            </a:r>
            <a:r>
              <a:rPr lang="en-US" sz="2400" b="0" i="0" dirty="0" err="1">
                <a:solidFill>
                  <a:srgbClr val="000000"/>
                </a:solidFill>
                <a:effectLst/>
                <a:latin typeface="Consolas" panose="020B0609020204030204" pitchFamily="49" charset="0"/>
              </a:rPr>
              <a:t>random.uniform</a:t>
            </a:r>
            <a:r>
              <a:rPr lang="en-US" sz="2400" b="0" i="0" dirty="0">
                <a:solidFill>
                  <a:srgbClr val="000000"/>
                </a:solidFill>
                <a:effectLst/>
                <a:latin typeface="Consolas" panose="020B0609020204030204" pitchFamily="49" charset="0"/>
              </a:rPr>
              <a:t>(low=</a:t>
            </a:r>
            <a:r>
              <a:rPr lang="en-US" sz="2400" b="0" i="0" dirty="0">
                <a:solidFill>
                  <a:srgbClr val="FF0000"/>
                </a:solidFill>
                <a:effectLst/>
                <a:latin typeface="Consolas" panose="020B0609020204030204" pitchFamily="49" charset="0"/>
              </a:rPr>
              <a:t>1</a:t>
            </a:r>
            <a:r>
              <a:rPr lang="en-US" sz="2400" b="0" i="0" dirty="0">
                <a:solidFill>
                  <a:srgbClr val="000000"/>
                </a:solidFill>
                <a:effectLst/>
                <a:latin typeface="Consolas" panose="020B0609020204030204" pitchFamily="49" charset="0"/>
              </a:rPr>
              <a:t>, high=</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size=(</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(x)</a:t>
            </a:r>
          </a:p>
        </p:txBody>
      </p:sp>
      <p:sp>
        <p:nvSpPr>
          <p:cNvPr id="21" name="TextBox 11"/>
          <p:cNvSpPr txBox="1"/>
          <p:nvPr/>
        </p:nvSpPr>
        <p:spPr>
          <a:xfrm>
            <a:off x="281554" y="3490059"/>
            <a:ext cx="6633148" cy="707886"/>
          </a:xfrm>
          <a:prstGeom prst="rect">
            <a:avLst/>
          </a:prstGeom>
          <a:noFill/>
          <a:ln>
            <a:solidFill>
              <a:schemeClr val="accent1"/>
            </a:solidFill>
          </a:ln>
        </p:spPr>
        <p:txBody>
          <a:bodyPr wrap="square">
            <a:spAutoFit/>
          </a:bodyPr>
          <a:lstStyle/>
          <a:p>
            <a:r>
              <a:rPr lang="en-US" altLang="zh-CN" sz="2000" b="1" dirty="0">
                <a:solidFill>
                  <a:schemeClr val="tx2"/>
                </a:solidFill>
                <a:latin typeface="Courier New" panose="02070309020205020404" charset="0"/>
                <a:ea typeface="Lato" panose="020F0502020204030203" pitchFamily="34" charset="0"/>
                <a:cs typeface="Courier New" panose="02070309020205020404" charset="0"/>
              </a:rPr>
              <a:t>[[0.44566407 0.38663387 0.00408744]</a:t>
            </a:r>
          </a:p>
          <a:p>
            <a:r>
              <a:rPr lang="en-US" altLang="zh-CN" sz="2000" b="1" dirty="0">
                <a:solidFill>
                  <a:schemeClr val="tx2"/>
                </a:solidFill>
                <a:latin typeface="Courier New" panose="02070309020205020404" charset="0"/>
                <a:ea typeface="Lato" panose="020F0502020204030203" pitchFamily="34" charset="0"/>
                <a:cs typeface="Courier New" panose="02070309020205020404" charset="0"/>
              </a:rPr>
              <a:t> [0.6377317  0.19637125 0.51735068]]</a:t>
            </a:r>
          </a:p>
        </p:txBody>
      </p:sp>
      <p:sp>
        <p:nvSpPr>
          <p:cNvPr id="22" name="TextBox 15"/>
          <p:cNvSpPr txBox="1"/>
          <p:nvPr/>
        </p:nvSpPr>
        <p:spPr>
          <a:xfrm>
            <a:off x="296756" y="5749689"/>
            <a:ext cx="6617945" cy="707886"/>
          </a:xfrm>
          <a:prstGeom prst="rect">
            <a:avLst/>
          </a:prstGeom>
          <a:noFill/>
          <a:ln>
            <a:solidFill>
              <a:schemeClr val="accent1"/>
            </a:solidFill>
          </a:ln>
        </p:spPr>
        <p:txBody>
          <a:bodyPr wrap="square">
            <a:spAutoFit/>
          </a:bodyPr>
          <a:lstStyle/>
          <a:p>
            <a:r>
              <a:rPr lang="en-US" altLang="zh-CN" sz="2000" b="1" dirty="0">
                <a:solidFill>
                  <a:schemeClr val="tx2"/>
                </a:solidFill>
                <a:latin typeface="Courier New" panose="02070309020205020404" charset="0"/>
                <a:ea typeface="Lato" panose="020F0502020204030203" pitchFamily="34" charset="0"/>
                <a:cs typeface="Courier New" panose="02070309020205020404" charset="0"/>
              </a:rPr>
              <a:t>[[1.29679823 1.3713605  1.91737559]</a:t>
            </a:r>
          </a:p>
          <a:p>
            <a:r>
              <a:rPr lang="en-US" altLang="zh-CN" sz="2000" b="1" dirty="0">
                <a:solidFill>
                  <a:schemeClr val="tx2"/>
                </a:solidFill>
                <a:latin typeface="Courier New" panose="02070309020205020404" charset="0"/>
                <a:ea typeface="Lato" panose="020F0502020204030203" pitchFamily="34" charset="0"/>
                <a:cs typeface="Courier New" panose="02070309020205020404" charset="0"/>
              </a:rPr>
              <a:t> [1.40184556 1.9386972  1.62989992]]</a:t>
            </a:r>
          </a:p>
        </p:txBody>
      </p:sp>
      <p:sp>
        <p:nvSpPr>
          <p:cNvPr id="23" name="TextBox 5"/>
          <p:cNvSpPr txBox="1"/>
          <p:nvPr/>
        </p:nvSpPr>
        <p:spPr>
          <a:xfrm>
            <a:off x="7321868" y="6457575"/>
            <a:ext cx="6096000" cy="369332"/>
          </a:xfrm>
          <a:prstGeom prst="rect">
            <a:avLst/>
          </a:prstGeom>
          <a:noFill/>
        </p:spPr>
        <p:txBody>
          <a:bodyPr wrap="square">
            <a:spAutoFit/>
          </a:bodyPr>
          <a:lstStyle/>
          <a:p>
            <a:r>
              <a:rPr lang="en-US" dirty="0">
                <a:solidFill>
                  <a:schemeClr val="accent3"/>
                </a:solidFill>
                <a:latin typeface="Lato" panose="020F0502020204030203" pitchFamily="34" charset="0"/>
                <a:ea typeface="Lato" panose="020F0502020204030203" pitchFamily="34" charset="0"/>
                <a:cs typeface="Lato" panose="020F0502020204030203" pitchFamily="34" charset="0"/>
                <a:hlinkClick r:id="rId2"/>
              </a:rPr>
              <a:t>https://www.w3schools.com/python/numpy</a:t>
            </a:r>
            <a:r>
              <a:rPr lang="zh-CN" altLang="en-US" dirty="0">
                <a:solidFill>
                  <a:schemeClr val="accent3"/>
                </a:solidFill>
                <a:latin typeface="Lato" panose="020F0502020204030203" pitchFamily="34" charset="0"/>
                <a:ea typeface="Lato" panose="020F0502020204030203" pitchFamily="34" charset="0"/>
                <a:cs typeface="Lato" panose="020F0502020204030203" pitchFamily="34" charset="0"/>
              </a:rPr>
              <a:t> </a:t>
            </a:r>
            <a:endParaRPr lang="en-US" dirty="0">
              <a:solidFill>
                <a:schemeClr val="accent3"/>
              </a:solidFill>
              <a:latin typeface="Lato" panose="020F0502020204030203" pitchFamily="34" charset="0"/>
              <a:ea typeface="Lato" panose="020F0502020204030203" pitchFamily="34" charset="0"/>
              <a:cs typeface="Lato" panose="020F0502020204030203" pitchFamily="34" charset="0"/>
            </a:endParaRPr>
          </a:p>
        </p:txBody>
      </p:sp>
      <p:sp>
        <p:nvSpPr>
          <p:cNvPr id="34" name="TextBox 16"/>
          <p:cNvSpPr txBox="1"/>
          <p:nvPr/>
        </p:nvSpPr>
        <p:spPr>
          <a:xfrm>
            <a:off x="7132895" y="1326902"/>
            <a:ext cx="4886755" cy="3416320"/>
          </a:xfrm>
          <a:prstGeom prst="rect">
            <a:avLst/>
          </a:prstGeom>
          <a:noFill/>
        </p:spPr>
        <p:txBody>
          <a:bodyPr wrap="square">
            <a:spAutoFit/>
          </a:bodyPr>
          <a:lstStyle/>
          <a:p>
            <a:pPr algn="l"/>
            <a:r>
              <a:rPr lang="en-US" sz="2400" dirty="0" err="1">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random.uniform</a:t>
            </a:r>
            <a:r>
              <a:rPr lang="en-US" sz="2400"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(low=0.0, high=1.0, size=None)</a:t>
            </a:r>
            <a:endParaRPr lang="en-US" sz="2400" dirty="0">
              <a:solidFill>
                <a:schemeClr val="accent2"/>
              </a:solidFill>
              <a:latin typeface="Avenir Book" panose="02000503020000020003" pitchFamily="2" charset="0"/>
              <a:ea typeface="Lato" panose="020F0502020204030203" pitchFamily="34" charset="0"/>
              <a:cs typeface="Lato" panose="020F0502020204030203" pitchFamily="34" charset="0"/>
            </a:endParaRPr>
          </a:p>
          <a:p>
            <a:pPr algn="l"/>
            <a:r>
              <a:rPr lang="en-US" altLang="zh-CN" sz="2400" b="0" i="0" dirty="0">
                <a:effectLst/>
                <a:latin typeface="Avenir Book" panose="02000503020000020003" pitchFamily="2" charset="0"/>
              </a:rPr>
              <a:t>Draw samples from a uniform distribution.</a:t>
            </a:r>
          </a:p>
          <a:p>
            <a:pPr algn="l"/>
            <a:endParaRPr lang="en-US" sz="2400" b="0" i="0" dirty="0">
              <a:effectLst/>
              <a:latin typeface="Avenir Book" panose="02000503020000020003" pitchFamily="2" charset="0"/>
              <a:ea typeface="Lato" panose="020F0502020204030203" pitchFamily="34" charset="0"/>
              <a:cs typeface="Lato" panose="020F0502020204030203" pitchFamily="34" charset="0"/>
            </a:endParaRPr>
          </a:p>
          <a:p>
            <a:pPr algn="l"/>
            <a:r>
              <a:rPr lang="en-US" sz="2400" b="0" i="0" dirty="0">
                <a:solidFill>
                  <a:schemeClr val="accent2">
                    <a:lumMod val="75000"/>
                  </a:schemeClr>
                </a:solidFill>
                <a:effectLst/>
                <a:latin typeface="Avenir Book" panose="02000503020000020003" pitchFamily="2" charset="0"/>
                <a:ea typeface="Lato" panose="020F0502020204030203" pitchFamily="34" charset="0"/>
                <a:cs typeface="Lato" panose="020F0502020204030203" pitchFamily="34" charset="0"/>
              </a:rPr>
              <a:t>low</a:t>
            </a:r>
            <a:r>
              <a:rPr lang="en-US" sz="2400" b="0" i="0" dirty="0">
                <a:solidFill>
                  <a:srgbClr val="000000"/>
                </a:solidFill>
                <a:effectLst/>
                <a:latin typeface="Avenir Book" panose="02000503020000020003" pitchFamily="2" charset="0"/>
                <a:ea typeface="Lato" panose="020F0502020204030203" pitchFamily="34" charset="0"/>
                <a:cs typeface="Lato" panose="020F0502020204030203" pitchFamily="34" charset="0"/>
              </a:rPr>
              <a:t> - lower bound - default 0 .0.</a:t>
            </a:r>
          </a:p>
          <a:p>
            <a:pPr algn="l"/>
            <a:r>
              <a:rPr lang="en-US" sz="2400"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high</a:t>
            </a:r>
            <a:r>
              <a:rPr lang="en-US" sz="2400" b="0" i="0" dirty="0">
                <a:solidFill>
                  <a:srgbClr val="000000"/>
                </a:solidFill>
                <a:effectLst/>
                <a:latin typeface="Avenir Book" panose="02000503020000020003" pitchFamily="2" charset="0"/>
                <a:ea typeface="Lato" panose="020F0502020204030203" pitchFamily="34" charset="0"/>
                <a:cs typeface="Lato" panose="020F0502020204030203" pitchFamily="34" charset="0"/>
              </a:rPr>
              <a:t> - upper bound - default 1.0.</a:t>
            </a:r>
          </a:p>
          <a:p>
            <a:pPr algn="l"/>
            <a:r>
              <a:rPr lang="en-US" sz="2400" b="0" i="0" dirty="0">
                <a:solidFill>
                  <a:schemeClr val="accent2">
                    <a:lumMod val="75000"/>
                  </a:schemeClr>
                </a:solidFill>
                <a:effectLst/>
                <a:latin typeface="Avenir Book" panose="02000503020000020003" pitchFamily="2" charset="0"/>
                <a:ea typeface="Lato" panose="020F0502020204030203" pitchFamily="34" charset="0"/>
                <a:cs typeface="Lato" panose="020F0502020204030203" pitchFamily="34" charset="0"/>
              </a:rPr>
              <a:t>size</a:t>
            </a:r>
            <a:r>
              <a:rPr lang="en-US" sz="2400" b="0" i="0" dirty="0">
                <a:solidFill>
                  <a:srgbClr val="000000"/>
                </a:solidFill>
                <a:effectLst/>
                <a:latin typeface="Avenir Book" panose="02000503020000020003" pitchFamily="2" charset="0"/>
                <a:ea typeface="Lato" panose="020F0502020204030203" pitchFamily="34" charset="0"/>
                <a:cs typeface="Lato" panose="020F0502020204030203" pitchFamily="34" charset="0"/>
              </a:rPr>
              <a:t> - The shape of the returned array.</a:t>
            </a:r>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t>55</a:t>
            </a:fld>
            <a:endParaRPr kumimoji="1"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865" y="36195"/>
            <a:ext cx="10515600" cy="1325563"/>
          </a:xfrm>
        </p:spPr>
        <p:txBody>
          <a:bodyPr/>
          <a:lstStyle/>
          <a:p>
            <a:r>
              <a:rPr kumimoji="1" lang="en-US" altLang="zh-CN" dirty="0"/>
              <a:t>NumPy Random--</a:t>
            </a:r>
            <a:r>
              <a:rPr kumimoji="1" lang="zh-CN" altLang="en-US" dirty="0"/>
              <a:t>多种分布</a:t>
            </a:r>
          </a:p>
        </p:txBody>
      </p:sp>
      <p:sp>
        <p:nvSpPr>
          <p:cNvPr id="14" name="Content Placeholder 2"/>
          <p:cNvSpPr txBox="1"/>
          <p:nvPr/>
        </p:nvSpPr>
        <p:spPr>
          <a:xfrm>
            <a:off x="572250" y="1231731"/>
            <a:ext cx="11352299" cy="4437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15" name="TextBox 2"/>
          <p:cNvSpPr txBox="1"/>
          <p:nvPr/>
        </p:nvSpPr>
        <p:spPr>
          <a:xfrm>
            <a:off x="267451" y="1361774"/>
            <a:ext cx="11650230" cy="5018938"/>
          </a:xfrm>
          <a:prstGeom prst="rect">
            <a:avLst/>
          </a:prstGeom>
          <a:noFill/>
          <a:ln>
            <a:solidFill>
              <a:schemeClr val="accent1"/>
            </a:solidFill>
          </a:ln>
        </p:spPr>
        <p:txBody>
          <a:bodyPr wrap="square">
            <a:spAutoFit/>
          </a:bodyPr>
          <a:lstStyle/>
          <a:p>
            <a:pPr>
              <a:lnSpc>
                <a:spcPct val="150000"/>
              </a:lnSpc>
            </a:pPr>
            <a:r>
              <a:rPr lang="en-US" sz="2400" b="0" i="0" dirty="0" err="1">
                <a:solidFill>
                  <a:srgbClr val="000000"/>
                </a:solidFill>
                <a:effectLst/>
                <a:latin typeface="Consolas" panose="020B0609020204030204" pitchFamily="49" charset="0"/>
              </a:rPr>
              <a:t>random.binomial</a:t>
            </a:r>
            <a:r>
              <a:rPr lang="en-US" sz="2400" b="0" i="0" dirty="0">
                <a:solidFill>
                  <a:srgbClr val="000000"/>
                </a:solidFill>
                <a:effectLst/>
                <a:latin typeface="Consolas" panose="020B0609020204030204" pitchFamily="49" charset="0"/>
              </a:rPr>
              <a:t>(n=</a:t>
            </a:r>
            <a:r>
              <a:rPr lang="en-US" sz="2400" b="0" i="0" dirty="0">
                <a:solidFill>
                  <a:srgbClr val="FF0000"/>
                </a:solidFill>
                <a:effectLst/>
                <a:latin typeface="Consolas" panose="020B0609020204030204" pitchFamily="49" charset="0"/>
              </a:rPr>
              <a:t>10</a:t>
            </a:r>
            <a:r>
              <a:rPr lang="en-US" sz="2400" b="0" i="0" dirty="0">
                <a:solidFill>
                  <a:srgbClr val="000000"/>
                </a:solidFill>
                <a:effectLst/>
                <a:latin typeface="Consolas" panose="020B0609020204030204" pitchFamily="49" charset="0"/>
              </a:rPr>
              <a:t>, p=</a:t>
            </a:r>
            <a:r>
              <a:rPr lang="en-US" sz="2400" b="0" i="0" dirty="0">
                <a:solidFill>
                  <a:srgbClr val="FF0000"/>
                </a:solidFill>
                <a:effectLst/>
                <a:latin typeface="Consolas" panose="020B0609020204030204" pitchFamily="49" charset="0"/>
              </a:rPr>
              <a:t>0.5</a:t>
            </a:r>
            <a:r>
              <a:rPr lang="en-US" sz="2400" b="0" i="0" dirty="0">
                <a:solidFill>
                  <a:srgbClr val="000000"/>
                </a:solidFill>
                <a:effectLst/>
                <a:latin typeface="Consolas" panose="020B0609020204030204" pitchFamily="49" charset="0"/>
              </a:rPr>
              <a:t>, size=</a:t>
            </a:r>
            <a:r>
              <a:rPr lang="en-US" sz="2400" b="0" i="0" dirty="0">
                <a:solidFill>
                  <a:srgbClr val="FF0000"/>
                </a:solidFill>
                <a:effectLst/>
                <a:latin typeface="Consolas" panose="020B0609020204030204" pitchFamily="49" charset="0"/>
              </a:rPr>
              <a:t>10</a:t>
            </a:r>
            <a:r>
              <a:rPr lang="en-US" sz="2400" b="0" i="0" dirty="0">
                <a:solidFill>
                  <a:srgbClr val="000000"/>
                </a:solidFill>
                <a:effectLst/>
                <a:latin typeface="Consolas" panose="020B0609020204030204" pitchFamily="49" charset="0"/>
              </a:rPr>
              <a:t>)</a:t>
            </a:r>
            <a:r>
              <a:rPr lang="en-US" sz="2400" dirty="0">
                <a:latin typeface="Consolas" panose="020B0609020204030204" pitchFamily="49" charset="0"/>
                <a:cs typeface="Consolas" panose="020B0609020204030204" pitchFamily="49" charset="0"/>
              </a:rPr>
              <a:t> # Binomial distribution</a:t>
            </a:r>
            <a:endParaRPr lang="en-US" altLang="zh-CN" sz="2400" dirty="0">
              <a:solidFill>
                <a:srgbClr val="000000"/>
              </a:solidFill>
              <a:latin typeface="Consolas" panose="020B0609020204030204" pitchFamily="49" charset="0"/>
              <a:ea typeface="Lato" panose="020F0502020204030203" pitchFamily="34" charset="0"/>
              <a:cs typeface="Courier New" panose="02070309020205020404" charset="0"/>
            </a:endParaRPr>
          </a:p>
          <a:p>
            <a:pPr>
              <a:lnSpc>
                <a:spcPct val="150000"/>
              </a:lnSpc>
            </a:pPr>
            <a:r>
              <a:rPr lang="en-US" sz="2400" b="0" i="0" dirty="0" err="1">
                <a:solidFill>
                  <a:srgbClr val="000000"/>
                </a:solidFill>
                <a:effectLst/>
                <a:latin typeface="Consolas" panose="020B0609020204030204" pitchFamily="49" charset="0"/>
              </a:rPr>
              <a:t>random.poisson</a:t>
            </a:r>
            <a:r>
              <a:rPr lang="en-US" sz="2400" b="0" i="0" dirty="0">
                <a:solidFill>
                  <a:srgbClr val="000000"/>
                </a:solidFill>
                <a:effectLst/>
                <a:latin typeface="Consolas" panose="020B0609020204030204" pitchFamily="49" charset="0"/>
              </a:rPr>
              <a:t>(lam=</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size=</a:t>
            </a:r>
            <a:r>
              <a:rPr lang="en-US" sz="2400" b="0" i="0" dirty="0">
                <a:solidFill>
                  <a:srgbClr val="FF0000"/>
                </a:solidFill>
                <a:effectLst/>
                <a:latin typeface="Consolas" panose="020B0609020204030204" pitchFamily="49" charset="0"/>
              </a:rPr>
              <a:t>10</a:t>
            </a:r>
            <a:r>
              <a:rPr lang="en-US" sz="2400" b="0" i="0" dirty="0">
                <a:solidFill>
                  <a:srgbClr val="000000"/>
                </a:solidFill>
                <a:effectLst/>
                <a:latin typeface="Consolas" panose="020B0609020204030204" pitchFamily="49" charset="0"/>
              </a:rPr>
              <a:t>) </a:t>
            </a:r>
            <a:r>
              <a:rPr lang="en-US" sz="2400" dirty="0">
                <a:latin typeface="Consolas" panose="020B0609020204030204" pitchFamily="49" charset="0"/>
                <a:cs typeface="Consolas" panose="020B0609020204030204" pitchFamily="49" charset="0"/>
              </a:rPr>
              <a:t># Poisson distribution</a:t>
            </a:r>
            <a:endParaRPr lang="en-US" altLang="zh-CN" sz="2400" b="1" dirty="0">
              <a:solidFill>
                <a:schemeClr val="accent1"/>
              </a:solidFill>
              <a:latin typeface="Consolas" panose="020B0609020204030204" pitchFamily="49" charset="0"/>
              <a:ea typeface="Lato" panose="020F0502020204030203" pitchFamily="34" charset="0"/>
              <a:cs typeface="Consolas" panose="020B0609020204030204" pitchFamily="49" charset="0"/>
            </a:endParaRPr>
          </a:p>
          <a:p>
            <a:pPr>
              <a:lnSpc>
                <a:spcPct val="150000"/>
              </a:lnSpc>
            </a:pPr>
            <a:r>
              <a:rPr lang="en-US" sz="2400" b="0" i="0" dirty="0" err="1">
                <a:solidFill>
                  <a:srgbClr val="000000"/>
                </a:solidFill>
                <a:effectLst/>
                <a:latin typeface="Consolas" panose="020B0609020204030204" pitchFamily="49" charset="0"/>
              </a:rPr>
              <a:t>random.logistic</a:t>
            </a:r>
            <a:r>
              <a:rPr lang="en-US" sz="2400" b="0" i="0" dirty="0">
                <a:solidFill>
                  <a:srgbClr val="000000"/>
                </a:solidFill>
                <a:effectLst/>
                <a:latin typeface="Consolas" panose="020B0609020204030204" pitchFamily="49" charset="0"/>
              </a:rPr>
              <a:t>(loc=</a:t>
            </a:r>
            <a:r>
              <a:rPr lang="en-US" sz="2400" b="0" i="0" dirty="0">
                <a:solidFill>
                  <a:srgbClr val="FF0000"/>
                </a:solidFill>
                <a:effectLst/>
                <a:latin typeface="Consolas" panose="020B0609020204030204" pitchFamily="49" charset="0"/>
              </a:rPr>
              <a:t>1</a:t>
            </a:r>
            <a:r>
              <a:rPr lang="en-US" sz="2400" b="0" i="0" dirty="0">
                <a:solidFill>
                  <a:srgbClr val="000000"/>
                </a:solidFill>
                <a:effectLst/>
                <a:latin typeface="Consolas" panose="020B0609020204030204" pitchFamily="49" charset="0"/>
              </a:rPr>
              <a:t>, scale=</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size=(</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dirty="0">
                <a:latin typeface="Consolas" panose="020B0609020204030204" pitchFamily="49" charset="0"/>
                <a:cs typeface="Consolas" panose="020B0609020204030204" pitchFamily="49" charset="0"/>
              </a:rPr>
              <a:t># Logistic distribution</a:t>
            </a:r>
            <a:endParaRPr lang="en-US" altLang="zh-CN" sz="2400" b="1" dirty="0">
              <a:solidFill>
                <a:schemeClr val="accent1"/>
              </a:solidFill>
              <a:latin typeface="Consolas" panose="020B0609020204030204" pitchFamily="49" charset="0"/>
              <a:ea typeface="Lato" panose="020F0502020204030203" pitchFamily="34" charset="0"/>
              <a:cs typeface="Consolas" panose="020B0609020204030204" pitchFamily="49" charset="0"/>
            </a:endParaRPr>
          </a:p>
          <a:p>
            <a:pPr>
              <a:lnSpc>
                <a:spcPct val="150000"/>
              </a:lnSpc>
            </a:pPr>
            <a:r>
              <a:rPr lang="en-US" sz="2400" b="0" i="0" dirty="0" err="1">
                <a:solidFill>
                  <a:srgbClr val="000000"/>
                </a:solidFill>
                <a:effectLst/>
                <a:latin typeface="Consolas" panose="020B0609020204030204" pitchFamily="49" charset="0"/>
              </a:rPr>
              <a:t>random.multinomial</a:t>
            </a:r>
            <a:r>
              <a:rPr lang="en-US" sz="2400" b="0" i="0" dirty="0">
                <a:solidFill>
                  <a:srgbClr val="000000"/>
                </a:solidFill>
                <a:effectLst/>
                <a:latin typeface="Consolas" panose="020B0609020204030204" pitchFamily="49" charset="0"/>
              </a:rPr>
              <a:t>(n=</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pvals</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1</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1</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1</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dirty="0">
                <a:latin typeface="Consolas" panose="020B0609020204030204" pitchFamily="49" charset="0"/>
                <a:cs typeface="Consolas" panose="020B0609020204030204" pitchFamily="49" charset="0"/>
              </a:rPr>
              <a:t># Multinomial dist.</a:t>
            </a:r>
            <a:endParaRPr lang="en-US" sz="2400" b="0" i="0" dirty="0">
              <a:solidFill>
                <a:srgbClr val="000000"/>
              </a:solidFill>
              <a:effectLst/>
              <a:latin typeface="Consolas" panose="020B0609020204030204" pitchFamily="49" charset="0"/>
            </a:endParaRPr>
          </a:p>
          <a:p>
            <a:pPr>
              <a:lnSpc>
                <a:spcPct val="150000"/>
              </a:lnSpc>
            </a:pPr>
            <a:r>
              <a:rPr lang="en-US" sz="2400" b="0" i="0" dirty="0" err="1">
                <a:solidFill>
                  <a:srgbClr val="000000"/>
                </a:solidFill>
                <a:effectLst/>
                <a:latin typeface="Consolas" panose="020B0609020204030204" pitchFamily="49" charset="0"/>
              </a:rPr>
              <a:t>random.exponential</a:t>
            </a:r>
            <a:r>
              <a:rPr lang="en-US" sz="2400" b="0" i="0" dirty="0">
                <a:solidFill>
                  <a:srgbClr val="000000"/>
                </a:solidFill>
                <a:effectLst/>
                <a:latin typeface="Consolas" panose="020B0609020204030204" pitchFamily="49" charset="0"/>
              </a:rPr>
              <a:t>(scale=</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size=(</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dirty="0">
                <a:latin typeface="Consolas" panose="020B0609020204030204" pitchFamily="49" charset="0"/>
                <a:cs typeface="Consolas" panose="020B0609020204030204" pitchFamily="49" charset="0"/>
              </a:rPr>
              <a:t># Exponential distribution</a:t>
            </a:r>
            <a:endParaRPr lang="en-US" sz="2400" dirty="0">
              <a:solidFill>
                <a:srgbClr val="000000"/>
              </a:solidFill>
              <a:latin typeface="Consolas" panose="020B0609020204030204" pitchFamily="49" charset="0"/>
            </a:endParaRPr>
          </a:p>
          <a:p>
            <a:pPr>
              <a:lnSpc>
                <a:spcPct val="150000"/>
              </a:lnSpc>
            </a:pPr>
            <a:r>
              <a:rPr lang="en-US" sz="2400" b="0" i="0" dirty="0" err="1">
                <a:solidFill>
                  <a:srgbClr val="000000"/>
                </a:solidFill>
                <a:effectLst/>
                <a:latin typeface="Consolas" panose="020B0609020204030204" pitchFamily="49" charset="0"/>
              </a:rPr>
              <a:t>random.chisquare</a:t>
            </a:r>
            <a:r>
              <a:rPr lang="en-US" sz="2400" b="0" i="0" dirty="0">
                <a:solidFill>
                  <a:srgbClr val="000000"/>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df</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size=(</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dirty="0">
                <a:latin typeface="Consolas" panose="020B0609020204030204" pitchFamily="49" charset="0"/>
                <a:cs typeface="Consolas" panose="020B0609020204030204" pitchFamily="49" charset="0"/>
              </a:rPr>
              <a:t># Chi-square distribution</a:t>
            </a:r>
            <a:endParaRPr lang="en-US" altLang="zh-CN" sz="2400" b="1" dirty="0">
              <a:solidFill>
                <a:schemeClr val="accent1"/>
              </a:solidFill>
              <a:latin typeface="Consolas" panose="020B0609020204030204" pitchFamily="49" charset="0"/>
              <a:ea typeface="Lato" panose="020F0502020204030203" pitchFamily="34" charset="0"/>
              <a:cs typeface="Consolas" panose="020B0609020204030204" pitchFamily="49" charset="0"/>
            </a:endParaRPr>
          </a:p>
          <a:p>
            <a:pPr>
              <a:lnSpc>
                <a:spcPct val="150000"/>
              </a:lnSpc>
            </a:pPr>
            <a:r>
              <a:rPr lang="en-US" sz="2400" b="0" i="0" dirty="0" err="1">
                <a:solidFill>
                  <a:srgbClr val="000000"/>
                </a:solidFill>
                <a:effectLst/>
                <a:latin typeface="Consolas" panose="020B0609020204030204" pitchFamily="49" charset="0"/>
              </a:rPr>
              <a:t>random.rayleigh</a:t>
            </a:r>
            <a:r>
              <a:rPr lang="en-US" sz="2400" b="0" i="0" dirty="0">
                <a:solidFill>
                  <a:srgbClr val="000000"/>
                </a:solidFill>
                <a:effectLst/>
                <a:latin typeface="Consolas" panose="020B0609020204030204" pitchFamily="49" charset="0"/>
              </a:rPr>
              <a:t>(scale=</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size=(</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a:t>
            </a:r>
            <a:r>
              <a:rPr lang="en-US" sz="2400" b="1" i="0" dirty="0">
                <a:solidFill>
                  <a:schemeClr val="accent1"/>
                </a:solidFill>
                <a:effectLst/>
                <a:latin typeface="Consolas" panose="020B0609020204030204" pitchFamily="49" charset="0"/>
                <a:ea typeface="Lato" panose="020F0502020204030203" pitchFamily="34" charset="0"/>
                <a:cs typeface="Consolas" panose="020B0609020204030204" pitchFamily="49" charset="0"/>
              </a:rPr>
              <a:t> </a:t>
            </a:r>
            <a:r>
              <a:rPr lang="en-US" sz="2400" dirty="0">
                <a:latin typeface="Consolas" panose="020B0609020204030204" pitchFamily="49" charset="0"/>
                <a:cs typeface="Consolas" panose="020B0609020204030204" pitchFamily="49" charset="0"/>
              </a:rPr>
              <a:t># Rayleigh distribution</a:t>
            </a:r>
          </a:p>
          <a:p>
            <a:pPr>
              <a:lnSpc>
                <a:spcPct val="150000"/>
              </a:lnSpc>
            </a:pPr>
            <a:r>
              <a:rPr lang="en-US" sz="2400" b="0" i="0" dirty="0" err="1">
                <a:solidFill>
                  <a:srgbClr val="000000"/>
                </a:solidFill>
                <a:effectLst/>
                <a:latin typeface="Consolas" panose="020B0609020204030204" pitchFamily="49" charset="0"/>
              </a:rPr>
              <a:t>random.pareto</a:t>
            </a:r>
            <a:r>
              <a:rPr lang="en-US" sz="2400" b="0" i="0" dirty="0">
                <a:solidFill>
                  <a:srgbClr val="000000"/>
                </a:solidFill>
                <a:effectLst/>
                <a:latin typeface="Consolas" panose="020B0609020204030204" pitchFamily="49" charset="0"/>
              </a:rPr>
              <a:t>(a=</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size=(</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 </a:t>
            </a:r>
            <a:r>
              <a:rPr lang="en-US" sz="2400" dirty="0">
                <a:latin typeface="Consolas" panose="020B0609020204030204" pitchFamily="49" charset="0"/>
                <a:cs typeface="Consolas" panose="020B0609020204030204" pitchFamily="49" charset="0"/>
              </a:rPr>
              <a:t># Pareto distribution</a:t>
            </a:r>
          </a:p>
          <a:p>
            <a:pPr>
              <a:lnSpc>
                <a:spcPct val="150000"/>
              </a:lnSpc>
            </a:pPr>
            <a:r>
              <a:rPr lang="en-US" sz="2400" b="0" i="0" dirty="0" err="1">
                <a:solidFill>
                  <a:srgbClr val="000000"/>
                </a:solidFill>
                <a:effectLst/>
                <a:latin typeface="Consolas" panose="020B0609020204030204" pitchFamily="49" charset="0"/>
              </a:rPr>
              <a:t>random.zipf</a:t>
            </a:r>
            <a:r>
              <a:rPr lang="en-US" sz="2400" b="0" i="0" dirty="0">
                <a:solidFill>
                  <a:srgbClr val="000000"/>
                </a:solidFill>
                <a:effectLst/>
                <a:latin typeface="Consolas" panose="020B0609020204030204" pitchFamily="49" charset="0"/>
              </a:rPr>
              <a:t>(a=</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size=(</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Zipf</a:t>
            </a:r>
            <a:r>
              <a:rPr lang="en-US" sz="2400" dirty="0">
                <a:latin typeface="Consolas" panose="020B0609020204030204" pitchFamily="49" charset="0"/>
                <a:cs typeface="Consolas" panose="020B0609020204030204" pitchFamily="49" charset="0"/>
              </a:rPr>
              <a:t> distribution</a:t>
            </a:r>
          </a:p>
        </p:txBody>
      </p:sp>
      <p:sp>
        <p:nvSpPr>
          <p:cNvPr id="16" name="TextBox 5"/>
          <p:cNvSpPr txBox="1"/>
          <p:nvPr/>
        </p:nvSpPr>
        <p:spPr>
          <a:xfrm>
            <a:off x="7321868" y="6457575"/>
            <a:ext cx="6096000" cy="369332"/>
          </a:xfrm>
          <a:prstGeom prst="rect">
            <a:avLst/>
          </a:prstGeom>
          <a:noFill/>
        </p:spPr>
        <p:txBody>
          <a:bodyPr wrap="square">
            <a:spAutoFit/>
          </a:bodyPr>
          <a:lstStyle/>
          <a:p>
            <a:r>
              <a:rPr lang="en-US" dirty="0">
                <a:solidFill>
                  <a:schemeClr val="accent3"/>
                </a:solidFill>
                <a:latin typeface="Lato" panose="020F0502020204030203" pitchFamily="34" charset="0"/>
                <a:ea typeface="Lato" panose="020F0502020204030203" pitchFamily="34" charset="0"/>
                <a:cs typeface="Lato" panose="020F0502020204030203" pitchFamily="34" charset="0"/>
                <a:hlinkClick r:id="rId2"/>
              </a:rPr>
              <a:t>https://www.w3schools.com/python/numpy</a:t>
            </a:r>
            <a:r>
              <a:rPr lang="zh-CN" altLang="en-US" dirty="0">
                <a:solidFill>
                  <a:schemeClr val="accent3"/>
                </a:solidFill>
                <a:latin typeface="Lato" panose="020F0502020204030203" pitchFamily="34" charset="0"/>
                <a:ea typeface="Lato" panose="020F0502020204030203" pitchFamily="34" charset="0"/>
                <a:cs typeface="Lato" panose="020F0502020204030203" pitchFamily="34" charset="0"/>
              </a:rPr>
              <a:t> </a:t>
            </a:r>
            <a:endParaRPr lang="en-US" dirty="0">
              <a:solidFill>
                <a:schemeClr val="accent3"/>
              </a:solidFill>
              <a:latin typeface="Lato" panose="020F0502020204030203" pitchFamily="34" charset="0"/>
              <a:ea typeface="Lato" panose="020F0502020204030203" pitchFamily="34" charset="0"/>
              <a:cs typeface="Lato" panose="020F0502020204030203" pitchFamily="34" charset="0"/>
            </a:endParaRPr>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t>56</a:t>
            </a:fld>
            <a:endParaRPr kumimoji="1"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NumPy Set Operations</a:t>
            </a:r>
          </a:p>
        </p:txBody>
      </p:sp>
      <p:sp>
        <p:nvSpPr>
          <p:cNvPr id="6" name="Content Placeholder 2"/>
          <p:cNvSpPr txBox="1"/>
          <p:nvPr/>
        </p:nvSpPr>
        <p:spPr>
          <a:xfrm>
            <a:off x="554665" y="1525484"/>
            <a:ext cx="11352299" cy="4437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7" name="TextBox 2"/>
          <p:cNvSpPr txBox="1"/>
          <p:nvPr/>
        </p:nvSpPr>
        <p:spPr>
          <a:xfrm>
            <a:off x="402263" y="1493596"/>
            <a:ext cx="6617945" cy="1938992"/>
          </a:xfrm>
          <a:prstGeom prst="rect">
            <a:avLst/>
          </a:prstGeom>
          <a:noFill/>
          <a:ln>
            <a:solidFill>
              <a:schemeClr val="accent1"/>
            </a:solidFill>
          </a:ln>
        </p:spPr>
        <p:txBody>
          <a:bodyPr wrap="square">
            <a:spAutoFit/>
          </a:bodyPr>
          <a:lstStyle/>
          <a:p>
            <a:r>
              <a:rPr lang="en-US" sz="2400" b="0" i="0" dirty="0">
                <a:solidFill>
                  <a:srgbClr val="0000CD"/>
                </a:solidFill>
                <a:effectLst/>
                <a:latin typeface="Consolas" panose="020B0609020204030204" pitchFamily="49" charset="0"/>
              </a:rPr>
              <a:t>import</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numpy</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as</a:t>
            </a:r>
            <a:r>
              <a:rPr lang="en-US" sz="2400" b="0" i="0" dirty="0">
                <a:solidFill>
                  <a:srgbClr val="000000"/>
                </a:solidFill>
                <a:effectLst/>
                <a:latin typeface="Consolas" panose="020B0609020204030204" pitchFamily="49" charset="0"/>
              </a:rPr>
              <a:t> np</a:t>
            </a:r>
          </a:p>
          <a:p>
            <a:br>
              <a:rPr lang="en-US" sz="2400" dirty="0">
                <a:latin typeface="Avenir Book" panose="02000503020000020003" pitchFamily="2" charset="0"/>
              </a:rPr>
            </a:br>
            <a:r>
              <a:rPr lang="en-US" sz="2400" b="0" i="0" dirty="0" err="1">
                <a:solidFill>
                  <a:srgbClr val="000000"/>
                </a:solidFill>
                <a:effectLst/>
                <a:latin typeface="Consolas" panose="020B0609020204030204" pitchFamily="49" charset="0"/>
              </a:rPr>
              <a:t>arr</a:t>
            </a:r>
            <a:r>
              <a:rPr lang="en-US" sz="2400" b="0" i="0" dirty="0">
                <a:solidFill>
                  <a:srgbClr val="000000"/>
                </a:solidFill>
                <a:effectLst/>
                <a:latin typeface="Consolas" panose="020B0609020204030204" pitchFamily="49" charset="0"/>
              </a:rPr>
              <a:t> = </a:t>
            </a:r>
            <a:r>
              <a:rPr lang="en-US" sz="2400" b="0" i="0" dirty="0" err="1">
                <a:solidFill>
                  <a:srgbClr val="000000"/>
                </a:solidFill>
                <a:effectLst/>
                <a:latin typeface="Consolas" panose="020B0609020204030204" pitchFamily="49" charset="0"/>
              </a:rPr>
              <a:t>np.array</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1</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1</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4</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5</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5</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r>
              <a:rPr lang="en-US" sz="2400" b="0" i="0" dirty="0">
                <a:solidFill>
                  <a:srgbClr val="000000"/>
                </a:solidFill>
                <a:effectLst/>
                <a:latin typeface="Consolas" panose="020B0609020204030204" pitchFamily="49" charset="0"/>
              </a:rPr>
              <a:t>x = </a:t>
            </a:r>
            <a:r>
              <a:rPr lang="en-US" sz="2400" b="0" i="0" dirty="0" err="1">
                <a:solidFill>
                  <a:srgbClr val="000000"/>
                </a:solidFill>
                <a:effectLst/>
                <a:latin typeface="Consolas" panose="020B0609020204030204" pitchFamily="49" charset="0"/>
              </a:rPr>
              <a:t>np.unique</a:t>
            </a:r>
            <a:r>
              <a:rPr lang="en-US" sz="2400" b="0" i="0" dirty="0">
                <a:solidFill>
                  <a:srgbClr val="000000"/>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arr</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(x)</a:t>
            </a:r>
            <a:endParaRPr lang="en-US" altLang="zh-CN" sz="2400" b="1" dirty="0">
              <a:solidFill>
                <a:schemeClr val="accent1"/>
              </a:solidFill>
              <a:latin typeface="Courier New" panose="02070309020205020404" charset="0"/>
              <a:ea typeface="Lato" panose="020F0502020204030203" pitchFamily="34" charset="0"/>
              <a:cs typeface="Courier New" panose="02070309020205020404" charset="0"/>
            </a:endParaRPr>
          </a:p>
        </p:txBody>
      </p:sp>
      <p:sp>
        <p:nvSpPr>
          <p:cNvPr id="9" name="TextBox 11"/>
          <p:cNvSpPr txBox="1"/>
          <p:nvPr/>
        </p:nvSpPr>
        <p:spPr>
          <a:xfrm>
            <a:off x="402263" y="3510682"/>
            <a:ext cx="6617945" cy="400110"/>
          </a:xfrm>
          <a:prstGeom prst="rect">
            <a:avLst/>
          </a:prstGeom>
          <a:noFill/>
          <a:ln>
            <a:solidFill>
              <a:schemeClr val="accent1"/>
            </a:solidFill>
          </a:ln>
        </p:spPr>
        <p:txBody>
          <a:bodyPr wrap="square">
            <a:spAutoFit/>
          </a:bodyPr>
          <a:lstStyle/>
          <a:p>
            <a:r>
              <a:rPr lang="en-US" altLang="zh-CN" sz="2000" b="1" dirty="0">
                <a:solidFill>
                  <a:schemeClr val="tx2"/>
                </a:solidFill>
                <a:latin typeface="Courier New" panose="02070309020205020404" charset="0"/>
                <a:ea typeface="Lato" panose="020F0502020204030203" pitchFamily="34" charset="0"/>
                <a:cs typeface="Courier New" panose="02070309020205020404" charset="0"/>
              </a:rPr>
              <a:t>[1 2 3 4 5]</a:t>
            </a:r>
          </a:p>
        </p:txBody>
      </p:sp>
      <p:sp>
        <p:nvSpPr>
          <p:cNvPr id="11" name="TextBox 5"/>
          <p:cNvSpPr txBox="1"/>
          <p:nvPr/>
        </p:nvSpPr>
        <p:spPr>
          <a:xfrm>
            <a:off x="7321868" y="6457575"/>
            <a:ext cx="6096000" cy="369332"/>
          </a:xfrm>
          <a:prstGeom prst="rect">
            <a:avLst/>
          </a:prstGeom>
          <a:noFill/>
        </p:spPr>
        <p:txBody>
          <a:bodyPr wrap="square">
            <a:spAutoFit/>
          </a:bodyPr>
          <a:lstStyle/>
          <a:p>
            <a:r>
              <a:rPr lang="en-US" dirty="0">
                <a:solidFill>
                  <a:schemeClr val="accent3"/>
                </a:solidFill>
                <a:latin typeface="Lato" panose="020F0502020204030203" pitchFamily="34" charset="0"/>
                <a:ea typeface="Lato" panose="020F0502020204030203" pitchFamily="34" charset="0"/>
                <a:cs typeface="Lato" panose="020F0502020204030203" pitchFamily="34" charset="0"/>
                <a:hlinkClick r:id="rId2"/>
              </a:rPr>
              <a:t>https://www.w3schools.com/python/numpy</a:t>
            </a:r>
            <a:r>
              <a:rPr lang="zh-CN" altLang="en-US" dirty="0">
                <a:solidFill>
                  <a:schemeClr val="accent3"/>
                </a:solidFill>
                <a:latin typeface="Lato" panose="020F0502020204030203" pitchFamily="34" charset="0"/>
                <a:ea typeface="Lato" panose="020F0502020204030203" pitchFamily="34" charset="0"/>
                <a:cs typeface="Lato" panose="020F0502020204030203" pitchFamily="34" charset="0"/>
              </a:rPr>
              <a:t> </a:t>
            </a:r>
            <a:endParaRPr lang="en-US" dirty="0">
              <a:solidFill>
                <a:schemeClr val="accent3"/>
              </a:solidFill>
              <a:latin typeface="Lato" panose="020F0502020204030203" pitchFamily="34" charset="0"/>
              <a:ea typeface="Lato" panose="020F0502020204030203" pitchFamily="34" charset="0"/>
              <a:cs typeface="Lato" panose="020F0502020204030203" pitchFamily="34" charset="0"/>
            </a:endParaRPr>
          </a:p>
        </p:txBody>
      </p:sp>
      <p:sp>
        <p:nvSpPr>
          <p:cNvPr id="12" name="TextBox 18"/>
          <p:cNvSpPr txBox="1"/>
          <p:nvPr/>
        </p:nvSpPr>
        <p:spPr>
          <a:xfrm>
            <a:off x="7187812" y="2232259"/>
            <a:ext cx="3840769" cy="461665"/>
          </a:xfrm>
          <a:prstGeom prst="rect">
            <a:avLst/>
          </a:prstGeom>
          <a:noFill/>
        </p:spPr>
        <p:txBody>
          <a:bodyPr wrap="square" rtlCol="0">
            <a:spAutoFit/>
          </a:bodyPr>
          <a:lstStyle/>
          <a:p>
            <a:r>
              <a:rPr lang="en-US" sz="2400" b="1" dirty="0">
                <a:latin typeface="Avenir Book" panose="02000503020000020003" pitchFamily="2" charset="0"/>
                <a:ea typeface="Lato" panose="020F0502020204030203" pitchFamily="34" charset="0"/>
                <a:cs typeface="Lato" panose="020F0502020204030203" pitchFamily="34" charset="0"/>
              </a:rPr>
              <a:t>Unique</a:t>
            </a:r>
          </a:p>
        </p:txBody>
      </p:sp>
      <p:sp>
        <p:nvSpPr>
          <p:cNvPr id="14" name="文本框 13"/>
          <p:cNvSpPr txBox="1"/>
          <p:nvPr/>
        </p:nvSpPr>
        <p:spPr>
          <a:xfrm>
            <a:off x="7020208" y="2773830"/>
            <a:ext cx="4886756" cy="1200329"/>
          </a:xfrm>
          <a:prstGeom prst="rect">
            <a:avLst/>
          </a:prstGeom>
          <a:noFill/>
        </p:spPr>
        <p:txBody>
          <a:bodyPr wrap="square">
            <a:spAutoFit/>
          </a:bodyPr>
          <a:lstStyle/>
          <a:p>
            <a:r>
              <a:rPr lang="en-US" altLang="zh-CN" sz="2400" i="0" dirty="0" err="1">
                <a:solidFill>
                  <a:schemeClr val="accent2">
                    <a:lumMod val="75000"/>
                  </a:schemeClr>
                </a:solidFill>
                <a:effectLst/>
                <a:latin typeface="Avenir Book" panose="02000503020000020003" pitchFamily="2" charset="0"/>
              </a:rPr>
              <a:t>numpy.unique</a:t>
            </a:r>
            <a:r>
              <a:rPr lang="en-US" altLang="zh-CN" sz="2400" i="0" dirty="0">
                <a:solidFill>
                  <a:schemeClr val="accent2">
                    <a:lumMod val="75000"/>
                  </a:schemeClr>
                </a:solidFill>
                <a:effectLst/>
                <a:latin typeface="Avenir Book" panose="02000503020000020003" pitchFamily="2" charset="0"/>
              </a:rPr>
              <a:t>(</a:t>
            </a:r>
            <a:r>
              <a:rPr lang="en-US" altLang="zh-CN" sz="2400" i="1" dirty="0" err="1">
                <a:solidFill>
                  <a:schemeClr val="accent2">
                    <a:lumMod val="75000"/>
                  </a:schemeClr>
                </a:solidFill>
                <a:effectLst/>
                <a:latin typeface="Avenir Book" panose="02000503020000020003" pitchFamily="2" charset="0"/>
              </a:rPr>
              <a:t>ar</a:t>
            </a:r>
            <a:r>
              <a:rPr lang="en-US" altLang="zh-CN" sz="2400" i="0" dirty="0">
                <a:solidFill>
                  <a:schemeClr val="accent2">
                    <a:lumMod val="75000"/>
                  </a:schemeClr>
                </a:solidFill>
                <a:effectLst/>
                <a:latin typeface="Avenir Book" panose="02000503020000020003" pitchFamily="2" charset="0"/>
              </a:rPr>
              <a:t>, </a:t>
            </a:r>
            <a:r>
              <a:rPr lang="en-US" altLang="zh-CN" sz="2400" i="1" dirty="0" err="1">
                <a:solidFill>
                  <a:schemeClr val="accent2">
                    <a:lumMod val="75000"/>
                  </a:schemeClr>
                </a:solidFill>
                <a:effectLst/>
                <a:latin typeface="Avenir Book" panose="02000503020000020003" pitchFamily="2" charset="0"/>
              </a:rPr>
              <a:t>return_index</a:t>
            </a:r>
            <a:r>
              <a:rPr lang="en-US" altLang="zh-CN" sz="2400" i="1" dirty="0">
                <a:solidFill>
                  <a:schemeClr val="accent2">
                    <a:lumMod val="75000"/>
                  </a:schemeClr>
                </a:solidFill>
                <a:effectLst/>
                <a:latin typeface="Avenir Book" panose="02000503020000020003" pitchFamily="2" charset="0"/>
              </a:rPr>
              <a:t>=False</a:t>
            </a:r>
            <a:r>
              <a:rPr lang="en-US" altLang="zh-CN" sz="2400" i="0" dirty="0">
                <a:solidFill>
                  <a:schemeClr val="accent2">
                    <a:lumMod val="75000"/>
                  </a:schemeClr>
                </a:solidFill>
                <a:effectLst/>
                <a:latin typeface="Avenir Book" panose="02000503020000020003" pitchFamily="2" charset="0"/>
              </a:rPr>
              <a:t>, </a:t>
            </a:r>
            <a:r>
              <a:rPr lang="en-US" altLang="zh-CN" sz="2400" i="1" dirty="0" err="1">
                <a:solidFill>
                  <a:schemeClr val="accent2">
                    <a:lumMod val="75000"/>
                  </a:schemeClr>
                </a:solidFill>
                <a:effectLst/>
                <a:latin typeface="Avenir Book" panose="02000503020000020003" pitchFamily="2" charset="0"/>
              </a:rPr>
              <a:t>return_inverse</a:t>
            </a:r>
            <a:r>
              <a:rPr lang="en-US" altLang="zh-CN" sz="2400" i="1" dirty="0">
                <a:solidFill>
                  <a:schemeClr val="accent2">
                    <a:lumMod val="75000"/>
                  </a:schemeClr>
                </a:solidFill>
                <a:effectLst/>
                <a:latin typeface="Avenir Book" panose="02000503020000020003" pitchFamily="2" charset="0"/>
              </a:rPr>
              <a:t>=False</a:t>
            </a:r>
            <a:r>
              <a:rPr lang="en-US" altLang="zh-CN" sz="2400" i="0" dirty="0">
                <a:solidFill>
                  <a:schemeClr val="accent2">
                    <a:lumMod val="75000"/>
                  </a:schemeClr>
                </a:solidFill>
                <a:effectLst/>
                <a:latin typeface="Avenir Book" panose="02000503020000020003" pitchFamily="2" charset="0"/>
              </a:rPr>
              <a:t>, </a:t>
            </a:r>
          </a:p>
          <a:p>
            <a:r>
              <a:rPr lang="en-US" altLang="zh-CN" sz="2400" i="1" dirty="0" err="1">
                <a:solidFill>
                  <a:schemeClr val="accent2">
                    <a:lumMod val="75000"/>
                  </a:schemeClr>
                </a:solidFill>
                <a:effectLst/>
                <a:latin typeface="Avenir Book" panose="02000503020000020003" pitchFamily="2" charset="0"/>
              </a:rPr>
              <a:t>return_counts</a:t>
            </a:r>
            <a:r>
              <a:rPr lang="en-US" altLang="zh-CN" sz="2400" i="1" dirty="0">
                <a:solidFill>
                  <a:schemeClr val="accent2">
                    <a:lumMod val="75000"/>
                  </a:schemeClr>
                </a:solidFill>
                <a:effectLst/>
                <a:latin typeface="Avenir Book" panose="02000503020000020003" pitchFamily="2" charset="0"/>
              </a:rPr>
              <a:t>=False, …</a:t>
            </a:r>
            <a:r>
              <a:rPr lang="en-US" altLang="zh-CN" sz="2400" dirty="0">
                <a:solidFill>
                  <a:schemeClr val="accent2">
                    <a:lumMod val="75000"/>
                  </a:schemeClr>
                </a:solidFill>
                <a:latin typeface="Avenir Book" panose="02000503020000020003" pitchFamily="2" charset="0"/>
              </a:rPr>
              <a:t>)</a:t>
            </a:r>
            <a:endParaRPr lang="zh-CN" altLang="en-US" sz="2400" dirty="0">
              <a:solidFill>
                <a:schemeClr val="accent2">
                  <a:lumMod val="75000"/>
                </a:schemeClr>
              </a:solidFill>
              <a:latin typeface="Avenir Book" panose="02000503020000020003" pitchFamily="2" charset="0"/>
            </a:endParaRPr>
          </a:p>
        </p:txBody>
      </p:sp>
      <p:sp>
        <p:nvSpPr>
          <p:cNvPr id="15" name="TextBox 2"/>
          <p:cNvSpPr txBox="1"/>
          <p:nvPr/>
        </p:nvSpPr>
        <p:spPr>
          <a:xfrm>
            <a:off x="402262" y="4055756"/>
            <a:ext cx="6617945" cy="1938992"/>
          </a:xfrm>
          <a:prstGeom prst="rect">
            <a:avLst/>
          </a:prstGeom>
          <a:noFill/>
          <a:ln>
            <a:solidFill>
              <a:schemeClr val="accent1"/>
            </a:solidFill>
          </a:ln>
        </p:spPr>
        <p:txBody>
          <a:bodyPr wrap="square">
            <a:spAutoFit/>
          </a:bodyPr>
          <a:lstStyle/>
          <a:p>
            <a:r>
              <a:rPr lang="en-US" sz="2400" b="0" i="0" dirty="0">
                <a:effectLst/>
                <a:latin typeface="Consolas" panose="020B0609020204030204" pitchFamily="49" charset="0"/>
              </a:rPr>
              <a:t>x, index, counts= </a:t>
            </a:r>
            <a:r>
              <a:rPr lang="en-US" sz="2400" b="0" i="0" dirty="0" err="1">
                <a:effectLst/>
                <a:latin typeface="Consolas" panose="020B0609020204030204" pitchFamily="49" charset="0"/>
              </a:rPr>
              <a:t>np.unique</a:t>
            </a:r>
            <a:r>
              <a:rPr lang="en-US" sz="2400" b="0" i="0" dirty="0">
                <a:effectLst/>
                <a:latin typeface="Consolas" panose="020B0609020204030204" pitchFamily="49" charset="0"/>
              </a:rPr>
              <a:t>(</a:t>
            </a:r>
            <a:r>
              <a:rPr lang="en-US" sz="2400" b="0" i="0" dirty="0" err="1">
                <a:effectLst/>
                <a:latin typeface="Consolas" panose="020B0609020204030204" pitchFamily="49" charset="0"/>
              </a:rPr>
              <a:t>arr</a:t>
            </a:r>
            <a:r>
              <a:rPr lang="en-US" sz="2400" b="0" i="0" dirty="0">
                <a:effectLst/>
                <a:latin typeface="Consolas" panose="020B0609020204030204" pitchFamily="49" charset="0"/>
              </a:rPr>
              <a:t>, </a:t>
            </a:r>
            <a:r>
              <a:rPr lang="en-US" sz="2400" b="0" i="0" dirty="0" err="1">
                <a:effectLst/>
                <a:latin typeface="Consolas" panose="020B0609020204030204" pitchFamily="49" charset="0"/>
              </a:rPr>
              <a:t>return_index</a:t>
            </a:r>
            <a:r>
              <a:rPr lang="en-US" sz="2400" b="0" i="0" dirty="0">
                <a:effectLst/>
                <a:latin typeface="Consolas" panose="020B0609020204030204" pitchFamily="49" charset="0"/>
              </a:rPr>
              <a:t>=True, </a:t>
            </a:r>
            <a:r>
              <a:rPr lang="en-US" sz="2400" b="0" i="0" dirty="0" err="1">
                <a:effectLst/>
                <a:latin typeface="Consolas" panose="020B0609020204030204" pitchFamily="49" charset="0"/>
              </a:rPr>
              <a:t>return_counts</a:t>
            </a:r>
            <a:r>
              <a:rPr lang="en-US" sz="2400" b="0" i="0" dirty="0">
                <a:effectLst/>
                <a:latin typeface="Consolas" panose="020B0609020204030204" pitchFamily="49" charset="0"/>
              </a:rPr>
              <a:t>=True)</a:t>
            </a:r>
          </a:p>
          <a:p>
            <a:r>
              <a:rPr lang="en-US" altLang="zh-CN" sz="2400" b="0" i="0" dirty="0">
                <a:solidFill>
                  <a:srgbClr val="0000CD"/>
                </a:solidFill>
                <a:effectLst/>
                <a:latin typeface="Consolas" panose="020B0609020204030204" pitchFamily="49" charset="0"/>
              </a:rPr>
              <a:t>print</a:t>
            </a:r>
            <a:r>
              <a:rPr lang="en-US" sz="2400" b="0" i="0" dirty="0">
                <a:effectLst/>
                <a:latin typeface="Consolas" panose="020B0609020204030204" pitchFamily="49" charset="0"/>
              </a:rPr>
              <a:t>(x)</a:t>
            </a:r>
          </a:p>
          <a:p>
            <a:r>
              <a:rPr lang="en-US" altLang="zh-CN" sz="2400" b="0" i="0" dirty="0">
                <a:solidFill>
                  <a:srgbClr val="0000CD"/>
                </a:solidFill>
                <a:effectLst/>
                <a:latin typeface="Consolas" panose="020B0609020204030204" pitchFamily="49" charset="0"/>
              </a:rPr>
              <a:t>print</a:t>
            </a:r>
            <a:r>
              <a:rPr lang="en-US" sz="2400" b="0" i="0" dirty="0">
                <a:effectLst/>
                <a:latin typeface="Consolas" panose="020B0609020204030204" pitchFamily="49" charset="0"/>
              </a:rPr>
              <a:t>(index)</a:t>
            </a:r>
          </a:p>
          <a:p>
            <a:r>
              <a:rPr lang="en-US" altLang="zh-CN" sz="2400" b="0" i="0" dirty="0">
                <a:solidFill>
                  <a:srgbClr val="0000CD"/>
                </a:solidFill>
                <a:effectLst/>
                <a:latin typeface="Consolas" panose="020B0609020204030204" pitchFamily="49" charset="0"/>
              </a:rPr>
              <a:t>print</a:t>
            </a:r>
            <a:r>
              <a:rPr lang="en-US" sz="2400" b="0" i="0" dirty="0">
                <a:effectLst/>
                <a:latin typeface="Consolas" panose="020B0609020204030204" pitchFamily="49" charset="0"/>
              </a:rPr>
              <a:t>(counts)</a:t>
            </a:r>
            <a:endParaRPr lang="en-US" altLang="zh-CN" sz="2400" b="1" dirty="0">
              <a:latin typeface="Courier New" panose="02070309020205020404" charset="0"/>
              <a:ea typeface="Lato" panose="020F0502020204030203" pitchFamily="34" charset="0"/>
              <a:cs typeface="Courier New" panose="02070309020205020404" charset="0"/>
            </a:endParaRPr>
          </a:p>
        </p:txBody>
      </p:sp>
      <p:sp>
        <p:nvSpPr>
          <p:cNvPr id="16" name="TextBox 11"/>
          <p:cNvSpPr txBox="1"/>
          <p:nvPr/>
        </p:nvSpPr>
        <p:spPr>
          <a:xfrm>
            <a:off x="7172609" y="4955822"/>
            <a:ext cx="4449523" cy="1015663"/>
          </a:xfrm>
          <a:prstGeom prst="rect">
            <a:avLst/>
          </a:prstGeom>
          <a:noFill/>
          <a:ln>
            <a:solidFill>
              <a:schemeClr val="accent1"/>
            </a:solidFill>
          </a:ln>
        </p:spPr>
        <p:txBody>
          <a:bodyPr wrap="square">
            <a:spAutoFit/>
          </a:bodyPr>
          <a:lstStyle/>
          <a:p>
            <a:r>
              <a:rPr lang="en-US" altLang="zh-CN" sz="2000" dirty="0"/>
              <a:t>[1 2 3 4 5] </a:t>
            </a:r>
          </a:p>
          <a:p>
            <a:r>
              <a:rPr lang="en-US" altLang="zh-CN" sz="2000" dirty="0"/>
              <a:t>[0 2 3 4 5] </a:t>
            </a:r>
          </a:p>
          <a:p>
            <a:r>
              <a:rPr lang="en-US" altLang="zh-CN" sz="2000" dirty="0"/>
              <a:t>[2 1 1 1 2]</a:t>
            </a:r>
            <a:endParaRPr lang="en-US" altLang="zh-CN" sz="2000" b="1" dirty="0">
              <a:solidFill>
                <a:schemeClr val="tx2"/>
              </a:solidFill>
              <a:latin typeface="Courier New" panose="02070309020205020404" charset="0"/>
              <a:ea typeface="Lato" panose="020F0502020204030203" pitchFamily="34" charset="0"/>
              <a:cs typeface="Courier New" panose="02070309020205020404" charset="0"/>
            </a:endParaRPr>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t>57</a:t>
            </a:fld>
            <a:endParaRPr kumimoji="1"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NumPy Set Operations</a:t>
            </a:r>
          </a:p>
        </p:txBody>
      </p:sp>
      <p:sp>
        <p:nvSpPr>
          <p:cNvPr id="6" name="Content Placeholder 2"/>
          <p:cNvSpPr txBox="1"/>
          <p:nvPr/>
        </p:nvSpPr>
        <p:spPr>
          <a:xfrm>
            <a:off x="554665" y="1525484"/>
            <a:ext cx="11352299" cy="4437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8" name="TextBox 10"/>
          <p:cNvSpPr txBox="1"/>
          <p:nvPr/>
        </p:nvSpPr>
        <p:spPr>
          <a:xfrm>
            <a:off x="536319" y="2050773"/>
            <a:ext cx="6633147" cy="1569660"/>
          </a:xfrm>
          <a:prstGeom prst="rect">
            <a:avLst/>
          </a:prstGeom>
          <a:noFill/>
          <a:ln>
            <a:solidFill>
              <a:schemeClr val="accent1"/>
            </a:solidFill>
          </a:ln>
        </p:spPr>
        <p:txBody>
          <a:bodyPr wrap="square">
            <a:spAutoFit/>
          </a:bodyPr>
          <a:lstStyle/>
          <a:p>
            <a:pPr algn="l"/>
            <a:r>
              <a:rPr lang="en-US" sz="2400" b="0" i="0" dirty="0">
                <a:solidFill>
                  <a:srgbClr val="000000"/>
                </a:solidFill>
                <a:effectLst/>
                <a:latin typeface="Consolas" panose="020B0609020204030204" pitchFamily="49" charset="0"/>
              </a:rPr>
              <a:t>arr1 = </a:t>
            </a:r>
            <a:r>
              <a:rPr lang="en-US" sz="2400" b="0" i="0" dirty="0" err="1">
                <a:solidFill>
                  <a:srgbClr val="000000"/>
                </a:solidFill>
                <a:effectLst/>
                <a:latin typeface="Consolas" panose="020B0609020204030204" pitchFamily="49" charset="0"/>
              </a:rPr>
              <a:t>np.array</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1</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4</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r>
              <a:rPr lang="en-US" sz="2400" b="0" i="0" dirty="0">
                <a:solidFill>
                  <a:srgbClr val="000000"/>
                </a:solidFill>
                <a:effectLst/>
                <a:latin typeface="Consolas" panose="020B0609020204030204" pitchFamily="49" charset="0"/>
              </a:rPr>
              <a:t>arr2 = </a:t>
            </a:r>
            <a:r>
              <a:rPr lang="en-US" sz="2400" b="0" i="0" dirty="0" err="1">
                <a:solidFill>
                  <a:srgbClr val="000000"/>
                </a:solidFill>
                <a:effectLst/>
                <a:latin typeface="Consolas" panose="020B0609020204030204" pitchFamily="49" charset="0"/>
              </a:rPr>
              <a:t>np.array</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4</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5</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6</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r>
              <a:rPr lang="en-US" sz="2400" b="0" i="0" dirty="0" err="1">
                <a:solidFill>
                  <a:srgbClr val="000000"/>
                </a:solidFill>
                <a:effectLst/>
                <a:latin typeface="Consolas" panose="020B0609020204030204" pitchFamily="49" charset="0"/>
              </a:rPr>
              <a:t>newarr</a:t>
            </a:r>
            <a:r>
              <a:rPr lang="en-US" sz="2400" b="0" i="0" dirty="0">
                <a:solidFill>
                  <a:srgbClr val="000000"/>
                </a:solidFill>
                <a:effectLst/>
                <a:latin typeface="Consolas" panose="020B0609020204030204" pitchFamily="49" charset="0"/>
              </a:rPr>
              <a:t> = np.union1d(arr1, arr2)</a:t>
            </a:r>
            <a:br>
              <a:rPr lang="en-US" sz="2400" dirty="0">
                <a:latin typeface="Avenir Book" panose="02000503020000020003" pitchFamily="2"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newarr</a:t>
            </a:r>
            <a:r>
              <a:rPr lang="en-US" sz="2400" b="0" i="0" dirty="0">
                <a:solidFill>
                  <a:srgbClr val="000000"/>
                </a:solidFill>
                <a:effectLst/>
                <a:latin typeface="Consolas" panose="020B0609020204030204" pitchFamily="49" charset="0"/>
              </a:rPr>
              <a:t>)</a:t>
            </a:r>
          </a:p>
        </p:txBody>
      </p:sp>
      <p:sp>
        <p:nvSpPr>
          <p:cNvPr id="10" name="TextBox 15"/>
          <p:cNvSpPr txBox="1"/>
          <p:nvPr/>
        </p:nvSpPr>
        <p:spPr>
          <a:xfrm>
            <a:off x="536319" y="3716915"/>
            <a:ext cx="6617945" cy="400110"/>
          </a:xfrm>
          <a:prstGeom prst="rect">
            <a:avLst/>
          </a:prstGeom>
          <a:noFill/>
          <a:ln>
            <a:solidFill>
              <a:schemeClr val="accent1"/>
            </a:solidFill>
          </a:ln>
        </p:spPr>
        <p:txBody>
          <a:bodyPr wrap="square">
            <a:spAutoFit/>
          </a:bodyPr>
          <a:lstStyle/>
          <a:p>
            <a:r>
              <a:rPr lang="en-US" altLang="zh-CN" sz="2000" b="1" dirty="0">
                <a:solidFill>
                  <a:schemeClr val="tx2"/>
                </a:solidFill>
                <a:latin typeface="Courier New" panose="02070309020205020404" charset="0"/>
                <a:ea typeface="Lato" panose="020F0502020204030203" pitchFamily="34" charset="0"/>
                <a:cs typeface="Courier New" panose="02070309020205020404" charset="0"/>
              </a:rPr>
              <a:t>[1 2 3 4 5 6]</a:t>
            </a:r>
          </a:p>
        </p:txBody>
      </p:sp>
      <p:sp>
        <p:nvSpPr>
          <p:cNvPr id="11" name="TextBox 5"/>
          <p:cNvSpPr txBox="1"/>
          <p:nvPr/>
        </p:nvSpPr>
        <p:spPr>
          <a:xfrm>
            <a:off x="7321868" y="6457575"/>
            <a:ext cx="6096000" cy="369332"/>
          </a:xfrm>
          <a:prstGeom prst="rect">
            <a:avLst/>
          </a:prstGeom>
          <a:noFill/>
        </p:spPr>
        <p:txBody>
          <a:bodyPr wrap="square">
            <a:spAutoFit/>
          </a:bodyPr>
          <a:lstStyle/>
          <a:p>
            <a:r>
              <a:rPr lang="en-US" dirty="0">
                <a:solidFill>
                  <a:schemeClr val="accent3"/>
                </a:solidFill>
                <a:latin typeface="Lato" panose="020F0502020204030203" pitchFamily="34" charset="0"/>
                <a:ea typeface="Lato" panose="020F0502020204030203" pitchFamily="34" charset="0"/>
                <a:cs typeface="Lato" panose="020F0502020204030203" pitchFamily="34" charset="0"/>
                <a:hlinkClick r:id="rId2"/>
              </a:rPr>
              <a:t>https://www.w3schools.com/python/numpy</a:t>
            </a:r>
            <a:r>
              <a:rPr lang="zh-CN" altLang="en-US" dirty="0">
                <a:solidFill>
                  <a:schemeClr val="accent3"/>
                </a:solidFill>
                <a:latin typeface="Lato" panose="020F0502020204030203" pitchFamily="34" charset="0"/>
                <a:ea typeface="Lato" panose="020F0502020204030203" pitchFamily="34" charset="0"/>
                <a:cs typeface="Lato" panose="020F0502020204030203" pitchFamily="34" charset="0"/>
              </a:rPr>
              <a:t> </a:t>
            </a:r>
            <a:endParaRPr lang="en-US" dirty="0">
              <a:solidFill>
                <a:schemeClr val="accent3"/>
              </a:solidFill>
              <a:latin typeface="Lato" panose="020F0502020204030203" pitchFamily="34" charset="0"/>
              <a:ea typeface="Lato" panose="020F0502020204030203" pitchFamily="34" charset="0"/>
              <a:cs typeface="Lato" panose="020F0502020204030203" pitchFamily="34" charset="0"/>
            </a:endParaRPr>
          </a:p>
        </p:txBody>
      </p:sp>
      <p:sp>
        <p:nvSpPr>
          <p:cNvPr id="13" name="TextBox 23"/>
          <p:cNvSpPr txBox="1"/>
          <p:nvPr/>
        </p:nvSpPr>
        <p:spPr>
          <a:xfrm>
            <a:off x="7321868" y="2389382"/>
            <a:ext cx="3840769" cy="461665"/>
          </a:xfrm>
          <a:prstGeom prst="rect">
            <a:avLst/>
          </a:prstGeom>
          <a:noFill/>
        </p:spPr>
        <p:txBody>
          <a:bodyPr wrap="square" rtlCol="0">
            <a:spAutoFit/>
          </a:bodyPr>
          <a:lstStyle/>
          <a:p>
            <a:r>
              <a:rPr lang="en-US" sz="2400" b="1" dirty="0">
                <a:latin typeface="Avenir Book" panose="02000503020000020003" pitchFamily="2" charset="0"/>
                <a:ea typeface="Lato" panose="020F0502020204030203" pitchFamily="34" charset="0"/>
                <a:cs typeface="Lato" panose="020F0502020204030203" pitchFamily="34" charset="0"/>
              </a:rPr>
              <a:t>Union</a:t>
            </a:r>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t>58</a:t>
            </a:fld>
            <a:endParaRPr kumimoji="1"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NumPy Set Operations</a:t>
            </a:r>
          </a:p>
        </p:txBody>
      </p:sp>
      <p:sp>
        <p:nvSpPr>
          <p:cNvPr id="14" name="Content Placeholder 2"/>
          <p:cNvSpPr txBox="1"/>
          <p:nvPr/>
        </p:nvSpPr>
        <p:spPr>
          <a:xfrm>
            <a:off x="554665" y="1565839"/>
            <a:ext cx="11352299" cy="4437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15" name="TextBox 2"/>
          <p:cNvSpPr txBox="1"/>
          <p:nvPr/>
        </p:nvSpPr>
        <p:spPr>
          <a:xfrm>
            <a:off x="402263" y="1533951"/>
            <a:ext cx="6617945" cy="1938992"/>
          </a:xfrm>
          <a:prstGeom prst="rect">
            <a:avLst/>
          </a:prstGeom>
          <a:noFill/>
          <a:ln>
            <a:solidFill>
              <a:schemeClr val="accent1"/>
            </a:solidFill>
          </a:ln>
        </p:spPr>
        <p:txBody>
          <a:bodyPr wrap="square">
            <a:spAutoFit/>
          </a:bodyPr>
          <a:lstStyle/>
          <a:p>
            <a:r>
              <a:rPr lang="en-US" sz="2400" b="0" i="0" dirty="0">
                <a:solidFill>
                  <a:srgbClr val="000000"/>
                </a:solidFill>
                <a:effectLst/>
                <a:latin typeface="Consolas" panose="020B0609020204030204" pitchFamily="49" charset="0"/>
              </a:rPr>
              <a:t>arr1 = </a:t>
            </a:r>
            <a:r>
              <a:rPr lang="en-US" sz="2400" b="0" i="0" dirty="0" err="1">
                <a:solidFill>
                  <a:srgbClr val="000000"/>
                </a:solidFill>
                <a:effectLst/>
                <a:latin typeface="Consolas" panose="020B0609020204030204" pitchFamily="49" charset="0"/>
              </a:rPr>
              <a:t>np.array</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1</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4</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r>
              <a:rPr lang="en-US" sz="2400" b="0" i="0" dirty="0">
                <a:solidFill>
                  <a:srgbClr val="000000"/>
                </a:solidFill>
                <a:effectLst/>
                <a:latin typeface="Consolas" panose="020B0609020204030204" pitchFamily="49" charset="0"/>
              </a:rPr>
              <a:t>arr2 = </a:t>
            </a:r>
            <a:r>
              <a:rPr lang="en-US" sz="2400" b="0" i="0" dirty="0" err="1">
                <a:solidFill>
                  <a:srgbClr val="000000"/>
                </a:solidFill>
                <a:effectLst/>
                <a:latin typeface="Consolas" panose="020B0609020204030204" pitchFamily="49" charset="0"/>
              </a:rPr>
              <a:t>np.array</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4</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5</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6</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endParaRPr lang="en-US" sz="2400" dirty="0">
              <a:latin typeface="Avenir Book" panose="02000503020000020003" pitchFamily="2" charset="0"/>
            </a:endParaRPr>
          </a:p>
          <a:p>
            <a:r>
              <a:rPr lang="en-US" sz="2400" b="0" i="0" dirty="0" err="1">
                <a:solidFill>
                  <a:srgbClr val="000000"/>
                </a:solidFill>
                <a:effectLst/>
                <a:latin typeface="Consolas" panose="020B0609020204030204" pitchFamily="49" charset="0"/>
              </a:rPr>
              <a:t>newarr</a:t>
            </a:r>
            <a:r>
              <a:rPr lang="en-US" sz="2400" b="0" i="0" dirty="0">
                <a:solidFill>
                  <a:srgbClr val="000000"/>
                </a:solidFill>
                <a:effectLst/>
                <a:latin typeface="Consolas" panose="020B0609020204030204" pitchFamily="49" charset="0"/>
              </a:rPr>
              <a:t> = np.intersect1d(arr1, arr2)</a:t>
            </a:r>
            <a:br>
              <a:rPr lang="en-US" sz="2400" dirty="0">
                <a:latin typeface="Avenir Book" panose="02000503020000020003" pitchFamily="2"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newarr</a:t>
            </a:r>
            <a:r>
              <a:rPr lang="en-US" sz="2400" b="0" i="0" dirty="0">
                <a:solidFill>
                  <a:srgbClr val="000000"/>
                </a:solidFill>
                <a:effectLst/>
                <a:latin typeface="Consolas" panose="020B0609020204030204" pitchFamily="49" charset="0"/>
              </a:rPr>
              <a:t>)</a:t>
            </a:r>
            <a:endParaRPr lang="en-US" altLang="zh-CN" sz="2400" b="1" dirty="0">
              <a:solidFill>
                <a:schemeClr val="accent1"/>
              </a:solidFill>
              <a:latin typeface="Courier New" panose="02070309020205020404" charset="0"/>
              <a:ea typeface="Lato" panose="020F0502020204030203" pitchFamily="34" charset="0"/>
              <a:cs typeface="Courier New" panose="02070309020205020404" charset="0"/>
            </a:endParaRPr>
          </a:p>
        </p:txBody>
      </p:sp>
      <p:sp>
        <p:nvSpPr>
          <p:cNvPr id="16" name="TextBox 10"/>
          <p:cNvSpPr txBox="1"/>
          <p:nvPr/>
        </p:nvSpPr>
        <p:spPr>
          <a:xfrm>
            <a:off x="402262" y="4479361"/>
            <a:ext cx="6633147" cy="830997"/>
          </a:xfrm>
          <a:prstGeom prst="rect">
            <a:avLst/>
          </a:prstGeom>
          <a:noFill/>
          <a:ln>
            <a:solidFill>
              <a:schemeClr val="accent1"/>
            </a:solidFill>
          </a:ln>
        </p:spPr>
        <p:txBody>
          <a:bodyPr wrap="square">
            <a:spAutoFit/>
          </a:bodyPr>
          <a:lstStyle/>
          <a:p>
            <a:pPr algn="l"/>
            <a:r>
              <a:rPr lang="en-US" sz="2400" b="0" i="0" dirty="0" err="1">
                <a:solidFill>
                  <a:srgbClr val="000000"/>
                </a:solidFill>
                <a:effectLst/>
                <a:latin typeface="Consolas" panose="020B0609020204030204" pitchFamily="49" charset="0"/>
              </a:rPr>
              <a:t>newarr</a:t>
            </a:r>
            <a:r>
              <a:rPr lang="en-US" sz="2400" b="0" i="0" dirty="0">
                <a:solidFill>
                  <a:srgbClr val="000000"/>
                </a:solidFill>
                <a:effectLst/>
                <a:latin typeface="Consolas" panose="020B0609020204030204" pitchFamily="49" charset="0"/>
              </a:rPr>
              <a:t> = np.setdiff1d(arr1, arr2)</a:t>
            </a:r>
            <a:br>
              <a:rPr lang="en-US" sz="2400" dirty="0">
                <a:latin typeface="Avenir Book" panose="02000503020000020003" pitchFamily="2"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newarr</a:t>
            </a:r>
            <a:r>
              <a:rPr lang="en-US" sz="2400" b="0" i="0" dirty="0">
                <a:solidFill>
                  <a:srgbClr val="000000"/>
                </a:solidFill>
                <a:effectLst/>
                <a:latin typeface="Consolas" panose="020B0609020204030204" pitchFamily="49" charset="0"/>
              </a:rPr>
              <a:t>)</a:t>
            </a:r>
          </a:p>
        </p:txBody>
      </p:sp>
      <p:sp>
        <p:nvSpPr>
          <p:cNvPr id="17" name="TextBox 11"/>
          <p:cNvSpPr txBox="1"/>
          <p:nvPr/>
        </p:nvSpPr>
        <p:spPr>
          <a:xfrm>
            <a:off x="402263" y="3551037"/>
            <a:ext cx="6617945" cy="400110"/>
          </a:xfrm>
          <a:prstGeom prst="rect">
            <a:avLst/>
          </a:prstGeom>
          <a:noFill/>
          <a:ln>
            <a:solidFill>
              <a:schemeClr val="accent1"/>
            </a:solidFill>
          </a:ln>
        </p:spPr>
        <p:txBody>
          <a:bodyPr wrap="square">
            <a:spAutoFit/>
          </a:bodyPr>
          <a:lstStyle/>
          <a:p>
            <a:r>
              <a:rPr lang="en-US" altLang="zh-CN" sz="2000" b="1" dirty="0">
                <a:solidFill>
                  <a:schemeClr val="tx2"/>
                </a:solidFill>
                <a:latin typeface="Courier New" panose="02070309020205020404" charset="0"/>
                <a:ea typeface="Lato" panose="020F0502020204030203" pitchFamily="34" charset="0"/>
                <a:cs typeface="Courier New" panose="02070309020205020404" charset="0"/>
              </a:rPr>
              <a:t>[3 4]</a:t>
            </a:r>
          </a:p>
        </p:txBody>
      </p:sp>
      <p:sp>
        <p:nvSpPr>
          <p:cNvPr id="18" name="TextBox 15"/>
          <p:cNvSpPr txBox="1"/>
          <p:nvPr/>
        </p:nvSpPr>
        <p:spPr>
          <a:xfrm>
            <a:off x="402262" y="5423463"/>
            <a:ext cx="6633147" cy="400110"/>
          </a:xfrm>
          <a:prstGeom prst="rect">
            <a:avLst/>
          </a:prstGeom>
          <a:noFill/>
          <a:ln>
            <a:solidFill>
              <a:schemeClr val="accent1"/>
            </a:solidFill>
          </a:ln>
        </p:spPr>
        <p:txBody>
          <a:bodyPr wrap="square">
            <a:spAutoFit/>
          </a:bodyPr>
          <a:lstStyle/>
          <a:p>
            <a:r>
              <a:rPr lang="en-US" altLang="zh-CN" sz="2000" b="1" dirty="0">
                <a:solidFill>
                  <a:schemeClr val="tx2"/>
                </a:solidFill>
                <a:latin typeface="Courier New" panose="02070309020205020404" charset="0"/>
                <a:ea typeface="Lato" panose="020F0502020204030203" pitchFamily="34" charset="0"/>
                <a:cs typeface="Courier New" panose="02070309020205020404" charset="0"/>
              </a:rPr>
              <a:t>[1 2]</a:t>
            </a:r>
          </a:p>
        </p:txBody>
      </p:sp>
      <p:sp>
        <p:nvSpPr>
          <p:cNvPr id="19" name="TextBox 5"/>
          <p:cNvSpPr txBox="1"/>
          <p:nvPr/>
        </p:nvSpPr>
        <p:spPr>
          <a:xfrm>
            <a:off x="7321868" y="6457575"/>
            <a:ext cx="6096000" cy="369332"/>
          </a:xfrm>
          <a:prstGeom prst="rect">
            <a:avLst/>
          </a:prstGeom>
          <a:noFill/>
        </p:spPr>
        <p:txBody>
          <a:bodyPr wrap="square">
            <a:spAutoFit/>
          </a:bodyPr>
          <a:lstStyle/>
          <a:p>
            <a:r>
              <a:rPr lang="en-US" dirty="0">
                <a:solidFill>
                  <a:schemeClr val="accent3"/>
                </a:solidFill>
                <a:latin typeface="Lato" panose="020F0502020204030203" pitchFamily="34" charset="0"/>
                <a:ea typeface="Lato" panose="020F0502020204030203" pitchFamily="34" charset="0"/>
                <a:cs typeface="Lato" panose="020F0502020204030203" pitchFamily="34" charset="0"/>
                <a:hlinkClick r:id="rId2"/>
              </a:rPr>
              <a:t>https://www.w3schools.com/python/numpy</a:t>
            </a:r>
            <a:r>
              <a:rPr lang="zh-CN" altLang="en-US" dirty="0">
                <a:solidFill>
                  <a:schemeClr val="accent3"/>
                </a:solidFill>
                <a:latin typeface="Lato" panose="020F0502020204030203" pitchFamily="34" charset="0"/>
                <a:ea typeface="Lato" panose="020F0502020204030203" pitchFamily="34" charset="0"/>
                <a:cs typeface="Lato" panose="020F0502020204030203" pitchFamily="34" charset="0"/>
              </a:rPr>
              <a:t> </a:t>
            </a:r>
            <a:endParaRPr lang="en-US" dirty="0">
              <a:solidFill>
                <a:schemeClr val="accent3"/>
              </a:solidFill>
              <a:latin typeface="Lato" panose="020F0502020204030203" pitchFamily="34" charset="0"/>
              <a:ea typeface="Lato" panose="020F0502020204030203" pitchFamily="34" charset="0"/>
              <a:cs typeface="Lato" panose="020F0502020204030203" pitchFamily="34" charset="0"/>
            </a:endParaRPr>
          </a:p>
        </p:txBody>
      </p:sp>
      <p:sp>
        <p:nvSpPr>
          <p:cNvPr id="20" name="TextBox 18"/>
          <p:cNvSpPr txBox="1"/>
          <p:nvPr/>
        </p:nvSpPr>
        <p:spPr>
          <a:xfrm>
            <a:off x="7187812" y="2272614"/>
            <a:ext cx="3840769" cy="461665"/>
          </a:xfrm>
          <a:prstGeom prst="rect">
            <a:avLst/>
          </a:prstGeom>
          <a:noFill/>
        </p:spPr>
        <p:txBody>
          <a:bodyPr wrap="square" rtlCol="0">
            <a:spAutoFit/>
          </a:bodyPr>
          <a:lstStyle/>
          <a:p>
            <a:r>
              <a:rPr lang="en-US" sz="2400" b="1" dirty="0">
                <a:latin typeface="Avenir Book" panose="02000503020000020003" pitchFamily="2" charset="0"/>
                <a:ea typeface="Lato" panose="020F0502020204030203" pitchFamily="34" charset="0"/>
                <a:cs typeface="Lato" panose="020F0502020204030203" pitchFamily="34" charset="0"/>
              </a:rPr>
              <a:t>Intersection</a:t>
            </a:r>
          </a:p>
        </p:txBody>
      </p:sp>
      <p:sp>
        <p:nvSpPr>
          <p:cNvPr id="21" name="TextBox 23"/>
          <p:cNvSpPr txBox="1"/>
          <p:nvPr/>
        </p:nvSpPr>
        <p:spPr>
          <a:xfrm>
            <a:off x="7187812" y="4770287"/>
            <a:ext cx="3840769" cy="461665"/>
          </a:xfrm>
          <a:prstGeom prst="rect">
            <a:avLst/>
          </a:prstGeom>
          <a:noFill/>
        </p:spPr>
        <p:txBody>
          <a:bodyPr wrap="square" rtlCol="0">
            <a:spAutoFit/>
          </a:bodyPr>
          <a:lstStyle/>
          <a:p>
            <a:r>
              <a:rPr lang="en-US" sz="2400" b="1" dirty="0">
                <a:latin typeface="Avenir Book" panose="02000503020000020003" pitchFamily="2" charset="0"/>
                <a:ea typeface="Lato" panose="020F0502020204030203" pitchFamily="34" charset="0"/>
                <a:cs typeface="Lato" panose="020F0502020204030203" pitchFamily="34" charset="0"/>
              </a:rPr>
              <a:t>Difference</a:t>
            </a:r>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t>59</a:t>
            </a:fld>
            <a:endParaRPr kumimoji="1"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2795" y="201930"/>
            <a:ext cx="10515600" cy="1325563"/>
          </a:xfrm>
        </p:spPr>
        <p:txBody>
          <a:bodyPr/>
          <a:lstStyle/>
          <a:p>
            <a:r>
              <a:rPr kumimoji="1" lang="en-US" altLang="zh-CN" dirty="0" err="1"/>
              <a:t>Numpy</a:t>
            </a:r>
            <a:r>
              <a:rPr kumimoji="1" lang="en-US" altLang="zh-CN" dirty="0"/>
              <a:t>—</a:t>
            </a:r>
            <a:r>
              <a:rPr kumimoji="1" lang="en-US" altLang="zh-CN" dirty="0" err="1"/>
              <a:t>Ndarray</a:t>
            </a:r>
            <a:r>
              <a:rPr kumimoji="1" lang="en-US" altLang="zh-CN" dirty="0"/>
              <a:t> Object</a:t>
            </a:r>
            <a:endParaRPr kumimoji="1" lang="zh-CN" altLang="en-US" dirty="0"/>
          </a:p>
        </p:txBody>
      </p:sp>
      <p:sp>
        <p:nvSpPr>
          <p:cNvPr id="3" name="内容占位符 2"/>
          <p:cNvSpPr>
            <a:spLocks noGrp="1"/>
          </p:cNvSpPr>
          <p:nvPr>
            <p:ph idx="1"/>
          </p:nvPr>
        </p:nvSpPr>
        <p:spPr>
          <a:xfrm>
            <a:off x="563880" y="1632585"/>
            <a:ext cx="10515600" cy="4351338"/>
          </a:xfrm>
        </p:spPr>
        <p:txBody>
          <a:bodyPr/>
          <a:lstStyle/>
          <a:p>
            <a:r>
              <a:rPr lang="en-US" altLang="zh-CN" dirty="0"/>
              <a:t>Create an </a:t>
            </a:r>
            <a:r>
              <a:rPr lang="en-US" altLang="zh-CN" dirty="0" err="1"/>
              <a:t>ndarray</a:t>
            </a:r>
            <a:r>
              <a:rPr lang="en-US" altLang="zh-CN" dirty="0"/>
              <a:t>:</a:t>
            </a:r>
          </a:p>
          <a:p>
            <a:pPr lvl="1"/>
            <a:r>
              <a:rPr lang="en-US" altLang="zh-CN" dirty="0" err="1">
                <a:solidFill>
                  <a:schemeClr val="accent2">
                    <a:lumMod val="75000"/>
                  </a:schemeClr>
                </a:solidFill>
              </a:rPr>
              <a:t>numpy.array</a:t>
            </a:r>
            <a:r>
              <a:rPr lang="en-US" altLang="zh-CN" dirty="0">
                <a:solidFill>
                  <a:schemeClr val="accent2">
                    <a:lumMod val="75000"/>
                  </a:schemeClr>
                </a:solidFill>
              </a:rPr>
              <a:t>(object), </a:t>
            </a:r>
            <a:r>
              <a:rPr lang="en-US" altLang="zh-CN" i="1" dirty="0" err="1">
                <a:solidFill>
                  <a:schemeClr val="accent2">
                    <a:lumMod val="75000"/>
                  </a:schemeClr>
                </a:solidFill>
              </a:rPr>
              <a:t>dtype</a:t>
            </a:r>
            <a:r>
              <a:rPr lang="en-US" altLang="zh-CN" dirty="0">
                <a:solidFill>
                  <a:schemeClr val="accent2">
                    <a:lumMod val="75000"/>
                  </a:schemeClr>
                </a:solidFill>
              </a:rPr>
              <a:t>)</a:t>
            </a:r>
          </a:p>
          <a:p>
            <a:pPr marL="457200" lvl="1" indent="0">
              <a:buNone/>
            </a:pPr>
            <a:r>
              <a:rPr lang="en-US" altLang="zh-CN" dirty="0">
                <a:solidFill>
                  <a:schemeClr val="accent2">
                    <a:lumMod val="75000"/>
                  </a:schemeClr>
                </a:solidFill>
              </a:rPr>
              <a:t>Object: </a:t>
            </a:r>
            <a:r>
              <a:rPr lang="en-US" altLang="zh-CN" dirty="0"/>
              <a:t>can be a list or tuple or nested list</a:t>
            </a:r>
          </a:p>
          <a:p>
            <a:pPr marL="457200" lvl="1" indent="0">
              <a:buNone/>
            </a:pPr>
            <a:r>
              <a:rPr lang="en-US" altLang="zh-CN" i="1" dirty="0" err="1">
                <a:solidFill>
                  <a:schemeClr val="accent2">
                    <a:lumMod val="75000"/>
                  </a:schemeClr>
                </a:solidFill>
              </a:rPr>
              <a:t>dtype</a:t>
            </a:r>
            <a:r>
              <a:rPr lang="en-US" altLang="zh-CN" i="1" dirty="0">
                <a:solidFill>
                  <a:schemeClr val="accent2">
                    <a:lumMod val="75000"/>
                  </a:schemeClr>
                </a:solidFill>
              </a:rPr>
              <a:t> : </a:t>
            </a:r>
            <a:r>
              <a:rPr lang="en-US" altLang="zh-CN" dirty="0"/>
              <a:t>Desired data type of array, optional</a:t>
            </a:r>
            <a:br>
              <a:rPr lang="en-US" altLang="zh-CN" dirty="0">
                <a:solidFill>
                  <a:schemeClr val="accent2">
                    <a:lumMod val="75000"/>
                  </a:schemeClr>
                </a:solidFill>
              </a:rPr>
            </a:br>
            <a:endParaRPr lang="en-US" altLang="zh-CN" dirty="0">
              <a:solidFill>
                <a:schemeClr val="accent2">
                  <a:lumMod val="75000"/>
                </a:schemeClr>
              </a:solidFill>
            </a:endParaRPr>
          </a:p>
          <a:p>
            <a:pPr marL="457200" lvl="1" indent="0">
              <a:buNone/>
            </a:pPr>
            <a:endParaRPr lang="en-US" altLang="zh-CN" dirty="0">
              <a:solidFill>
                <a:schemeClr val="accent2">
                  <a:lumMod val="75000"/>
                </a:schemeClr>
              </a:solidFill>
            </a:endParaRPr>
          </a:p>
        </p:txBody>
      </p:sp>
      <p:pic>
        <p:nvPicPr>
          <p:cNvPr id="10" name="图片 9"/>
          <p:cNvPicPr>
            <a:picLocks noChangeAspect="1"/>
          </p:cNvPicPr>
          <p:nvPr/>
        </p:nvPicPr>
        <p:blipFill>
          <a:blip r:embed="rId2"/>
          <a:stretch>
            <a:fillRect/>
          </a:stretch>
        </p:blipFill>
        <p:spPr>
          <a:xfrm>
            <a:off x="327660" y="3579019"/>
            <a:ext cx="2857500" cy="2946400"/>
          </a:xfrm>
          <a:prstGeom prst="rect">
            <a:avLst/>
          </a:prstGeom>
        </p:spPr>
      </p:pic>
      <p:pic>
        <p:nvPicPr>
          <p:cNvPr id="11" name="图片 10"/>
          <p:cNvPicPr>
            <a:picLocks noChangeAspect="1"/>
          </p:cNvPicPr>
          <p:nvPr/>
        </p:nvPicPr>
        <p:blipFill>
          <a:blip r:embed="rId3"/>
          <a:stretch>
            <a:fillRect/>
          </a:stretch>
        </p:blipFill>
        <p:spPr>
          <a:xfrm>
            <a:off x="3582773" y="3549730"/>
            <a:ext cx="3182414" cy="2913856"/>
          </a:xfrm>
          <a:prstGeom prst="rect">
            <a:avLst/>
          </a:prstGeom>
        </p:spPr>
      </p:pic>
      <p:pic>
        <p:nvPicPr>
          <p:cNvPr id="12" name="图片 11"/>
          <p:cNvPicPr>
            <a:picLocks noChangeAspect="1"/>
          </p:cNvPicPr>
          <p:nvPr/>
        </p:nvPicPr>
        <p:blipFill>
          <a:blip r:embed="rId4"/>
          <a:stretch>
            <a:fillRect/>
          </a:stretch>
        </p:blipFill>
        <p:spPr>
          <a:xfrm>
            <a:off x="6835140" y="3977125"/>
            <a:ext cx="5029200" cy="1562100"/>
          </a:xfrm>
          <a:prstGeom prst="rect">
            <a:avLst/>
          </a:prstGeom>
        </p:spPr>
      </p:pic>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AFBFFF-4DB9-4D40-9D08-8646D0DA41EC}" type="slidenum">
              <a:rPr kumimoji="1" lang="zh-CN" altLang="en-US" smtClean="0"/>
              <a:t>6</a:t>
            </a:fld>
            <a:endParaRPr kumimoji="1"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NumPy Set Operations</a:t>
            </a:r>
          </a:p>
        </p:txBody>
      </p:sp>
      <p:sp>
        <p:nvSpPr>
          <p:cNvPr id="11" name="Content Placeholder 2"/>
          <p:cNvSpPr txBox="1"/>
          <p:nvPr/>
        </p:nvSpPr>
        <p:spPr>
          <a:xfrm>
            <a:off x="572250" y="1548254"/>
            <a:ext cx="11352299" cy="4437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12" name="TextBox 2"/>
          <p:cNvSpPr txBox="1"/>
          <p:nvPr/>
        </p:nvSpPr>
        <p:spPr>
          <a:xfrm>
            <a:off x="419848" y="1516366"/>
            <a:ext cx="6617945" cy="1938992"/>
          </a:xfrm>
          <a:prstGeom prst="rect">
            <a:avLst/>
          </a:prstGeom>
          <a:noFill/>
          <a:ln>
            <a:solidFill>
              <a:schemeClr val="accent1"/>
            </a:solidFill>
          </a:ln>
        </p:spPr>
        <p:txBody>
          <a:bodyPr wrap="square">
            <a:spAutoFit/>
          </a:bodyPr>
          <a:lstStyle/>
          <a:p>
            <a:r>
              <a:rPr lang="en-US" sz="2400" b="0" i="0" dirty="0">
                <a:solidFill>
                  <a:srgbClr val="000000"/>
                </a:solidFill>
                <a:effectLst/>
                <a:latin typeface="Consolas" panose="020B0609020204030204" pitchFamily="49" charset="0"/>
              </a:rPr>
              <a:t>arr1 = </a:t>
            </a:r>
            <a:r>
              <a:rPr lang="en-US" sz="2400" b="0" i="0" dirty="0" err="1">
                <a:solidFill>
                  <a:srgbClr val="000000"/>
                </a:solidFill>
                <a:effectLst/>
                <a:latin typeface="Consolas" panose="020B0609020204030204" pitchFamily="49" charset="0"/>
              </a:rPr>
              <a:t>np.array</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1</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4</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r>
              <a:rPr lang="en-US" sz="2400" b="0" i="0" dirty="0">
                <a:solidFill>
                  <a:srgbClr val="000000"/>
                </a:solidFill>
                <a:effectLst/>
                <a:latin typeface="Consolas" panose="020B0609020204030204" pitchFamily="49" charset="0"/>
              </a:rPr>
              <a:t>arr2 = </a:t>
            </a:r>
            <a:r>
              <a:rPr lang="en-US" sz="2400" b="0" i="0" dirty="0" err="1">
                <a:solidFill>
                  <a:srgbClr val="000000"/>
                </a:solidFill>
                <a:effectLst/>
                <a:latin typeface="Consolas" panose="020B0609020204030204" pitchFamily="49" charset="0"/>
              </a:rPr>
              <a:t>np.array</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4</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5</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6</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endParaRPr lang="en-US" sz="2400" dirty="0">
              <a:latin typeface="Avenir Book" panose="02000503020000020003" pitchFamily="2" charset="0"/>
            </a:endParaRPr>
          </a:p>
          <a:p>
            <a:r>
              <a:rPr lang="en-US" sz="2400" b="0" i="0" dirty="0" err="1">
                <a:solidFill>
                  <a:srgbClr val="000000"/>
                </a:solidFill>
                <a:effectLst/>
                <a:latin typeface="Consolas" panose="020B0609020204030204" pitchFamily="49" charset="0"/>
              </a:rPr>
              <a:t>newarr</a:t>
            </a:r>
            <a:r>
              <a:rPr lang="en-US" sz="2400" b="0" i="0" dirty="0">
                <a:solidFill>
                  <a:srgbClr val="000000"/>
                </a:solidFill>
                <a:effectLst/>
                <a:latin typeface="Consolas" panose="020B0609020204030204" pitchFamily="49" charset="0"/>
              </a:rPr>
              <a:t> = np.setxor1d(arr1, arr2)</a:t>
            </a:r>
            <a:br>
              <a:rPr lang="en-US" sz="2400" dirty="0">
                <a:latin typeface="Avenir Book" panose="02000503020000020003" pitchFamily="2"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newarr</a:t>
            </a:r>
            <a:r>
              <a:rPr lang="en-US" sz="2400" b="0" i="0" dirty="0">
                <a:solidFill>
                  <a:srgbClr val="000000"/>
                </a:solidFill>
                <a:effectLst/>
                <a:latin typeface="Consolas" panose="020B0609020204030204" pitchFamily="49" charset="0"/>
              </a:rPr>
              <a:t>)</a:t>
            </a:r>
            <a:endParaRPr lang="en-US" altLang="zh-CN" sz="2400" b="1" dirty="0">
              <a:solidFill>
                <a:schemeClr val="accent1"/>
              </a:solidFill>
              <a:latin typeface="Courier New" panose="02070309020205020404" charset="0"/>
              <a:ea typeface="Lato" panose="020F0502020204030203" pitchFamily="34" charset="0"/>
              <a:cs typeface="Courier New" panose="02070309020205020404" charset="0"/>
            </a:endParaRPr>
          </a:p>
        </p:txBody>
      </p:sp>
      <p:sp>
        <p:nvSpPr>
          <p:cNvPr id="13" name="TextBox 11"/>
          <p:cNvSpPr txBox="1"/>
          <p:nvPr/>
        </p:nvSpPr>
        <p:spPr>
          <a:xfrm>
            <a:off x="419848" y="3533452"/>
            <a:ext cx="6617945" cy="400110"/>
          </a:xfrm>
          <a:prstGeom prst="rect">
            <a:avLst/>
          </a:prstGeom>
          <a:noFill/>
          <a:ln>
            <a:solidFill>
              <a:schemeClr val="accent1"/>
            </a:solidFill>
          </a:ln>
        </p:spPr>
        <p:txBody>
          <a:bodyPr wrap="square">
            <a:spAutoFit/>
          </a:bodyPr>
          <a:lstStyle/>
          <a:p>
            <a:r>
              <a:rPr lang="en-US" altLang="zh-CN" sz="2000" b="1" dirty="0">
                <a:solidFill>
                  <a:schemeClr val="tx2"/>
                </a:solidFill>
                <a:latin typeface="Courier New" panose="02070309020205020404" charset="0"/>
                <a:ea typeface="Lato" panose="020F0502020204030203" pitchFamily="34" charset="0"/>
                <a:cs typeface="Courier New" panose="02070309020205020404" charset="0"/>
              </a:rPr>
              <a:t>[1 2 5 6]</a:t>
            </a:r>
          </a:p>
        </p:txBody>
      </p:sp>
      <p:sp>
        <p:nvSpPr>
          <p:cNvPr id="22" name="TextBox 5"/>
          <p:cNvSpPr txBox="1"/>
          <p:nvPr/>
        </p:nvSpPr>
        <p:spPr>
          <a:xfrm>
            <a:off x="7321868" y="6457575"/>
            <a:ext cx="6096000" cy="369332"/>
          </a:xfrm>
          <a:prstGeom prst="rect">
            <a:avLst/>
          </a:prstGeom>
          <a:noFill/>
        </p:spPr>
        <p:txBody>
          <a:bodyPr wrap="square">
            <a:spAutoFit/>
          </a:bodyPr>
          <a:lstStyle/>
          <a:p>
            <a:r>
              <a:rPr lang="en-US" dirty="0">
                <a:solidFill>
                  <a:schemeClr val="accent3"/>
                </a:solidFill>
                <a:latin typeface="Lato" panose="020F0502020204030203" pitchFamily="34" charset="0"/>
                <a:ea typeface="Lato" panose="020F0502020204030203" pitchFamily="34" charset="0"/>
                <a:cs typeface="Lato" panose="020F0502020204030203" pitchFamily="34" charset="0"/>
                <a:hlinkClick r:id="rId2"/>
              </a:rPr>
              <a:t>https://www.w3schools.com/python/numpy</a:t>
            </a:r>
            <a:r>
              <a:rPr lang="zh-CN" altLang="en-US" dirty="0">
                <a:solidFill>
                  <a:schemeClr val="accent3"/>
                </a:solidFill>
                <a:latin typeface="Lato" panose="020F0502020204030203" pitchFamily="34" charset="0"/>
                <a:ea typeface="Lato" panose="020F0502020204030203" pitchFamily="34" charset="0"/>
                <a:cs typeface="Lato" panose="020F0502020204030203" pitchFamily="34" charset="0"/>
              </a:rPr>
              <a:t> </a:t>
            </a:r>
            <a:endParaRPr lang="en-US" dirty="0">
              <a:solidFill>
                <a:schemeClr val="accent3"/>
              </a:solidFill>
              <a:latin typeface="Lato" panose="020F0502020204030203" pitchFamily="34" charset="0"/>
              <a:ea typeface="Lato" panose="020F0502020204030203" pitchFamily="34" charset="0"/>
              <a:cs typeface="Lato" panose="020F0502020204030203" pitchFamily="34" charset="0"/>
            </a:endParaRPr>
          </a:p>
        </p:txBody>
      </p:sp>
      <p:sp>
        <p:nvSpPr>
          <p:cNvPr id="23" name="TextBox 18"/>
          <p:cNvSpPr txBox="1"/>
          <p:nvPr/>
        </p:nvSpPr>
        <p:spPr>
          <a:xfrm>
            <a:off x="7205397" y="2255029"/>
            <a:ext cx="3840769" cy="461665"/>
          </a:xfrm>
          <a:prstGeom prst="rect">
            <a:avLst/>
          </a:prstGeom>
          <a:noFill/>
        </p:spPr>
        <p:txBody>
          <a:bodyPr wrap="square" rtlCol="0">
            <a:spAutoFit/>
          </a:bodyPr>
          <a:lstStyle/>
          <a:p>
            <a:r>
              <a:rPr lang="en-US" sz="2400" b="1" dirty="0">
                <a:latin typeface="Avenir Book" panose="02000503020000020003" pitchFamily="2" charset="0"/>
                <a:ea typeface="Lato" panose="020F0502020204030203" pitchFamily="34" charset="0"/>
                <a:cs typeface="Lato" panose="020F0502020204030203" pitchFamily="34" charset="0"/>
              </a:rPr>
              <a:t>Symmetric difference</a:t>
            </a:r>
          </a:p>
        </p:txBody>
      </p:sp>
      <p:sp>
        <p:nvSpPr>
          <p:cNvPr id="24" name="TextBox 8"/>
          <p:cNvSpPr txBox="1"/>
          <p:nvPr/>
        </p:nvSpPr>
        <p:spPr>
          <a:xfrm>
            <a:off x="419847" y="4103176"/>
            <a:ext cx="6617945" cy="1569660"/>
          </a:xfrm>
          <a:prstGeom prst="rect">
            <a:avLst/>
          </a:prstGeom>
          <a:noFill/>
          <a:ln>
            <a:solidFill>
              <a:schemeClr val="accent1"/>
            </a:solidFill>
          </a:ln>
        </p:spPr>
        <p:txBody>
          <a:bodyPr wrap="square">
            <a:spAutoFit/>
          </a:bodyPr>
          <a:lstStyle/>
          <a:p>
            <a:r>
              <a:rPr lang="en-US" sz="2400" b="0" i="0" dirty="0">
                <a:solidFill>
                  <a:srgbClr val="000000"/>
                </a:solidFill>
                <a:effectLst/>
                <a:latin typeface="Consolas" panose="020B0609020204030204" pitchFamily="49" charset="0"/>
              </a:rPr>
              <a:t>arr1 = </a:t>
            </a:r>
            <a:r>
              <a:rPr lang="en-US" sz="2400" b="0" i="0" dirty="0" err="1">
                <a:solidFill>
                  <a:srgbClr val="000000"/>
                </a:solidFill>
                <a:effectLst/>
                <a:latin typeface="Consolas" panose="020B0609020204030204" pitchFamily="49" charset="0"/>
              </a:rPr>
              <a:t>np.array</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1</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4</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r>
              <a:rPr lang="en-US" sz="2400" b="0" i="0" dirty="0">
                <a:solidFill>
                  <a:srgbClr val="000000"/>
                </a:solidFill>
                <a:effectLst/>
                <a:latin typeface="Consolas" panose="020B0609020204030204" pitchFamily="49" charset="0"/>
              </a:rPr>
              <a:t>arr2 = </a:t>
            </a:r>
            <a:r>
              <a:rPr lang="en-US" sz="2400" b="0" i="0" dirty="0" err="1">
                <a:solidFill>
                  <a:srgbClr val="000000"/>
                </a:solidFill>
                <a:effectLst/>
                <a:latin typeface="Consolas" panose="020B0609020204030204" pitchFamily="49" charset="0"/>
              </a:rPr>
              <a:t>np.array</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4</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5</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6</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br>
              <a:rPr lang="en-US" sz="2400" dirty="0">
                <a:latin typeface="Avenir Book" panose="02000503020000020003" pitchFamily="2"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(np.in1d(arr1, arr2))</a:t>
            </a:r>
            <a:endParaRPr lang="en-US" altLang="zh-CN" sz="2400" b="1" dirty="0">
              <a:solidFill>
                <a:schemeClr val="accent1"/>
              </a:solidFill>
              <a:latin typeface="Courier New" panose="02070309020205020404" charset="0"/>
              <a:ea typeface="Lato" panose="020F0502020204030203" pitchFamily="34" charset="0"/>
              <a:cs typeface="Courier New" panose="02070309020205020404" charset="0"/>
            </a:endParaRPr>
          </a:p>
        </p:txBody>
      </p:sp>
      <p:sp>
        <p:nvSpPr>
          <p:cNvPr id="25" name="TextBox 13"/>
          <p:cNvSpPr txBox="1"/>
          <p:nvPr/>
        </p:nvSpPr>
        <p:spPr>
          <a:xfrm>
            <a:off x="419846" y="5741917"/>
            <a:ext cx="6617945" cy="400110"/>
          </a:xfrm>
          <a:prstGeom prst="rect">
            <a:avLst/>
          </a:prstGeom>
          <a:noFill/>
          <a:ln>
            <a:solidFill>
              <a:schemeClr val="accent1"/>
            </a:solidFill>
          </a:ln>
        </p:spPr>
        <p:txBody>
          <a:bodyPr wrap="square">
            <a:spAutoFit/>
          </a:bodyPr>
          <a:lstStyle/>
          <a:p>
            <a:r>
              <a:rPr lang="en-US" altLang="zh-CN" sz="2000" b="1" dirty="0">
                <a:solidFill>
                  <a:schemeClr val="tx2"/>
                </a:solidFill>
                <a:latin typeface="Courier New" panose="02070309020205020404" charset="0"/>
                <a:ea typeface="Lato" panose="020F0502020204030203" pitchFamily="34" charset="0"/>
                <a:cs typeface="Courier New" panose="02070309020205020404" charset="0"/>
              </a:rPr>
              <a:t>[False False  True  True]</a:t>
            </a:r>
          </a:p>
        </p:txBody>
      </p:sp>
      <p:sp>
        <p:nvSpPr>
          <p:cNvPr id="26" name="TextBox 14"/>
          <p:cNvSpPr txBox="1"/>
          <p:nvPr/>
        </p:nvSpPr>
        <p:spPr>
          <a:xfrm>
            <a:off x="7205397" y="4417401"/>
            <a:ext cx="3840769" cy="461665"/>
          </a:xfrm>
          <a:prstGeom prst="rect">
            <a:avLst/>
          </a:prstGeom>
          <a:noFill/>
        </p:spPr>
        <p:txBody>
          <a:bodyPr wrap="square" rtlCol="0">
            <a:spAutoFit/>
          </a:bodyPr>
          <a:lstStyle/>
          <a:p>
            <a:r>
              <a:rPr lang="en-US" sz="2400" b="1" dirty="0">
                <a:latin typeface="Avenir Book" panose="02000503020000020003" pitchFamily="2" charset="0"/>
                <a:ea typeface="Lato" panose="020F0502020204030203" pitchFamily="34" charset="0"/>
                <a:cs typeface="Lato" panose="020F0502020204030203" pitchFamily="34" charset="0"/>
              </a:rPr>
              <a:t>Membership test</a:t>
            </a:r>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t>60</a:t>
            </a:fld>
            <a:endParaRPr kumimoji="1"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NumPy Searching Arrays</a:t>
            </a:r>
          </a:p>
        </p:txBody>
      </p:sp>
      <p:sp>
        <p:nvSpPr>
          <p:cNvPr id="13" name="Content Placeholder 2"/>
          <p:cNvSpPr txBox="1"/>
          <p:nvPr/>
        </p:nvSpPr>
        <p:spPr>
          <a:xfrm>
            <a:off x="572250" y="1231731"/>
            <a:ext cx="11352299" cy="4437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14" name="TextBox 2"/>
          <p:cNvSpPr txBox="1"/>
          <p:nvPr/>
        </p:nvSpPr>
        <p:spPr>
          <a:xfrm>
            <a:off x="419850" y="2059317"/>
            <a:ext cx="8711958" cy="1938992"/>
          </a:xfrm>
          <a:prstGeom prst="rect">
            <a:avLst/>
          </a:prstGeom>
          <a:noFill/>
          <a:ln>
            <a:solidFill>
              <a:schemeClr val="accent1"/>
            </a:solidFill>
          </a:ln>
        </p:spPr>
        <p:txBody>
          <a:bodyPr wrap="square">
            <a:spAutoFit/>
          </a:bodyPr>
          <a:lstStyle/>
          <a:p>
            <a:r>
              <a:rPr lang="en-US" sz="2400" b="0" i="0" dirty="0">
                <a:solidFill>
                  <a:srgbClr val="0000CD"/>
                </a:solidFill>
                <a:effectLst/>
                <a:latin typeface="Consolas" panose="020B0609020204030204" pitchFamily="49" charset="0"/>
              </a:rPr>
              <a:t>import</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numpy</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as</a:t>
            </a:r>
            <a:r>
              <a:rPr lang="en-US" sz="2400" b="0" i="0" dirty="0">
                <a:solidFill>
                  <a:srgbClr val="000000"/>
                </a:solidFill>
                <a:effectLst/>
                <a:latin typeface="Consolas" panose="020B0609020204030204" pitchFamily="49" charset="0"/>
              </a:rPr>
              <a:t> np</a:t>
            </a:r>
            <a:br>
              <a:rPr lang="en-US" sz="2400" dirty="0">
                <a:latin typeface="Avenir Book" panose="02000503020000020003" pitchFamily="2" charset="0"/>
              </a:rPr>
            </a:br>
            <a:br>
              <a:rPr lang="en-US" sz="2400" dirty="0">
                <a:latin typeface="Avenir Book" panose="02000503020000020003" pitchFamily="2" charset="0"/>
              </a:rPr>
            </a:br>
            <a:r>
              <a:rPr lang="en-US" sz="2400" b="0" i="0" dirty="0" err="1">
                <a:solidFill>
                  <a:srgbClr val="000000"/>
                </a:solidFill>
                <a:effectLst/>
                <a:latin typeface="Consolas" panose="020B0609020204030204" pitchFamily="49" charset="0"/>
              </a:rPr>
              <a:t>arr</a:t>
            </a:r>
            <a:r>
              <a:rPr lang="en-US" sz="2400" b="0" i="0" dirty="0">
                <a:solidFill>
                  <a:srgbClr val="000000"/>
                </a:solidFill>
                <a:effectLst/>
                <a:latin typeface="Consolas" panose="020B0609020204030204" pitchFamily="49" charset="0"/>
              </a:rPr>
              <a:t> = </a:t>
            </a:r>
            <a:r>
              <a:rPr lang="en-US" sz="2400" b="0" i="0" dirty="0" err="1">
                <a:solidFill>
                  <a:srgbClr val="000000"/>
                </a:solidFill>
                <a:effectLst/>
                <a:latin typeface="Consolas" panose="020B0609020204030204" pitchFamily="49" charset="0"/>
              </a:rPr>
              <a:t>np.array</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1</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4</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5</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4</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4</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r>
              <a:rPr lang="en-US" sz="2400" b="0" i="0" dirty="0">
                <a:solidFill>
                  <a:srgbClr val="000000"/>
                </a:solidFill>
                <a:effectLst/>
                <a:latin typeface="Consolas" panose="020B0609020204030204" pitchFamily="49" charset="0"/>
              </a:rPr>
              <a:t>x =</a:t>
            </a:r>
            <a:r>
              <a:rPr lang="en-US" sz="2400" b="0" i="0" dirty="0">
                <a:solidFill>
                  <a:srgbClr val="FF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np.where</a:t>
            </a:r>
            <a:r>
              <a:rPr lang="en-US" sz="2400" b="0" i="0" dirty="0">
                <a:solidFill>
                  <a:srgbClr val="000000"/>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arr</a:t>
            </a:r>
            <a:r>
              <a:rPr lang="en-US" sz="2400" b="0" i="0" dirty="0">
                <a:solidFill>
                  <a:srgbClr val="000000"/>
                </a:solidFill>
                <a:effectLst/>
                <a:latin typeface="Consolas" panose="020B0609020204030204" pitchFamily="49" charset="0"/>
              </a:rPr>
              <a:t> == </a:t>
            </a:r>
            <a:r>
              <a:rPr lang="en-US" sz="2400" b="0" i="0" dirty="0">
                <a:solidFill>
                  <a:srgbClr val="FF0000"/>
                </a:solidFill>
                <a:effectLst/>
                <a:latin typeface="Consolas" panose="020B0609020204030204" pitchFamily="49" charset="0"/>
              </a:rPr>
              <a:t>4</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(x)</a:t>
            </a:r>
            <a:endParaRPr lang="en-US" altLang="zh-CN" sz="2400" b="1" dirty="0">
              <a:solidFill>
                <a:schemeClr val="accent1"/>
              </a:solidFill>
              <a:latin typeface="Courier New" panose="02070309020205020404" charset="0"/>
              <a:ea typeface="Lato" panose="020F0502020204030203" pitchFamily="34" charset="0"/>
              <a:cs typeface="Courier New" panose="02070309020205020404" charset="0"/>
            </a:endParaRPr>
          </a:p>
        </p:txBody>
      </p:sp>
      <p:sp>
        <p:nvSpPr>
          <p:cNvPr id="15" name="TextBox 13"/>
          <p:cNvSpPr txBox="1"/>
          <p:nvPr/>
        </p:nvSpPr>
        <p:spPr>
          <a:xfrm>
            <a:off x="419850" y="1560747"/>
            <a:ext cx="6529352" cy="461665"/>
          </a:xfrm>
          <a:prstGeom prst="rect">
            <a:avLst/>
          </a:prstGeom>
          <a:noFill/>
        </p:spPr>
        <p:txBody>
          <a:bodyPr wrap="none" rtlCol="0">
            <a:spAutoFit/>
          </a:bodyPr>
          <a:lstStyle/>
          <a:p>
            <a:r>
              <a:rPr lang="en-US" sz="2400" b="1" dirty="0">
                <a:latin typeface="Lato" panose="020F0502020204030203" pitchFamily="34" charset="0"/>
                <a:ea typeface="Lato" panose="020F0502020204030203" pitchFamily="34" charset="0"/>
                <a:cs typeface="Lato" panose="020F0502020204030203" pitchFamily="34" charset="0"/>
              </a:rPr>
              <a:t>To search an array, use the </a:t>
            </a:r>
            <a:r>
              <a:rPr lang="en-US" sz="2400" b="1" dirty="0">
                <a:solidFill>
                  <a:schemeClr val="accent2">
                    <a:lumMod val="75000"/>
                  </a:schemeClr>
                </a:solidFill>
                <a:latin typeface="Courier New" panose="02070309020205020404" charset="0"/>
                <a:ea typeface="Lato" panose="020F0502020204030203" pitchFamily="34" charset="0"/>
                <a:cs typeface="Courier New" panose="02070309020205020404" charset="0"/>
              </a:rPr>
              <a:t>where() </a:t>
            </a:r>
            <a:r>
              <a:rPr lang="en-US" sz="2400" b="1" dirty="0">
                <a:latin typeface="Lato" panose="020F0502020204030203" pitchFamily="34" charset="0"/>
                <a:ea typeface="Lato" panose="020F0502020204030203" pitchFamily="34" charset="0"/>
                <a:cs typeface="Lato" panose="020F0502020204030203" pitchFamily="34" charset="0"/>
              </a:rPr>
              <a:t>method.</a:t>
            </a:r>
          </a:p>
        </p:txBody>
      </p:sp>
      <p:sp>
        <p:nvSpPr>
          <p:cNvPr id="16" name="TextBox 10"/>
          <p:cNvSpPr txBox="1"/>
          <p:nvPr/>
        </p:nvSpPr>
        <p:spPr>
          <a:xfrm>
            <a:off x="404647" y="4636142"/>
            <a:ext cx="8711958" cy="1200329"/>
          </a:xfrm>
          <a:prstGeom prst="rect">
            <a:avLst/>
          </a:prstGeom>
          <a:noFill/>
          <a:ln>
            <a:solidFill>
              <a:schemeClr val="accent1"/>
            </a:solidFill>
          </a:ln>
        </p:spPr>
        <p:txBody>
          <a:bodyPr wrap="square">
            <a:spAutoFit/>
          </a:bodyPr>
          <a:lstStyle/>
          <a:p>
            <a:r>
              <a:rPr lang="en-US" sz="2400" b="0" i="0" dirty="0" err="1">
                <a:solidFill>
                  <a:srgbClr val="000000"/>
                </a:solidFill>
                <a:effectLst/>
                <a:latin typeface="Consolas" panose="020B0609020204030204" pitchFamily="49" charset="0"/>
              </a:rPr>
              <a:t>arr</a:t>
            </a:r>
            <a:r>
              <a:rPr lang="en-US" sz="2400" b="0" i="0" dirty="0">
                <a:solidFill>
                  <a:srgbClr val="000000"/>
                </a:solidFill>
                <a:effectLst/>
                <a:latin typeface="Consolas" panose="020B0609020204030204" pitchFamily="49" charset="0"/>
              </a:rPr>
              <a:t> = </a:t>
            </a:r>
            <a:r>
              <a:rPr lang="en-US" sz="2400" b="0" i="0" dirty="0" err="1">
                <a:solidFill>
                  <a:srgbClr val="000000"/>
                </a:solidFill>
                <a:effectLst/>
                <a:latin typeface="Consolas" panose="020B0609020204030204" pitchFamily="49" charset="0"/>
              </a:rPr>
              <a:t>np.array</a:t>
            </a:r>
            <a:r>
              <a:rPr lang="en-US" sz="2400" b="0" i="0" dirty="0">
                <a:solidFill>
                  <a:srgbClr val="000000"/>
                </a:solidFill>
                <a:effectLst/>
                <a:latin typeface="Consolas" panose="020B0609020204030204" pitchFamily="49" charset="0"/>
              </a:rPr>
              <a:t>([</a:t>
            </a:r>
            <a:r>
              <a:rPr lang="en-US" sz="2400" b="0" i="0" dirty="0">
                <a:solidFill>
                  <a:srgbClr val="FF0000"/>
                </a:solidFill>
                <a:effectLst/>
                <a:latin typeface="Consolas" panose="020B0609020204030204" pitchFamily="49" charset="0"/>
              </a:rPr>
              <a:t>1</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3</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4</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5</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6</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7</a:t>
            </a:r>
            <a:r>
              <a:rPr lang="en-US" sz="2400" b="0" i="0" dirty="0">
                <a:solidFill>
                  <a:srgbClr val="000000"/>
                </a:solidFill>
                <a:effectLst/>
                <a:latin typeface="Consolas" panose="020B0609020204030204" pitchFamily="49" charset="0"/>
              </a:rPr>
              <a:t>, </a:t>
            </a:r>
            <a:r>
              <a:rPr lang="en-US" sz="2400" b="0" i="0" dirty="0">
                <a:solidFill>
                  <a:srgbClr val="FF0000"/>
                </a:solidFill>
                <a:effectLst/>
                <a:latin typeface="Consolas" panose="020B0609020204030204" pitchFamily="49" charset="0"/>
              </a:rPr>
              <a:t>8</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r>
              <a:rPr lang="en-US" sz="2400" b="0" i="0" dirty="0">
                <a:solidFill>
                  <a:srgbClr val="000000"/>
                </a:solidFill>
                <a:effectLst/>
                <a:latin typeface="Consolas" panose="020B0609020204030204" pitchFamily="49" charset="0"/>
              </a:rPr>
              <a:t>x =</a:t>
            </a:r>
            <a:r>
              <a:rPr lang="en-US" sz="2400" b="0" i="0" dirty="0">
                <a:solidFill>
                  <a:srgbClr val="FF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np.where</a:t>
            </a:r>
            <a:r>
              <a:rPr lang="en-US" sz="2400" b="0" i="0" dirty="0">
                <a:solidFill>
                  <a:srgbClr val="000000"/>
                </a:solidFill>
                <a:effectLst/>
                <a:latin typeface="Consolas" panose="020B0609020204030204" pitchFamily="49" charset="0"/>
              </a:rPr>
              <a:t>(arr%</a:t>
            </a:r>
            <a:r>
              <a:rPr lang="en-US" sz="2400" b="0" i="0" dirty="0">
                <a:solidFill>
                  <a:srgbClr val="FF0000"/>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 </a:t>
            </a:r>
            <a:r>
              <a:rPr lang="en-US" sz="2400" b="0" i="0" dirty="0">
                <a:solidFill>
                  <a:srgbClr val="FF0000"/>
                </a:solidFill>
                <a:effectLst/>
                <a:latin typeface="Consolas" panose="020B0609020204030204" pitchFamily="49" charset="0"/>
              </a:rPr>
              <a:t>0</a:t>
            </a:r>
            <a:r>
              <a:rPr lang="en-US" sz="2400" b="0" i="0" dirty="0">
                <a:solidFill>
                  <a:srgbClr val="000000"/>
                </a:solidFill>
                <a:effectLst/>
                <a:latin typeface="Consolas" panose="020B0609020204030204" pitchFamily="49" charset="0"/>
              </a:rPr>
              <a:t>)</a:t>
            </a:r>
            <a:br>
              <a:rPr lang="en-US" sz="2400" dirty="0">
                <a:latin typeface="Avenir Book" panose="02000503020000020003" pitchFamily="2"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(x)</a:t>
            </a:r>
            <a:endParaRPr lang="en-US" altLang="zh-CN" sz="2400" b="1" dirty="0">
              <a:solidFill>
                <a:schemeClr val="accent1"/>
              </a:solidFill>
              <a:latin typeface="Courier New" panose="02070309020205020404" charset="0"/>
              <a:ea typeface="Lato" panose="020F0502020204030203" pitchFamily="34" charset="0"/>
              <a:cs typeface="Courier New" panose="02070309020205020404" charset="0"/>
            </a:endParaRPr>
          </a:p>
        </p:txBody>
      </p:sp>
      <p:sp>
        <p:nvSpPr>
          <p:cNvPr id="17" name="TextBox 11"/>
          <p:cNvSpPr txBox="1"/>
          <p:nvPr/>
        </p:nvSpPr>
        <p:spPr>
          <a:xfrm>
            <a:off x="404647" y="4075106"/>
            <a:ext cx="8711958" cy="461665"/>
          </a:xfrm>
          <a:prstGeom prst="rect">
            <a:avLst/>
          </a:prstGeom>
          <a:noFill/>
          <a:ln>
            <a:solidFill>
              <a:schemeClr val="accent1"/>
            </a:solidFill>
          </a:ln>
        </p:spPr>
        <p:txBody>
          <a:bodyPr wrap="square">
            <a:spAutoFit/>
          </a:bodyPr>
          <a:lstStyle/>
          <a:p>
            <a:r>
              <a:rPr lang="en-US" altLang="zh-CN" sz="2400" b="1" dirty="0">
                <a:solidFill>
                  <a:schemeClr val="tx2"/>
                </a:solidFill>
                <a:latin typeface="Courier New" panose="02070309020205020404" charset="0"/>
                <a:ea typeface="Lato" panose="020F0502020204030203" pitchFamily="34" charset="0"/>
                <a:cs typeface="Courier New" panose="02070309020205020404" charset="0"/>
              </a:rPr>
              <a:t>(array([3, 5, 6]),)</a:t>
            </a:r>
          </a:p>
        </p:txBody>
      </p:sp>
      <p:sp>
        <p:nvSpPr>
          <p:cNvPr id="18" name="TextBox 15"/>
          <p:cNvSpPr txBox="1"/>
          <p:nvPr/>
        </p:nvSpPr>
        <p:spPr>
          <a:xfrm>
            <a:off x="404647" y="5921058"/>
            <a:ext cx="8711958" cy="461665"/>
          </a:xfrm>
          <a:prstGeom prst="rect">
            <a:avLst/>
          </a:prstGeom>
          <a:noFill/>
          <a:ln>
            <a:solidFill>
              <a:schemeClr val="accent1"/>
            </a:solidFill>
          </a:ln>
        </p:spPr>
        <p:txBody>
          <a:bodyPr wrap="square">
            <a:spAutoFit/>
          </a:bodyPr>
          <a:lstStyle/>
          <a:p>
            <a:r>
              <a:rPr lang="en-US" altLang="zh-CN" sz="2400" b="1" dirty="0">
                <a:solidFill>
                  <a:schemeClr val="tx2"/>
                </a:solidFill>
                <a:latin typeface="Courier New" panose="02070309020205020404" charset="0"/>
                <a:ea typeface="Lato" panose="020F0502020204030203" pitchFamily="34" charset="0"/>
                <a:cs typeface="Courier New" panose="02070309020205020404" charset="0"/>
              </a:rPr>
              <a:t>(array([1, 3, 5, 7]),)</a:t>
            </a:r>
          </a:p>
        </p:txBody>
      </p:sp>
      <p:sp>
        <p:nvSpPr>
          <p:cNvPr id="23" name="TextBox 5"/>
          <p:cNvSpPr txBox="1"/>
          <p:nvPr/>
        </p:nvSpPr>
        <p:spPr>
          <a:xfrm>
            <a:off x="7321868" y="6457575"/>
            <a:ext cx="6096000" cy="369332"/>
          </a:xfrm>
          <a:prstGeom prst="rect">
            <a:avLst/>
          </a:prstGeom>
          <a:noFill/>
        </p:spPr>
        <p:txBody>
          <a:bodyPr wrap="square">
            <a:spAutoFit/>
          </a:bodyPr>
          <a:lstStyle/>
          <a:p>
            <a:r>
              <a:rPr lang="en-US" dirty="0">
                <a:solidFill>
                  <a:schemeClr val="accent3"/>
                </a:solidFill>
                <a:latin typeface="Lato" panose="020F0502020204030203" pitchFamily="34" charset="0"/>
                <a:ea typeface="Lato" panose="020F0502020204030203" pitchFamily="34" charset="0"/>
                <a:cs typeface="Lato" panose="020F0502020204030203" pitchFamily="34" charset="0"/>
                <a:hlinkClick r:id="rId2"/>
              </a:rPr>
              <a:t>https://www.w3schools.com/python/numpy</a:t>
            </a:r>
            <a:r>
              <a:rPr lang="zh-CN" altLang="en-US" dirty="0">
                <a:solidFill>
                  <a:schemeClr val="accent3"/>
                </a:solidFill>
                <a:latin typeface="Lato" panose="020F0502020204030203" pitchFamily="34" charset="0"/>
                <a:ea typeface="Lato" panose="020F0502020204030203" pitchFamily="34" charset="0"/>
                <a:cs typeface="Lato" panose="020F0502020204030203" pitchFamily="34" charset="0"/>
              </a:rPr>
              <a:t> </a:t>
            </a:r>
            <a:endParaRPr lang="en-US" dirty="0">
              <a:solidFill>
                <a:schemeClr val="accent3"/>
              </a:solidFill>
              <a:latin typeface="Lato" panose="020F0502020204030203" pitchFamily="34" charset="0"/>
              <a:ea typeface="Lato" panose="020F0502020204030203" pitchFamily="34" charset="0"/>
              <a:cs typeface="Lato" panose="020F0502020204030203" pitchFamily="34" charset="0"/>
            </a:endParaRPr>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t>61</a:t>
            </a:fld>
            <a:endParaRPr kumimoji="1"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NumPy Searching Arrays</a:t>
            </a:r>
            <a:endParaRPr lang="zh-CN" altLang="en-US"/>
          </a:p>
        </p:txBody>
      </p:sp>
      <p:sp>
        <p:nvSpPr>
          <p:cNvPr id="3" name="内容占位符 2"/>
          <p:cNvSpPr>
            <a:spLocks noGrp="1"/>
          </p:cNvSpPr>
          <p:nvPr>
            <p:ph idx="1"/>
          </p:nvPr>
        </p:nvSpPr>
        <p:spPr/>
        <p:txBody>
          <a:bodyPr/>
          <a:lstStyle/>
          <a:p>
            <a:r>
              <a:rPr lang="zh-CN" altLang="en-US" dirty="0"/>
              <a:t>n</a:t>
            </a:r>
            <a:r>
              <a:rPr lang="en-US" altLang="zh-CN" dirty="0"/>
              <a:t>p</a:t>
            </a:r>
            <a:r>
              <a:rPr lang="zh-CN" altLang="en-US" dirty="0"/>
              <a:t>.</a:t>
            </a:r>
            <a:r>
              <a:rPr lang="en-US" altLang="zh-CN" dirty="0"/>
              <a:t>where</a:t>
            </a:r>
            <a:r>
              <a:rPr lang="zh-CN" altLang="en-US" dirty="0"/>
              <a:t>(</a:t>
            </a:r>
            <a:r>
              <a:rPr lang="en-US" altLang="zh-CN" dirty="0"/>
              <a:t>condition</a:t>
            </a:r>
            <a:r>
              <a:rPr lang="zh-CN" altLang="en-US" dirty="0"/>
              <a:t>, </a:t>
            </a:r>
            <a:r>
              <a:rPr lang="en-US" altLang="zh-CN" dirty="0"/>
              <a:t>x</a:t>
            </a:r>
            <a:r>
              <a:rPr lang="zh-CN" altLang="en-US" dirty="0"/>
              <a:t>,</a:t>
            </a:r>
            <a:r>
              <a:rPr lang="en-US" altLang="zh-CN" dirty="0"/>
              <a:t>y</a:t>
            </a:r>
            <a:r>
              <a:rPr lang="zh-CN" altLang="en-US" dirty="0"/>
              <a:t>)</a:t>
            </a:r>
          </a:p>
          <a:p>
            <a:r>
              <a:rPr lang="en-US" altLang="zh-CN" dirty="0"/>
              <a:t>condition </a:t>
            </a:r>
            <a:r>
              <a:rPr lang="zh-CN" altLang="en-US" dirty="0"/>
              <a:t>成立時返回</a:t>
            </a:r>
            <a:r>
              <a:rPr lang="en-US" altLang="zh-CN" dirty="0"/>
              <a:t>x,</a:t>
            </a:r>
            <a:r>
              <a:rPr lang="zh-CN" altLang="en-US" dirty="0"/>
              <a:t>否則返回</a:t>
            </a:r>
            <a:r>
              <a:rPr lang="en-US" altLang="zh-CN" dirty="0"/>
              <a:t>y</a:t>
            </a:r>
          </a:p>
          <a:p>
            <a:endParaRPr lang="en-US" altLang="zh-CN" dirty="0"/>
          </a:p>
          <a:p>
            <a:r>
              <a:rPr lang="en-US" altLang="zh-CN" dirty="0"/>
              <a:t>a=</a:t>
            </a:r>
            <a:r>
              <a:rPr lang="en-US" altLang="zh-CN" dirty="0" err="1"/>
              <a:t>np.arange</a:t>
            </a:r>
            <a:r>
              <a:rPr lang="en-US" altLang="zh-CN" dirty="0"/>
              <a:t>(10)</a:t>
            </a:r>
          </a:p>
          <a:p>
            <a:r>
              <a:rPr lang="en-US" altLang="zh-CN" dirty="0"/>
              <a:t>b=</a:t>
            </a:r>
            <a:r>
              <a:rPr lang="en-US" altLang="zh-CN" dirty="0" err="1"/>
              <a:t>np.where</a:t>
            </a:r>
            <a:r>
              <a:rPr lang="en-US" altLang="zh-CN" dirty="0"/>
              <a:t>(a,1,-1)</a:t>
            </a:r>
          </a:p>
          <a:p>
            <a:r>
              <a:rPr lang="en-US" altLang="zh-CN" dirty="0">
                <a:sym typeface="+mn-ea"/>
              </a:rPr>
              <a:t>c=</a:t>
            </a:r>
            <a:r>
              <a:rPr lang="en-US" altLang="zh-CN" dirty="0" err="1">
                <a:sym typeface="+mn-ea"/>
              </a:rPr>
              <a:t>np.where</a:t>
            </a:r>
            <a:r>
              <a:rPr lang="en-US" altLang="zh-CN" dirty="0">
                <a:sym typeface="+mn-ea"/>
              </a:rPr>
              <a:t>(a&gt;0,1,-1)</a:t>
            </a:r>
            <a:endParaRPr lang="en-US" altLang="zh-CN" dirty="0"/>
          </a:p>
          <a:p>
            <a:r>
              <a:rPr lang="en-US" altLang="zh-CN" dirty="0">
                <a:sym typeface="+mn-ea"/>
              </a:rPr>
              <a:t>d=</a:t>
            </a:r>
            <a:r>
              <a:rPr lang="en-US" altLang="zh-CN" dirty="0" err="1">
                <a:sym typeface="+mn-ea"/>
              </a:rPr>
              <a:t>np.where</a:t>
            </a:r>
            <a:r>
              <a:rPr lang="en-US" altLang="zh-CN" dirty="0">
                <a:sym typeface="+mn-ea"/>
              </a:rPr>
              <a:t>(a&gt;2,1,-1)</a:t>
            </a:r>
            <a:endParaRPr lang="en-US" altLang="zh-CN" dirty="0"/>
          </a:p>
          <a:p>
            <a:endParaRPr lang="en-US" altLang="zh-CN" dirty="0"/>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AFBFFF-4DB9-4D40-9D08-8646D0DA41EC}" type="slidenum">
              <a:rPr kumimoji="1" lang="zh-CN" altLang="en-US" smtClean="0"/>
              <a:t>62</a:t>
            </a:fld>
            <a:endParaRPr kumimoji="1"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sym typeface="+mn-ea"/>
              </a:rPr>
              <a:t>NumPy sort array</a:t>
            </a:r>
            <a:endParaRPr lang="zh-CN" altLang="en-US"/>
          </a:p>
        </p:txBody>
      </p:sp>
      <p:sp>
        <p:nvSpPr>
          <p:cNvPr id="3" name="内容占位符 2"/>
          <p:cNvSpPr>
            <a:spLocks noGrp="1"/>
          </p:cNvSpPr>
          <p:nvPr>
            <p:ph idx="1"/>
          </p:nvPr>
        </p:nvSpPr>
        <p:spPr>
          <a:xfrm>
            <a:off x="798830" y="2303145"/>
            <a:ext cx="10515600" cy="4351338"/>
          </a:xfrm>
        </p:spPr>
        <p:txBody>
          <a:bodyPr>
            <a:normAutofit/>
          </a:bodyPr>
          <a:lstStyle/>
          <a:p>
            <a:r>
              <a:rPr lang="zh-CN" altLang="en-US" sz="2000" dirty="0"/>
              <a:t>import numpy as np  </a:t>
            </a:r>
          </a:p>
          <a:p>
            <a:r>
              <a:rPr lang="zh-CN" altLang="en-US" sz="2000" dirty="0"/>
              <a:t>a = np.array([[3,</a:t>
            </a:r>
            <a:r>
              <a:rPr lang="en-US" altLang="zh-CN" sz="2000" dirty="0"/>
              <a:t>5,</a:t>
            </a:r>
            <a:r>
              <a:rPr lang="zh-CN" altLang="en-US" sz="2000" dirty="0"/>
              <a:t>7],[9,</a:t>
            </a:r>
            <a:r>
              <a:rPr lang="en-US" altLang="zh-CN" sz="2000" dirty="0"/>
              <a:t>6,</a:t>
            </a:r>
            <a:r>
              <a:rPr lang="zh-CN" altLang="en-US" sz="2000" dirty="0"/>
              <a:t>1]])</a:t>
            </a:r>
          </a:p>
          <a:p>
            <a:r>
              <a:rPr lang="en-US" altLang="zh-CN" sz="2000" dirty="0"/>
              <a:t>#</a:t>
            </a:r>
            <a:r>
              <a:rPr lang="zh-CN" altLang="en-US" sz="2000" dirty="0"/>
              <a:t>按列排序</a:t>
            </a:r>
          </a:p>
          <a:p>
            <a:r>
              <a:rPr lang="en-US" altLang="zh-CN" sz="2000" dirty="0">
                <a:sym typeface="+mn-ea"/>
              </a:rPr>
              <a:t>b1=</a:t>
            </a:r>
            <a:r>
              <a:rPr lang="zh-CN" altLang="en-US" sz="2000" dirty="0">
                <a:sym typeface="+mn-ea"/>
              </a:rPr>
              <a:t>np.sort(a) </a:t>
            </a:r>
            <a:r>
              <a:rPr lang="en-US" altLang="zh-CN" sz="2000" dirty="0">
                <a:sym typeface="+mn-ea"/>
              </a:rPr>
              <a:t>               </a:t>
            </a:r>
          </a:p>
          <a:p>
            <a:r>
              <a:rPr lang="en-US" altLang="zh-CN" sz="2000"/>
              <a:t>c</a:t>
            </a:r>
            <a:r>
              <a:rPr lang="en-US" altLang="zh-CN" sz="2000" dirty="0"/>
              <a:t>=</a:t>
            </a:r>
            <a:r>
              <a:rPr lang="zh-CN" altLang="en-US" sz="2000" dirty="0"/>
              <a:t>np.sort(a, axis =  0)) </a:t>
            </a:r>
          </a:p>
          <a:p>
            <a:r>
              <a:rPr lang="zh-CN" altLang="en-US" sz="2000" dirty="0"/>
              <a:t># 在 sort 函数中排序字段 </a:t>
            </a:r>
          </a:p>
          <a:p>
            <a:r>
              <a:rPr lang="zh-CN" altLang="en-US" sz="2000" dirty="0"/>
              <a:t>dt = np.dtype([('name',  'S10'),('age',  int)]) </a:t>
            </a:r>
          </a:p>
          <a:p>
            <a:r>
              <a:rPr lang="zh-CN" altLang="en-US" sz="2000" dirty="0"/>
              <a:t>a = np.array([("raju",21),("anil",25),("ravi",  17),  ("amar",27)], dtype = dt)</a:t>
            </a:r>
          </a:p>
          <a:p>
            <a:r>
              <a:rPr lang="zh-CN" altLang="en-US" sz="2000" dirty="0"/>
              <a:t>print (np.sort(a, order =  'name')) </a:t>
            </a:r>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AFBFFF-4DB9-4D40-9D08-8646D0DA41EC}" type="slidenum">
              <a:rPr kumimoji="1" lang="zh-CN" altLang="en-US" smtClean="0"/>
              <a:t>63</a:t>
            </a:fld>
            <a:endParaRPr kumimoji="1" lang="zh-CN" altLang="en-US"/>
          </a:p>
        </p:txBody>
      </p:sp>
      <p:sp>
        <p:nvSpPr>
          <p:cNvPr id="6" name="文本框 5"/>
          <p:cNvSpPr txBox="1"/>
          <p:nvPr/>
        </p:nvSpPr>
        <p:spPr>
          <a:xfrm>
            <a:off x="838200" y="1631950"/>
            <a:ext cx="6096000" cy="460375"/>
          </a:xfrm>
          <a:prstGeom prst="rect">
            <a:avLst/>
          </a:prstGeom>
          <a:noFill/>
        </p:spPr>
        <p:txBody>
          <a:bodyPr wrap="square" rtlCol="0" anchor="t">
            <a:spAutoFit/>
          </a:bodyPr>
          <a:lstStyle/>
          <a:p>
            <a:r>
              <a:rPr lang="zh-CN" altLang="en-US" sz="2400" b="1">
                <a:solidFill>
                  <a:srgbClr val="FF0000"/>
                </a:solidFill>
              </a:rPr>
              <a:t>np.sort(a, axis, kind, order)</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NumPy Saving/Loading Data</a:t>
            </a:r>
          </a:p>
        </p:txBody>
      </p:sp>
      <p:sp>
        <p:nvSpPr>
          <p:cNvPr id="13" name="Content Placeholder 2"/>
          <p:cNvSpPr txBox="1"/>
          <p:nvPr/>
        </p:nvSpPr>
        <p:spPr>
          <a:xfrm>
            <a:off x="572250" y="1231731"/>
            <a:ext cx="11352299" cy="4437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10" name="TextBox 2"/>
          <p:cNvSpPr txBox="1"/>
          <p:nvPr/>
        </p:nvSpPr>
        <p:spPr>
          <a:xfrm>
            <a:off x="9777121" y="3038505"/>
            <a:ext cx="2047628" cy="1200329"/>
          </a:xfrm>
          <a:prstGeom prst="rect">
            <a:avLst/>
          </a:prstGeom>
          <a:noFill/>
          <a:ln>
            <a:solidFill>
              <a:schemeClr val="accent1"/>
            </a:solidFill>
          </a:ln>
        </p:spPr>
        <p:txBody>
          <a:bodyPr wrap="square">
            <a:spAutoFit/>
          </a:bodyPr>
          <a:lstStyle/>
          <a:p>
            <a:r>
              <a:rPr lang="en-US" altLang="zh-CN" sz="2400" b="1" dirty="0">
                <a:solidFill>
                  <a:schemeClr val="accent1"/>
                </a:solidFill>
                <a:latin typeface="Courier New" panose="02070309020205020404" charset="0"/>
                <a:ea typeface="Lato" panose="020F0502020204030203" pitchFamily="34" charset="0"/>
                <a:cs typeface="Courier New" panose="02070309020205020404" charset="0"/>
              </a:rPr>
              <a:t>1,2,3</a:t>
            </a:r>
          </a:p>
          <a:p>
            <a:r>
              <a:rPr lang="en-US" altLang="zh-CN" sz="2400" b="1" dirty="0">
                <a:solidFill>
                  <a:schemeClr val="accent1"/>
                </a:solidFill>
                <a:latin typeface="Courier New" panose="02070309020205020404" charset="0"/>
                <a:ea typeface="Lato" panose="020F0502020204030203" pitchFamily="34" charset="0"/>
                <a:cs typeface="Courier New" panose="02070309020205020404" charset="0"/>
              </a:rPr>
              <a:t>4,5,6</a:t>
            </a:r>
          </a:p>
          <a:p>
            <a:r>
              <a:rPr lang="en-US" altLang="zh-CN" sz="2400" b="1" dirty="0">
                <a:solidFill>
                  <a:schemeClr val="accent1"/>
                </a:solidFill>
                <a:latin typeface="Courier New" panose="02070309020205020404" charset="0"/>
                <a:ea typeface="Lato" panose="020F0502020204030203" pitchFamily="34" charset="0"/>
                <a:cs typeface="Courier New" panose="02070309020205020404" charset="0"/>
              </a:rPr>
              <a:t>7,8,9</a:t>
            </a:r>
          </a:p>
        </p:txBody>
      </p:sp>
      <p:sp>
        <p:nvSpPr>
          <p:cNvPr id="11" name="TextBox 13"/>
          <p:cNvSpPr txBox="1"/>
          <p:nvPr/>
        </p:nvSpPr>
        <p:spPr>
          <a:xfrm>
            <a:off x="345207" y="1434517"/>
            <a:ext cx="9720931" cy="461665"/>
          </a:xfrm>
          <a:prstGeom prst="rect">
            <a:avLst/>
          </a:prstGeom>
          <a:noFill/>
        </p:spPr>
        <p:txBody>
          <a:bodyPr wrap="none" rtlCol="0">
            <a:spAutoFit/>
          </a:bodyPr>
          <a:lstStyle/>
          <a:p>
            <a:r>
              <a:rPr lang="en-US" sz="2400" b="1" dirty="0" err="1">
                <a:latin typeface="Courier New" panose="02070309020205020404" charset="0"/>
                <a:ea typeface="Lato" panose="020F0502020204030203" pitchFamily="34" charset="0"/>
                <a:cs typeface="Courier New" panose="02070309020205020404" charset="0"/>
              </a:rPr>
              <a:t>genfromtxt</a:t>
            </a:r>
            <a:r>
              <a:rPr lang="en-US" sz="2400" b="1" dirty="0">
                <a:latin typeface="Lato" panose="020F0502020204030203" pitchFamily="34" charset="0"/>
                <a:ea typeface="Lato" panose="020F0502020204030203" pitchFamily="34" charset="0"/>
                <a:cs typeface="Lato" panose="020F0502020204030203" pitchFamily="34" charset="0"/>
              </a:rPr>
              <a:t> (and the simpler </a:t>
            </a:r>
            <a:r>
              <a:rPr lang="en-US" sz="2400" b="1" dirty="0" err="1">
                <a:latin typeface="Courier New" panose="02070309020205020404" charset="0"/>
                <a:ea typeface="Lato" panose="020F0502020204030203" pitchFamily="34" charset="0"/>
                <a:cs typeface="Courier New" panose="02070309020205020404" charset="0"/>
              </a:rPr>
              <a:t>loadtxt</a:t>
            </a:r>
            <a:r>
              <a:rPr lang="en-US" sz="2400" b="1" dirty="0">
                <a:latin typeface="Lato" panose="020F0502020204030203" pitchFamily="34" charset="0"/>
                <a:ea typeface="Lato" panose="020F0502020204030203" pitchFamily="34" charset="0"/>
                <a:cs typeface="Lato" panose="020F0502020204030203" pitchFamily="34" charset="0"/>
              </a:rPr>
              <a:t>) will read in </a:t>
            </a:r>
            <a:r>
              <a:rPr lang="en-US" sz="2400" b="1" dirty="0" err="1">
                <a:latin typeface="Lato" panose="020F0502020204030203" pitchFamily="34" charset="0"/>
                <a:ea typeface="Lato" panose="020F0502020204030203" pitchFamily="34" charset="0"/>
                <a:cs typeface="Lato" panose="020F0502020204030203" pitchFamily="34" charset="0"/>
              </a:rPr>
              <a:t>deliminated</a:t>
            </a:r>
            <a:r>
              <a:rPr lang="en-US" sz="2400" b="1" dirty="0">
                <a:latin typeface="Lato" panose="020F0502020204030203" pitchFamily="34" charset="0"/>
                <a:ea typeface="Lato" panose="020F0502020204030203" pitchFamily="34" charset="0"/>
                <a:cs typeface="Lato" panose="020F0502020204030203" pitchFamily="34" charset="0"/>
              </a:rPr>
              <a:t> files.</a:t>
            </a:r>
          </a:p>
        </p:txBody>
      </p:sp>
      <p:sp>
        <p:nvSpPr>
          <p:cNvPr id="12" name="TextBox 10"/>
          <p:cNvSpPr txBox="1"/>
          <p:nvPr/>
        </p:nvSpPr>
        <p:spPr>
          <a:xfrm>
            <a:off x="345207" y="2036669"/>
            <a:ext cx="8711958" cy="830997"/>
          </a:xfrm>
          <a:prstGeom prst="rect">
            <a:avLst/>
          </a:prstGeom>
          <a:noFill/>
          <a:ln>
            <a:solidFill>
              <a:schemeClr val="accent1"/>
            </a:solidFill>
          </a:ln>
        </p:spPr>
        <p:txBody>
          <a:bodyPr wrap="square">
            <a:spAutoFit/>
          </a:bodyPr>
          <a:lstStyle/>
          <a:p>
            <a:r>
              <a:rPr lang="en-US" altLang="zh-CN" sz="2400" b="1" dirty="0">
                <a:solidFill>
                  <a:schemeClr val="accent1"/>
                </a:solidFill>
                <a:latin typeface="Courier New" panose="02070309020205020404" charset="0"/>
                <a:ea typeface="Lato" panose="020F0502020204030203" pitchFamily="34" charset="0"/>
                <a:cs typeface="Courier New" panose="02070309020205020404" charset="0"/>
              </a:rPr>
              <a:t>import </a:t>
            </a:r>
            <a:r>
              <a:rPr lang="en-US" altLang="zh-CN" sz="2400" b="1" dirty="0" err="1">
                <a:solidFill>
                  <a:schemeClr val="accent1"/>
                </a:solidFill>
                <a:latin typeface="Courier New" panose="02070309020205020404" charset="0"/>
                <a:ea typeface="Lato" panose="020F0502020204030203" pitchFamily="34" charset="0"/>
                <a:cs typeface="Courier New" panose="02070309020205020404" charset="0"/>
              </a:rPr>
              <a:t>numpy</a:t>
            </a:r>
            <a:r>
              <a:rPr lang="en-US" altLang="zh-CN" sz="2400" b="1" dirty="0">
                <a:solidFill>
                  <a:schemeClr val="accent1"/>
                </a:solidFill>
                <a:latin typeface="Courier New" panose="02070309020205020404" charset="0"/>
                <a:ea typeface="Lato" panose="020F0502020204030203" pitchFamily="34" charset="0"/>
                <a:cs typeface="Courier New" panose="02070309020205020404" charset="0"/>
              </a:rPr>
              <a:t> as np</a:t>
            </a:r>
          </a:p>
          <a:p>
            <a:r>
              <a:rPr lang="en-US" altLang="zh-CN" sz="2400" b="1" dirty="0" err="1">
                <a:solidFill>
                  <a:schemeClr val="accent1"/>
                </a:solidFill>
                <a:latin typeface="Courier New" panose="02070309020205020404" charset="0"/>
                <a:ea typeface="Lato" panose="020F0502020204030203" pitchFamily="34" charset="0"/>
                <a:cs typeface="Courier New" panose="02070309020205020404" charset="0"/>
              </a:rPr>
              <a:t>np.genfromtxt</a:t>
            </a:r>
            <a:r>
              <a:rPr lang="en-US" altLang="zh-CN" sz="2400" b="1" dirty="0">
                <a:solidFill>
                  <a:schemeClr val="accent1"/>
                </a:solidFill>
                <a:latin typeface="Courier New" panose="02070309020205020404" charset="0"/>
                <a:ea typeface="Lato" panose="020F0502020204030203" pitchFamily="34" charset="0"/>
                <a:cs typeface="Courier New" panose="02070309020205020404" charset="0"/>
              </a:rPr>
              <a:t>('./</a:t>
            </a:r>
            <a:r>
              <a:rPr lang="en-US" altLang="zh-CN" sz="2400" b="1" dirty="0" err="1">
                <a:solidFill>
                  <a:schemeClr val="accent1"/>
                </a:solidFill>
                <a:latin typeface="Courier New" panose="02070309020205020404" charset="0"/>
                <a:ea typeface="Lato" panose="020F0502020204030203" pitchFamily="34" charset="0"/>
                <a:cs typeface="Courier New" panose="02070309020205020404" charset="0"/>
              </a:rPr>
              <a:t>csv_file.csv</a:t>
            </a:r>
            <a:r>
              <a:rPr lang="en-US" altLang="zh-CN" sz="2400" b="1" dirty="0">
                <a:solidFill>
                  <a:schemeClr val="accent1"/>
                </a:solidFill>
                <a:latin typeface="Courier New" panose="02070309020205020404" charset="0"/>
                <a:ea typeface="Lato" panose="020F0502020204030203" pitchFamily="34" charset="0"/>
                <a:cs typeface="Courier New" panose="02070309020205020404" charset="0"/>
              </a:rPr>
              <a:t>')</a:t>
            </a:r>
          </a:p>
        </p:txBody>
      </p:sp>
      <p:sp>
        <p:nvSpPr>
          <p:cNvPr id="19" name="TextBox 11"/>
          <p:cNvSpPr txBox="1"/>
          <p:nvPr/>
        </p:nvSpPr>
        <p:spPr>
          <a:xfrm>
            <a:off x="330003" y="3022025"/>
            <a:ext cx="8727161" cy="461665"/>
          </a:xfrm>
          <a:prstGeom prst="rect">
            <a:avLst/>
          </a:prstGeom>
          <a:noFill/>
          <a:ln>
            <a:solidFill>
              <a:schemeClr val="accent1"/>
            </a:solidFill>
          </a:ln>
        </p:spPr>
        <p:txBody>
          <a:bodyPr wrap="square">
            <a:spAutoFit/>
          </a:bodyPr>
          <a:lstStyle/>
          <a:p>
            <a:r>
              <a:rPr lang="en-US" altLang="zh-CN" sz="2400" b="1" dirty="0">
                <a:solidFill>
                  <a:schemeClr val="tx2"/>
                </a:solidFill>
                <a:latin typeface="Courier New" panose="02070309020205020404" charset="0"/>
                <a:ea typeface="Lato" panose="020F0502020204030203" pitchFamily="34" charset="0"/>
                <a:cs typeface="Courier New" panose="02070309020205020404" charset="0"/>
              </a:rPr>
              <a:t>array([nan, nan, nan])</a:t>
            </a:r>
          </a:p>
        </p:txBody>
      </p:sp>
      <p:sp>
        <p:nvSpPr>
          <p:cNvPr id="21" name="TextBox 15"/>
          <p:cNvSpPr txBox="1"/>
          <p:nvPr/>
        </p:nvSpPr>
        <p:spPr>
          <a:xfrm>
            <a:off x="330003" y="4642494"/>
            <a:ext cx="8711958" cy="1200329"/>
          </a:xfrm>
          <a:prstGeom prst="rect">
            <a:avLst/>
          </a:prstGeom>
          <a:noFill/>
          <a:ln>
            <a:solidFill>
              <a:schemeClr val="accent1"/>
            </a:solidFill>
          </a:ln>
        </p:spPr>
        <p:txBody>
          <a:bodyPr wrap="square">
            <a:spAutoFit/>
          </a:bodyPr>
          <a:lstStyle/>
          <a:p>
            <a:r>
              <a:rPr lang="en-US" altLang="zh-CN" sz="2400" b="1" dirty="0">
                <a:solidFill>
                  <a:schemeClr val="tx2"/>
                </a:solidFill>
                <a:latin typeface="Courier New" panose="02070309020205020404" charset="0"/>
                <a:ea typeface="Lato" panose="020F0502020204030203" pitchFamily="34" charset="0"/>
                <a:cs typeface="Courier New" panose="02070309020205020404" charset="0"/>
              </a:rPr>
              <a:t>array([[1., 2., 3.],</a:t>
            </a:r>
          </a:p>
          <a:p>
            <a:r>
              <a:rPr lang="en-US" altLang="zh-CN" sz="2400" b="1" dirty="0">
                <a:solidFill>
                  <a:schemeClr val="tx2"/>
                </a:solidFill>
                <a:latin typeface="Courier New" panose="02070309020205020404" charset="0"/>
                <a:ea typeface="Lato" panose="020F0502020204030203" pitchFamily="34" charset="0"/>
                <a:cs typeface="Courier New" panose="02070309020205020404" charset="0"/>
              </a:rPr>
              <a:t>       [4., 5., 6.],</a:t>
            </a:r>
          </a:p>
          <a:p>
            <a:r>
              <a:rPr lang="en-US" altLang="zh-CN" sz="2400" b="1" dirty="0">
                <a:solidFill>
                  <a:schemeClr val="tx2"/>
                </a:solidFill>
                <a:latin typeface="Courier New" panose="02070309020205020404" charset="0"/>
                <a:ea typeface="Lato" panose="020F0502020204030203" pitchFamily="34" charset="0"/>
                <a:cs typeface="Courier New" panose="02070309020205020404" charset="0"/>
              </a:rPr>
              <a:t>       [7., 8., 9.]])</a:t>
            </a:r>
          </a:p>
        </p:txBody>
      </p:sp>
      <p:sp>
        <p:nvSpPr>
          <p:cNvPr id="22" name="TextBox 16"/>
          <p:cNvSpPr txBox="1"/>
          <p:nvPr/>
        </p:nvSpPr>
        <p:spPr>
          <a:xfrm>
            <a:off x="9551643" y="2503031"/>
            <a:ext cx="2498584" cy="461665"/>
          </a:xfrm>
          <a:prstGeom prst="rect">
            <a:avLst/>
          </a:prstGeom>
          <a:noFill/>
        </p:spPr>
        <p:txBody>
          <a:bodyPr wrap="square">
            <a:spAutoFit/>
          </a:bodyPr>
          <a:lstStyle/>
          <a:p>
            <a:r>
              <a:rPr lang="en-US" sz="2400" b="1" dirty="0" err="1">
                <a:latin typeface="Courier New" panose="02070309020205020404" charset="0"/>
                <a:ea typeface="Lato" panose="020F0502020204030203" pitchFamily="34" charset="0"/>
                <a:cs typeface="Courier New" panose="02070309020205020404" charset="0"/>
              </a:rPr>
              <a:t>csv_file.csv</a:t>
            </a:r>
            <a:endParaRPr lang="en-US" sz="2400" dirty="0">
              <a:latin typeface="Avenir Book" panose="02000503020000020003" pitchFamily="2" charset="0"/>
            </a:endParaRPr>
          </a:p>
        </p:txBody>
      </p:sp>
      <p:sp>
        <p:nvSpPr>
          <p:cNvPr id="24" name="TextBox 17"/>
          <p:cNvSpPr txBox="1"/>
          <p:nvPr/>
        </p:nvSpPr>
        <p:spPr>
          <a:xfrm>
            <a:off x="330003" y="4062753"/>
            <a:ext cx="8711958" cy="461665"/>
          </a:xfrm>
          <a:prstGeom prst="rect">
            <a:avLst/>
          </a:prstGeom>
          <a:noFill/>
          <a:ln>
            <a:solidFill>
              <a:schemeClr val="accent1"/>
            </a:solidFill>
          </a:ln>
        </p:spPr>
        <p:txBody>
          <a:bodyPr wrap="square">
            <a:spAutoFit/>
          </a:bodyPr>
          <a:lstStyle/>
          <a:p>
            <a:r>
              <a:rPr lang="en-US" altLang="zh-CN" sz="2400" b="1" dirty="0" err="1">
                <a:solidFill>
                  <a:schemeClr val="accent1"/>
                </a:solidFill>
                <a:latin typeface="Courier New" panose="02070309020205020404" charset="0"/>
                <a:ea typeface="Lato" panose="020F0502020204030203" pitchFamily="34" charset="0"/>
                <a:cs typeface="Courier New" panose="02070309020205020404" charset="0"/>
              </a:rPr>
              <a:t>np.genfromtxt</a:t>
            </a:r>
            <a:r>
              <a:rPr lang="en-US" altLang="zh-CN" sz="2400" b="1" dirty="0">
                <a:solidFill>
                  <a:schemeClr val="accent1"/>
                </a:solidFill>
                <a:latin typeface="Courier New" panose="02070309020205020404" charset="0"/>
                <a:ea typeface="Lato" panose="020F0502020204030203" pitchFamily="34" charset="0"/>
                <a:cs typeface="Courier New" panose="02070309020205020404" charset="0"/>
              </a:rPr>
              <a:t>('./</a:t>
            </a:r>
            <a:r>
              <a:rPr lang="en-US" altLang="zh-CN" sz="2400" b="1" dirty="0" err="1">
                <a:solidFill>
                  <a:schemeClr val="accent1"/>
                </a:solidFill>
                <a:latin typeface="Courier New" panose="02070309020205020404" charset="0"/>
                <a:ea typeface="Lato" panose="020F0502020204030203" pitchFamily="34" charset="0"/>
                <a:cs typeface="Courier New" panose="02070309020205020404" charset="0"/>
              </a:rPr>
              <a:t>csv_file.csv</a:t>
            </a:r>
            <a:r>
              <a:rPr lang="en-US" altLang="zh-CN" sz="2400" b="1" dirty="0">
                <a:solidFill>
                  <a:schemeClr val="accent1"/>
                </a:solidFill>
                <a:latin typeface="Courier New" panose="02070309020205020404" charset="0"/>
                <a:ea typeface="Lato" panose="020F0502020204030203" pitchFamily="34" charset="0"/>
                <a:cs typeface="Courier New" panose="02070309020205020404" charset="0"/>
              </a:rPr>
              <a:t>', delimiter=',')</a:t>
            </a:r>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AFBFFF-4DB9-4D40-9D08-8646D0DA41EC}" type="slidenum">
              <a:rPr kumimoji="1" lang="zh-CN" altLang="en-US" smtClean="0"/>
              <a:t>64</a:t>
            </a:fld>
            <a:endParaRPr kumimoji="1"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NumPy Saving/Loading Data</a:t>
            </a:r>
          </a:p>
        </p:txBody>
      </p:sp>
      <p:sp>
        <p:nvSpPr>
          <p:cNvPr id="14" name="Content Placeholder 2"/>
          <p:cNvSpPr txBox="1"/>
          <p:nvPr/>
        </p:nvSpPr>
        <p:spPr>
          <a:xfrm>
            <a:off x="419850" y="1508540"/>
            <a:ext cx="11352299" cy="4437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accent1"/>
              </a:solidFill>
              <a:latin typeface="Lato" panose="020F0502020204030203" pitchFamily="34" charset="0"/>
              <a:ea typeface="Lato" panose="020F0502020204030203" pitchFamily="34" charset="0"/>
              <a:cs typeface="Lato" panose="020F0502020204030203" pitchFamily="34" charset="0"/>
            </a:endParaRPr>
          </a:p>
        </p:txBody>
      </p:sp>
      <p:sp>
        <p:nvSpPr>
          <p:cNvPr id="15" name="Content Placeholder 2"/>
          <p:cNvSpPr txBox="1"/>
          <p:nvPr/>
        </p:nvSpPr>
        <p:spPr>
          <a:xfrm>
            <a:off x="572250" y="1660940"/>
            <a:ext cx="11352299" cy="4437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venir Book" panose="02000503020000020003" pitchFamily="2" charset="0"/>
                <a:ea typeface="Lato" panose="020F0502020204030203" pitchFamily="34" charset="0"/>
                <a:cs typeface="Lato" panose="020F0502020204030203" pitchFamily="34" charset="0"/>
              </a:rPr>
              <a:t>Binary files have two notable advantages over text-based files: file size and read/write speeds</a:t>
            </a:r>
          </a:p>
          <a:p>
            <a:r>
              <a:rPr lang="en-US" dirty="0">
                <a:latin typeface="Avenir Book" panose="02000503020000020003" pitchFamily="2" charset="0"/>
                <a:ea typeface="Lato" panose="020F0502020204030203" pitchFamily="34" charset="0"/>
                <a:cs typeface="Lato" panose="020F0502020204030203" pitchFamily="34" charset="0"/>
              </a:rPr>
              <a:t>In NumPy, files can be accessed in </a:t>
            </a:r>
            <a:r>
              <a:rPr lang="en-US" dirty="0">
                <a:solidFill>
                  <a:schemeClr val="accent2">
                    <a:lumMod val="75000"/>
                  </a:schemeClr>
                </a:solidFill>
                <a:latin typeface="Avenir Book" panose="02000503020000020003" pitchFamily="2" charset="0"/>
                <a:ea typeface="Lato" panose="020F0502020204030203" pitchFamily="34" charset="0"/>
                <a:cs typeface="Lato" panose="020F0502020204030203" pitchFamily="34" charset="0"/>
              </a:rPr>
              <a:t>binary format </a:t>
            </a:r>
            <a:r>
              <a:rPr lang="en-US" dirty="0">
                <a:latin typeface="Avenir Book" panose="02000503020000020003" pitchFamily="2" charset="0"/>
                <a:ea typeface="Lato" panose="020F0502020204030203" pitchFamily="34" charset="0"/>
                <a:cs typeface="Lato" panose="020F0502020204030203" pitchFamily="34" charset="0"/>
              </a:rPr>
              <a:t>using </a:t>
            </a:r>
            <a:r>
              <a:rPr lang="en-US" dirty="0" err="1">
                <a:solidFill>
                  <a:schemeClr val="accent2">
                    <a:lumMod val="75000"/>
                  </a:schemeClr>
                </a:solidFill>
                <a:latin typeface="Courier" pitchFamily="2" charset="0"/>
                <a:ea typeface="Lato" panose="020F0502020204030203" pitchFamily="34" charset="0"/>
                <a:cs typeface="Consolas" panose="020B0609020204030204" pitchFamily="49" charset="0"/>
              </a:rPr>
              <a:t>numpy.</a:t>
            </a:r>
            <a:r>
              <a:rPr lang="en-US" b="1" dirty="0" err="1">
                <a:solidFill>
                  <a:srgbClr val="FF0000"/>
                </a:solidFill>
                <a:latin typeface="Courier" pitchFamily="2" charset="0"/>
                <a:ea typeface="Lato" panose="020F0502020204030203" pitchFamily="34" charset="0"/>
                <a:cs typeface="Consolas" panose="020B0609020204030204" pitchFamily="49" charset="0"/>
              </a:rPr>
              <a:t>save</a:t>
            </a:r>
            <a:r>
              <a:rPr lang="en-US" dirty="0">
                <a:solidFill>
                  <a:schemeClr val="accent2">
                    <a:lumMod val="75000"/>
                  </a:schemeClr>
                </a:solidFill>
                <a:latin typeface="Courier" pitchFamily="2" charset="0"/>
                <a:ea typeface="Lato" panose="020F0502020204030203" pitchFamily="34" charset="0"/>
                <a:cs typeface="Lato" panose="020F0502020204030203" pitchFamily="34" charset="0"/>
              </a:rPr>
              <a:t> </a:t>
            </a:r>
            <a:r>
              <a:rPr lang="en-US" dirty="0">
                <a:latin typeface="Avenir Book" panose="02000503020000020003" pitchFamily="2" charset="0"/>
                <a:ea typeface="Lato" panose="020F0502020204030203" pitchFamily="34" charset="0"/>
                <a:cs typeface="Lato" panose="020F0502020204030203" pitchFamily="34" charset="0"/>
              </a:rPr>
              <a:t>and </a:t>
            </a:r>
            <a:r>
              <a:rPr lang="en-US" dirty="0" err="1">
                <a:solidFill>
                  <a:schemeClr val="accent2">
                    <a:lumMod val="75000"/>
                  </a:schemeClr>
                </a:solidFill>
                <a:latin typeface="Courier" pitchFamily="2" charset="0"/>
                <a:ea typeface="Lato" panose="020F0502020204030203" pitchFamily="34" charset="0"/>
                <a:cs typeface="Consolas" panose="020B0609020204030204" pitchFamily="49" charset="0"/>
              </a:rPr>
              <a:t>numpy.</a:t>
            </a:r>
            <a:r>
              <a:rPr lang="en-US" b="1" dirty="0" err="1">
                <a:solidFill>
                  <a:srgbClr val="FF0000"/>
                </a:solidFill>
                <a:latin typeface="Courier" pitchFamily="2" charset="0"/>
                <a:ea typeface="Lato" panose="020F0502020204030203" pitchFamily="34" charset="0"/>
                <a:cs typeface="Consolas" panose="020B0609020204030204" pitchFamily="49" charset="0"/>
              </a:rPr>
              <a:t>load</a:t>
            </a:r>
            <a:r>
              <a:rPr lang="en-US" dirty="0">
                <a:latin typeface="Avenir Book" panose="02000503020000020003" pitchFamily="2" charset="0"/>
                <a:ea typeface="Lato" panose="020F0502020204030203" pitchFamily="34" charset="0"/>
                <a:cs typeface="Lato" panose="020F0502020204030203" pitchFamily="34" charset="0"/>
              </a:rPr>
              <a:t>:</a:t>
            </a:r>
          </a:p>
          <a:p>
            <a:pPr marL="0" indent="0">
              <a:buNone/>
            </a:pPr>
            <a:endParaRPr lang="en-US" dirty="0">
              <a:solidFill>
                <a:schemeClr val="accent1"/>
              </a:solidFill>
              <a:latin typeface="Lato" panose="020F0502020204030203" pitchFamily="34" charset="0"/>
              <a:ea typeface="Lato" panose="020F0502020204030203" pitchFamily="34" charset="0"/>
              <a:cs typeface="Lato" panose="020F0502020204030203" pitchFamily="34" charset="0"/>
            </a:endParaRPr>
          </a:p>
          <a:p>
            <a:pPr marL="0" indent="0">
              <a:buNone/>
            </a:pPr>
            <a:r>
              <a:rPr lang="en-US" dirty="0">
                <a:solidFill>
                  <a:schemeClr val="accent2"/>
                </a:solidFill>
                <a:latin typeface="Consolas" panose="020B0609020204030204" pitchFamily="49" charset="0"/>
                <a:ea typeface="Lato" panose="020F0502020204030203" pitchFamily="34" charset="0"/>
                <a:cs typeface="Consolas" panose="020B0609020204030204" pitchFamily="49" charset="0"/>
              </a:rPr>
              <a:t>&gt;&gt;&gt; import </a:t>
            </a:r>
            <a:r>
              <a:rPr lang="en-US" dirty="0" err="1">
                <a:solidFill>
                  <a:schemeClr val="accent2"/>
                </a:solidFill>
                <a:latin typeface="Consolas" panose="020B0609020204030204" pitchFamily="49" charset="0"/>
                <a:ea typeface="Lato" panose="020F0502020204030203" pitchFamily="34" charset="0"/>
                <a:cs typeface="Consolas" panose="020B0609020204030204" pitchFamily="49" charset="0"/>
              </a:rPr>
              <a:t>numpy</a:t>
            </a:r>
            <a:r>
              <a:rPr lang="en-US" dirty="0">
                <a:solidFill>
                  <a:schemeClr val="accent2"/>
                </a:solidFill>
                <a:latin typeface="Consolas" panose="020B0609020204030204" pitchFamily="49" charset="0"/>
                <a:ea typeface="Lato" panose="020F0502020204030203" pitchFamily="34" charset="0"/>
                <a:cs typeface="Consolas" panose="020B0609020204030204" pitchFamily="49" charset="0"/>
              </a:rPr>
              <a:t> as np</a:t>
            </a:r>
          </a:p>
          <a:p>
            <a:pPr marL="0" indent="0">
              <a:buNone/>
            </a:pPr>
            <a:r>
              <a:rPr lang="en-US" dirty="0">
                <a:solidFill>
                  <a:schemeClr val="accent2"/>
                </a:solidFill>
                <a:latin typeface="Consolas" panose="020B0609020204030204" pitchFamily="49" charset="0"/>
                <a:ea typeface="Lato" panose="020F0502020204030203" pitchFamily="34" charset="0"/>
                <a:cs typeface="Consolas" panose="020B0609020204030204" pitchFamily="49" charset="0"/>
              </a:rPr>
              <a:t>&gt;&gt;&gt; data = </a:t>
            </a:r>
            <a:r>
              <a:rPr lang="en-US" dirty="0" err="1">
                <a:solidFill>
                  <a:schemeClr val="accent2"/>
                </a:solidFill>
                <a:latin typeface="Consolas" panose="020B0609020204030204" pitchFamily="49" charset="0"/>
                <a:ea typeface="Lato" panose="020F0502020204030203" pitchFamily="34" charset="0"/>
                <a:cs typeface="Consolas" panose="020B0609020204030204" pitchFamily="49" charset="0"/>
              </a:rPr>
              <a:t>np.ones</a:t>
            </a:r>
            <a:r>
              <a:rPr lang="en-US" dirty="0">
                <a:solidFill>
                  <a:schemeClr val="accent2"/>
                </a:solidFill>
                <a:latin typeface="Consolas" panose="020B0609020204030204" pitchFamily="49" charset="0"/>
                <a:ea typeface="Lato" panose="020F0502020204030203" pitchFamily="34" charset="0"/>
                <a:cs typeface="Consolas" panose="020B0609020204030204" pitchFamily="49" charset="0"/>
              </a:rPr>
              <a:t>((10, 10))</a:t>
            </a:r>
          </a:p>
          <a:p>
            <a:pPr marL="0" indent="0">
              <a:buNone/>
            </a:pPr>
            <a:r>
              <a:rPr lang="en-US" dirty="0">
                <a:solidFill>
                  <a:schemeClr val="accent2"/>
                </a:solidFill>
                <a:latin typeface="Consolas" panose="020B0609020204030204" pitchFamily="49" charset="0"/>
                <a:ea typeface="Lato" panose="020F0502020204030203" pitchFamily="34" charset="0"/>
                <a:cs typeface="Consolas" panose="020B0609020204030204" pitchFamily="49" charset="0"/>
              </a:rPr>
              <a:t>&gt;&gt;&gt; </a:t>
            </a:r>
            <a:r>
              <a:rPr lang="en-US" dirty="0" err="1">
                <a:solidFill>
                  <a:schemeClr val="accent2"/>
                </a:solidFill>
                <a:latin typeface="Consolas" panose="020B0609020204030204" pitchFamily="49" charset="0"/>
                <a:ea typeface="Lato" panose="020F0502020204030203" pitchFamily="34" charset="0"/>
                <a:cs typeface="Consolas" panose="020B0609020204030204" pitchFamily="49" charset="0"/>
              </a:rPr>
              <a:t>np.save</a:t>
            </a:r>
            <a:r>
              <a:rPr lang="en-US" dirty="0">
                <a:solidFill>
                  <a:schemeClr val="accent2"/>
                </a:solidFill>
                <a:latin typeface="Consolas" panose="020B0609020204030204" pitchFamily="49" charset="0"/>
                <a:ea typeface="Lato" panose="020F0502020204030203" pitchFamily="34" charset="0"/>
                <a:cs typeface="Consolas" panose="020B0609020204030204" pitchFamily="49" charset="0"/>
              </a:rPr>
              <a:t>('</a:t>
            </a:r>
            <a:r>
              <a:rPr lang="en-US" dirty="0" err="1">
                <a:solidFill>
                  <a:schemeClr val="accent2"/>
                </a:solidFill>
                <a:latin typeface="Consolas" panose="020B0609020204030204" pitchFamily="49" charset="0"/>
                <a:ea typeface="Lato" panose="020F0502020204030203" pitchFamily="34" charset="0"/>
                <a:cs typeface="Consolas" panose="020B0609020204030204" pitchFamily="49" charset="0"/>
              </a:rPr>
              <a:t>test.npy</a:t>
            </a:r>
            <a:r>
              <a:rPr lang="en-US" dirty="0">
                <a:solidFill>
                  <a:schemeClr val="accent2"/>
                </a:solidFill>
                <a:latin typeface="Consolas" panose="020B0609020204030204" pitchFamily="49" charset="0"/>
                <a:ea typeface="Lato" panose="020F0502020204030203" pitchFamily="34" charset="0"/>
                <a:cs typeface="Consolas" panose="020B0609020204030204" pitchFamily="49" charset="0"/>
              </a:rPr>
              <a:t>', data)</a:t>
            </a:r>
          </a:p>
          <a:p>
            <a:pPr marL="0" indent="0">
              <a:buNone/>
            </a:pPr>
            <a:r>
              <a:rPr lang="en-US" dirty="0">
                <a:solidFill>
                  <a:schemeClr val="accent2"/>
                </a:solidFill>
                <a:latin typeface="Consolas" panose="020B0609020204030204" pitchFamily="49" charset="0"/>
                <a:ea typeface="Lato" panose="020F0502020204030203" pitchFamily="34" charset="0"/>
                <a:cs typeface="Consolas" panose="020B0609020204030204" pitchFamily="49" charset="0"/>
              </a:rPr>
              <a:t>&gt;&gt;&gt; </a:t>
            </a:r>
            <a:r>
              <a:rPr lang="en-US" dirty="0" err="1">
                <a:solidFill>
                  <a:schemeClr val="accent2"/>
                </a:solidFill>
                <a:latin typeface="Consolas" panose="020B0609020204030204" pitchFamily="49" charset="0"/>
                <a:ea typeface="Lato" panose="020F0502020204030203" pitchFamily="34" charset="0"/>
                <a:cs typeface="Consolas" panose="020B0609020204030204" pitchFamily="49" charset="0"/>
              </a:rPr>
              <a:t>np.savetxt</a:t>
            </a:r>
            <a:r>
              <a:rPr lang="en-US" dirty="0">
                <a:solidFill>
                  <a:schemeClr val="accent2"/>
                </a:solidFill>
                <a:latin typeface="Consolas" panose="020B0609020204030204" pitchFamily="49" charset="0"/>
                <a:ea typeface="Lato" panose="020F0502020204030203" pitchFamily="34" charset="0"/>
                <a:cs typeface="Consolas" panose="020B0609020204030204" pitchFamily="49" charset="0"/>
              </a:rPr>
              <a:t>('</a:t>
            </a:r>
            <a:r>
              <a:rPr lang="en-US" dirty="0" err="1">
                <a:solidFill>
                  <a:schemeClr val="accent2"/>
                </a:solidFill>
                <a:latin typeface="Consolas" panose="020B0609020204030204" pitchFamily="49" charset="0"/>
                <a:ea typeface="Lato" panose="020F0502020204030203" pitchFamily="34" charset="0"/>
                <a:cs typeface="Consolas" panose="020B0609020204030204" pitchFamily="49" charset="0"/>
              </a:rPr>
              <a:t>test.txt</a:t>
            </a:r>
            <a:r>
              <a:rPr lang="en-US" dirty="0">
                <a:solidFill>
                  <a:schemeClr val="accent2"/>
                </a:solidFill>
                <a:latin typeface="Consolas" panose="020B0609020204030204" pitchFamily="49" charset="0"/>
                <a:ea typeface="Lato" panose="020F0502020204030203" pitchFamily="34" charset="0"/>
                <a:cs typeface="Consolas" panose="020B0609020204030204" pitchFamily="49" charset="0"/>
              </a:rPr>
              <a:t>', data)</a:t>
            </a:r>
          </a:p>
          <a:p>
            <a:pPr marL="0" indent="0">
              <a:buNone/>
            </a:pPr>
            <a:r>
              <a:rPr lang="en-US" dirty="0">
                <a:solidFill>
                  <a:schemeClr val="accent2"/>
                </a:solidFill>
                <a:latin typeface="Consolas" panose="020B0609020204030204" pitchFamily="49" charset="0"/>
                <a:ea typeface="Lato" panose="020F0502020204030203" pitchFamily="34" charset="0"/>
                <a:cs typeface="Consolas" panose="020B0609020204030204" pitchFamily="49" charset="0"/>
              </a:rPr>
              <a:t>&gt;&gt;&gt; </a:t>
            </a:r>
            <a:r>
              <a:rPr lang="en-US" dirty="0" err="1">
                <a:solidFill>
                  <a:schemeClr val="accent2"/>
                </a:solidFill>
                <a:latin typeface="Consolas" panose="020B0609020204030204" pitchFamily="49" charset="0"/>
                <a:ea typeface="Lato" panose="020F0502020204030203" pitchFamily="34" charset="0"/>
                <a:cs typeface="Consolas" panose="020B0609020204030204" pitchFamily="49" charset="0"/>
              </a:rPr>
              <a:t>newdata</a:t>
            </a:r>
            <a:r>
              <a:rPr lang="en-US" dirty="0">
                <a:solidFill>
                  <a:schemeClr val="accent2"/>
                </a:solidFill>
                <a:latin typeface="Consolas" panose="020B0609020204030204" pitchFamily="49" charset="0"/>
                <a:ea typeface="Lato" panose="020F0502020204030203" pitchFamily="34" charset="0"/>
                <a:cs typeface="Consolas" panose="020B0609020204030204" pitchFamily="49" charset="0"/>
              </a:rPr>
              <a:t> = </a:t>
            </a:r>
            <a:r>
              <a:rPr lang="en-US" dirty="0" err="1">
                <a:solidFill>
                  <a:schemeClr val="accent2"/>
                </a:solidFill>
                <a:latin typeface="Consolas" panose="020B0609020204030204" pitchFamily="49" charset="0"/>
                <a:ea typeface="Lato" panose="020F0502020204030203" pitchFamily="34" charset="0"/>
                <a:cs typeface="Consolas" panose="020B0609020204030204" pitchFamily="49" charset="0"/>
              </a:rPr>
              <a:t>np.load</a:t>
            </a:r>
            <a:r>
              <a:rPr lang="en-US" dirty="0">
                <a:solidFill>
                  <a:schemeClr val="accent2"/>
                </a:solidFill>
                <a:latin typeface="Consolas" panose="020B0609020204030204" pitchFamily="49" charset="0"/>
                <a:ea typeface="Lato" panose="020F0502020204030203" pitchFamily="34" charset="0"/>
                <a:cs typeface="Consolas" panose="020B0609020204030204" pitchFamily="49" charset="0"/>
              </a:rPr>
              <a:t>('</a:t>
            </a:r>
            <a:r>
              <a:rPr lang="en-US" dirty="0" err="1">
                <a:solidFill>
                  <a:schemeClr val="accent2"/>
                </a:solidFill>
                <a:latin typeface="Consolas" panose="020B0609020204030204" pitchFamily="49" charset="0"/>
                <a:ea typeface="Lato" panose="020F0502020204030203" pitchFamily="34" charset="0"/>
                <a:cs typeface="Consolas" panose="020B0609020204030204" pitchFamily="49" charset="0"/>
              </a:rPr>
              <a:t>test.npy</a:t>
            </a:r>
            <a:r>
              <a:rPr lang="en-US" dirty="0">
                <a:solidFill>
                  <a:schemeClr val="accent2"/>
                </a:solidFill>
                <a:latin typeface="Consolas" panose="020B0609020204030204" pitchFamily="49" charset="0"/>
                <a:ea typeface="Lato" panose="020F0502020204030203" pitchFamily="34" charset="0"/>
                <a:cs typeface="Consolas" panose="020B0609020204030204" pitchFamily="49" charset="0"/>
              </a:rPr>
              <a:t>')</a:t>
            </a:r>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t>65</a:t>
            </a:fld>
            <a:endParaRPr kumimoji="1"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Summary	</a:t>
            </a:r>
          </a:p>
        </p:txBody>
      </p:sp>
      <p:sp>
        <p:nvSpPr>
          <p:cNvPr id="3" name="内容占位符 2"/>
          <p:cNvSpPr>
            <a:spLocks noGrp="1"/>
          </p:cNvSpPr>
          <p:nvPr>
            <p:ph idx="1"/>
          </p:nvPr>
        </p:nvSpPr>
        <p:spPr>
          <a:xfrm>
            <a:off x="635635" y="1596390"/>
            <a:ext cx="10718165" cy="4351655"/>
          </a:xfrm>
        </p:spPr>
        <p:txBody>
          <a:bodyPr/>
          <a:lstStyle/>
          <a:p>
            <a:r>
              <a:rPr lang="en-US" altLang="zh-CN"/>
              <a:t>Numpy</a:t>
            </a:r>
            <a:r>
              <a:rPr lang="zh-CN" altLang="en-US"/>
              <a:t>功能十分强大，与相关的包一起可以完成复杂的数学运算</a:t>
            </a:r>
          </a:p>
          <a:p>
            <a:r>
              <a:rPr lang="zh-CN" altLang="en-US"/>
              <a:t>https://zhuanlan.zhihu.com/p/378431886</a:t>
            </a:r>
          </a:p>
          <a:p>
            <a:endParaRPr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AFBFFF-4DB9-4D40-9D08-8646D0DA41EC}" type="slidenum">
              <a:rPr kumimoji="1" lang="zh-CN" altLang="en-US" smtClean="0"/>
              <a:t>66</a:t>
            </a:fld>
            <a:endParaRPr kumimoji="1" lang="zh-CN" altLang="en-US"/>
          </a:p>
        </p:txBody>
      </p:sp>
      <p:graphicFrame>
        <p:nvGraphicFramePr>
          <p:cNvPr id="6" name="表格 5"/>
          <p:cNvGraphicFramePr/>
          <p:nvPr/>
        </p:nvGraphicFramePr>
        <p:xfrm>
          <a:off x="1728470" y="2664460"/>
          <a:ext cx="8533130" cy="3810000"/>
        </p:xfrm>
        <a:graphic>
          <a:graphicData uri="http://schemas.openxmlformats.org/drawingml/2006/table">
            <a:tbl>
              <a:tblPr firstRow="1" bandRow="1">
                <a:tableStyleId>{5C22544A-7EE6-4342-B048-85BDC9FD1C3A}</a:tableStyleId>
              </a:tblPr>
              <a:tblGrid>
                <a:gridCol w="4266565">
                  <a:extLst>
                    <a:ext uri="{9D8B030D-6E8A-4147-A177-3AD203B41FA5}">
                      <a16:colId xmlns:a16="http://schemas.microsoft.com/office/drawing/2014/main" val="20000"/>
                    </a:ext>
                  </a:extLst>
                </a:gridCol>
                <a:gridCol w="4266565">
                  <a:extLst>
                    <a:ext uri="{9D8B030D-6E8A-4147-A177-3AD203B41FA5}">
                      <a16:colId xmlns:a16="http://schemas.microsoft.com/office/drawing/2014/main" val="20001"/>
                    </a:ext>
                  </a:extLst>
                </a:gridCol>
              </a:tblGrid>
              <a:tr h="381000">
                <a:tc>
                  <a:txBody>
                    <a:bodyPr/>
                    <a:lstStyle/>
                    <a:p>
                      <a:pPr>
                        <a:buNone/>
                      </a:pPr>
                      <a:r>
                        <a:rPr lang="zh-CN" altLang="en-US"/>
                        <a:t>基本操作</a:t>
                      </a:r>
                    </a:p>
                  </a:txBody>
                  <a:tcPr/>
                </a:tc>
                <a:tc>
                  <a:txBody>
                    <a:bodyPr/>
                    <a:lstStyle/>
                    <a:p>
                      <a:pPr>
                        <a:buNone/>
                      </a:pPr>
                      <a:r>
                        <a:rPr lang="zh-CN" altLang="en-US"/>
                        <a:t>描述</a:t>
                      </a:r>
                    </a:p>
                  </a:txBody>
                  <a:tcPr/>
                </a:tc>
                <a:extLst>
                  <a:ext uri="{0D108BD9-81ED-4DB2-BD59-A6C34878D82A}">
                    <a16:rowId xmlns:a16="http://schemas.microsoft.com/office/drawing/2014/main" val="10000"/>
                  </a:ext>
                </a:extLst>
              </a:tr>
              <a:tr h="381000">
                <a:tc>
                  <a:txBody>
                    <a:bodyPr/>
                    <a:lstStyle/>
                    <a:p>
                      <a:pPr>
                        <a:buNone/>
                      </a:pPr>
                      <a:r>
                        <a:rPr lang="en-US" altLang="zh-CN"/>
                        <a:t>np.array([1,2,3])</a:t>
                      </a:r>
                    </a:p>
                  </a:txBody>
                  <a:tcPr/>
                </a:tc>
                <a:tc>
                  <a:txBody>
                    <a:bodyPr/>
                    <a:lstStyle/>
                    <a:p>
                      <a:pPr>
                        <a:buNone/>
                      </a:pPr>
                      <a:r>
                        <a:rPr lang="zh-CN" altLang="en-US"/>
                        <a:t>一维数组</a:t>
                      </a:r>
                    </a:p>
                  </a:txBody>
                  <a:tcPr/>
                </a:tc>
                <a:extLst>
                  <a:ext uri="{0D108BD9-81ED-4DB2-BD59-A6C34878D82A}">
                    <a16:rowId xmlns:a16="http://schemas.microsoft.com/office/drawing/2014/main" val="10001"/>
                  </a:ext>
                </a:extLst>
              </a:tr>
              <a:tr h="381000">
                <a:tc>
                  <a:txBody>
                    <a:bodyPr/>
                    <a:lstStyle/>
                    <a:p>
                      <a:pPr>
                        <a:buNone/>
                      </a:pPr>
                      <a:r>
                        <a:rPr lang="en-US" altLang="zh-CN" sz="1800">
                          <a:sym typeface="+mn-ea"/>
                        </a:rPr>
                        <a:t>np.array([(1,2,3),(4,5,6)])</a:t>
                      </a:r>
                      <a:endParaRPr lang="zh-CN" altLang="en-US"/>
                    </a:p>
                  </a:txBody>
                  <a:tcPr/>
                </a:tc>
                <a:tc>
                  <a:txBody>
                    <a:bodyPr/>
                    <a:lstStyle/>
                    <a:p>
                      <a:pPr>
                        <a:buNone/>
                      </a:pPr>
                      <a:r>
                        <a:rPr lang="zh-CN" altLang="en-US"/>
                        <a:t>二维数组</a:t>
                      </a:r>
                    </a:p>
                  </a:txBody>
                  <a:tcPr/>
                </a:tc>
                <a:extLst>
                  <a:ext uri="{0D108BD9-81ED-4DB2-BD59-A6C34878D82A}">
                    <a16:rowId xmlns:a16="http://schemas.microsoft.com/office/drawing/2014/main" val="10002"/>
                  </a:ext>
                </a:extLst>
              </a:tr>
              <a:tr h="381000">
                <a:tc>
                  <a:txBody>
                    <a:bodyPr/>
                    <a:lstStyle/>
                    <a:p>
                      <a:pPr>
                        <a:buNone/>
                      </a:pPr>
                      <a:r>
                        <a:rPr lang="en-US" altLang="zh-CN"/>
                        <a:t>np.arrange(start,stop,step)</a:t>
                      </a:r>
                    </a:p>
                  </a:txBody>
                  <a:tcPr/>
                </a:tc>
                <a:tc>
                  <a:txBody>
                    <a:bodyPr/>
                    <a:lstStyle/>
                    <a:p>
                      <a:pPr>
                        <a:buNone/>
                      </a:pPr>
                      <a:r>
                        <a:rPr lang="zh-CN" altLang="en-US"/>
                        <a:t>等差数组</a:t>
                      </a:r>
                      <a:r>
                        <a:rPr lang="en-US" altLang="zh-CN"/>
                        <a:t>(</a:t>
                      </a:r>
                      <a:r>
                        <a:rPr lang="zh-CN" altLang="en-US"/>
                        <a:t>不包括</a:t>
                      </a:r>
                      <a:r>
                        <a:rPr lang="en-US" altLang="zh-CN"/>
                        <a:t>stop)</a:t>
                      </a:r>
                    </a:p>
                  </a:txBody>
                  <a:tcPr/>
                </a:tc>
                <a:extLst>
                  <a:ext uri="{0D108BD9-81ED-4DB2-BD59-A6C34878D82A}">
                    <a16:rowId xmlns:a16="http://schemas.microsoft.com/office/drawing/2014/main" val="10003"/>
                  </a:ext>
                </a:extLst>
              </a:tr>
              <a:tr h="381000">
                <a:tc>
                  <a:txBody>
                    <a:bodyPr/>
                    <a:lstStyle/>
                    <a:p>
                      <a:pPr algn="l">
                        <a:buClrTx/>
                        <a:buSzTx/>
                        <a:buFontTx/>
                        <a:buNone/>
                      </a:pPr>
                      <a:r>
                        <a:rPr lang="zh-CN" altLang="en-US" b="1">
                          <a:solidFill>
                            <a:schemeClr val="lt1"/>
                          </a:solidFill>
                        </a:rPr>
                        <a:t>数组占位符</a:t>
                      </a:r>
                    </a:p>
                  </a:txBody>
                  <a:tcPr>
                    <a:solidFill>
                      <a:schemeClr val="accent1"/>
                    </a:solidFill>
                  </a:tcPr>
                </a:tc>
                <a:tc>
                  <a:txBody>
                    <a:bodyPr/>
                    <a:lstStyle/>
                    <a:p>
                      <a:pPr algn="l">
                        <a:buClrTx/>
                        <a:buSzTx/>
                        <a:buFontTx/>
                        <a:buNone/>
                      </a:pPr>
                      <a:r>
                        <a:rPr lang="zh-CN" altLang="en-US" b="1">
                          <a:solidFill>
                            <a:schemeClr val="lt1"/>
                          </a:solidFill>
                        </a:rPr>
                        <a:t>描述</a:t>
                      </a:r>
                    </a:p>
                  </a:txBody>
                  <a:tcPr>
                    <a:solidFill>
                      <a:schemeClr val="accent1"/>
                    </a:solidFill>
                  </a:tcPr>
                </a:tc>
                <a:extLst>
                  <a:ext uri="{0D108BD9-81ED-4DB2-BD59-A6C34878D82A}">
                    <a16:rowId xmlns:a16="http://schemas.microsoft.com/office/drawing/2014/main" val="10004"/>
                  </a:ext>
                </a:extLst>
              </a:tr>
              <a:tr h="381000">
                <a:tc>
                  <a:txBody>
                    <a:bodyPr/>
                    <a:lstStyle/>
                    <a:p>
                      <a:pPr>
                        <a:buNone/>
                      </a:pPr>
                      <a:r>
                        <a:rPr lang="en-US" altLang="zh-CN"/>
                        <a:t>np.linspace(0,2,9)</a:t>
                      </a:r>
                    </a:p>
                  </a:txBody>
                  <a:tcPr/>
                </a:tc>
                <a:tc>
                  <a:txBody>
                    <a:bodyPr/>
                    <a:lstStyle/>
                    <a:p>
                      <a:pPr>
                        <a:buNone/>
                      </a:pPr>
                      <a:r>
                        <a:rPr lang="zh-CN" altLang="en-US"/>
                        <a:t>数组中添加等差的值</a:t>
                      </a:r>
                    </a:p>
                  </a:txBody>
                  <a:tcPr/>
                </a:tc>
                <a:extLst>
                  <a:ext uri="{0D108BD9-81ED-4DB2-BD59-A6C34878D82A}">
                    <a16:rowId xmlns:a16="http://schemas.microsoft.com/office/drawing/2014/main" val="10005"/>
                  </a:ext>
                </a:extLst>
              </a:tr>
              <a:tr h="381000">
                <a:tc>
                  <a:txBody>
                    <a:bodyPr/>
                    <a:lstStyle/>
                    <a:p>
                      <a:pPr>
                        <a:buNone/>
                      </a:pPr>
                      <a:r>
                        <a:rPr lang="en-US" altLang="zh-CN"/>
                        <a:t>np.zeros((1,2))</a:t>
                      </a:r>
                    </a:p>
                  </a:txBody>
                  <a:tcPr/>
                </a:tc>
                <a:tc>
                  <a:txBody>
                    <a:bodyPr/>
                    <a:lstStyle/>
                    <a:p>
                      <a:pPr>
                        <a:buNone/>
                      </a:pPr>
                      <a:r>
                        <a:rPr lang="zh-CN" altLang="en-US"/>
                        <a:t>创建全</a:t>
                      </a:r>
                      <a:r>
                        <a:rPr lang="en-US" altLang="zh-CN"/>
                        <a:t>0</a:t>
                      </a:r>
                      <a:r>
                        <a:rPr lang="zh-CN" altLang="en-US"/>
                        <a:t>数组</a:t>
                      </a:r>
                    </a:p>
                  </a:txBody>
                  <a:tcPr/>
                </a:tc>
                <a:extLst>
                  <a:ext uri="{0D108BD9-81ED-4DB2-BD59-A6C34878D82A}">
                    <a16:rowId xmlns:a16="http://schemas.microsoft.com/office/drawing/2014/main" val="10006"/>
                  </a:ext>
                </a:extLst>
              </a:tr>
              <a:tr h="381000">
                <a:tc>
                  <a:txBody>
                    <a:bodyPr/>
                    <a:lstStyle/>
                    <a:p>
                      <a:pPr>
                        <a:buNone/>
                      </a:pPr>
                      <a:r>
                        <a:rPr lang="en-US" altLang="zh-CN" sz="1800">
                          <a:sym typeface="+mn-ea"/>
                        </a:rPr>
                        <a:t>np.ones((1,2))</a:t>
                      </a:r>
                      <a:endParaRPr lang="zh-CN" altLang="en-US"/>
                    </a:p>
                  </a:txBody>
                  <a:tcPr/>
                </a:tc>
                <a:tc>
                  <a:txBody>
                    <a:bodyPr/>
                    <a:lstStyle/>
                    <a:p>
                      <a:pPr>
                        <a:buNone/>
                      </a:pPr>
                      <a:r>
                        <a:rPr lang="zh-CN" altLang="en-US"/>
                        <a:t>创建全</a:t>
                      </a:r>
                      <a:r>
                        <a:rPr lang="en-US" altLang="zh-CN"/>
                        <a:t>1</a:t>
                      </a:r>
                      <a:r>
                        <a:rPr lang="zh-CN" altLang="en-US"/>
                        <a:t>数组</a:t>
                      </a:r>
                    </a:p>
                  </a:txBody>
                  <a:tcPr/>
                </a:tc>
                <a:extLst>
                  <a:ext uri="{0D108BD9-81ED-4DB2-BD59-A6C34878D82A}">
                    <a16:rowId xmlns:a16="http://schemas.microsoft.com/office/drawing/2014/main" val="10007"/>
                  </a:ext>
                </a:extLst>
              </a:tr>
              <a:tr h="381000">
                <a:tc>
                  <a:txBody>
                    <a:bodyPr/>
                    <a:lstStyle/>
                    <a:p>
                      <a:pPr>
                        <a:buNone/>
                      </a:pPr>
                      <a:r>
                        <a:rPr lang="en-US" altLang="zh-CN"/>
                        <a:t>np.empty((2,2))</a:t>
                      </a:r>
                    </a:p>
                  </a:txBody>
                  <a:tcPr/>
                </a:tc>
                <a:tc>
                  <a:txBody>
                    <a:bodyPr/>
                    <a:lstStyle/>
                    <a:p>
                      <a:pPr>
                        <a:buNone/>
                      </a:pPr>
                      <a:r>
                        <a:rPr lang="zh-CN" altLang="en-US"/>
                        <a:t>创建空数组</a:t>
                      </a:r>
                    </a:p>
                  </a:txBody>
                  <a:tcPr/>
                </a:tc>
                <a:extLst>
                  <a:ext uri="{0D108BD9-81ED-4DB2-BD59-A6C34878D82A}">
                    <a16:rowId xmlns:a16="http://schemas.microsoft.com/office/drawing/2014/main" val="10008"/>
                  </a:ext>
                </a:extLst>
              </a:tr>
              <a:tr h="381000">
                <a:tc>
                  <a:txBody>
                    <a:bodyPr/>
                    <a:lstStyle/>
                    <a:p>
                      <a:pPr>
                        <a:buNone/>
                      </a:pPr>
                      <a:r>
                        <a:rPr lang="en-US" altLang="zh-CN"/>
                        <a:t>np.random.random((5,5))</a:t>
                      </a:r>
                    </a:p>
                  </a:txBody>
                  <a:tcPr/>
                </a:tc>
                <a:tc>
                  <a:txBody>
                    <a:bodyPr/>
                    <a:lstStyle/>
                    <a:p>
                      <a:pPr>
                        <a:buNone/>
                      </a:pPr>
                      <a:r>
                        <a:rPr lang="zh-CN" altLang="en-US"/>
                        <a:t>创建随机数数组</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summary</a:t>
            </a:r>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AFBFFF-4DB9-4D40-9D08-8646D0DA41EC}" type="slidenum">
              <a:rPr kumimoji="1" lang="zh-CN" altLang="en-US" smtClean="0"/>
              <a:t>67</a:t>
            </a:fld>
            <a:endParaRPr kumimoji="1" lang="zh-CN" altLang="en-US"/>
          </a:p>
        </p:txBody>
      </p:sp>
      <p:graphicFrame>
        <p:nvGraphicFramePr>
          <p:cNvPr id="6" name="表格 5"/>
          <p:cNvGraphicFramePr/>
          <p:nvPr/>
        </p:nvGraphicFramePr>
        <p:xfrm>
          <a:off x="1410970" y="1796415"/>
          <a:ext cx="8533130" cy="3037205"/>
        </p:xfrm>
        <a:graphic>
          <a:graphicData uri="http://schemas.openxmlformats.org/drawingml/2006/table">
            <a:tbl>
              <a:tblPr firstRow="1" bandRow="1">
                <a:tableStyleId>{5C22544A-7EE6-4342-B048-85BDC9FD1C3A}</a:tableStyleId>
              </a:tblPr>
              <a:tblGrid>
                <a:gridCol w="4266565">
                  <a:extLst>
                    <a:ext uri="{9D8B030D-6E8A-4147-A177-3AD203B41FA5}">
                      <a16:colId xmlns:a16="http://schemas.microsoft.com/office/drawing/2014/main" val="20000"/>
                    </a:ext>
                  </a:extLst>
                </a:gridCol>
                <a:gridCol w="4266565">
                  <a:extLst>
                    <a:ext uri="{9D8B030D-6E8A-4147-A177-3AD203B41FA5}">
                      <a16:colId xmlns:a16="http://schemas.microsoft.com/office/drawing/2014/main" val="20001"/>
                    </a:ext>
                  </a:extLst>
                </a:gridCol>
              </a:tblGrid>
              <a:tr h="381000">
                <a:tc>
                  <a:txBody>
                    <a:bodyPr/>
                    <a:lstStyle/>
                    <a:p>
                      <a:pPr>
                        <a:buNone/>
                      </a:pPr>
                      <a:r>
                        <a:rPr lang="zh-CN" altLang="en-US"/>
                        <a:t>数组属性</a:t>
                      </a:r>
                    </a:p>
                  </a:txBody>
                  <a:tcPr/>
                </a:tc>
                <a:tc>
                  <a:txBody>
                    <a:bodyPr/>
                    <a:lstStyle/>
                    <a:p>
                      <a:pPr>
                        <a:buNone/>
                      </a:pPr>
                      <a:endParaRPr lang="zh-CN" altLang="en-US"/>
                    </a:p>
                  </a:txBody>
                  <a:tcPr/>
                </a:tc>
                <a:extLst>
                  <a:ext uri="{0D108BD9-81ED-4DB2-BD59-A6C34878D82A}">
                    <a16:rowId xmlns:a16="http://schemas.microsoft.com/office/drawing/2014/main" val="10000"/>
                  </a:ext>
                </a:extLst>
              </a:tr>
              <a:tr h="370205">
                <a:tc>
                  <a:txBody>
                    <a:bodyPr/>
                    <a:lstStyle/>
                    <a:p>
                      <a:pPr>
                        <a:buNone/>
                      </a:pPr>
                      <a:r>
                        <a:rPr lang="en-US" altLang="zh-CN"/>
                        <a:t>array.shape</a:t>
                      </a:r>
                    </a:p>
                  </a:txBody>
                  <a:tcPr/>
                </a:tc>
                <a:tc>
                  <a:txBody>
                    <a:bodyPr/>
                    <a:lstStyle/>
                    <a:p>
                      <a:pPr>
                        <a:buNone/>
                      </a:pPr>
                      <a:r>
                        <a:rPr lang="zh-CN" altLang="en-US"/>
                        <a:t>维度</a:t>
                      </a:r>
                      <a:r>
                        <a:rPr lang="en-US" altLang="zh-CN"/>
                        <a:t>(</a:t>
                      </a:r>
                      <a:r>
                        <a:rPr lang="zh-CN" altLang="en-US"/>
                        <a:t>行，列</a:t>
                      </a:r>
                      <a:r>
                        <a:rPr lang="en-US" altLang="zh-CN"/>
                        <a:t>)</a:t>
                      </a:r>
                    </a:p>
                  </a:txBody>
                  <a:tcPr/>
                </a:tc>
                <a:extLst>
                  <a:ext uri="{0D108BD9-81ED-4DB2-BD59-A6C34878D82A}">
                    <a16:rowId xmlns:a16="http://schemas.microsoft.com/office/drawing/2014/main" val="10001"/>
                  </a:ext>
                </a:extLst>
              </a:tr>
              <a:tr h="381000">
                <a:tc>
                  <a:txBody>
                    <a:bodyPr/>
                    <a:lstStyle/>
                    <a:p>
                      <a:pPr>
                        <a:buNone/>
                      </a:pPr>
                      <a:r>
                        <a:rPr lang="en-US" altLang="zh-CN"/>
                        <a:t>len(array)</a:t>
                      </a:r>
                    </a:p>
                  </a:txBody>
                  <a:tcPr/>
                </a:tc>
                <a:tc>
                  <a:txBody>
                    <a:bodyPr/>
                    <a:lstStyle/>
                    <a:p>
                      <a:pPr>
                        <a:buNone/>
                      </a:pPr>
                      <a:r>
                        <a:rPr lang="zh-CN" altLang="en-US"/>
                        <a:t>数组长度</a:t>
                      </a:r>
                    </a:p>
                  </a:txBody>
                  <a:tcPr/>
                </a:tc>
                <a:extLst>
                  <a:ext uri="{0D108BD9-81ED-4DB2-BD59-A6C34878D82A}">
                    <a16:rowId xmlns:a16="http://schemas.microsoft.com/office/drawing/2014/main" val="10002"/>
                  </a:ext>
                </a:extLst>
              </a:tr>
              <a:tr h="381000">
                <a:tc>
                  <a:txBody>
                    <a:bodyPr/>
                    <a:lstStyle/>
                    <a:p>
                      <a:pPr>
                        <a:buNone/>
                      </a:pPr>
                      <a:r>
                        <a:rPr lang="en-US" altLang="zh-CN"/>
                        <a:t>array.ndim</a:t>
                      </a:r>
                    </a:p>
                  </a:txBody>
                  <a:tcPr/>
                </a:tc>
                <a:tc>
                  <a:txBody>
                    <a:bodyPr/>
                    <a:lstStyle/>
                    <a:p>
                      <a:pPr>
                        <a:buNone/>
                      </a:pPr>
                      <a:r>
                        <a:rPr lang="zh-CN" altLang="en-US"/>
                        <a:t>数组维度</a:t>
                      </a:r>
                    </a:p>
                  </a:txBody>
                  <a:tcPr/>
                </a:tc>
                <a:extLst>
                  <a:ext uri="{0D108BD9-81ED-4DB2-BD59-A6C34878D82A}">
                    <a16:rowId xmlns:a16="http://schemas.microsoft.com/office/drawing/2014/main" val="10003"/>
                  </a:ext>
                </a:extLst>
              </a:tr>
              <a:tr h="381000">
                <a:tc>
                  <a:txBody>
                    <a:bodyPr/>
                    <a:lstStyle/>
                    <a:p>
                      <a:pPr algn="l">
                        <a:buClrTx/>
                        <a:buSzTx/>
                        <a:buFontTx/>
                        <a:buNone/>
                      </a:pPr>
                      <a:r>
                        <a:rPr lang="en-US" altLang="zh-CN"/>
                        <a:t>array.size</a:t>
                      </a:r>
                    </a:p>
                  </a:txBody>
                  <a:tcPr>
                    <a:solidFill>
                      <a:schemeClr val="bg2"/>
                    </a:solidFill>
                  </a:tcPr>
                </a:tc>
                <a:tc>
                  <a:txBody>
                    <a:bodyPr/>
                    <a:lstStyle/>
                    <a:p>
                      <a:pPr algn="l">
                        <a:buClrTx/>
                        <a:buSzTx/>
                        <a:buFontTx/>
                        <a:buNone/>
                      </a:pPr>
                      <a:r>
                        <a:rPr lang="zh-CN" altLang="en-US"/>
                        <a:t>数组的元素数</a:t>
                      </a:r>
                    </a:p>
                  </a:txBody>
                  <a:tcPr>
                    <a:solidFill>
                      <a:schemeClr val="bg2"/>
                    </a:solidFill>
                  </a:tcPr>
                </a:tc>
                <a:extLst>
                  <a:ext uri="{0D108BD9-81ED-4DB2-BD59-A6C34878D82A}">
                    <a16:rowId xmlns:a16="http://schemas.microsoft.com/office/drawing/2014/main" val="10004"/>
                  </a:ext>
                </a:extLst>
              </a:tr>
              <a:tr h="381000">
                <a:tc>
                  <a:txBody>
                    <a:bodyPr/>
                    <a:lstStyle/>
                    <a:p>
                      <a:pPr algn="l">
                        <a:buClrTx/>
                        <a:buSzTx/>
                        <a:buFontTx/>
                        <a:buNone/>
                      </a:pPr>
                      <a:r>
                        <a:rPr lang="en-US" altLang="zh-CN"/>
                        <a:t>array.dtype</a:t>
                      </a:r>
                    </a:p>
                  </a:txBody>
                  <a:tcPr/>
                </a:tc>
                <a:tc>
                  <a:txBody>
                    <a:bodyPr/>
                    <a:lstStyle/>
                    <a:p>
                      <a:pPr>
                        <a:buNone/>
                      </a:pPr>
                      <a:r>
                        <a:rPr lang="zh-CN" altLang="en-US"/>
                        <a:t>数据类型</a:t>
                      </a:r>
                    </a:p>
                  </a:txBody>
                  <a:tcPr/>
                </a:tc>
                <a:extLst>
                  <a:ext uri="{0D108BD9-81ED-4DB2-BD59-A6C34878D82A}">
                    <a16:rowId xmlns:a16="http://schemas.microsoft.com/office/drawing/2014/main" val="10005"/>
                  </a:ext>
                </a:extLst>
              </a:tr>
              <a:tr h="381000">
                <a:tc>
                  <a:txBody>
                    <a:bodyPr/>
                    <a:lstStyle/>
                    <a:p>
                      <a:pPr algn="l">
                        <a:buClrTx/>
                        <a:buSzTx/>
                        <a:buFontTx/>
                        <a:buNone/>
                      </a:pPr>
                      <a:r>
                        <a:rPr lang="en-US" altLang="zh-CN"/>
                        <a:t>array.astype(type)</a:t>
                      </a:r>
                    </a:p>
                  </a:txBody>
                  <a:tcPr/>
                </a:tc>
                <a:tc>
                  <a:txBody>
                    <a:bodyPr/>
                    <a:lstStyle/>
                    <a:p>
                      <a:pPr>
                        <a:buNone/>
                      </a:pPr>
                      <a:r>
                        <a:rPr lang="zh-CN" altLang="en-US"/>
                        <a:t>转换数组类型</a:t>
                      </a:r>
                    </a:p>
                  </a:txBody>
                  <a:tcPr/>
                </a:tc>
                <a:extLst>
                  <a:ext uri="{0D108BD9-81ED-4DB2-BD59-A6C34878D82A}">
                    <a16:rowId xmlns:a16="http://schemas.microsoft.com/office/drawing/2014/main" val="10006"/>
                  </a:ext>
                </a:extLst>
              </a:tr>
              <a:tr h="381000">
                <a:tc>
                  <a:txBody>
                    <a:bodyPr/>
                    <a:lstStyle/>
                    <a:p>
                      <a:pPr algn="l">
                        <a:buClrTx/>
                        <a:buSzTx/>
                        <a:buFontTx/>
                        <a:buNone/>
                      </a:pPr>
                      <a:r>
                        <a:rPr lang="en-US" altLang="zh-CN"/>
                        <a:t>type(array)</a:t>
                      </a:r>
                    </a:p>
                  </a:txBody>
                  <a:tcPr/>
                </a:tc>
                <a:tc>
                  <a:txBody>
                    <a:bodyPr/>
                    <a:lstStyle/>
                    <a:p>
                      <a:pPr>
                        <a:buNone/>
                      </a:pPr>
                      <a:r>
                        <a:rPr lang="zh-CN" altLang="en-US"/>
                        <a:t>显示数组类型</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285" y="0"/>
            <a:ext cx="10515600" cy="678180"/>
          </a:xfrm>
        </p:spPr>
        <p:txBody>
          <a:bodyPr>
            <a:normAutofit fontScale="90000"/>
          </a:bodyPr>
          <a:lstStyle/>
          <a:p>
            <a:r>
              <a:rPr lang="en-US" altLang="zh-CN"/>
              <a:t>summary</a:t>
            </a:r>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AFBFFF-4DB9-4D40-9D08-8646D0DA41EC}" type="slidenum">
              <a:rPr kumimoji="1" lang="zh-CN" altLang="en-US" smtClean="0"/>
              <a:t>68</a:t>
            </a:fld>
            <a:endParaRPr kumimoji="1" lang="zh-CN" altLang="en-US"/>
          </a:p>
        </p:txBody>
      </p:sp>
      <p:graphicFrame>
        <p:nvGraphicFramePr>
          <p:cNvPr id="6" name="表格 5"/>
          <p:cNvGraphicFramePr/>
          <p:nvPr/>
        </p:nvGraphicFramePr>
        <p:xfrm>
          <a:off x="1369060" y="678180"/>
          <a:ext cx="8533130" cy="5704205"/>
        </p:xfrm>
        <a:graphic>
          <a:graphicData uri="http://schemas.openxmlformats.org/drawingml/2006/table">
            <a:tbl>
              <a:tblPr firstRow="1" bandRow="1">
                <a:tableStyleId>{5C22544A-7EE6-4342-B048-85BDC9FD1C3A}</a:tableStyleId>
              </a:tblPr>
              <a:tblGrid>
                <a:gridCol w="4266565">
                  <a:extLst>
                    <a:ext uri="{9D8B030D-6E8A-4147-A177-3AD203B41FA5}">
                      <a16:colId xmlns:a16="http://schemas.microsoft.com/office/drawing/2014/main" val="20000"/>
                    </a:ext>
                  </a:extLst>
                </a:gridCol>
                <a:gridCol w="4266565">
                  <a:extLst>
                    <a:ext uri="{9D8B030D-6E8A-4147-A177-3AD203B41FA5}">
                      <a16:colId xmlns:a16="http://schemas.microsoft.com/office/drawing/2014/main" val="20001"/>
                    </a:ext>
                  </a:extLst>
                </a:gridCol>
              </a:tblGrid>
              <a:tr h="381000">
                <a:tc>
                  <a:txBody>
                    <a:bodyPr/>
                    <a:lstStyle/>
                    <a:p>
                      <a:pPr>
                        <a:buNone/>
                      </a:pPr>
                      <a:r>
                        <a:rPr lang="zh-CN" altLang="en-US"/>
                        <a:t>数组操作</a:t>
                      </a:r>
                    </a:p>
                  </a:txBody>
                  <a:tcPr/>
                </a:tc>
                <a:tc>
                  <a:txBody>
                    <a:bodyPr/>
                    <a:lstStyle/>
                    <a:p>
                      <a:pPr>
                        <a:buNone/>
                      </a:pPr>
                      <a:r>
                        <a:rPr lang="zh-CN" altLang="en-US"/>
                        <a:t>描述</a:t>
                      </a:r>
                    </a:p>
                  </a:txBody>
                  <a:tcPr/>
                </a:tc>
                <a:extLst>
                  <a:ext uri="{0D108BD9-81ED-4DB2-BD59-A6C34878D82A}">
                    <a16:rowId xmlns:a16="http://schemas.microsoft.com/office/drawing/2014/main" val="10000"/>
                  </a:ext>
                </a:extLst>
              </a:tr>
              <a:tr h="370205">
                <a:tc>
                  <a:txBody>
                    <a:bodyPr/>
                    <a:lstStyle/>
                    <a:p>
                      <a:pPr>
                        <a:buNone/>
                      </a:pPr>
                      <a:r>
                        <a:rPr lang="en-US" altLang="zh-CN"/>
                        <a:t>np.append(a,b)</a:t>
                      </a:r>
                    </a:p>
                  </a:txBody>
                  <a:tcPr/>
                </a:tc>
                <a:tc>
                  <a:txBody>
                    <a:bodyPr/>
                    <a:lstStyle/>
                    <a:p>
                      <a:pPr>
                        <a:buNone/>
                      </a:pPr>
                      <a:r>
                        <a:rPr lang="zh-CN" altLang="en-US"/>
                        <a:t>增加数据到数组</a:t>
                      </a:r>
                    </a:p>
                  </a:txBody>
                  <a:tcPr/>
                </a:tc>
                <a:extLst>
                  <a:ext uri="{0D108BD9-81ED-4DB2-BD59-A6C34878D82A}">
                    <a16:rowId xmlns:a16="http://schemas.microsoft.com/office/drawing/2014/main" val="10001"/>
                  </a:ext>
                </a:extLst>
              </a:tr>
              <a:tr h="381000">
                <a:tc>
                  <a:txBody>
                    <a:bodyPr/>
                    <a:lstStyle/>
                    <a:p>
                      <a:pPr>
                        <a:buNone/>
                      </a:pPr>
                      <a:r>
                        <a:rPr lang="en-US" altLang="zh-CN"/>
                        <a:t>np.resize((2,4))</a:t>
                      </a:r>
                    </a:p>
                  </a:txBody>
                  <a:tcPr/>
                </a:tc>
                <a:tc>
                  <a:txBody>
                    <a:bodyPr/>
                    <a:lstStyle/>
                    <a:p>
                      <a:pPr>
                        <a:buNone/>
                      </a:pPr>
                      <a:r>
                        <a:rPr lang="zh-CN" altLang="en-US"/>
                        <a:t>调整数组的形状为</a:t>
                      </a:r>
                      <a:r>
                        <a:rPr lang="en-US" altLang="zh-CN"/>
                        <a:t>(2,4)</a:t>
                      </a:r>
                    </a:p>
                  </a:txBody>
                  <a:tcPr/>
                </a:tc>
                <a:extLst>
                  <a:ext uri="{0D108BD9-81ED-4DB2-BD59-A6C34878D82A}">
                    <a16:rowId xmlns:a16="http://schemas.microsoft.com/office/drawing/2014/main" val="10002"/>
                  </a:ext>
                </a:extLst>
              </a:tr>
              <a:tr h="381000">
                <a:tc>
                  <a:txBody>
                    <a:bodyPr/>
                    <a:lstStyle/>
                    <a:p>
                      <a:pPr>
                        <a:buNone/>
                      </a:pPr>
                      <a:r>
                        <a:rPr lang="en-US" altLang="zh-CN"/>
                        <a:t>np.delete(array.1,axis)</a:t>
                      </a:r>
                    </a:p>
                  </a:txBody>
                  <a:tcPr/>
                </a:tc>
                <a:tc>
                  <a:txBody>
                    <a:bodyPr/>
                    <a:lstStyle/>
                    <a:p>
                      <a:pPr>
                        <a:buNone/>
                      </a:pPr>
                      <a:r>
                        <a:rPr lang="zh-CN" altLang="en-US"/>
                        <a:t>从数组中删除数据项</a:t>
                      </a:r>
                    </a:p>
                  </a:txBody>
                  <a:tcPr/>
                </a:tc>
                <a:extLst>
                  <a:ext uri="{0D108BD9-81ED-4DB2-BD59-A6C34878D82A}">
                    <a16:rowId xmlns:a16="http://schemas.microsoft.com/office/drawing/2014/main" val="10003"/>
                  </a:ext>
                </a:extLst>
              </a:tr>
              <a:tr h="381000">
                <a:tc>
                  <a:txBody>
                    <a:bodyPr/>
                    <a:lstStyle/>
                    <a:p>
                      <a:pPr algn="l">
                        <a:buClrTx/>
                        <a:buSzTx/>
                        <a:buFontTx/>
                        <a:buNone/>
                      </a:pPr>
                      <a:endParaRPr lang="en-US" altLang="zh-CN"/>
                    </a:p>
                  </a:txBody>
                  <a:tcPr>
                    <a:solidFill>
                      <a:schemeClr val="bg2"/>
                    </a:solidFill>
                  </a:tcPr>
                </a:tc>
                <a:tc>
                  <a:txBody>
                    <a:bodyPr/>
                    <a:lstStyle/>
                    <a:p>
                      <a:pPr algn="l">
                        <a:buClrTx/>
                        <a:buSzTx/>
                        <a:buFontTx/>
                        <a:buNone/>
                      </a:pPr>
                      <a:endParaRPr lang="zh-CN" altLang="en-US"/>
                    </a:p>
                  </a:txBody>
                  <a:tcPr>
                    <a:solidFill>
                      <a:schemeClr val="bg2"/>
                    </a:solidFill>
                  </a:tcPr>
                </a:tc>
                <a:extLst>
                  <a:ext uri="{0D108BD9-81ED-4DB2-BD59-A6C34878D82A}">
                    <a16:rowId xmlns:a16="http://schemas.microsoft.com/office/drawing/2014/main" val="10004"/>
                  </a:ext>
                </a:extLst>
              </a:tr>
              <a:tr h="381000">
                <a:tc>
                  <a:txBody>
                    <a:bodyPr/>
                    <a:lstStyle/>
                    <a:p>
                      <a:pPr algn="l">
                        <a:buClrTx/>
                        <a:buSzTx/>
                        <a:buFontTx/>
                        <a:buNone/>
                      </a:pPr>
                      <a:r>
                        <a:rPr lang="zh-CN" altLang="en-US" b="1">
                          <a:solidFill>
                            <a:schemeClr val="lt1"/>
                          </a:solidFill>
                        </a:rPr>
                        <a:t>数组操作</a:t>
                      </a:r>
                    </a:p>
                  </a:txBody>
                  <a:tcPr>
                    <a:solidFill>
                      <a:schemeClr val="accent1"/>
                    </a:solidFill>
                  </a:tcPr>
                </a:tc>
                <a:tc>
                  <a:txBody>
                    <a:bodyPr/>
                    <a:lstStyle/>
                    <a:p>
                      <a:pPr algn="l">
                        <a:buClrTx/>
                        <a:buSzTx/>
                        <a:buFontTx/>
                        <a:buNone/>
                      </a:pPr>
                      <a:r>
                        <a:rPr lang="zh-CN" altLang="en-US" b="1">
                          <a:solidFill>
                            <a:schemeClr val="lt1"/>
                          </a:solidFill>
                        </a:rPr>
                        <a:t>描述</a:t>
                      </a:r>
                    </a:p>
                  </a:txBody>
                  <a:tcPr>
                    <a:solidFill>
                      <a:schemeClr val="accent1"/>
                    </a:solidFill>
                  </a:tcPr>
                </a:tc>
                <a:extLst>
                  <a:ext uri="{0D108BD9-81ED-4DB2-BD59-A6C34878D82A}">
                    <a16:rowId xmlns:a16="http://schemas.microsoft.com/office/drawing/2014/main" val="10005"/>
                  </a:ext>
                </a:extLst>
              </a:tr>
              <a:tr h="381000">
                <a:tc>
                  <a:txBody>
                    <a:bodyPr/>
                    <a:lstStyle/>
                    <a:p>
                      <a:pPr algn="l">
                        <a:buClrTx/>
                        <a:buSzTx/>
                        <a:buFontTx/>
                        <a:buNone/>
                      </a:pPr>
                      <a:r>
                        <a:rPr lang="en-US" altLang="zh-CN"/>
                        <a:t>np.transpose()/arrat.T</a:t>
                      </a:r>
                      <a:endParaRPr lang="zh-CN" altLang="en-US"/>
                    </a:p>
                  </a:txBody>
                  <a:tcPr/>
                </a:tc>
                <a:tc>
                  <a:txBody>
                    <a:bodyPr/>
                    <a:lstStyle/>
                    <a:p>
                      <a:pPr>
                        <a:buNone/>
                      </a:pPr>
                      <a:r>
                        <a:rPr lang="zh-CN" altLang="en-US"/>
                        <a:t>矩阵转置</a:t>
                      </a:r>
                    </a:p>
                  </a:txBody>
                  <a:tcPr/>
                </a:tc>
                <a:extLst>
                  <a:ext uri="{0D108BD9-81ED-4DB2-BD59-A6C34878D82A}">
                    <a16:rowId xmlns:a16="http://schemas.microsoft.com/office/drawing/2014/main" val="10006"/>
                  </a:ext>
                </a:extLst>
              </a:tr>
              <a:tr h="381000">
                <a:tc>
                  <a:txBody>
                    <a:bodyPr/>
                    <a:lstStyle/>
                    <a:p>
                      <a:pPr algn="l">
                        <a:buClrTx/>
                        <a:buSzTx/>
                        <a:buFontTx/>
                        <a:buNone/>
                      </a:pPr>
                      <a:r>
                        <a:rPr lang="en-US" altLang="zh-CN"/>
                        <a:t>np.linalg.inv(matrix)</a:t>
                      </a:r>
                      <a:endParaRPr lang="zh-CN" altLang="en-US"/>
                    </a:p>
                  </a:txBody>
                  <a:tcPr/>
                </a:tc>
                <a:tc>
                  <a:txBody>
                    <a:bodyPr/>
                    <a:lstStyle/>
                    <a:p>
                      <a:pPr>
                        <a:buNone/>
                      </a:pPr>
                      <a:r>
                        <a:rPr lang="zh-CN" altLang="en-US"/>
                        <a:t>求逆矩阵</a:t>
                      </a:r>
                    </a:p>
                  </a:txBody>
                  <a:tcPr/>
                </a:tc>
                <a:extLst>
                  <a:ext uri="{0D108BD9-81ED-4DB2-BD59-A6C34878D82A}">
                    <a16:rowId xmlns:a16="http://schemas.microsoft.com/office/drawing/2014/main" val="10007"/>
                  </a:ext>
                </a:extLst>
              </a:tr>
              <a:tr h="381000">
                <a:tc>
                  <a:txBody>
                    <a:bodyPr/>
                    <a:lstStyle/>
                    <a:p>
                      <a:pPr algn="l">
                        <a:buClrTx/>
                        <a:buSzTx/>
                        <a:buFontTx/>
                        <a:buNone/>
                      </a:pPr>
                      <a:r>
                        <a:rPr lang="zh-CN" altLang="en-US" b="1">
                          <a:solidFill>
                            <a:schemeClr val="lt1"/>
                          </a:solidFill>
                        </a:rPr>
                        <a:t>数学计算</a:t>
                      </a:r>
                    </a:p>
                  </a:txBody>
                  <a:tcPr>
                    <a:solidFill>
                      <a:schemeClr val="accent1"/>
                    </a:solidFill>
                  </a:tcPr>
                </a:tc>
                <a:tc>
                  <a:txBody>
                    <a:bodyPr/>
                    <a:lstStyle/>
                    <a:p>
                      <a:pPr algn="l">
                        <a:buClrTx/>
                        <a:buSzTx/>
                        <a:buFontTx/>
                        <a:buNone/>
                      </a:pPr>
                      <a:r>
                        <a:rPr lang="zh-CN" altLang="en-US" b="1">
                          <a:solidFill>
                            <a:schemeClr val="lt1"/>
                          </a:solidFill>
                        </a:rPr>
                        <a:t>描述</a:t>
                      </a:r>
                    </a:p>
                  </a:txBody>
                  <a:tcPr>
                    <a:solidFill>
                      <a:schemeClr val="accent1"/>
                    </a:solidFill>
                  </a:tcPr>
                </a:tc>
                <a:extLst>
                  <a:ext uri="{0D108BD9-81ED-4DB2-BD59-A6C34878D82A}">
                    <a16:rowId xmlns:a16="http://schemas.microsoft.com/office/drawing/2014/main" val="10008"/>
                  </a:ext>
                </a:extLst>
              </a:tr>
              <a:tr h="381000">
                <a:tc>
                  <a:txBody>
                    <a:bodyPr/>
                    <a:lstStyle/>
                    <a:p>
                      <a:pPr algn="l">
                        <a:buClrTx/>
                        <a:buSzTx/>
                        <a:buFontTx/>
                        <a:buNone/>
                      </a:pPr>
                      <a:r>
                        <a:rPr lang="en-US" altLang="zh-CN"/>
                        <a:t>np.add(a,b)</a:t>
                      </a:r>
                      <a:endParaRPr lang="zh-CN" altLang="en-US"/>
                    </a:p>
                  </a:txBody>
                  <a:tcPr/>
                </a:tc>
                <a:tc>
                  <a:txBody>
                    <a:bodyPr/>
                    <a:lstStyle/>
                    <a:p>
                      <a:pPr>
                        <a:buNone/>
                      </a:pPr>
                      <a:r>
                        <a:rPr lang="zh-CN" altLang="en-US"/>
                        <a:t>矩阵</a:t>
                      </a:r>
                      <a:r>
                        <a:rPr lang="en-US" altLang="zh-CN"/>
                        <a:t>a+</a:t>
                      </a:r>
                      <a:r>
                        <a:rPr lang="zh-CN" altLang="en-US"/>
                        <a:t>矩阵</a:t>
                      </a:r>
                      <a:r>
                        <a:rPr lang="en-US" altLang="zh-CN"/>
                        <a:t>b</a:t>
                      </a:r>
                    </a:p>
                  </a:txBody>
                  <a:tcPr/>
                </a:tc>
                <a:extLst>
                  <a:ext uri="{0D108BD9-81ED-4DB2-BD59-A6C34878D82A}">
                    <a16:rowId xmlns:a16="http://schemas.microsoft.com/office/drawing/2014/main" val="10009"/>
                  </a:ext>
                </a:extLst>
              </a:tr>
              <a:tr h="381000">
                <a:tc>
                  <a:txBody>
                    <a:bodyPr/>
                    <a:lstStyle/>
                    <a:p>
                      <a:pPr algn="l">
                        <a:buClrTx/>
                        <a:buSzTx/>
                        <a:buFontTx/>
                        <a:buNone/>
                      </a:pPr>
                      <a:r>
                        <a:rPr lang="en-US" altLang="zh-CN" sz="1800">
                          <a:sym typeface="+mn-ea"/>
                        </a:rPr>
                        <a:t>np.substract(a,b)</a:t>
                      </a:r>
                      <a:endParaRPr lang="zh-CN" altLang="en-US"/>
                    </a:p>
                  </a:txBody>
                  <a:tcPr/>
                </a:tc>
                <a:tc>
                  <a:txBody>
                    <a:bodyPr/>
                    <a:lstStyle/>
                    <a:p>
                      <a:pPr>
                        <a:buNone/>
                      </a:pPr>
                      <a:r>
                        <a:rPr lang="zh-CN" altLang="en-US" sz="1800">
                          <a:sym typeface="+mn-ea"/>
                        </a:rPr>
                        <a:t>矩阵</a:t>
                      </a:r>
                      <a:r>
                        <a:rPr lang="en-US" altLang="zh-CN" sz="1800">
                          <a:sym typeface="+mn-ea"/>
                        </a:rPr>
                        <a:t>a</a:t>
                      </a:r>
                      <a:r>
                        <a:rPr lang="zh-CN" altLang="en-US" sz="1800">
                          <a:sym typeface="+mn-ea"/>
                        </a:rPr>
                        <a:t>减矩阵</a:t>
                      </a:r>
                      <a:r>
                        <a:rPr lang="en-US" altLang="zh-CN" sz="1800">
                          <a:sym typeface="+mn-ea"/>
                        </a:rPr>
                        <a:t>b</a:t>
                      </a:r>
                      <a:endParaRPr lang="zh-CN" altLang="en-US"/>
                    </a:p>
                  </a:txBody>
                  <a:tcPr/>
                </a:tc>
                <a:extLst>
                  <a:ext uri="{0D108BD9-81ED-4DB2-BD59-A6C34878D82A}">
                    <a16:rowId xmlns:a16="http://schemas.microsoft.com/office/drawing/2014/main" val="10010"/>
                  </a:ext>
                </a:extLst>
              </a:tr>
              <a:tr h="381000">
                <a:tc>
                  <a:txBody>
                    <a:bodyPr/>
                    <a:lstStyle/>
                    <a:p>
                      <a:pPr algn="l">
                        <a:buClrTx/>
                        <a:buSzTx/>
                        <a:buFontTx/>
                        <a:buNone/>
                      </a:pPr>
                      <a:r>
                        <a:rPr lang="en-US" altLang="zh-CN" sz="1800">
                          <a:sym typeface="+mn-ea"/>
                        </a:rPr>
                        <a:t>np.divide(a,b)</a:t>
                      </a:r>
                      <a:endParaRPr lang="zh-CN" altLang="en-US"/>
                    </a:p>
                  </a:txBody>
                  <a:tcPr/>
                </a:tc>
                <a:tc>
                  <a:txBody>
                    <a:bodyPr/>
                    <a:lstStyle/>
                    <a:p>
                      <a:pPr>
                        <a:buNone/>
                      </a:pPr>
                      <a:r>
                        <a:rPr lang="zh-CN" altLang="en-US" sz="1800">
                          <a:sym typeface="+mn-ea"/>
                        </a:rPr>
                        <a:t>矩阵</a:t>
                      </a:r>
                      <a:r>
                        <a:rPr lang="en-US" altLang="zh-CN" sz="1800">
                          <a:sym typeface="+mn-ea"/>
                        </a:rPr>
                        <a:t>a</a:t>
                      </a:r>
                      <a:r>
                        <a:rPr lang="zh-CN" altLang="en-US" sz="1800">
                          <a:sym typeface="+mn-ea"/>
                        </a:rPr>
                        <a:t>除矩阵</a:t>
                      </a:r>
                      <a:r>
                        <a:rPr lang="en-US" altLang="zh-CN" sz="1800">
                          <a:sym typeface="+mn-ea"/>
                        </a:rPr>
                        <a:t>b</a:t>
                      </a:r>
                      <a:endParaRPr lang="zh-CN" altLang="en-US"/>
                    </a:p>
                  </a:txBody>
                  <a:tcPr/>
                </a:tc>
                <a:extLst>
                  <a:ext uri="{0D108BD9-81ED-4DB2-BD59-A6C34878D82A}">
                    <a16:rowId xmlns:a16="http://schemas.microsoft.com/office/drawing/2014/main" val="10011"/>
                  </a:ext>
                </a:extLst>
              </a:tr>
              <a:tr h="381000">
                <a:tc>
                  <a:txBody>
                    <a:bodyPr/>
                    <a:lstStyle/>
                    <a:p>
                      <a:pPr algn="l">
                        <a:buClrTx/>
                        <a:buSzTx/>
                        <a:buFontTx/>
                        <a:buNone/>
                      </a:pPr>
                      <a:r>
                        <a:rPr lang="en-US" altLang="zh-CN"/>
                        <a:t>...</a:t>
                      </a:r>
                    </a:p>
                  </a:txBody>
                  <a:tcPr/>
                </a:tc>
                <a:tc>
                  <a:txBody>
                    <a:bodyPr/>
                    <a:lstStyle/>
                    <a:p>
                      <a:pPr>
                        <a:buNone/>
                      </a:pPr>
                      <a:endParaRPr lang="zh-CN" altLang="en-US"/>
                    </a:p>
                  </a:txBody>
                  <a:tcPr/>
                </a:tc>
                <a:extLst>
                  <a:ext uri="{0D108BD9-81ED-4DB2-BD59-A6C34878D82A}">
                    <a16:rowId xmlns:a16="http://schemas.microsoft.com/office/drawing/2014/main" val="10012"/>
                  </a:ext>
                </a:extLst>
              </a:tr>
              <a:tr h="381000">
                <a:tc>
                  <a:txBody>
                    <a:bodyPr/>
                    <a:lstStyle/>
                    <a:p>
                      <a:pPr algn="l">
                        <a:buClrTx/>
                        <a:buSzTx/>
                        <a:buFontTx/>
                        <a:buNone/>
                      </a:pPr>
                      <a:r>
                        <a:rPr lang="en-US" altLang="zh-CN"/>
                        <a:t>np.mean(array)</a:t>
                      </a:r>
                      <a:endParaRPr lang="zh-CN" altLang="en-US"/>
                    </a:p>
                  </a:txBody>
                  <a:tcPr/>
                </a:tc>
                <a:tc>
                  <a:txBody>
                    <a:bodyPr/>
                    <a:lstStyle/>
                    <a:p>
                      <a:pPr>
                        <a:buNone/>
                      </a:pPr>
                      <a:endParaRPr lang="zh-CN" altLang="en-US"/>
                    </a:p>
                  </a:txBody>
                  <a:tcPr/>
                </a:tc>
                <a:extLst>
                  <a:ext uri="{0D108BD9-81ED-4DB2-BD59-A6C34878D82A}">
                    <a16:rowId xmlns:a16="http://schemas.microsoft.com/office/drawing/2014/main" val="10013"/>
                  </a:ext>
                </a:extLst>
              </a:tr>
              <a:tr h="381000">
                <a:tc>
                  <a:txBody>
                    <a:bodyPr/>
                    <a:lstStyle/>
                    <a:p>
                      <a:pPr algn="l">
                        <a:buClrTx/>
                        <a:buSzTx/>
                        <a:buFontTx/>
                        <a:buNone/>
                      </a:pPr>
                      <a:r>
                        <a:rPr lang="en-US" altLang="zh-CN"/>
                        <a:t>np.std(array)</a:t>
                      </a:r>
                    </a:p>
                  </a:txBody>
                  <a:tcPr/>
                </a:tc>
                <a:tc>
                  <a:txBody>
                    <a:bodyPr/>
                    <a:lstStyle/>
                    <a:p>
                      <a:pPr>
                        <a:buNone/>
                      </a:pPr>
                      <a:endParaRPr lang="zh-CN" altLang="en-US"/>
                    </a:p>
                  </a:txBody>
                  <a:tcPr/>
                </a:tc>
                <a:extLst>
                  <a:ext uri="{0D108BD9-81ED-4DB2-BD59-A6C34878D82A}">
                    <a16:rowId xmlns:a16="http://schemas.microsoft.com/office/drawing/2014/main" val="10014"/>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summary</a:t>
            </a:r>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AFBFFF-4DB9-4D40-9D08-8646D0DA41EC}" type="slidenum">
              <a:rPr kumimoji="1" lang="zh-CN" altLang="en-US" smtClean="0"/>
              <a:t>69</a:t>
            </a:fld>
            <a:endParaRPr kumimoji="1" lang="zh-CN" altLang="en-US"/>
          </a:p>
        </p:txBody>
      </p:sp>
      <p:graphicFrame>
        <p:nvGraphicFramePr>
          <p:cNvPr id="6" name="表格 5"/>
          <p:cNvGraphicFramePr/>
          <p:nvPr/>
        </p:nvGraphicFramePr>
        <p:xfrm>
          <a:off x="1410970" y="1796415"/>
          <a:ext cx="8533130" cy="4180205"/>
        </p:xfrm>
        <a:graphic>
          <a:graphicData uri="http://schemas.openxmlformats.org/drawingml/2006/table">
            <a:tbl>
              <a:tblPr firstRow="1" bandRow="1">
                <a:tableStyleId>{5C22544A-7EE6-4342-B048-85BDC9FD1C3A}</a:tableStyleId>
              </a:tblPr>
              <a:tblGrid>
                <a:gridCol w="4266565">
                  <a:extLst>
                    <a:ext uri="{9D8B030D-6E8A-4147-A177-3AD203B41FA5}">
                      <a16:colId xmlns:a16="http://schemas.microsoft.com/office/drawing/2014/main" val="20000"/>
                    </a:ext>
                  </a:extLst>
                </a:gridCol>
                <a:gridCol w="4266565">
                  <a:extLst>
                    <a:ext uri="{9D8B030D-6E8A-4147-A177-3AD203B41FA5}">
                      <a16:colId xmlns:a16="http://schemas.microsoft.com/office/drawing/2014/main" val="20001"/>
                    </a:ext>
                  </a:extLst>
                </a:gridCol>
              </a:tblGrid>
              <a:tr h="381000">
                <a:tc>
                  <a:txBody>
                    <a:bodyPr/>
                    <a:lstStyle/>
                    <a:p>
                      <a:pPr>
                        <a:buNone/>
                      </a:pPr>
                      <a:r>
                        <a:rPr lang="zh-CN" altLang="en-US"/>
                        <a:t>切片和子集</a:t>
                      </a:r>
                    </a:p>
                  </a:txBody>
                  <a:tcPr/>
                </a:tc>
                <a:tc>
                  <a:txBody>
                    <a:bodyPr/>
                    <a:lstStyle/>
                    <a:p>
                      <a:pPr>
                        <a:buNone/>
                      </a:pPr>
                      <a:r>
                        <a:rPr lang="zh-CN" altLang="en-US"/>
                        <a:t>描述</a:t>
                      </a:r>
                    </a:p>
                  </a:txBody>
                  <a:tcPr/>
                </a:tc>
                <a:extLst>
                  <a:ext uri="{0D108BD9-81ED-4DB2-BD59-A6C34878D82A}">
                    <a16:rowId xmlns:a16="http://schemas.microsoft.com/office/drawing/2014/main" val="10000"/>
                  </a:ext>
                </a:extLst>
              </a:tr>
              <a:tr h="370205">
                <a:tc>
                  <a:txBody>
                    <a:bodyPr/>
                    <a:lstStyle/>
                    <a:p>
                      <a:pPr>
                        <a:buNone/>
                      </a:pPr>
                      <a:r>
                        <a:rPr lang="en-US" altLang="zh-CN"/>
                        <a:t>array[i]</a:t>
                      </a:r>
                    </a:p>
                  </a:txBody>
                  <a:tcPr/>
                </a:tc>
                <a:tc>
                  <a:txBody>
                    <a:bodyPr/>
                    <a:lstStyle/>
                    <a:p>
                      <a:pPr>
                        <a:buNone/>
                      </a:pPr>
                      <a:r>
                        <a:rPr lang="zh-CN" altLang="en-US"/>
                        <a:t>索引</a:t>
                      </a:r>
                      <a:r>
                        <a:rPr lang="en-US" altLang="zh-CN"/>
                        <a:t>[i]</a:t>
                      </a:r>
                      <a:r>
                        <a:rPr lang="zh-CN" altLang="en-US"/>
                        <a:t>处的一维数组</a:t>
                      </a:r>
                    </a:p>
                  </a:txBody>
                  <a:tcPr/>
                </a:tc>
                <a:extLst>
                  <a:ext uri="{0D108BD9-81ED-4DB2-BD59-A6C34878D82A}">
                    <a16:rowId xmlns:a16="http://schemas.microsoft.com/office/drawing/2014/main" val="10001"/>
                  </a:ext>
                </a:extLst>
              </a:tr>
              <a:tr h="381000">
                <a:tc>
                  <a:txBody>
                    <a:bodyPr/>
                    <a:lstStyle/>
                    <a:p>
                      <a:pPr>
                        <a:buNone/>
                      </a:pPr>
                      <a:r>
                        <a:rPr lang="en-US" altLang="zh-CN"/>
                        <a:t>array[i,j]</a:t>
                      </a:r>
                    </a:p>
                  </a:txBody>
                  <a:tcPr/>
                </a:tc>
                <a:tc>
                  <a:txBody>
                    <a:bodyPr/>
                    <a:lstStyle/>
                    <a:p>
                      <a:pPr>
                        <a:buNone/>
                      </a:pPr>
                      <a:r>
                        <a:rPr lang="zh-CN" altLang="en-US"/>
                        <a:t>索引</a:t>
                      </a:r>
                      <a:r>
                        <a:rPr lang="en-US" altLang="zh-CN"/>
                        <a:t>[i][j]</a:t>
                      </a:r>
                      <a:r>
                        <a:rPr lang="zh-CN" altLang="en-US"/>
                        <a:t>处的二维数组</a:t>
                      </a:r>
                    </a:p>
                  </a:txBody>
                  <a:tcPr/>
                </a:tc>
                <a:extLst>
                  <a:ext uri="{0D108BD9-81ED-4DB2-BD59-A6C34878D82A}">
                    <a16:rowId xmlns:a16="http://schemas.microsoft.com/office/drawing/2014/main" val="10002"/>
                  </a:ext>
                </a:extLst>
              </a:tr>
              <a:tr h="381000">
                <a:tc>
                  <a:txBody>
                    <a:bodyPr/>
                    <a:lstStyle/>
                    <a:p>
                      <a:pPr>
                        <a:buNone/>
                      </a:pPr>
                      <a:r>
                        <a:rPr lang="en-US" altLang="zh-CN" sz="1800">
                          <a:sym typeface="+mn-ea"/>
                        </a:rPr>
                        <a:t>array[i&lt;4]</a:t>
                      </a:r>
                      <a:endParaRPr lang="en-US" altLang="zh-CN"/>
                    </a:p>
                  </a:txBody>
                  <a:tcPr/>
                </a:tc>
                <a:tc>
                  <a:txBody>
                    <a:bodyPr/>
                    <a:lstStyle/>
                    <a:p>
                      <a:pPr>
                        <a:buNone/>
                      </a:pPr>
                      <a:r>
                        <a:rPr lang="zh-CN" altLang="en-US"/>
                        <a:t>布尔索引</a:t>
                      </a:r>
                    </a:p>
                  </a:txBody>
                  <a:tcPr/>
                </a:tc>
                <a:extLst>
                  <a:ext uri="{0D108BD9-81ED-4DB2-BD59-A6C34878D82A}">
                    <a16:rowId xmlns:a16="http://schemas.microsoft.com/office/drawing/2014/main" val="10003"/>
                  </a:ext>
                </a:extLst>
              </a:tr>
              <a:tr h="381000">
                <a:tc>
                  <a:txBody>
                    <a:bodyPr/>
                    <a:lstStyle/>
                    <a:p>
                      <a:pPr algn="l">
                        <a:buClrTx/>
                        <a:buSzTx/>
                        <a:buFontTx/>
                        <a:buNone/>
                      </a:pPr>
                      <a:r>
                        <a:rPr lang="en-US" altLang="zh-CN" sz="1800">
                          <a:sym typeface="+mn-ea"/>
                        </a:rPr>
                        <a:t>array[0:3]</a:t>
                      </a:r>
                      <a:endParaRPr lang="en-US" altLang="zh-CN"/>
                    </a:p>
                  </a:txBody>
                  <a:tcPr>
                    <a:solidFill>
                      <a:schemeClr val="bg2"/>
                    </a:solidFill>
                  </a:tcPr>
                </a:tc>
                <a:tc>
                  <a:txBody>
                    <a:bodyPr/>
                    <a:lstStyle/>
                    <a:p>
                      <a:pPr algn="l">
                        <a:buClrTx/>
                        <a:buSzTx/>
                        <a:buFontTx/>
                        <a:buNone/>
                      </a:pPr>
                      <a:r>
                        <a:rPr lang="zh-CN" altLang="en-US"/>
                        <a:t>选择索引为</a:t>
                      </a:r>
                      <a:r>
                        <a:rPr lang="en-US" altLang="zh-CN"/>
                        <a:t>0,1,2</a:t>
                      </a:r>
                      <a:endParaRPr lang="zh-CN" altLang="en-US"/>
                    </a:p>
                  </a:txBody>
                  <a:tcPr>
                    <a:solidFill>
                      <a:schemeClr val="bg2"/>
                    </a:solidFill>
                  </a:tcPr>
                </a:tc>
                <a:extLst>
                  <a:ext uri="{0D108BD9-81ED-4DB2-BD59-A6C34878D82A}">
                    <a16:rowId xmlns:a16="http://schemas.microsoft.com/office/drawing/2014/main" val="10004"/>
                  </a:ext>
                </a:extLst>
              </a:tr>
              <a:tr h="381000">
                <a:tc>
                  <a:txBody>
                    <a:bodyPr/>
                    <a:lstStyle/>
                    <a:p>
                      <a:pPr algn="l">
                        <a:buClrTx/>
                        <a:buSzTx/>
                        <a:buFontTx/>
                        <a:buNone/>
                      </a:pPr>
                      <a:r>
                        <a:rPr lang="en-US" altLang="zh-CN" sz="1800">
                          <a:sym typeface="+mn-ea"/>
                        </a:rPr>
                        <a:t>array[0:3,1]</a:t>
                      </a:r>
                      <a:endParaRPr lang="en-US" altLang="zh-CN"/>
                    </a:p>
                  </a:txBody>
                  <a:tcPr/>
                </a:tc>
                <a:tc>
                  <a:txBody>
                    <a:bodyPr/>
                    <a:lstStyle/>
                    <a:p>
                      <a:pPr algn="l">
                        <a:buClrTx/>
                        <a:buSzTx/>
                        <a:buFontTx/>
                        <a:buNone/>
                      </a:pPr>
                      <a:r>
                        <a:rPr lang="zh-CN" altLang="en-US"/>
                        <a:t>选择索引为</a:t>
                      </a:r>
                      <a:r>
                        <a:rPr lang="en-US" altLang="zh-CN"/>
                        <a:t>0,1,2</a:t>
                      </a:r>
                      <a:r>
                        <a:rPr lang="zh-CN" altLang="en-US"/>
                        <a:t>行，第</a:t>
                      </a:r>
                      <a:r>
                        <a:rPr lang="en-US" altLang="zh-CN"/>
                        <a:t>1</a:t>
                      </a:r>
                      <a:r>
                        <a:rPr lang="zh-CN" altLang="en-US"/>
                        <a:t>列</a:t>
                      </a:r>
                    </a:p>
                  </a:txBody>
                  <a:tcPr/>
                </a:tc>
                <a:extLst>
                  <a:ext uri="{0D108BD9-81ED-4DB2-BD59-A6C34878D82A}">
                    <a16:rowId xmlns:a16="http://schemas.microsoft.com/office/drawing/2014/main" val="10005"/>
                  </a:ext>
                </a:extLst>
              </a:tr>
              <a:tr h="381000">
                <a:tc>
                  <a:txBody>
                    <a:bodyPr/>
                    <a:lstStyle/>
                    <a:p>
                      <a:pPr algn="l">
                        <a:buClrTx/>
                        <a:buSzTx/>
                        <a:buFontTx/>
                        <a:buNone/>
                      </a:pPr>
                      <a:r>
                        <a:rPr lang="en-US" altLang="zh-CN" sz="1800">
                          <a:sym typeface="+mn-ea"/>
                        </a:rPr>
                        <a:t>array[:1]</a:t>
                      </a:r>
                      <a:endParaRPr lang="en-US" altLang="zh-CN"/>
                    </a:p>
                  </a:txBody>
                  <a:tcPr/>
                </a:tc>
                <a:tc>
                  <a:txBody>
                    <a:bodyPr/>
                    <a:lstStyle/>
                    <a:p>
                      <a:pPr>
                        <a:buNone/>
                      </a:pPr>
                      <a:r>
                        <a:rPr lang="zh-CN" altLang="en-US"/>
                        <a:t>选择第</a:t>
                      </a:r>
                      <a:r>
                        <a:rPr lang="en-US" altLang="zh-CN"/>
                        <a:t>0</a:t>
                      </a:r>
                      <a:r>
                        <a:rPr lang="zh-CN" altLang="en-US"/>
                        <a:t>行数据项</a:t>
                      </a:r>
                    </a:p>
                  </a:txBody>
                  <a:tcPr/>
                </a:tc>
                <a:extLst>
                  <a:ext uri="{0D108BD9-81ED-4DB2-BD59-A6C34878D82A}">
                    <a16:rowId xmlns:a16="http://schemas.microsoft.com/office/drawing/2014/main" val="10006"/>
                  </a:ext>
                </a:extLst>
              </a:tr>
              <a:tr h="381000">
                <a:tc>
                  <a:txBody>
                    <a:bodyPr/>
                    <a:lstStyle/>
                    <a:p>
                      <a:pPr algn="l">
                        <a:buClrTx/>
                        <a:buSzTx/>
                        <a:buFontTx/>
                        <a:buNone/>
                      </a:pPr>
                      <a:r>
                        <a:rPr lang="en-US" altLang="zh-CN" sz="1800">
                          <a:sym typeface="+mn-ea"/>
                        </a:rPr>
                        <a:t>array[1:2,:]</a:t>
                      </a:r>
                      <a:endParaRPr lang="en-US" altLang="zh-CN"/>
                    </a:p>
                  </a:txBody>
                  <a:tcPr/>
                </a:tc>
                <a:tc>
                  <a:txBody>
                    <a:bodyPr/>
                    <a:lstStyle/>
                    <a:p>
                      <a:pPr>
                        <a:buNone/>
                      </a:pPr>
                      <a:r>
                        <a:rPr lang="zh-CN" altLang="en-US"/>
                        <a:t>选择第</a:t>
                      </a:r>
                      <a:r>
                        <a:rPr lang="en-US" altLang="zh-CN"/>
                        <a:t>1</a:t>
                      </a:r>
                      <a:r>
                        <a:rPr lang="zh-CN" altLang="en-US"/>
                        <a:t>行数据项</a:t>
                      </a:r>
                    </a:p>
                  </a:txBody>
                  <a:tcPr/>
                </a:tc>
                <a:extLst>
                  <a:ext uri="{0D108BD9-81ED-4DB2-BD59-A6C34878D82A}">
                    <a16:rowId xmlns:a16="http://schemas.microsoft.com/office/drawing/2014/main" val="10007"/>
                  </a:ext>
                </a:extLst>
              </a:tr>
              <a:tr h="381000">
                <a:tc>
                  <a:txBody>
                    <a:bodyPr/>
                    <a:lstStyle/>
                    <a:p>
                      <a:pPr algn="l">
                        <a:buClrTx/>
                        <a:buSzTx/>
                        <a:buFontTx/>
                        <a:buNone/>
                      </a:pPr>
                      <a:r>
                        <a:rPr lang="en-US" altLang="zh-CN" sz="1800">
                          <a:sym typeface="+mn-ea"/>
                        </a:rPr>
                        <a:t>array[::-1]</a:t>
                      </a:r>
                      <a:endParaRPr lang="en-US" altLang="zh-CN"/>
                    </a:p>
                  </a:txBody>
                  <a:tcPr/>
                </a:tc>
                <a:tc>
                  <a:txBody>
                    <a:bodyPr/>
                    <a:lstStyle/>
                    <a:p>
                      <a:pPr>
                        <a:buNone/>
                      </a:pPr>
                      <a:r>
                        <a:rPr lang="zh-CN" altLang="en-US"/>
                        <a:t>反转数组</a:t>
                      </a:r>
                    </a:p>
                  </a:txBody>
                  <a:tcPr/>
                </a:tc>
                <a:extLst>
                  <a:ext uri="{0D108BD9-81ED-4DB2-BD59-A6C34878D82A}">
                    <a16:rowId xmlns:a16="http://schemas.microsoft.com/office/drawing/2014/main" val="10008"/>
                  </a:ext>
                </a:extLst>
              </a:tr>
              <a:tr h="381000">
                <a:tc>
                  <a:txBody>
                    <a:bodyPr/>
                    <a:lstStyle/>
                    <a:p>
                      <a:pPr algn="l">
                        <a:buClrTx/>
                        <a:buSzTx/>
                        <a:buFontTx/>
                        <a:buNone/>
                      </a:pPr>
                      <a:endParaRPr lang="en-US" altLang="zh-CN"/>
                    </a:p>
                  </a:txBody>
                  <a:tcPr/>
                </a:tc>
                <a:tc>
                  <a:txBody>
                    <a:bodyPr/>
                    <a:lstStyle/>
                    <a:p>
                      <a:pPr>
                        <a:buNone/>
                      </a:pPr>
                      <a:endParaRPr lang="zh-CN" altLang="en-US"/>
                    </a:p>
                  </a:txBody>
                  <a:tcPr/>
                </a:tc>
                <a:extLst>
                  <a:ext uri="{0D108BD9-81ED-4DB2-BD59-A6C34878D82A}">
                    <a16:rowId xmlns:a16="http://schemas.microsoft.com/office/drawing/2014/main" val="10009"/>
                  </a:ext>
                </a:extLst>
              </a:tr>
              <a:tr h="381000">
                <a:tc>
                  <a:txBody>
                    <a:bodyPr/>
                    <a:lstStyle/>
                    <a:p>
                      <a:pPr algn="l">
                        <a:buClrTx/>
                        <a:buSzTx/>
                        <a:buFontTx/>
                        <a:buNone/>
                      </a:pPr>
                      <a:endParaRPr lang="en-US" altLang="zh-CN"/>
                    </a:p>
                  </a:txBody>
                  <a:tcPr/>
                </a:tc>
                <a:tc>
                  <a:txBody>
                    <a:bodyPr/>
                    <a:lstStyle/>
                    <a:p>
                      <a:pPr>
                        <a:buNone/>
                      </a:pPr>
                      <a:endParaRPr lang="zh-CN" altLang="en-US"/>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9420" y="64770"/>
            <a:ext cx="10515600" cy="1325563"/>
          </a:xfrm>
        </p:spPr>
        <p:txBody>
          <a:bodyPr/>
          <a:lstStyle/>
          <a:p>
            <a:r>
              <a:rPr kumimoji="1" lang="en-US" altLang="zh-CN" dirty="0"/>
              <a:t>NumPy data types</a:t>
            </a:r>
          </a:p>
        </p:txBody>
      </p:sp>
      <p:sp>
        <p:nvSpPr>
          <p:cNvPr id="7" name="Content Placeholder 2"/>
          <p:cNvSpPr txBox="1"/>
          <p:nvPr/>
        </p:nvSpPr>
        <p:spPr>
          <a:xfrm>
            <a:off x="553963" y="1153719"/>
            <a:ext cx="11352299" cy="4437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0" i="0" dirty="0">
                <a:solidFill>
                  <a:srgbClr val="000000"/>
                </a:solidFill>
                <a:effectLst/>
                <a:latin typeface="Avenir Book" panose="02000503020000020003" pitchFamily="2" charset="0"/>
                <a:ea typeface="Lato" panose="020F0502020204030203" pitchFamily="34" charset="0"/>
                <a:cs typeface="Lato" panose="020F0502020204030203" pitchFamily="34" charset="0"/>
              </a:rPr>
              <a:t>NumPy has some extra data types, and refer to data types with one character</a:t>
            </a:r>
          </a:p>
          <a:p>
            <a:pPr algn="l">
              <a:buFont typeface="Arial" panose="020B0604020202020204" pitchFamily="34" charset="0"/>
              <a:buChar char="•"/>
            </a:pPr>
            <a:r>
              <a:rPr lang="en-US" b="0" i="0" dirty="0" err="1">
                <a:solidFill>
                  <a:schemeClr val="accent2"/>
                </a:solidFill>
                <a:effectLst/>
                <a:latin typeface="Avenir Book" panose="02000503020000020003" pitchFamily="2" charset="0"/>
                <a:ea typeface="Lato" panose="020F0502020204030203" pitchFamily="34" charset="0"/>
                <a:cs typeface="Lato" panose="020F0502020204030203" pitchFamily="34" charset="0"/>
              </a:rPr>
              <a:t>i</a:t>
            </a:r>
            <a:r>
              <a:rPr lang="en-US" b="0" i="0" dirty="0">
                <a:solidFill>
                  <a:schemeClr val="accent2"/>
                </a:solidFill>
                <a:effectLst/>
                <a:latin typeface="Avenir Book" panose="02000503020000020003" pitchFamily="2" charset="0"/>
                <a:ea typeface="Lato" panose="020F0502020204030203" pitchFamily="34" charset="0"/>
                <a:cs typeface="Lato" panose="020F0502020204030203" pitchFamily="34" charset="0"/>
              </a:rPr>
              <a:t> </a:t>
            </a:r>
            <a:r>
              <a:rPr lang="en-US" b="0" i="0" dirty="0">
                <a:solidFill>
                  <a:srgbClr val="000000"/>
                </a:solidFill>
                <a:effectLst/>
                <a:latin typeface="Avenir Book" panose="02000503020000020003" pitchFamily="2" charset="0"/>
                <a:ea typeface="Lato" panose="020F0502020204030203" pitchFamily="34" charset="0"/>
                <a:cs typeface="Lato" panose="020F0502020204030203" pitchFamily="34" charset="0"/>
              </a:rPr>
              <a:t>- integer</a:t>
            </a:r>
          </a:p>
          <a:p>
            <a:pPr algn="l">
              <a:buFont typeface="Arial" panose="020B0604020202020204" pitchFamily="34" charset="0"/>
              <a:buChar char="•"/>
            </a:pPr>
            <a:r>
              <a:rPr lang="en-US" b="0" i="0" dirty="0">
                <a:solidFill>
                  <a:schemeClr val="accent2"/>
                </a:solidFill>
                <a:effectLst/>
                <a:latin typeface="Avenir Book" panose="02000503020000020003" pitchFamily="2" charset="0"/>
                <a:ea typeface="Lato" panose="020F0502020204030203" pitchFamily="34" charset="0"/>
                <a:cs typeface="Lato" panose="020F0502020204030203" pitchFamily="34" charset="0"/>
              </a:rPr>
              <a:t>b</a:t>
            </a:r>
            <a:r>
              <a:rPr lang="en-US" b="0" i="0" dirty="0">
                <a:solidFill>
                  <a:srgbClr val="000000"/>
                </a:solidFill>
                <a:effectLst/>
                <a:latin typeface="Avenir Book" panose="02000503020000020003" pitchFamily="2" charset="0"/>
                <a:ea typeface="Lato" panose="020F0502020204030203" pitchFamily="34" charset="0"/>
                <a:cs typeface="Lato" panose="020F0502020204030203" pitchFamily="34" charset="0"/>
              </a:rPr>
              <a:t> - </a:t>
            </a:r>
            <a:r>
              <a:rPr lang="en-US" b="0" i="0" dirty="0" err="1">
                <a:solidFill>
                  <a:srgbClr val="000000"/>
                </a:solidFill>
                <a:effectLst/>
                <a:latin typeface="Avenir Book" panose="02000503020000020003" pitchFamily="2" charset="0"/>
                <a:ea typeface="Lato" panose="020F0502020204030203" pitchFamily="34" charset="0"/>
                <a:cs typeface="Lato" panose="020F0502020204030203" pitchFamily="34" charset="0"/>
              </a:rPr>
              <a:t>boolean</a:t>
            </a:r>
            <a:endParaRPr lang="en-US" b="0" i="0" dirty="0">
              <a:solidFill>
                <a:srgbClr val="000000"/>
              </a:solidFill>
              <a:effectLst/>
              <a:latin typeface="Avenir Book" panose="02000503020000020003" pitchFamily="2" charset="0"/>
              <a:ea typeface="Lato" panose="020F0502020204030203" pitchFamily="34" charset="0"/>
              <a:cs typeface="Lato" panose="020F0502020204030203" pitchFamily="34" charset="0"/>
            </a:endParaRPr>
          </a:p>
          <a:p>
            <a:pPr algn="l">
              <a:buFont typeface="Arial" panose="020B0604020202020204" pitchFamily="34" charset="0"/>
              <a:buChar char="•"/>
            </a:pPr>
            <a:r>
              <a:rPr lang="en-US" b="0" i="0" dirty="0">
                <a:solidFill>
                  <a:schemeClr val="accent2"/>
                </a:solidFill>
                <a:effectLst/>
                <a:latin typeface="Avenir Book" panose="02000503020000020003" pitchFamily="2" charset="0"/>
                <a:ea typeface="Lato" panose="020F0502020204030203" pitchFamily="34" charset="0"/>
                <a:cs typeface="Lato" panose="020F0502020204030203" pitchFamily="34" charset="0"/>
              </a:rPr>
              <a:t>u</a:t>
            </a:r>
            <a:r>
              <a:rPr lang="en-US" b="0" i="0" dirty="0">
                <a:solidFill>
                  <a:srgbClr val="000000"/>
                </a:solidFill>
                <a:effectLst/>
                <a:latin typeface="Avenir Book" panose="02000503020000020003" pitchFamily="2" charset="0"/>
                <a:ea typeface="Lato" panose="020F0502020204030203" pitchFamily="34" charset="0"/>
                <a:cs typeface="Lato" panose="020F0502020204030203" pitchFamily="34" charset="0"/>
              </a:rPr>
              <a:t> - unsigned integer</a:t>
            </a:r>
          </a:p>
          <a:p>
            <a:pPr algn="l">
              <a:buFont typeface="Arial" panose="020B0604020202020204" pitchFamily="34" charset="0"/>
              <a:buChar char="•"/>
            </a:pPr>
            <a:r>
              <a:rPr lang="en-US" b="0" i="0" dirty="0">
                <a:solidFill>
                  <a:schemeClr val="accent2"/>
                </a:solidFill>
                <a:effectLst/>
                <a:latin typeface="Avenir Book" panose="02000503020000020003" pitchFamily="2" charset="0"/>
                <a:ea typeface="Lato" panose="020F0502020204030203" pitchFamily="34" charset="0"/>
                <a:cs typeface="Lato" panose="020F0502020204030203" pitchFamily="34" charset="0"/>
              </a:rPr>
              <a:t>f</a:t>
            </a:r>
            <a:r>
              <a:rPr lang="en-US" b="0" i="0" dirty="0">
                <a:solidFill>
                  <a:srgbClr val="000000"/>
                </a:solidFill>
                <a:effectLst/>
                <a:latin typeface="Avenir Book" panose="02000503020000020003" pitchFamily="2" charset="0"/>
                <a:ea typeface="Lato" panose="020F0502020204030203" pitchFamily="34" charset="0"/>
                <a:cs typeface="Lato" panose="020F0502020204030203" pitchFamily="34" charset="0"/>
              </a:rPr>
              <a:t> - float</a:t>
            </a:r>
          </a:p>
          <a:p>
            <a:pPr algn="l">
              <a:buFont typeface="Arial" panose="020B0604020202020204" pitchFamily="34" charset="0"/>
              <a:buChar char="•"/>
            </a:pPr>
            <a:r>
              <a:rPr lang="en-US" b="0" i="0" dirty="0">
                <a:solidFill>
                  <a:schemeClr val="accent2"/>
                </a:solidFill>
                <a:effectLst/>
                <a:latin typeface="Avenir Book" panose="02000503020000020003" pitchFamily="2" charset="0"/>
                <a:ea typeface="Lato" panose="020F0502020204030203" pitchFamily="34" charset="0"/>
                <a:cs typeface="Lato" panose="020F0502020204030203" pitchFamily="34" charset="0"/>
              </a:rPr>
              <a:t>c</a:t>
            </a:r>
            <a:r>
              <a:rPr lang="en-US" b="0" i="0" dirty="0">
                <a:solidFill>
                  <a:srgbClr val="000000"/>
                </a:solidFill>
                <a:effectLst/>
                <a:latin typeface="Avenir Book" panose="02000503020000020003" pitchFamily="2" charset="0"/>
                <a:ea typeface="Lato" panose="020F0502020204030203" pitchFamily="34" charset="0"/>
                <a:cs typeface="Lato" panose="020F0502020204030203" pitchFamily="34" charset="0"/>
              </a:rPr>
              <a:t> - complex float</a:t>
            </a:r>
          </a:p>
        </p:txBody>
      </p:sp>
      <p:sp>
        <p:nvSpPr>
          <p:cNvPr id="8" name="TextBox 11"/>
          <p:cNvSpPr txBox="1"/>
          <p:nvPr/>
        </p:nvSpPr>
        <p:spPr>
          <a:xfrm>
            <a:off x="5335123" y="1981527"/>
            <a:ext cx="6211474" cy="3108543"/>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accent2"/>
                </a:solidFill>
                <a:effectLst/>
                <a:uLnTx/>
                <a:uFillTx/>
                <a:latin typeface="Avenir Book" panose="02000503020000020003" pitchFamily="2" charset="0"/>
                <a:ea typeface="Lato" panose="020F0502020204030203" pitchFamily="34" charset="0"/>
                <a:cs typeface="Lato" panose="020F0502020204030203" pitchFamily="34" charset="0"/>
              </a:rPr>
              <a:t>m</a:t>
            </a:r>
            <a:r>
              <a:rPr kumimoji="0" lang="en-US" sz="2800" b="0" i="0" u="none" strike="noStrike" kern="1200" cap="none" spc="0" normalizeH="0" baseline="0" noProof="0" dirty="0">
                <a:ln>
                  <a:noFill/>
                </a:ln>
                <a:solidFill>
                  <a:srgbClr val="000000"/>
                </a:solidFill>
                <a:effectLst/>
                <a:uLnTx/>
                <a:uFillTx/>
                <a:latin typeface="Avenir Book" panose="02000503020000020003" pitchFamily="2" charset="0"/>
                <a:ea typeface="Lato" panose="020F0502020204030203" pitchFamily="34" charset="0"/>
                <a:cs typeface="Lato" panose="020F0502020204030203" pitchFamily="34" charset="0"/>
              </a:rPr>
              <a:t> - </a:t>
            </a:r>
            <a:r>
              <a:rPr kumimoji="0" lang="en-US" sz="2800" b="0" i="0" u="none" strike="noStrike" kern="1200" cap="none" spc="0" normalizeH="0" baseline="0" noProof="0" dirty="0" err="1">
                <a:ln>
                  <a:noFill/>
                </a:ln>
                <a:solidFill>
                  <a:srgbClr val="000000"/>
                </a:solidFill>
                <a:effectLst/>
                <a:uLnTx/>
                <a:uFillTx/>
                <a:latin typeface="Avenir Book" panose="02000503020000020003" pitchFamily="2" charset="0"/>
                <a:ea typeface="Lato" panose="020F0502020204030203" pitchFamily="34" charset="0"/>
                <a:cs typeface="Lato" panose="020F0502020204030203" pitchFamily="34" charset="0"/>
              </a:rPr>
              <a:t>timedelta</a:t>
            </a:r>
            <a:endParaRPr kumimoji="0" lang="en-US" sz="2800" b="0" i="0" u="none" strike="noStrike" kern="1200" cap="none" spc="0" normalizeH="0" baseline="0" noProof="0" dirty="0">
              <a:ln>
                <a:noFill/>
              </a:ln>
              <a:solidFill>
                <a:srgbClr val="000000"/>
              </a:solidFill>
              <a:effectLst/>
              <a:uLnTx/>
              <a:uFillTx/>
              <a:latin typeface="Avenir Book" panose="02000503020000020003" pitchFamily="2" charset="0"/>
              <a:ea typeface="Lato" panose="020F0502020204030203" pitchFamily="34" charset="0"/>
              <a:cs typeface="Lato" panose="020F0502020204030203" pitchFamily="34" charset="0"/>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accent2"/>
                </a:solidFill>
                <a:effectLst/>
                <a:uLnTx/>
                <a:uFillTx/>
                <a:latin typeface="Avenir Book" panose="02000503020000020003" pitchFamily="2" charset="0"/>
                <a:ea typeface="Lato" panose="020F0502020204030203" pitchFamily="34" charset="0"/>
                <a:cs typeface="Lato" panose="020F0502020204030203" pitchFamily="34" charset="0"/>
              </a:rPr>
              <a:t>M </a:t>
            </a:r>
            <a:r>
              <a:rPr kumimoji="0" lang="en-US" sz="2800" b="0" i="0" u="none" strike="noStrike" kern="1200" cap="none" spc="0" normalizeH="0" baseline="0" noProof="0" dirty="0">
                <a:ln>
                  <a:noFill/>
                </a:ln>
                <a:solidFill>
                  <a:srgbClr val="000000"/>
                </a:solidFill>
                <a:effectLst/>
                <a:uLnTx/>
                <a:uFillTx/>
                <a:latin typeface="Avenir Book" panose="02000503020000020003" pitchFamily="2" charset="0"/>
                <a:ea typeface="Lato" panose="020F0502020204030203" pitchFamily="34" charset="0"/>
                <a:cs typeface="Lato" panose="020F0502020204030203" pitchFamily="34" charset="0"/>
              </a:rPr>
              <a:t>- datetime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accent2"/>
                </a:solidFill>
                <a:effectLst/>
                <a:uLnTx/>
                <a:uFillTx/>
                <a:latin typeface="Avenir Book" panose="02000503020000020003" pitchFamily="2" charset="0"/>
                <a:ea typeface="Lato" panose="020F0502020204030203" pitchFamily="34" charset="0"/>
                <a:cs typeface="Lato" panose="020F0502020204030203" pitchFamily="34" charset="0"/>
              </a:rPr>
              <a:t>O</a:t>
            </a:r>
            <a:r>
              <a:rPr kumimoji="0" lang="en-US" sz="2800" b="0" i="0" u="none" strike="noStrike" kern="1200" cap="none" spc="0" normalizeH="0" baseline="0" noProof="0" dirty="0">
                <a:ln>
                  <a:noFill/>
                </a:ln>
                <a:solidFill>
                  <a:srgbClr val="000000"/>
                </a:solidFill>
                <a:effectLst/>
                <a:uLnTx/>
                <a:uFillTx/>
                <a:latin typeface="Avenir Book" panose="02000503020000020003" pitchFamily="2" charset="0"/>
                <a:ea typeface="Lato" panose="020F0502020204030203" pitchFamily="34" charset="0"/>
                <a:cs typeface="Lato" panose="020F0502020204030203" pitchFamily="34" charset="0"/>
              </a:rPr>
              <a:t> - object</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accent2"/>
                </a:solidFill>
                <a:effectLst/>
                <a:uLnTx/>
                <a:uFillTx/>
                <a:latin typeface="Avenir Book" panose="02000503020000020003" pitchFamily="2" charset="0"/>
                <a:ea typeface="Lato" panose="020F0502020204030203" pitchFamily="34" charset="0"/>
                <a:cs typeface="Lato" panose="020F0502020204030203" pitchFamily="34" charset="0"/>
              </a:rPr>
              <a:t>S</a:t>
            </a:r>
            <a:r>
              <a:rPr kumimoji="0" lang="en-US" sz="2800" b="0" i="0" u="none" strike="noStrike" kern="1200" cap="none" spc="0" normalizeH="0" baseline="0" noProof="0" dirty="0">
                <a:ln>
                  <a:noFill/>
                </a:ln>
                <a:solidFill>
                  <a:srgbClr val="000000"/>
                </a:solidFill>
                <a:effectLst/>
                <a:uLnTx/>
                <a:uFillTx/>
                <a:latin typeface="Avenir Book" panose="02000503020000020003" pitchFamily="2" charset="0"/>
                <a:ea typeface="Lato" panose="020F0502020204030203" pitchFamily="34" charset="0"/>
                <a:cs typeface="Lato" panose="020F0502020204030203" pitchFamily="34" charset="0"/>
              </a:rPr>
              <a:t> - string</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accent2"/>
                </a:solidFill>
                <a:effectLst/>
                <a:uLnTx/>
                <a:uFillTx/>
                <a:latin typeface="Avenir Book" panose="02000503020000020003" pitchFamily="2" charset="0"/>
                <a:ea typeface="Lato" panose="020F0502020204030203" pitchFamily="34" charset="0"/>
                <a:cs typeface="Lato" panose="020F0502020204030203" pitchFamily="34" charset="0"/>
              </a:rPr>
              <a:t>U</a:t>
            </a:r>
            <a:r>
              <a:rPr kumimoji="0" lang="en-US" sz="2800" b="0" i="0" u="none" strike="noStrike" kern="1200" cap="none" spc="0" normalizeH="0" baseline="0" noProof="0" dirty="0">
                <a:ln>
                  <a:noFill/>
                </a:ln>
                <a:solidFill>
                  <a:srgbClr val="000000"/>
                </a:solidFill>
                <a:effectLst/>
                <a:uLnTx/>
                <a:uFillTx/>
                <a:latin typeface="Avenir Book" panose="02000503020000020003" pitchFamily="2" charset="0"/>
                <a:ea typeface="Lato" panose="020F0502020204030203" pitchFamily="34" charset="0"/>
                <a:cs typeface="Lato" panose="020F0502020204030203" pitchFamily="34" charset="0"/>
              </a:rPr>
              <a:t> - </a:t>
            </a:r>
            <a:r>
              <a:rPr kumimoji="0" lang="en-US" sz="2800" b="0" i="0" u="none" strike="noStrike" kern="1200" cap="none" spc="0" normalizeH="0" baseline="0" noProof="0" dirty="0" err="1">
                <a:ln>
                  <a:noFill/>
                </a:ln>
                <a:solidFill>
                  <a:srgbClr val="000000"/>
                </a:solidFill>
                <a:effectLst/>
                <a:uLnTx/>
                <a:uFillTx/>
                <a:latin typeface="Avenir Book" panose="02000503020000020003" pitchFamily="2" charset="0"/>
                <a:ea typeface="Lato" panose="020F0502020204030203" pitchFamily="34" charset="0"/>
                <a:cs typeface="Lato" panose="020F0502020204030203" pitchFamily="34" charset="0"/>
              </a:rPr>
              <a:t>unicode</a:t>
            </a:r>
            <a:r>
              <a:rPr kumimoji="0" lang="en-US" sz="2800" b="0" i="0" u="none" strike="noStrike" kern="1200" cap="none" spc="0" normalizeH="0" baseline="0" noProof="0" dirty="0">
                <a:ln>
                  <a:noFill/>
                </a:ln>
                <a:solidFill>
                  <a:srgbClr val="000000"/>
                </a:solidFill>
                <a:effectLst/>
                <a:uLnTx/>
                <a:uFillTx/>
                <a:latin typeface="Avenir Book" panose="02000503020000020003" pitchFamily="2" charset="0"/>
                <a:ea typeface="Lato" panose="020F0502020204030203" pitchFamily="34" charset="0"/>
                <a:cs typeface="Lato" panose="020F0502020204030203" pitchFamily="34" charset="0"/>
              </a:rPr>
              <a:t> string</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accent2"/>
                </a:solidFill>
                <a:effectLst/>
                <a:uLnTx/>
                <a:uFillTx/>
                <a:latin typeface="Avenir Book" panose="02000503020000020003" pitchFamily="2" charset="0"/>
                <a:ea typeface="Lato" panose="020F0502020204030203" pitchFamily="34" charset="0"/>
                <a:cs typeface="Lato" panose="020F0502020204030203" pitchFamily="34" charset="0"/>
              </a:rPr>
              <a:t>V</a:t>
            </a:r>
            <a:r>
              <a:rPr kumimoji="0" lang="en-US" sz="2800" b="0" i="0" u="none" strike="noStrike" kern="1200" cap="none" spc="0" normalizeH="0" baseline="0" noProof="0" dirty="0">
                <a:ln>
                  <a:noFill/>
                </a:ln>
                <a:solidFill>
                  <a:srgbClr val="000000"/>
                </a:solidFill>
                <a:effectLst/>
                <a:uLnTx/>
                <a:uFillTx/>
                <a:latin typeface="Avenir Book" panose="02000503020000020003" pitchFamily="2" charset="0"/>
                <a:ea typeface="Lato" panose="020F0502020204030203" pitchFamily="34" charset="0"/>
                <a:cs typeface="Lato" panose="020F0502020204030203" pitchFamily="34" charset="0"/>
              </a:rPr>
              <a:t> - fixed chunk of memory for other type ( void )</a:t>
            </a:r>
          </a:p>
        </p:txBody>
      </p:sp>
      <p:sp>
        <p:nvSpPr>
          <p:cNvPr id="11" name="TextBox 17"/>
          <p:cNvSpPr txBox="1"/>
          <p:nvPr/>
        </p:nvSpPr>
        <p:spPr>
          <a:xfrm>
            <a:off x="553963" y="5173093"/>
            <a:ext cx="5093061" cy="461665"/>
          </a:xfrm>
          <a:prstGeom prst="rect">
            <a:avLst/>
          </a:prstGeom>
          <a:noFill/>
        </p:spPr>
        <p:txBody>
          <a:bodyPr wrap="none" rtlCol="0">
            <a:spAutoFit/>
          </a:bodyPr>
          <a:lstStyle/>
          <a:p>
            <a:r>
              <a:rPr lang="en-US" sz="2400" b="1" dirty="0">
                <a:latin typeface="Avenir Book" panose="02000503020000020003" pitchFamily="2" charset="0"/>
                <a:ea typeface="Lato" panose="020F0502020204030203" pitchFamily="34" charset="0"/>
                <a:cs typeface="Lato" panose="020F0502020204030203" pitchFamily="34" charset="0"/>
              </a:rPr>
              <a:t>Check data type of an existing array</a:t>
            </a:r>
          </a:p>
        </p:txBody>
      </p:sp>
      <p:pic>
        <p:nvPicPr>
          <p:cNvPr id="13" name="图片 12"/>
          <p:cNvPicPr>
            <a:picLocks noChangeAspect="1"/>
          </p:cNvPicPr>
          <p:nvPr/>
        </p:nvPicPr>
        <p:blipFill rotWithShape="1">
          <a:blip r:embed="rId2"/>
          <a:srcRect b="50000"/>
          <a:stretch>
            <a:fillRect/>
          </a:stretch>
        </p:blipFill>
        <p:spPr>
          <a:xfrm>
            <a:off x="1078345" y="5634758"/>
            <a:ext cx="2997200" cy="1085850"/>
          </a:xfrm>
          <a:prstGeom prst="rect">
            <a:avLst/>
          </a:prstGeom>
        </p:spPr>
      </p:pic>
      <p:pic>
        <p:nvPicPr>
          <p:cNvPr id="14" name="图片 13"/>
          <p:cNvPicPr>
            <a:picLocks noChangeAspect="1"/>
          </p:cNvPicPr>
          <p:nvPr/>
        </p:nvPicPr>
        <p:blipFill rotWithShape="1">
          <a:blip r:embed="rId2"/>
          <a:srcRect t="56992"/>
          <a:stretch>
            <a:fillRect/>
          </a:stretch>
        </p:blipFill>
        <p:spPr>
          <a:xfrm>
            <a:off x="5789090" y="5839025"/>
            <a:ext cx="2997200" cy="934008"/>
          </a:xfrm>
          <a:prstGeom prst="rect">
            <a:avLst/>
          </a:prstGeom>
        </p:spPr>
      </p:pic>
      <p:sp>
        <p:nvSpPr>
          <p:cNvPr id="15" name="矩形 14"/>
          <p:cNvSpPr/>
          <p:nvPr/>
        </p:nvSpPr>
        <p:spPr>
          <a:xfrm>
            <a:off x="5862300" y="5433729"/>
            <a:ext cx="1569660" cy="400110"/>
          </a:xfrm>
          <a:prstGeom prst="rect">
            <a:avLst/>
          </a:prstGeom>
        </p:spPr>
        <p:txBody>
          <a:bodyPr wrap="none">
            <a:spAutoFit/>
          </a:bodyPr>
          <a:lstStyle/>
          <a:p>
            <a:r>
              <a:rPr lang="en-US" altLang="zh-CN" sz="2000" b="1" dirty="0" err="1">
                <a:solidFill>
                  <a:schemeClr val="accent2">
                    <a:lumMod val="75000"/>
                  </a:schemeClr>
                </a:solidFill>
                <a:latin typeface="Courier New" panose="02070309020205020404" charset="0"/>
                <a:ea typeface="Lato" panose="020F0502020204030203" pitchFamily="34" charset="0"/>
                <a:cs typeface="Courier New" panose="02070309020205020404" charset="0"/>
              </a:rPr>
              <a:t>arr.dtype</a:t>
            </a:r>
            <a:endParaRPr lang="zh-CN" altLang="en-US" sz="2000" dirty="0">
              <a:solidFill>
                <a:schemeClr val="accent2">
                  <a:lumMod val="75000"/>
                </a:schemeClr>
              </a:solidFill>
            </a:endParaRPr>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t>7</a:t>
            </a:fld>
            <a:endParaRPr kumimoji="1"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Numpy</a:t>
            </a:r>
            <a:r>
              <a:rPr kumimoji="1" lang="en-US" altLang="zh-CN" dirty="0"/>
              <a:t>—</a:t>
            </a:r>
            <a:r>
              <a:rPr kumimoji="1" lang="en-US" altLang="zh-CN" dirty="0" err="1"/>
              <a:t>Ndarray</a:t>
            </a:r>
            <a:r>
              <a:rPr kumimoji="1" lang="en-US" altLang="zh-CN" dirty="0"/>
              <a:t> Object</a:t>
            </a:r>
            <a:endParaRPr kumimoji="1" lang="zh-CN" altLang="en-US" dirty="0"/>
          </a:p>
        </p:txBody>
      </p:sp>
      <p:pic>
        <p:nvPicPr>
          <p:cNvPr id="6" name="图片 5"/>
          <p:cNvPicPr>
            <a:picLocks noChangeAspect="1"/>
          </p:cNvPicPr>
          <p:nvPr/>
        </p:nvPicPr>
        <p:blipFill>
          <a:blip r:embed="rId2"/>
          <a:stretch>
            <a:fillRect/>
          </a:stretch>
        </p:blipFill>
        <p:spPr>
          <a:xfrm>
            <a:off x="727363" y="1690688"/>
            <a:ext cx="3254663" cy="1855965"/>
          </a:xfrm>
          <a:prstGeom prst="rect">
            <a:avLst/>
          </a:prstGeom>
        </p:spPr>
      </p:pic>
      <p:sp>
        <p:nvSpPr>
          <p:cNvPr id="13" name="TextBox 8"/>
          <p:cNvSpPr txBox="1"/>
          <p:nvPr/>
        </p:nvSpPr>
        <p:spPr>
          <a:xfrm>
            <a:off x="4023590" y="1968228"/>
            <a:ext cx="5709925" cy="830997"/>
          </a:xfrm>
          <a:prstGeom prst="rect">
            <a:avLst/>
          </a:prstGeom>
          <a:noFill/>
        </p:spPr>
        <p:txBody>
          <a:bodyPr wrap="square">
            <a:spAutoFit/>
          </a:bodyPr>
          <a:lstStyle/>
          <a:p>
            <a:pPr algn="l"/>
            <a:r>
              <a:rPr lang="en-US" sz="2400" b="0" u="none" strike="noStrike" baseline="0" dirty="0">
                <a:latin typeface="Avenir Book" panose="02000503020000020003" pitchFamily="2" charset="0"/>
                <a:cs typeface="Courier New" panose="02070309020205020404" charset="0"/>
              </a:rPr>
              <a:t>b</a:t>
            </a:r>
            <a:r>
              <a:rPr lang="en-US" sz="2400" b="0" u="none" strike="noStrike" baseline="0" dirty="0">
                <a:latin typeface="Avenir Book" panose="02000503020000020003" pitchFamily="2" charset="0"/>
                <a:cs typeface="Arial" panose="020B0604020202020204" pitchFamily="34" charset="0"/>
              </a:rPr>
              <a:t> is </a:t>
            </a:r>
            <a:r>
              <a:rPr lang="en-US" sz="2400" b="0" u="none" strike="noStrike" baseline="0" dirty="0">
                <a:solidFill>
                  <a:schemeClr val="accent2">
                    <a:lumMod val="75000"/>
                  </a:schemeClr>
                </a:solidFill>
                <a:latin typeface="Avenir Book" panose="02000503020000020003" pitchFamily="2" charset="0"/>
                <a:cs typeface="Arial" panose="020B0604020202020204" pitchFamily="34" charset="0"/>
              </a:rPr>
              <a:t>integer</a:t>
            </a:r>
            <a:r>
              <a:rPr lang="en-US" sz="2400" b="0" u="none" strike="noStrike" baseline="0" dirty="0">
                <a:latin typeface="Avenir Book" panose="02000503020000020003" pitchFamily="2" charset="0"/>
                <a:cs typeface="Arial" panose="020B0604020202020204" pitchFamily="34" charset="0"/>
              </a:rPr>
              <a:t> arrays, as it is created from a list of integers</a:t>
            </a:r>
          </a:p>
        </p:txBody>
      </p:sp>
      <p:pic>
        <p:nvPicPr>
          <p:cNvPr id="7" name="图片 6"/>
          <p:cNvPicPr>
            <a:picLocks noChangeAspect="1"/>
          </p:cNvPicPr>
          <p:nvPr/>
        </p:nvPicPr>
        <p:blipFill>
          <a:blip r:embed="rId3"/>
          <a:stretch>
            <a:fillRect/>
          </a:stretch>
        </p:blipFill>
        <p:spPr>
          <a:xfrm>
            <a:off x="727363" y="4058776"/>
            <a:ext cx="4106255" cy="1325563"/>
          </a:xfrm>
          <a:prstGeom prst="rect">
            <a:avLst/>
          </a:prstGeom>
        </p:spPr>
      </p:pic>
      <p:sp>
        <p:nvSpPr>
          <p:cNvPr id="8" name="矩形 7"/>
          <p:cNvSpPr/>
          <p:nvPr/>
        </p:nvSpPr>
        <p:spPr>
          <a:xfrm>
            <a:off x="5057140" y="3532505"/>
            <a:ext cx="6684010" cy="2676525"/>
          </a:xfrm>
          <a:prstGeom prst="rect">
            <a:avLst/>
          </a:prstGeom>
        </p:spPr>
        <p:txBody>
          <a:bodyPr wrap="square">
            <a:spAutoFit/>
          </a:bodyPr>
          <a:lstStyle/>
          <a:p>
            <a:pPr marL="285750" indent="-285750">
              <a:buFont typeface="Arial" panose="020B0604020202020204" pitchFamily="34" charset="0"/>
              <a:buChar char="•"/>
            </a:pPr>
            <a:r>
              <a:rPr lang="en-US" altLang="zh-CN" sz="2400" dirty="0">
                <a:latin typeface="Avenir Book" panose="02000503020000020003" pitchFamily="2" charset="0"/>
                <a:cs typeface="Courier New" panose="02070309020205020404" charset="0"/>
              </a:rPr>
              <a:t>e</a:t>
            </a:r>
            <a:r>
              <a:rPr lang="en-US" altLang="zh-CN" sz="2400" dirty="0">
                <a:latin typeface="Avenir Book" panose="02000503020000020003" pitchFamily="2" charset="0"/>
                <a:cs typeface="Arial" panose="020B0604020202020204" pitchFamily="34" charset="0"/>
              </a:rPr>
              <a:t> is a </a:t>
            </a:r>
            <a:r>
              <a:rPr lang="en-US" altLang="zh-CN" sz="2400" dirty="0">
                <a:solidFill>
                  <a:schemeClr val="accent2">
                    <a:lumMod val="75000"/>
                  </a:schemeClr>
                </a:solidFill>
                <a:latin typeface="Avenir Book" panose="02000503020000020003" pitchFamily="2" charset="0"/>
                <a:cs typeface="Arial" panose="020B0604020202020204" pitchFamily="34" charset="0"/>
              </a:rPr>
              <a:t>floating point</a:t>
            </a:r>
            <a:r>
              <a:rPr lang="en-US" altLang="zh-CN" sz="2400" dirty="0">
                <a:latin typeface="Avenir Book" panose="02000503020000020003" pitchFamily="2" charset="0"/>
                <a:cs typeface="Arial" panose="020B0604020202020204" pitchFamily="34" charset="0"/>
              </a:rPr>
              <a:t> array even though only one of the elements of the list from which it was made was a floating point number</a:t>
            </a:r>
          </a:p>
          <a:p>
            <a:pPr marL="285750" indent="-285750">
              <a:buFont typeface="Arial" panose="020B0604020202020204" pitchFamily="34" charset="0"/>
              <a:buChar char="•"/>
            </a:pPr>
            <a:r>
              <a:rPr lang="en-US" altLang="zh-CN" sz="2400" dirty="0">
                <a:latin typeface="Avenir Book" panose="02000503020000020003" pitchFamily="2" charset="0"/>
                <a:cs typeface="Arial" panose="020B0604020202020204" pitchFamily="34" charset="0"/>
              </a:rPr>
              <a:t>The array function automatically promotes all the numbers to the type of the </a:t>
            </a:r>
            <a:r>
              <a:rPr lang="en-US" altLang="zh-CN" sz="2400" dirty="0">
                <a:solidFill>
                  <a:schemeClr val="accent2">
                    <a:lumMod val="75000"/>
                  </a:schemeClr>
                </a:solidFill>
                <a:latin typeface="Avenir Book" panose="02000503020000020003" pitchFamily="2" charset="0"/>
                <a:cs typeface="Arial" panose="020B0604020202020204" pitchFamily="34" charset="0"/>
              </a:rPr>
              <a:t>most general entry </a:t>
            </a:r>
            <a:r>
              <a:rPr lang="en-US" altLang="zh-CN" sz="2400" dirty="0">
                <a:latin typeface="Avenir Book" panose="02000503020000020003" pitchFamily="2" charset="0"/>
                <a:cs typeface="Arial" panose="020B0604020202020204" pitchFamily="34" charset="0"/>
              </a:rPr>
              <a:t>in the list</a:t>
            </a:r>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t>8</a:t>
            </a:fld>
            <a:endParaRPr kumimoji="1"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Numpy</a:t>
            </a:r>
            <a:r>
              <a:rPr kumimoji="1" lang="en-US" altLang="zh-CN" dirty="0"/>
              <a:t>—</a:t>
            </a:r>
            <a:r>
              <a:rPr kumimoji="1" lang="en-US" altLang="zh-CN" dirty="0" err="1"/>
              <a:t>Ndarray</a:t>
            </a:r>
            <a:r>
              <a:rPr kumimoji="1" lang="en-US" altLang="zh-CN" dirty="0"/>
              <a:t> Object</a:t>
            </a:r>
            <a:endParaRPr kumimoji="1" lang="zh-CN" altLang="en-US" dirty="0"/>
          </a:p>
        </p:txBody>
      </p:sp>
      <p:pic>
        <p:nvPicPr>
          <p:cNvPr id="15" name="图片 14"/>
          <p:cNvPicPr>
            <a:picLocks noChangeAspect="1"/>
          </p:cNvPicPr>
          <p:nvPr/>
        </p:nvPicPr>
        <p:blipFill>
          <a:blip r:embed="rId2"/>
          <a:stretch>
            <a:fillRect/>
          </a:stretch>
        </p:blipFill>
        <p:spPr>
          <a:xfrm>
            <a:off x="631536" y="2169130"/>
            <a:ext cx="5473700" cy="2692400"/>
          </a:xfrm>
          <a:prstGeom prst="rect">
            <a:avLst/>
          </a:prstGeom>
        </p:spPr>
      </p:pic>
      <p:sp>
        <p:nvSpPr>
          <p:cNvPr id="16" name="矩形 15"/>
          <p:cNvSpPr/>
          <p:nvPr/>
        </p:nvSpPr>
        <p:spPr>
          <a:xfrm>
            <a:off x="6096000" y="2730500"/>
            <a:ext cx="5537200" cy="2308324"/>
          </a:xfrm>
          <a:prstGeom prst="rect">
            <a:avLst/>
          </a:prstGeom>
        </p:spPr>
        <p:txBody>
          <a:bodyPr wrap="square">
            <a:spAutoFit/>
          </a:bodyPr>
          <a:lstStyle/>
          <a:p>
            <a:pPr lvl="1"/>
            <a:r>
              <a:rPr lang="en-US" altLang="zh-CN" sz="2400" dirty="0" err="1">
                <a:solidFill>
                  <a:schemeClr val="accent2">
                    <a:lumMod val="75000"/>
                  </a:schemeClr>
                </a:solidFill>
                <a:latin typeface="Avenir Book" panose="02000503020000020003" pitchFamily="2" charset="0"/>
              </a:rPr>
              <a:t>numpy.array</a:t>
            </a:r>
            <a:r>
              <a:rPr lang="en-US" altLang="zh-CN" sz="2400" dirty="0">
                <a:solidFill>
                  <a:schemeClr val="accent2">
                    <a:lumMod val="75000"/>
                  </a:schemeClr>
                </a:solidFill>
                <a:latin typeface="Avenir Book" panose="02000503020000020003" pitchFamily="2" charset="0"/>
              </a:rPr>
              <a:t>(object), </a:t>
            </a:r>
            <a:r>
              <a:rPr lang="en-US" altLang="zh-CN" sz="2400" i="1" dirty="0" err="1">
                <a:solidFill>
                  <a:schemeClr val="accent2">
                    <a:lumMod val="75000"/>
                  </a:schemeClr>
                </a:solidFill>
                <a:latin typeface="Avenir Book" panose="02000503020000020003" pitchFamily="2" charset="0"/>
              </a:rPr>
              <a:t>dtype</a:t>
            </a:r>
            <a:r>
              <a:rPr lang="en-US" altLang="zh-CN" sz="2400" dirty="0">
                <a:solidFill>
                  <a:schemeClr val="accent2">
                    <a:lumMod val="75000"/>
                  </a:schemeClr>
                </a:solidFill>
                <a:latin typeface="Avenir Book" panose="02000503020000020003" pitchFamily="2" charset="0"/>
              </a:rPr>
              <a:t>)</a:t>
            </a:r>
          </a:p>
          <a:p>
            <a:pPr lvl="1"/>
            <a:r>
              <a:rPr lang="en-US" altLang="zh-CN" sz="2400" dirty="0">
                <a:solidFill>
                  <a:schemeClr val="accent2">
                    <a:lumMod val="75000"/>
                  </a:schemeClr>
                </a:solidFill>
                <a:latin typeface="Avenir Book" panose="02000503020000020003" pitchFamily="2" charset="0"/>
              </a:rPr>
              <a:t>Object: </a:t>
            </a:r>
            <a:r>
              <a:rPr lang="en-US" altLang="zh-CN" sz="2400" dirty="0">
                <a:latin typeface="Avenir Book" panose="02000503020000020003" pitchFamily="2" charset="0"/>
              </a:rPr>
              <a:t>can be a list or tuple or nested list</a:t>
            </a:r>
          </a:p>
          <a:p>
            <a:pPr lvl="1"/>
            <a:r>
              <a:rPr lang="en-US" altLang="zh-CN" sz="2400" i="1" dirty="0" err="1">
                <a:solidFill>
                  <a:schemeClr val="accent2">
                    <a:lumMod val="75000"/>
                  </a:schemeClr>
                </a:solidFill>
                <a:latin typeface="Avenir Book" panose="02000503020000020003" pitchFamily="2" charset="0"/>
              </a:rPr>
              <a:t>dtype</a:t>
            </a:r>
            <a:r>
              <a:rPr lang="en-US" altLang="zh-CN" sz="2400" i="1" dirty="0">
                <a:solidFill>
                  <a:schemeClr val="accent2">
                    <a:lumMod val="75000"/>
                  </a:schemeClr>
                </a:solidFill>
                <a:latin typeface="Avenir Book" panose="02000503020000020003" pitchFamily="2" charset="0"/>
              </a:rPr>
              <a:t> : </a:t>
            </a:r>
            <a:r>
              <a:rPr lang="en-US" altLang="zh-CN" sz="2400" dirty="0">
                <a:latin typeface="Avenir Book" panose="02000503020000020003" pitchFamily="2" charset="0"/>
              </a:rPr>
              <a:t>Desired data type of array, optional</a:t>
            </a:r>
            <a:br>
              <a:rPr lang="en-US" altLang="zh-CN" sz="2400" dirty="0">
                <a:solidFill>
                  <a:schemeClr val="accent2">
                    <a:lumMod val="75000"/>
                  </a:schemeClr>
                </a:solidFill>
                <a:latin typeface="Avenir Book" panose="02000503020000020003" pitchFamily="2" charset="0"/>
              </a:rPr>
            </a:br>
            <a:endParaRPr lang="en-US" altLang="zh-CN" sz="2400" dirty="0">
              <a:solidFill>
                <a:schemeClr val="accent2">
                  <a:lumMod val="75000"/>
                </a:schemeClr>
              </a:solidFill>
              <a:latin typeface="Avenir Book" panose="02000503020000020003" pitchFamily="2" charset="0"/>
            </a:endParaRPr>
          </a:p>
        </p:txBody>
      </p:sp>
      <p:sp>
        <p:nvSpPr>
          <p:cNvPr id="3" name="页脚占位符 2"/>
          <p:cNvSpPr>
            <a:spLocks noGrp="1"/>
          </p:cNvSpPr>
          <p:nvPr>
            <p:ph type="ftr" sz="quarter" idx="11"/>
          </p:nvPr>
        </p:nvSpPr>
        <p:spPr>
          <a:xfrm>
            <a:off x="4038600" y="5657850"/>
            <a:ext cx="4114800" cy="365125"/>
          </a:xfrm>
        </p:spPr>
        <p:txBody>
          <a:bodyPr/>
          <a:lstStyle/>
          <a:p>
            <a:endParaRPr kumimoji="1" lang="zh-CN" altLang="en-US"/>
          </a:p>
        </p:txBody>
      </p:sp>
      <p:sp>
        <p:nvSpPr>
          <p:cNvPr id="4" name="灯片编号占位符 3"/>
          <p:cNvSpPr>
            <a:spLocks noGrp="1"/>
          </p:cNvSpPr>
          <p:nvPr>
            <p:ph type="sldNum" sz="quarter" idx="12"/>
          </p:nvPr>
        </p:nvSpPr>
        <p:spPr>
          <a:xfrm>
            <a:off x="8610600" y="5657850"/>
            <a:ext cx="2743200" cy="365125"/>
          </a:xfrm>
        </p:spPr>
        <p:txBody>
          <a:bodyPr/>
          <a:lstStyle/>
          <a:p>
            <a:fld id="{76AFBFFF-4DB9-4D40-9D08-8646D0DA41EC}" type="slidenum">
              <a:rPr kumimoji="1" lang="zh-CN" altLang="en-US" smtClean="0"/>
              <a:t>9</a:t>
            </a:fld>
            <a:endParaRPr kumimoji="1"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kzODg2MGExMzdlOWExN2I0NTE1NzFlNzdjNjY2M2U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5111</Words>
  <Application>Microsoft Office PowerPoint</Application>
  <PresentationFormat>宽屏</PresentationFormat>
  <Paragraphs>636</Paragraphs>
  <Slides>69</Slides>
  <Notes>20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83" baseType="lpstr">
      <vt:lpstr>Avenir</vt:lpstr>
      <vt:lpstr>Avenir Book</vt:lpstr>
      <vt:lpstr>Courier</vt:lpstr>
      <vt:lpstr>SFMono-Regular</vt:lpstr>
      <vt:lpstr>等线</vt:lpstr>
      <vt:lpstr>等线 Light</vt:lpstr>
      <vt:lpstr>Arial</vt:lpstr>
      <vt:lpstr>Consolas</vt:lpstr>
      <vt:lpstr>Courier New</vt:lpstr>
      <vt:lpstr>Lato</vt:lpstr>
      <vt:lpstr>Open Sans</vt:lpstr>
      <vt:lpstr>Verdana</vt:lpstr>
      <vt:lpstr>Office 主题​​</vt:lpstr>
      <vt:lpstr>Bitmap Image</vt:lpstr>
      <vt:lpstr>CS112: Introduction to Python programming</vt:lpstr>
      <vt:lpstr>Numpy</vt:lpstr>
      <vt:lpstr>Numpy</vt:lpstr>
      <vt:lpstr>Numpy</vt:lpstr>
      <vt:lpstr>Numpy—Ndarray Object</vt:lpstr>
      <vt:lpstr>Numpy—Ndarray Object</vt:lpstr>
      <vt:lpstr>NumPy data types</vt:lpstr>
      <vt:lpstr>Numpy—Ndarray Object</vt:lpstr>
      <vt:lpstr>Numpy—Ndarray Object</vt:lpstr>
      <vt:lpstr>Numpy—Ndarray Object</vt:lpstr>
      <vt:lpstr>Array placeholder content</vt:lpstr>
      <vt:lpstr>Array placeholder content</vt:lpstr>
      <vt:lpstr>NumPy linspace and logspace functions</vt:lpstr>
      <vt:lpstr>NumPy linspace and logspace functions</vt:lpstr>
      <vt:lpstr>NumPy arange function</vt:lpstr>
      <vt:lpstr>NumPy arange function</vt:lpstr>
      <vt:lpstr>Array attributes</vt:lpstr>
      <vt:lpstr>Array Indexing &amp; Slicing</vt:lpstr>
      <vt:lpstr>NumPy中的轴(axis)、的含义</vt:lpstr>
      <vt:lpstr>Array Indexing &amp; Slicing</vt:lpstr>
      <vt:lpstr>Array Indexing &amp; Slicing</vt:lpstr>
      <vt:lpstr>Array Indexing &amp; Slicing</vt:lpstr>
      <vt:lpstr>Array Indexing &amp; Slicing</vt:lpstr>
      <vt:lpstr>Array Indexing &amp; Slicing</vt:lpstr>
      <vt:lpstr>Array transpose（转置）</vt:lpstr>
      <vt:lpstr>Array adding elements</vt:lpstr>
      <vt:lpstr>Array adding elements</vt:lpstr>
      <vt:lpstr>Array adding elements</vt:lpstr>
      <vt:lpstr>Array adding elements</vt:lpstr>
      <vt:lpstr>Array adding elements</vt:lpstr>
      <vt:lpstr>Array adding elements</vt:lpstr>
      <vt:lpstr>Array deleting elements</vt:lpstr>
      <vt:lpstr>Array Stacking &amp; splitting</vt:lpstr>
      <vt:lpstr>Array Stacking &amp; splitting</vt:lpstr>
      <vt:lpstr>Shape &amp; reshape</vt:lpstr>
      <vt:lpstr>Shape &amp; reshape</vt:lpstr>
      <vt:lpstr>Shape &amp; reshape</vt:lpstr>
      <vt:lpstr>Array Math</vt:lpstr>
      <vt:lpstr>Array Math</vt:lpstr>
      <vt:lpstr>Array Math</vt:lpstr>
      <vt:lpstr>Array &amp; List</vt:lpstr>
      <vt:lpstr>Broadcasting</vt:lpstr>
      <vt:lpstr>Broadcasting</vt:lpstr>
      <vt:lpstr>Broadcasting</vt:lpstr>
      <vt:lpstr>Broadcasting</vt:lpstr>
      <vt:lpstr>Broadcasting in arrays</vt:lpstr>
      <vt:lpstr>Broadcasting in arrays</vt:lpstr>
      <vt:lpstr>Broadcasting</vt:lpstr>
      <vt:lpstr>NumPy Random</vt:lpstr>
      <vt:lpstr>NumPy Random</vt:lpstr>
      <vt:lpstr>NumPy Random</vt:lpstr>
      <vt:lpstr>NumPy Random</vt:lpstr>
      <vt:lpstr>NumPy Random</vt:lpstr>
      <vt:lpstr>NumPy Random</vt:lpstr>
      <vt:lpstr>NumPy Random</vt:lpstr>
      <vt:lpstr>NumPy Random--多种分布</vt:lpstr>
      <vt:lpstr>NumPy Set Operations</vt:lpstr>
      <vt:lpstr>NumPy Set Operations</vt:lpstr>
      <vt:lpstr>NumPy Set Operations</vt:lpstr>
      <vt:lpstr>NumPy Set Operations</vt:lpstr>
      <vt:lpstr>NumPy Searching Arrays</vt:lpstr>
      <vt:lpstr>NumPy Searching Arrays</vt:lpstr>
      <vt:lpstr>NumPy sort array</vt:lpstr>
      <vt:lpstr>NumPy Saving/Loading Data</vt:lpstr>
      <vt:lpstr>NumPy Saving/Loading Data</vt:lpstr>
      <vt:lpstr>Summary </vt:lpstr>
      <vt:lpstr>summary</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MED5018: Introduction to biomedical Python programming</dc:title>
  <dc:creator>tian ruilin</dc:creator>
  <cp:lastModifiedBy>hyids</cp:lastModifiedBy>
  <cp:revision>753</cp:revision>
  <dcterms:created xsi:type="dcterms:W3CDTF">2021-08-17T02:37:00Z</dcterms:created>
  <dcterms:modified xsi:type="dcterms:W3CDTF">2024-04-17T09:20:55Z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CE38DB5359344A8DB20C0D79F77435FC_12</vt:lpwstr>
  </property>
  <property fmtid="{D5CDD505-2E9C-101B-9397-08002B2CF9AE}" pid="3" name="KSOProductBuildVer">
    <vt:lpwstr>2052-12.1.0.15712</vt:lpwstr>
  </property>
</Properties>
</file>