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handoutMasterIdLst>
    <p:handoutMasterId r:id="rId54"/>
  </p:handoutMasterIdLst>
  <p:sldIdLst>
    <p:sldId id="256" r:id="rId3"/>
    <p:sldId id="1175" r:id="rId4"/>
    <p:sldId id="1095" r:id="rId5"/>
    <p:sldId id="1096" r:id="rId6"/>
    <p:sldId id="1103" r:id="rId7"/>
    <p:sldId id="1132" r:id="rId8"/>
    <p:sldId id="1097" r:id="rId9"/>
    <p:sldId id="1121" r:id="rId10"/>
    <p:sldId id="1098" r:id="rId11"/>
    <p:sldId id="1099" r:id="rId12"/>
    <p:sldId id="1100" r:id="rId13"/>
    <p:sldId id="1101" r:id="rId14"/>
    <p:sldId id="1102" r:id="rId15"/>
    <p:sldId id="1120" r:id="rId16"/>
    <p:sldId id="1128" r:id="rId17"/>
    <p:sldId id="1129" r:id="rId18"/>
    <p:sldId id="1222" r:id="rId19"/>
    <p:sldId id="1130" r:id="rId20"/>
    <p:sldId id="1255" r:id="rId21"/>
    <p:sldId id="1131" r:id="rId22"/>
    <p:sldId id="1134" r:id="rId23"/>
    <p:sldId id="1135" r:id="rId24"/>
    <p:sldId id="1136" r:id="rId25"/>
    <p:sldId id="1137" r:id="rId26"/>
    <p:sldId id="1138" r:id="rId27"/>
    <p:sldId id="1139" r:id="rId28"/>
    <p:sldId id="1140" r:id="rId29"/>
    <p:sldId id="1141" r:id="rId30"/>
    <p:sldId id="1142" r:id="rId31"/>
    <p:sldId id="1143" r:id="rId32"/>
    <p:sldId id="1144" r:id="rId33"/>
    <p:sldId id="1145" r:id="rId34"/>
    <p:sldId id="1146" r:id="rId35"/>
    <p:sldId id="1147" r:id="rId36"/>
    <p:sldId id="1148" r:id="rId37"/>
    <p:sldId id="1149" r:id="rId38"/>
    <p:sldId id="1150" r:id="rId40"/>
    <p:sldId id="1151" r:id="rId41"/>
    <p:sldId id="1152" r:id="rId42"/>
    <p:sldId id="1153" r:id="rId43"/>
    <p:sldId id="1154" r:id="rId44"/>
    <p:sldId id="1155" r:id="rId45"/>
    <p:sldId id="1156" r:id="rId46"/>
    <p:sldId id="1157" r:id="rId47"/>
    <p:sldId id="1158" r:id="rId48"/>
    <p:sldId id="1159" r:id="rId49"/>
    <p:sldId id="1160" r:id="rId50"/>
    <p:sldId id="1161" r:id="rId51"/>
    <p:sldId id="1162" r:id="rId52"/>
    <p:sldId id="1163" r:id="rId53"/>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3"/>
    <p:restoredTop sz="92978"/>
  </p:normalViewPr>
  <p:slideViewPr>
    <p:cSldViewPr snapToGrid="0" snapToObjects="1">
      <p:cViewPr>
        <p:scale>
          <a:sx n="67" d="100"/>
          <a:sy n="67" d="100"/>
        </p:scale>
        <p:origin x="656" y="1208"/>
      </p:cViewPr>
      <p:guideLst/>
    </p:cSldViewPr>
  </p:slideViewPr>
  <p:notesTextViewPr>
    <p:cViewPr>
      <p:scale>
        <a:sx n="55" d="100"/>
        <a:sy n="5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1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Avenir Book" panose="02000503020000020003" pitchFamily="2"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26C7CE-492D-394B-822C-667E1136F92E}" type="datetimeFigureOut">
              <a:rPr kumimoji="1" lang="zh-CN" altLang="en-US" smtClean="0">
                <a:latin typeface="Avenir Book" panose="02000503020000020003" pitchFamily="2" charset="0"/>
              </a:rPr>
            </a:fld>
            <a:endParaRPr kumimoji="1" lang="zh-CN" altLang="en-US" dirty="0">
              <a:latin typeface="Avenir Book" panose="02000503020000020003" pitchFamily="2"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Avenir Book" panose="02000503020000020003" pitchFamily="2"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AEFD7-24FF-0643-8163-9193A57FD3AE}" type="slidenum">
              <a:rPr kumimoji="1" lang="zh-CN" altLang="en-US" smtClean="0">
                <a:latin typeface="Avenir Book" panose="02000503020000020003" pitchFamily="2" charset="0"/>
              </a:rPr>
            </a:fld>
            <a:endParaRPr kumimoji="1" lang="zh-CN" altLang="en-US" dirty="0">
              <a:latin typeface="Avenir Book" panose="02000503020000020003"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74853864-070D-C64A-8C63-6C57D1B54013}" type="datetimeFigureOut">
              <a:rPr kumimoji="1" lang="zh-CN" altLang="en-US" smtClean="0"/>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CF4035C6-5567-304A-800F-373F0C17E261}"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b="0" i="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11"/>
          </p:nvPr>
        </p:nvSpPr>
        <p:spPr/>
        <p:txBody>
          <a:bodyPr/>
          <a:lstStyle>
            <a:lvl1pPr>
              <a:defRPr b="0" i="0"/>
            </a:lvl1pPr>
          </a:lstStyle>
          <a:p>
            <a:endParaRPr kumimoji="1" lang="zh-CN" altLang="en-US" dirty="0"/>
          </a:p>
        </p:txBody>
      </p:sp>
      <p:sp>
        <p:nvSpPr>
          <p:cNvPr id="6" name="灯片编号占位符 5"/>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aseline="0">
                <a:solidFill>
                  <a:schemeClr val="accent2">
                    <a:lumMod val="75000"/>
                  </a:schemeClr>
                </a:solidFill>
                <a:latin typeface="Avenir Book" panose="02000503020000020003" pitchFamily="2" charset="0"/>
                <a:ea typeface="微软雅黑" panose="020B0503020204020204" pitchFamily="34" charset="-122"/>
              </a:defRPr>
            </a:lvl1pPr>
          </a:lstStyle>
          <a:p>
            <a:r>
              <a:rPr kumimoji="1" lang="en-US" altLang="zh-CN" dirty="0"/>
              <a:t>ADDSADA</a:t>
            </a:r>
            <a:endParaRPr kumimoji="1" lang="zh-CN" altLang="en-US" dirty="0"/>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11"/>
          </p:nvPr>
        </p:nvSpPr>
        <p:spPr/>
        <p:txBody>
          <a:bodyPr/>
          <a:lstStyle>
            <a:lvl1pPr>
              <a:defRPr b="0" i="0"/>
            </a:lvl1pPr>
          </a:lstStyle>
          <a:p>
            <a:endParaRPr kumimoji="1" lang="zh-CN" altLang="en-US" dirty="0"/>
          </a:p>
        </p:txBody>
      </p:sp>
      <p:sp>
        <p:nvSpPr>
          <p:cNvPr id="6" name="灯片编号占位符 5"/>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3" name="页脚占位符 2"/>
          <p:cNvSpPr>
            <a:spLocks noGrp="1"/>
          </p:cNvSpPr>
          <p:nvPr>
            <p:ph type="ftr" sz="quarter" idx="11"/>
          </p:nvPr>
        </p:nvSpPr>
        <p:spPr/>
        <p:txBody>
          <a:bodyPr/>
          <a:lstStyle>
            <a:lvl1pPr>
              <a:defRPr b="0" i="0"/>
            </a:lvl1pPr>
          </a:lstStyle>
          <a:p>
            <a:endParaRPr kumimoji="1" lang="zh-CN" altLang="en-US" dirty="0"/>
          </a:p>
        </p:txBody>
      </p:sp>
      <p:sp>
        <p:nvSpPr>
          <p:cNvPr id="4" name="灯片编号占位符 3"/>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ea"/>
                <a:ea typeface="+mj-ea"/>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dirty="0"/>
              <a:t>Av</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kumimoji="1"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76AFBFFF-4DB9-4D40-9D08-8646D0DA41EC}"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b="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7.wmf"/><Relationship Id="rId7" Type="http://schemas.openxmlformats.org/officeDocument/2006/relationships/oleObject" Target="../embeddings/oleObject8.bin"/><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image" Target="../media/image5.wmf"/><Relationship Id="rId3" Type="http://schemas.openxmlformats.org/officeDocument/2006/relationships/oleObject" Target="../embeddings/oleObject6.bin"/><Relationship Id="rId2" Type="http://schemas.openxmlformats.org/officeDocument/2006/relationships/image" Target="../media/image13.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8.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hyperlink" Target="https://pandas.pydata.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cipy.org/" TargetMode="Externa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1.xml.rels><?xml version="1.0" encoding="UTF-8" standalone="yes"?>
<Relationships xmlns="http://schemas.openxmlformats.org/package/2006/relationships"><Relationship Id="rId9" Type="http://schemas.openxmlformats.org/officeDocument/2006/relationships/hyperlink" Target="https://pandas.pydata.org/pandas-docs/stable/user_guide/io.html#io-read-html" TargetMode="External"/><Relationship Id="rId8" Type="http://schemas.openxmlformats.org/officeDocument/2006/relationships/hyperlink" Target="https://en.wikipedia.org/wiki/HTML" TargetMode="External"/><Relationship Id="rId7" Type="http://schemas.openxmlformats.org/officeDocument/2006/relationships/hyperlink" Target="https://pandas.pydata.org/pandas-docs/stable/user_guide/io.html#io-json-writer" TargetMode="External"/><Relationship Id="rId6" Type="http://schemas.openxmlformats.org/officeDocument/2006/relationships/hyperlink" Target="https://pandas.pydata.org/pandas-docs/stable/user_guide/io.html#io-json-reader" TargetMode="External"/><Relationship Id="rId5" Type="http://schemas.openxmlformats.org/officeDocument/2006/relationships/hyperlink" Target="https://www.json.org/" TargetMode="External"/><Relationship Id="rId45" Type="http://schemas.openxmlformats.org/officeDocument/2006/relationships/notesSlide" Target="../notesSlides/notesSlide6.xml"/><Relationship Id="rId44" Type="http://schemas.openxmlformats.org/officeDocument/2006/relationships/slideLayout" Target="../slideLayouts/slideLayout2.xml"/><Relationship Id="rId43" Type="http://schemas.openxmlformats.org/officeDocument/2006/relationships/hyperlink" Target="https://pandas.pydata.org/pandas-docs/stable/user_guide/io.html" TargetMode="External"/><Relationship Id="rId42" Type="http://schemas.openxmlformats.org/officeDocument/2006/relationships/hyperlink" Target="https://pandas.pydata.org/pandas-docs/stable/user_guide/io.html#io-bigquery" TargetMode="External"/><Relationship Id="rId41" Type="http://schemas.openxmlformats.org/officeDocument/2006/relationships/hyperlink" Target="https://en.wikipedia.org/wiki/BigQuery" TargetMode="External"/><Relationship Id="rId40" Type="http://schemas.openxmlformats.org/officeDocument/2006/relationships/hyperlink" Target="https://pandas.pydata.org/pandas-docs/stable/user_guide/io.html#io-sql" TargetMode="External"/><Relationship Id="rId4" Type="http://schemas.openxmlformats.org/officeDocument/2006/relationships/hyperlink" Target="https://pandas.pydata.org/pandas-docs/stable/user_guide/io.html#io-fwf-reader" TargetMode="External"/><Relationship Id="rId39" Type="http://schemas.openxmlformats.org/officeDocument/2006/relationships/hyperlink" Target="https://en.wikipedia.org/wiki/SQL" TargetMode="External"/><Relationship Id="rId38" Type="http://schemas.openxmlformats.org/officeDocument/2006/relationships/hyperlink" Target="https://pandas.pydata.org/pandas-docs/stable/user_guide/io.html#io-pickle" TargetMode="External"/><Relationship Id="rId37" Type="http://schemas.openxmlformats.org/officeDocument/2006/relationships/hyperlink" Target="https://docs.python.org/3/library/pickle.html" TargetMode="External"/><Relationship Id="rId36" Type="http://schemas.openxmlformats.org/officeDocument/2006/relationships/hyperlink" Target="https://pandas.pydata.org/pandas-docs/stable/user_guide/io.html#io-spss-reader" TargetMode="External"/><Relationship Id="rId35" Type="http://schemas.openxmlformats.org/officeDocument/2006/relationships/hyperlink" Target="https://en.wikipedia.org/wiki/SPSS" TargetMode="External"/><Relationship Id="rId34" Type="http://schemas.openxmlformats.org/officeDocument/2006/relationships/hyperlink" Target="https://pandas.pydata.org/pandas-docs/stable/user_guide/io.html#io-sas-reader" TargetMode="External"/><Relationship Id="rId33" Type="http://schemas.openxmlformats.org/officeDocument/2006/relationships/hyperlink" Target="https://en.wikipedia.org/wiki/SAS_(software)" TargetMode="External"/><Relationship Id="rId32" Type="http://schemas.openxmlformats.org/officeDocument/2006/relationships/hyperlink" Target="https://pandas.pydata.org/pandas-docs/stable/user_guide/io.html#io-stata-writer" TargetMode="External"/><Relationship Id="rId31" Type="http://schemas.openxmlformats.org/officeDocument/2006/relationships/hyperlink" Target="https://pandas.pydata.org/pandas-docs/stable/user_guide/io.html#io-stata-reader" TargetMode="External"/><Relationship Id="rId30" Type="http://schemas.openxmlformats.org/officeDocument/2006/relationships/hyperlink" Target="https://en.wikipedia.org/wiki/Stata" TargetMode="External"/><Relationship Id="rId3" Type="http://schemas.openxmlformats.org/officeDocument/2006/relationships/hyperlink" Target="https://pandas.pydata.org/pandas-docs/stable/user_guide/io.html#io-store-in-csv" TargetMode="External"/><Relationship Id="rId29" Type="http://schemas.openxmlformats.org/officeDocument/2006/relationships/hyperlink" Target="https://pandas.pydata.org/pandas-docs/stable/user_guide/io.html#io-orc" TargetMode="External"/><Relationship Id="rId28" Type="http://schemas.openxmlformats.org/officeDocument/2006/relationships/hyperlink" Target="https://orc.apache.org/" TargetMode="External"/><Relationship Id="rId27" Type="http://schemas.openxmlformats.org/officeDocument/2006/relationships/hyperlink" Target="https://pandas.pydata.org/pandas-docs/stable/user_guide/io.html#io-parquet" TargetMode="External"/><Relationship Id="rId26" Type="http://schemas.openxmlformats.org/officeDocument/2006/relationships/hyperlink" Target="https://parquet.apache.org/" TargetMode="External"/><Relationship Id="rId25" Type="http://schemas.openxmlformats.org/officeDocument/2006/relationships/hyperlink" Target="https://pandas.pydata.org/pandas-docs/stable/user_guide/io.html#io-feather" TargetMode="External"/><Relationship Id="rId24" Type="http://schemas.openxmlformats.org/officeDocument/2006/relationships/hyperlink" Target="https://github.com/wesm/feather" TargetMode="External"/><Relationship Id="rId23" Type="http://schemas.openxmlformats.org/officeDocument/2006/relationships/hyperlink" Target="https://pandas.pydata.org/pandas-docs/stable/user_guide/io.html#io-hdf5" TargetMode="External"/><Relationship Id="rId22" Type="http://schemas.openxmlformats.org/officeDocument/2006/relationships/hyperlink" Target="https://support.hdfgroup.org/HDF5/whatishdf5.html" TargetMode="External"/><Relationship Id="rId21" Type="http://schemas.openxmlformats.org/officeDocument/2006/relationships/hyperlink" Target="https://pandas.pydata.org/pandas-docs/stable/user_guide/io.html#io-ods" TargetMode="External"/><Relationship Id="rId20" Type="http://schemas.openxmlformats.org/officeDocument/2006/relationships/hyperlink" Target="http://www.opendocumentformat.org/" TargetMode="External"/><Relationship Id="rId2" Type="http://schemas.openxmlformats.org/officeDocument/2006/relationships/hyperlink" Target="https://pandas.pydata.org/pandas-docs/stable/user_guide/io.html#io-read-csv-table" TargetMode="External"/><Relationship Id="rId19" Type="http://schemas.openxmlformats.org/officeDocument/2006/relationships/hyperlink" Target="https://pandas.pydata.org/pandas-docs/stable/user_guide/io.html#io-excel-writer" TargetMode="External"/><Relationship Id="rId18" Type="http://schemas.openxmlformats.org/officeDocument/2006/relationships/hyperlink" Target="https://pandas.pydata.org/pandas-docs/stable/user_guide/io.html#io-excel-reader" TargetMode="External"/><Relationship Id="rId17" Type="http://schemas.openxmlformats.org/officeDocument/2006/relationships/hyperlink" Target="https://en.wikipedia.org/wiki/Microsoft_Excel" TargetMode="External"/><Relationship Id="rId16" Type="http://schemas.openxmlformats.org/officeDocument/2006/relationships/hyperlink" Target="https://pandas.pydata.org/pandas-docs/stable/user_guide/io.html#io-clipboard" TargetMode="External"/><Relationship Id="rId15" Type="http://schemas.openxmlformats.org/officeDocument/2006/relationships/hyperlink" Target="https://pandas.pydata.org/pandas-docs/stable/user_guide/io.html#io-xml" TargetMode="External"/><Relationship Id="rId14" Type="http://schemas.openxmlformats.org/officeDocument/2006/relationships/hyperlink" Target="https://pandas.pydata.org/pandas-docs/stable/user_guide/io.html#io-read-xml" TargetMode="External"/><Relationship Id="rId13" Type="http://schemas.openxmlformats.org/officeDocument/2006/relationships/hyperlink" Target="https://www.w3.org/standards/xml/core" TargetMode="External"/><Relationship Id="rId12" Type="http://schemas.openxmlformats.org/officeDocument/2006/relationships/hyperlink" Target="https://pandas.pydata.org/pandas-docs/stable/user_guide/io.html#io-latex" TargetMode="External"/><Relationship Id="rId11" Type="http://schemas.openxmlformats.org/officeDocument/2006/relationships/hyperlink" Target="https://en.wikipedia.org/wiki/LaTeX" TargetMode="External"/><Relationship Id="rId10" Type="http://schemas.openxmlformats.org/officeDocument/2006/relationships/hyperlink" Target="https://pandas.pydata.org/pandas-docs/stable/user_guide/io.html#io-html" TargetMode="External"/><Relationship Id="rId1" Type="http://schemas.openxmlformats.org/officeDocument/2006/relationships/hyperlink" Target="https://en.wikipedia.org/wiki/Comma-separated_value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3schools.com/python/scipy"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CS112: Introduction to Python programming</a:t>
            </a:r>
            <a:endParaRPr kumimoji="1" lang="zh-CN" altLang="en-US" sz="4000" dirty="0"/>
          </a:p>
        </p:txBody>
      </p:sp>
      <p:sp>
        <p:nvSpPr>
          <p:cNvPr id="3" name="副标题 2"/>
          <p:cNvSpPr>
            <a:spLocks noGrp="1"/>
          </p:cNvSpPr>
          <p:nvPr>
            <p:ph type="subTitle" idx="1"/>
          </p:nvPr>
        </p:nvSpPr>
        <p:spPr>
          <a:xfrm>
            <a:off x="1524000" y="3429000"/>
            <a:ext cx="9144000" cy="1655762"/>
          </a:xfrm>
        </p:spPr>
        <p:txBody>
          <a:bodyPr>
            <a:normAutofit/>
          </a:bodyPr>
          <a:lstStyle/>
          <a:p>
            <a:r>
              <a:rPr kumimoji="1" lang="en-US" altLang="zh-CN" dirty="0"/>
              <a:t>Week 9:  </a:t>
            </a:r>
            <a:r>
              <a:rPr kumimoji="1" lang="en-US" altLang="zh-CN" dirty="0" err="1"/>
              <a:t>Scipy</a:t>
            </a:r>
            <a:r>
              <a:rPr kumimoji="1" lang="en-US" altLang="zh-CN" dirty="0"/>
              <a:t> and Pandas</a:t>
            </a:r>
            <a:endParaRPr kumimoji="1" lang="en-US" altLang="zh-CN" dirty="0"/>
          </a:p>
          <a:p>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 &amp; NumPy for Linear Algebra</a:t>
            </a:r>
            <a:endParaRPr kumimoji="1" lang="en-US" altLang="zh-CN" dirty="0"/>
          </a:p>
        </p:txBody>
      </p:sp>
      <p:sp>
        <p:nvSpPr>
          <p:cNvPr id="4" name="Content Placeholder 2"/>
          <p:cNvSpPr txBox="1"/>
          <p:nvPr/>
        </p:nvSpPr>
        <p:spPr>
          <a:xfrm>
            <a:off x="572250" y="1492985"/>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5" name="TextBox 14"/>
          <p:cNvSpPr txBox="1"/>
          <p:nvPr/>
        </p:nvSpPr>
        <p:spPr>
          <a:xfrm>
            <a:off x="404299" y="1492985"/>
            <a:ext cx="6617945" cy="5170646"/>
          </a:xfrm>
          <a:prstGeom prst="rect">
            <a:avLst/>
          </a:prstGeom>
          <a:noFill/>
          <a:ln>
            <a:solidFill>
              <a:schemeClr val="accent1"/>
            </a:solidFill>
          </a:ln>
        </p:spPr>
        <p:txBody>
          <a:bodyPr wrap="square">
            <a:spAutoFit/>
          </a:bodyPr>
          <a:lstStyle/>
          <a:p>
            <a:r>
              <a:rPr lang="en-US" sz="2200" b="0" i="0" dirty="0">
                <a:solidFill>
                  <a:schemeClr val="tx1"/>
                </a:solidFill>
                <a:effectLst/>
                <a:latin typeface="Consolas" panose="020B0609020204030204" pitchFamily="49" charset="0"/>
              </a:rPr>
              <a:t>&gt;&gt;&gt; import </a:t>
            </a:r>
            <a:r>
              <a:rPr lang="en-US" sz="2200" b="0" i="0" dirty="0" err="1">
                <a:solidFill>
                  <a:schemeClr val="tx1"/>
                </a:solidFill>
                <a:effectLst/>
                <a:latin typeface="Consolas" panose="020B0609020204030204" pitchFamily="49" charset="0"/>
              </a:rPr>
              <a:t>scipy.linalg</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import </a:t>
            </a:r>
            <a:r>
              <a:rPr lang="en-US" sz="2200" b="0" i="0" dirty="0" err="1">
                <a:solidFill>
                  <a:schemeClr val="tx1"/>
                </a:solidFill>
                <a:effectLst/>
                <a:latin typeface="Consolas" panose="020B0609020204030204" pitchFamily="49" charset="0"/>
              </a:rPr>
              <a:t>numpy</a:t>
            </a:r>
            <a:r>
              <a:rPr lang="en-US" sz="2200" b="0" i="0" dirty="0">
                <a:solidFill>
                  <a:schemeClr val="tx1"/>
                </a:solidFill>
                <a:effectLst/>
                <a:latin typeface="Consolas" panose="020B0609020204030204" pitchFamily="49" charset="0"/>
              </a:rPr>
              <a:t> as np</a:t>
            </a:r>
            <a:endParaRPr lang="en-US" sz="2200" b="0" i="0" dirty="0">
              <a:solidFill>
                <a:schemeClr val="tx1"/>
              </a:solidFill>
              <a:effectLst/>
              <a:latin typeface="Consolas" panose="020B0609020204030204" pitchFamily="49" charset="0"/>
            </a:endParaRPr>
          </a:p>
          <a:p>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a = </a:t>
            </a:r>
            <a:r>
              <a:rPr lang="en-US" sz="2200" b="0" i="0" dirty="0" err="1">
                <a:solidFill>
                  <a:schemeClr val="tx1"/>
                </a:solidFill>
                <a:effectLst/>
                <a:latin typeface="Consolas" panose="020B0609020204030204" pitchFamily="49" charset="0"/>
              </a:rPr>
              <a:t>np.array</a:t>
            </a:r>
            <a:r>
              <a:rPr lang="en-US" sz="2200" b="0" i="0" dirty="0">
                <a:solidFill>
                  <a:schemeClr val="tx1"/>
                </a:solidFill>
                <a:effectLst/>
                <a:latin typeface="Consolas" panose="020B0609020204030204" pitchFamily="49" charset="0"/>
              </a:rPr>
              <a:t>([[-2, 3], [4, 5]])</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a:t>
            </a:r>
            <a:r>
              <a:rPr lang="en-US" sz="2200" b="0" i="0" dirty="0" err="1">
                <a:solidFill>
                  <a:schemeClr val="tx1"/>
                </a:solidFill>
                <a:effectLst/>
                <a:latin typeface="Consolas" panose="020B0609020204030204" pitchFamily="49" charset="0"/>
              </a:rPr>
              <a:t>scipy.linalg.det</a:t>
            </a:r>
            <a:r>
              <a:rPr lang="en-US" sz="2200" b="0" i="0" dirty="0">
                <a:solidFill>
                  <a:schemeClr val="tx1"/>
                </a:solidFill>
                <a:effectLst/>
                <a:latin typeface="Consolas" panose="020B0609020204030204" pitchFamily="49" charset="0"/>
              </a:rPr>
              <a:t>(a)</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-22.0</a:t>
            </a:r>
            <a:endParaRPr lang="en-US" sz="2200" b="0" i="0" dirty="0">
              <a:solidFill>
                <a:schemeClr val="tx1"/>
              </a:solidFill>
              <a:effectLst/>
              <a:latin typeface="Consolas" panose="020B0609020204030204" pitchFamily="49" charset="0"/>
            </a:endParaRPr>
          </a:p>
          <a:p>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b = </a:t>
            </a:r>
            <a:r>
              <a:rPr lang="en-US" sz="2200" b="0" i="0" dirty="0" err="1">
                <a:solidFill>
                  <a:schemeClr val="tx1"/>
                </a:solidFill>
                <a:effectLst/>
                <a:latin typeface="Consolas" panose="020B0609020204030204" pitchFamily="49" charset="0"/>
              </a:rPr>
              <a:t>scipy.linalg.inv</a:t>
            </a:r>
            <a:r>
              <a:rPr lang="en-US" sz="2200" b="0" i="0" dirty="0">
                <a:solidFill>
                  <a:schemeClr val="tx1"/>
                </a:solidFill>
                <a:effectLst/>
                <a:latin typeface="Consolas" panose="020B0609020204030204" pitchFamily="49" charset="0"/>
              </a:rPr>
              <a:t>(a)</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b</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array([[-0.22727273,  0.13636364],</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       [ 0.18181818,  0.09090909]])</a:t>
            </a:r>
            <a:endParaRPr lang="en-US" sz="2200" b="0" i="0" dirty="0">
              <a:solidFill>
                <a:schemeClr val="tx1"/>
              </a:solidFill>
              <a:effectLst/>
              <a:latin typeface="Consolas" panose="020B0609020204030204" pitchFamily="49" charset="0"/>
            </a:endParaRPr>
          </a:p>
          <a:p>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&gt;&gt;&gt; </a:t>
            </a:r>
            <a:r>
              <a:rPr lang="en-US" sz="2200" b="0" i="0" dirty="0" err="1">
                <a:solidFill>
                  <a:schemeClr val="tx1"/>
                </a:solidFill>
                <a:effectLst/>
                <a:latin typeface="Consolas" panose="020B0609020204030204" pitchFamily="49" charset="0"/>
              </a:rPr>
              <a:t>np.dot</a:t>
            </a:r>
            <a:r>
              <a:rPr lang="en-US" sz="2200" b="0" i="0" dirty="0">
                <a:solidFill>
                  <a:schemeClr val="tx1"/>
                </a:solidFill>
                <a:effectLst/>
                <a:latin typeface="Consolas" panose="020B0609020204030204" pitchFamily="49" charset="0"/>
              </a:rPr>
              <a:t>(a, b)</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array([[1., 0.],</a:t>
            </a:r>
            <a:endParaRPr lang="en-US" sz="2200" b="0" i="0" dirty="0">
              <a:solidFill>
                <a:schemeClr val="tx1"/>
              </a:solidFill>
              <a:effectLst/>
              <a:latin typeface="Consolas" panose="020B0609020204030204" pitchFamily="49" charset="0"/>
            </a:endParaRPr>
          </a:p>
          <a:p>
            <a:r>
              <a:rPr lang="en-US" sz="2200" b="0" i="0" dirty="0">
                <a:solidFill>
                  <a:schemeClr val="tx1"/>
                </a:solidFill>
                <a:effectLst/>
                <a:latin typeface="Consolas" panose="020B0609020204030204" pitchFamily="49" charset="0"/>
              </a:rPr>
              <a:t>       [0., 1.]])</a:t>
            </a:r>
            <a:endParaRPr lang="en-US" sz="2200" b="0" i="0" dirty="0">
              <a:solidFill>
                <a:schemeClr val="tx1"/>
              </a:solidFill>
              <a:effectLst/>
              <a:latin typeface="Consolas" panose="020B0609020204030204" pitchFamily="49" charset="0"/>
            </a:endParaRPr>
          </a:p>
        </p:txBody>
      </p:sp>
      <p:sp>
        <p:nvSpPr>
          <p:cNvPr id="6" name="TextBox 16"/>
          <p:cNvSpPr txBox="1"/>
          <p:nvPr/>
        </p:nvSpPr>
        <p:spPr>
          <a:xfrm>
            <a:off x="7315124" y="2595311"/>
            <a:ext cx="3840769"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determinant</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矩阵行列式</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7" name="TextBox 17"/>
          <p:cNvSpPr txBox="1"/>
          <p:nvPr/>
        </p:nvSpPr>
        <p:spPr>
          <a:xfrm>
            <a:off x="7315124" y="3990238"/>
            <a:ext cx="3840769"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inversion</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逆矩阵</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8" name="TextBox 18"/>
          <p:cNvSpPr txBox="1"/>
          <p:nvPr/>
        </p:nvSpPr>
        <p:spPr>
          <a:xfrm>
            <a:off x="7315125" y="5568285"/>
            <a:ext cx="3840769"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production</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矩阵乘法</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 &amp; NumPy for Linear Algebra</a:t>
            </a:r>
            <a:endParaRPr kumimoji="1" lang="en-US" altLang="zh-CN" dirty="0"/>
          </a:p>
        </p:txBody>
      </p:sp>
      <p:sp>
        <p:nvSpPr>
          <p:cNvPr id="9" name="TextBox 14"/>
          <p:cNvSpPr txBox="1"/>
          <p:nvPr/>
        </p:nvSpPr>
        <p:spPr>
          <a:xfrm>
            <a:off x="684218" y="1599228"/>
            <a:ext cx="4414278" cy="3785652"/>
          </a:xfrm>
          <a:prstGeom prst="rect">
            <a:avLst/>
          </a:prstGeom>
          <a:noFill/>
          <a:ln>
            <a:solidFill>
              <a:schemeClr val="accent1"/>
            </a:solidFill>
          </a:ln>
        </p:spPr>
        <p:txBody>
          <a:bodyPr wrap="square">
            <a:spAutoFit/>
          </a:bodyPr>
          <a:lstStyle/>
          <a:p>
            <a:r>
              <a:rPr lang="en-US" sz="2400" b="0" i="0" dirty="0">
                <a:solidFill>
                  <a:schemeClr val="accent1"/>
                </a:solidFill>
                <a:effectLst/>
                <a:latin typeface="Consolas" panose="020B0609020204030204" pitchFamily="49" charset="0"/>
              </a:rPr>
              <a:t>&gt;&gt;&gt; </a:t>
            </a:r>
            <a:r>
              <a:rPr lang="en-US" sz="2400" b="0" i="0" dirty="0" err="1">
                <a:solidFill>
                  <a:schemeClr val="accent1"/>
                </a:solidFill>
                <a:effectLst/>
                <a:latin typeface="Consolas" panose="020B0609020204030204" pitchFamily="49" charset="0"/>
              </a:rPr>
              <a:t>a.T</a:t>
            </a:r>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 [[-2  4]</a:t>
            </a:r>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 [ 3  5]]</a:t>
            </a:r>
            <a:endParaRPr lang="en-US" sz="2400" b="0" i="0" dirty="0">
              <a:solidFill>
                <a:schemeClr val="accent1"/>
              </a:solidFill>
              <a:effectLst/>
              <a:latin typeface="Consolas" panose="020B0609020204030204" pitchFamily="49" charset="0"/>
            </a:endParaRPr>
          </a:p>
          <a:p>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&gt;&gt;&gt; </a:t>
            </a:r>
            <a:r>
              <a:rPr lang="en-US" sz="2400" b="0" i="0" dirty="0" err="1">
                <a:solidFill>
                  <a:schemeClr val="accent1"/>
                </a:solidFill>
                <a:effectLst/>
                <a:latin typeface="Consolas" panose="020B0609020204030204" pitchFamily="49" charset="0"/>
              </a:rPr>
              <a:t>np.diag</a:t>
            </a:r>
            <a:r>
              <a:rPr lang="en-US" sz="2400" b="0" i="0" dirty="0">
                <a:solidFill>
                  <a:schemeClr val="accent1"/>
                </a:solidFill>
                <a:effectLst/>
                <a:latin typeface="Consolas" panose="020B0609020204030204" pitchFamily="49" charset="0"/>
              </a:rPr>
              <a:t>(a)</a:t>
            </a:r>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[-2  5]</a:t>
            </a:r>
            <a:endParaRPr lang="en-US" sz="2400" b="0" i="0" dirty="0">
              <a:solidFill>
                <a:schemeClr val="accent1"/>
              </a:solidFill>
              <a:effectLst/>
              <a:latin typeface="Consolas" panose="020B0609020204030204" pitchFamily="49" charset="0"/>
            </a:endParaRPr>
          </a:p>
          <a:p>
            <a:endParaRPr lang="en-US" sz="2400" b="0" i="0" dirty="0">
              <a:solidFill>
                <a:schemeClr val="accent1"/>
              </a:solidFill>
              <a:effectLst/>
              <a:latin typeface="Consolas" panose="020B0609020204030204" pitchFamily="49" charset="0"/>
            </a:endParaRPr>
          </a:p>
          <a:p>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&gt;&gt;&gt; </a:t>
            </a:r>
            <a:r>
              <a:rPr lang="en-US" sz="2400" b="0" i="0" dirty="0" err="1">
                <a:solidFill>
                  <a:schemeClr val="accent1"/>
                </a:solidFill>
                <a:effectLst/>
                <a:latin typeface="Consolas" panose="020B0609020204030204" pitchFamily="49" charset="0"/>
              </a:rPr>
              <a:t>np.trace</a:t>
            </a:r>
            <a:r>
              <a:rPr lang="en-US" sz="2400" b="0" i="0" dirty="0">
                <a:solidFill>
                  <a:schemeClr val="accent1"/>
                </a:solidFill>
                <a:effectLst/>
                <a:latin typeface="Consolas" panose="020B0609020204030204" pitchFamily="49" charset="0"/>
              </a:rPr>
              <a:t>(a)</a:t>
            </a:r>
            <a:endParaRPr lang="en-US" sz="2400" b="0" i="0" dirty="0">
              <a:solidFill>
                <a:schemeClr val="accent1"/>
              </a:solidFill>
              <a:effectLst/>
              <a:latin typeface="Consolas" panose="020B0609020204030204" pitchFamily="49" charset="0"/>
            </a:endParaRPr>
          </a:p>
          <a:p>
            <a:r>
              <a:rPr lang="en-US" sz="2400" b="0" i="0" dirty="0">
                <a:solidFill>
                  <a:schemeClr val="accent1"/>
                </a:solidFill>
                <a:effectLst/>
                <a:latin typeface="Consolas" panose="020B0609020204030204" pitchFamily="49" charset="0"/>
              </a:rPr>
              <a:t>3</a:t>
            </a:r>
            <a:endParaRPr lang="en-US" sz="2400" b="0" i="0" dirty="0">
              <a:solidFill>
                <a:schemeClr val="accent1"/>
              </a:solidFill>
              <a:effectLst/>
              <a:latin typeface="Consolas" panose="020B0609020204030204" pitchFamily="49" charset="0"/>
            </a:endParaRPr>
          </a:p>
        </p:txBody>
      </p:sp>
      <p:sp>
        <p:nvSpPr>
          <p:cNvPr id="10" name="TextBox 16"/>
          <p:cNvSpPr txBox="1"/>
          <p:nvPr/>
        </p:nvSpPr>
        <p:spPr>
          <a:xfrm>
            <a:off x="5190419" y="1634943"/>
            <a:ext cx="3840769"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transpose</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矩阵转置</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11" name="TextBox 17"/>
          <p:cNvSpPr txBox="1"/>
          <p:nvPr/>
        </p:nvSpPr>
        <p:spPr>
          <a:xfrm>
            <a:off x="5190418" y="3150227"/>
            <a:ext cx="3840769" cy="1200329"/>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diagonal</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矩阵对角线</a:t>
            </a:r>
            <a:endParaRPr lang="en-US" sz="24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13" name="TextBox 2"/>
          <p:cNvSpPr txBox="1"/>
          <p:nvPr/>
        </p:nvSpPr>
        <p:spPr>
          <a:xfrm>
            <a:off x="5190418" y="4665511"/>
            <a:ext cx="3840769" cy="830997"/>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Matrix trace</a:t>
            </a:r>
            <a:endParaRPr lang="en-US" sz="2400" dirty="0">
              <a:latin typeface="Lato" panose="020F0502020204030203" pitchFamily="34" charset="0"/>
              <a:ea typeface="Lato" panose="020F0502020204030203" pitchFamily="34" charset="0"/>
              <a:cs typeface="Lato" panose="020F0502020204030203" pitchFamily="34" charset="0"/>
            </a:endParaRPr>
          </a:p>
          <a:p>
            <a:r>
              <a:rPr lang="zh-CN" altLang="en-US" sz="2400" dirty="0">
                <a:latin typeface="Lato" panose="020F0502020204030203" pitchFamily="34" charset="0"/>
                <a:ea typeface="Lato" panose="020F0502020204030203" pitchFamily="34" charset="0"/>
                <a:cs typeface="Lato" panose="020F0502020204030203" pitchFamily="34" charset="0"/>
              </a:rPr>
              <a:t>矩阵的迹</a:t>
            </a:r>
            <a:endParaRPr lang="en-US" sz="24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9265" y="166370"/>
            <a:ext cx="10515600" cy="1325563"/>
          </a:xfrm>
        </p:spPr>
        <p:txBody>
          <a:bodyPr/>
          <a:lstStyle/>
          <a:p>
            <a:r>
              <a:rPr kumimoji="1" lang="en-US" altLang="zh-CN" sz="3200" dirty="0"/>
              <a:t>Solving systems of linear equations</a:t>
            </a:r>
            <a:endParaRPr kumimoji="1" lang="en-US" altLang="zh-CN" sz="3200" dirty="0"/>
          </a:p>
        </p:txBody>
      </p:sp>
      <p:sp>
        <p:nvSpPr>
          <p:cNvPr id="14" name="Content Placeholder 2"/>
          <p:cNvSpPr txBox="1"/>
          <p:nvPr/>
        </p:nvSpPr>
        <p:spPr>
          <a:xfrm>
            <a:off x="534928" y="1701150"/>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5" name="Content Placeholder 2"/>
          <p:cNvSpPr txBox="1"/>
          <p:nvPr/>
        </p:nvSpPr>
        <p:spPr>
          <a:xfrm>
            <a:off x="351790" y="1313815"/>
            <a:ext cx="11487785" cy="4437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venir Book" panose="02000503020000020003" pitchFamily="2" charset="0"/>
                <a:ea typeface="Lato" panose="020F0502020204030203" pitchFamily="34" charset="0"/>
                <a:cs typeface="Lato" panose="020F0502020204030203" pitchFamily="34" charset="0"/>
              </a:rPr>
              <a:t>Solving systems of equations is nearly as simple as constructing a coefficient matrix and a column vector</a:t>
            </a:r>
            <a:endParaRPr lang="en-US" sz="2400" dirty="0">
              <a:latin typeface="Avenir Book" panose="02000503020000020003" pitchFamily="2" charset="0"/>
              <a:ea typeface="Lato" panose="020F0502020204030203" pitchFamily="34" charset="0"/>
              <a:cs typeface="Lato" panose="020F0502020204030203" pitchFamily="34" charset="0"/>
            </a:endParaRPr>
          </a:p>
          <a:p>
            <a:r>
              <a:rPr lang="en-US" sz="2400" dirty="0">
                <a:latin typeface="Avenir Book" panose="02000503020000020003" pitchFamily="2" charset="0"/>
                <a:ea typeface="Lato" panose="020F0502020204030203" pitchFamily="34" charset="0"/>
                <a:cs typeface="Lato" panose="020F0502020204030203" pitchFamily="34" charset="0"/>
              </a:rPr>
              <a:t>Suppose having the following system of linear equations to solve:</a:t>
            </a:r>
            <a:endParaRPr lang="en-US" sz="2400" dirty="0">
              <a:latin typeface="Avenir Book" panose="02000503020000020003" pitchFamily="2" charset="0"/>
              <a:ea typeface="Lato" panose="020F0502020204030203" pitchFamily="34" charset="0"/>
              <a:cs typeface="Lato" panose="020F0502020204030203" pitchFamily="34" charset="0"/>
            </a:endParaRPr>
          </a:p>
          <a:p>
            <a:pPr marL="0" indent="0">
              <a:buNone/>
            </a:pPr>
            <a:endParaRPr lang="en-US" sz="2400" dirty="0">
              <a:latin typeface="Avenir Book" panose="02000503020000020003" pitchFamily="2" charset="0"/>
              <a:ea typeface="Lato" panose="020F0502020204030203" pitchFamily="34" charset="0"/>
              <a:cs typeface="Lato" panose="020F0502020204030203" pitchFamily="34" charset="0"/>
            </a:endParaRPr>
          </a:p>
          <a:p>
            <a:pPr marL="0" indent="0">
              <a:buNone/>
            </a:pPr>
            <a:endParaRPr lang="en-US" sz="2400" dirty="0">
              <a:latin typeface="Avenir Book" panose="02000503020000020003" pitchFamily="2" charset="0"/>
              <a:ea typeface="Lato" panose="020F0502020204030203" pitchFamily="34" charset="0"/>
              <a:cs typeface="Lato" panose="020F0502020204030203" pitchFamily="34" charset="0"/>
            </a:endParaRPr>
          </a:p>
          <a:p>
            <a:pPr marL="0" indent="0">
              <a:buNone/>
            </a:pPr>
            <a:endParaRPr lang="en-US" sz="2400" dirty="0">
              <a:latin typeface="Avenir Book" panose="02000503020000020003" pitchFamily="2" charset="0"/>
              <a:ea typeface="Lato" panose="020F0502020204030203" pitchFamily="34" charset="0"/>
              <a:cs typeface="Lato" panose="020F0502020204030203" pitchFamily="34" charset="0"/>
            </a:endParaRPr>
          </a:p>
        </p:txBody>
      </p:sp>
      <p:grpSp>
        <p:nvGrpSpPr>
          <p:cNvPr id="16" name="Group 17"/>
          <p:cNvGrpSpPr/>
          <p:nvPr/>
        </p:nvGrpSpPr>
        <p:grpSpPr>
          <a:xfrm>
            <a:off x="966806" y="3096792"/>
            <a:ext cx="9786984" cy="1503136"/>
            <a:chOff x="1472123" y="2903598"/>
            <a:chExt cx="9786984" cy="1503136"/>
          </a:xfrm>
        </p:grpSpPr>
        <p:graphicFrame>
          <p:nvGraphicFramePr>
            <p:cNvPr id="17" name="Object 8"/>
            <p:cNvGraphicFramePr>
              <a:graphicFrameLocks noChangeAspect="1"/>
            </p:cNvGraphicFramePr>
            <p:nvPr/>
          </p:nvGraphicFramePr>
          <p:xfrm>
            <a:off x="1472123" y="2903598"/>
            <a:ext cx="2802142" cy="1503136"/>
          </p:xfrm>
          <a:graphic>
            <a:graphicData uri="http://schemas.openxmlformats.org/presentationml/2006/ole">
              <mc:AlternateContent xmlns:mc="http://schemas.openxmlformats.org/markup-compatibility/2006">
                <mc:Choice xmlns:v="urn:schemas-microsoft-com:vml" Requires="v">
                  <p:oleObj spid="_x0000_s3241" name="Equation" r:id="rId1" imgW="46024800" imgH="24688800" progId="Equation.DSMT4">
                    <p:embed/>
                  </p:oleObj>
                </mc:Choice>
                <mc:Fallback>
                  <p:oleObj name="Equation" r:id="rId1" imgW="46024800" imgH="24688800" progId="Equation.DSMT4">
                    <p:embed/>
                    <p:pic>
                      <p:nvPicPr>
                        <p:cNvPr id="0" name="Object 8"/>
                        <p:cNvPicPr/>
                        <p:nvPr/>
                      </p:nvPicPr>
                      <p:blipFill>
                        <a:blip r:embed="rId2"/>
                        <a:stretch>
                          <a:fillRect/>
                        </a:stretch>
                      </p:blipFill>
                      <p:spPr>
                        <a:xfrm>
                          <a:off x="1472123" y="2903598"/>
                          <a:ext cx="2802142" cy="1503136"/>
                        </a:xfrm>
                        <a:prstGeom prst="rect">
                          <a:avLst/>
                        </a:prstGeom>
                      </p:spPr>
                    </p:pic>
                  </p:oleObj>
                </mc:Fallback>
              </mc:AlternateContent>
            </a:graphicData>
          </a:graphic>
        </p:graphicFrame>
        <p:graphicFrame>
          <p:nvGraphicFramePr>
            <p:cNvPr id="18" name="Object 10"/>
            <p:cNvGraphicFramePr>
              <a:graphicFrameLocks noChangeAspect="1"/>
            </p:cNvGraphicFramePr>
            <p:nvPr/>
          </p:nvGraphicFramePr>
          <p:xfrm>
            <a:off x="5678222" y="2923460"/>
            <a:ext cx="2430998" cy="1466022"/>
          </p:xfrm>
          <a:graphic>
            <a:graphicData uri="http://schemas.openxmlformats.org/presentationml/2006/ole">
              <mc:AlternateContent xmlns:mc="http://schemas.openxmlformats.org/markup-compatibility/2006">
                <mc:Choice xmlns:v="urn:schemas-microsoft-com:vml" Requires="v">
                  <p:oleObj spid="_x0000_s3242" name="Equation" r:id="rId3" imgW="39928800" imgH="24079200" progId="Equation.DSMT4">
                    <p:embed/>
                  </p:oleObj>
                </mc:Choice>
                <mc:Fallback>
                  <p:oleObj name="Equation" r:id="rId3" imgW="39928800" imgH="24079200" progId="Equation.DSMT4">
                    <p:embed/>
                    <p:pic>
                      <p:nvPicPr>
                        <p:cNvPr id="0" name="Object 10"/>
                        <p:cNvPicPr/>
                        <p:nvPr/>
                      </p:nvPicPr>
                      <p:blipFill>
                        <a:blip r:embed="rId4"/>
                        <a:stretch>
                          <a:fillRect/>
                        </a:stretch>
                      </p:blipFill>
                      <p:spPr>
                        <a:xfrm>
                          <a:off x="5678222" y="2923460"/>
                          <a:ext cx="2430998" cy="1466022"/>
                        </a:xfrm>
                        <a:prstGeom prst="rect">
                          <a:avLst/>
                        </a:prstGeom>
                      </p:spPr>
                    </p:pic>
                  </p:oleObj>
                </mc:Fallback>
              </mc:AlternateContent>
            </a:graphicData>
          </a:graphic>
        </p:graphicFrame>
        <p:graphicFrame>
          <p:nvGraphicFramePr>
            <p:cNvPr id="19" name="Object 11"/>
            <p:cNvGraphicFramePr>
              <a:graphicFrameLocks noChangeAspect="1"/>
            </p:cNvGraphicFramePr>
            <p:nvPr/>
          </p:nvGraphicFramePr>
          <p:xfrm>
            <a:off x="8431550" y="2904901"/>
            <a:ext cx="1150548" cy="1466021"/>
          </p:xfrm>
          <a:graphic>
            <a:graphicData uri="http://schemas.openxmlformats.org/presentationml/2006/ole">
              <mc:AlternateContent xmlns:mc="http://schemas.openxmlformats.org/markup-compatibility/2006">
                <mc:Choice xmlns:v="urn:schemas-microsoft-com:vml" Requires="v">
                  <p:oleObj spid="_x0000_s3243" name="Equation" r:id="rId5" imgW="18897600" imgH="24079200" progId="Equation.DSMT4">
                    <p:embed/>
                  </p:oleObj>
                </mc:Choice>
                <mc:Fallback>
                  <p:oleObj name="Equation" r:id="rId5" imgW="18897600" imgH="24079200" progId="Equation.DSMT4">
                    <p:embed/>
                    <p:pic>
                      <p:nvPicPr>
                        <p:cNvPr id="0" name="Object 11"/>
                        <p:cNvPicPr/>
                        <p:nvPr/>
                      </p:nvPicPr>
                      <p:blipFill>
                        <a:blip r:embed="rId6"/>
                        <a:stretch>
                          <a:fillRect/>
                        </a:stretch>
                      </p:blipFill>
                      <p:spPr>
                        <a:xfrm>
                          <a:off x="8431550" y="2904901"/>
                          <a:ext cx="1150548" cy="1466021"/>
                        </a:xfrm>
                        <a:prstGeom prst="rect">
                          <a:avLst/>
                        </a:prstGeom>
                      </p:spPr>
                    </p:pic>
                  </p:oleObj>
                </mc:Fallback>
              </mc:AlternateContent>
            </a:graphicData>
          </a:graphic>
        </p:graphicFrame>
        <p:graphicFrame>
          <p:nvGraphicFramePr>
            <p:cNvPr id="20" name="Object 13"/>
            <p:cNvGraphicFramePr>
              <a:graphicFrameLocks noChangeAspect="1"/>
            </p:cNvGraphicFramePr>
            <p:nvPr/>
          </p:nvGraphicFramePr>
          <p:xfrm>
            <a:off x="9904429" y="2940713"/>
            <a:ext cx="1354678" cy="1466021"/>
          </p:xfrm>
          <a:graphic>
            <a:graphicData uri="http://schemas.openxmlformats.org/presentationml/2006/ole">
              <mc:AlternateContent xmlns:mc="http://schemas.openxmlformats.org/markup-compatibility/2006">
                <mc:Choice xmlns:v="urn:schemas-microsoft-com:vml" Requires="v">
                  <p:oleObj spid="_x0000_s3244" name="Equation" r:id="rId7" imgW="22250400" imgH="24079200" progId="Equation.DSMT4">
                    <p:embed/>
                  </p:oleObj>
                </mc:Choice>
                <mc:Fallback>
                  <p:oleObj name="Equation" r:id="rId7" imgW="22250400" imgH="24079200" progId="Equation.DSMT4">
                    <p:embed/>
                    <p:pic>
                      <p:nvPicPr>
                        <p:cNvPr id="0" name="Object 13"/>
                        <p:cNvPicPr/>
                        <p:nvPr/>
                      </p:nvPicPr>
                      <p:blipFill>
                        <a:blip r:embed="rId8"/>
                        <a:stretch>
                          <a:fillRect/>
                        </a:stretch>
                      </p:blipFill>
                      <p:spPr>
                        <a:xfrm>
                          <a:off x="9904429" y="2940713"/>
                          <a:ext cx="1354678" cy="1466021"/>
                        </a:xfrm>
                        <a:prstGeom prst="rect">
                          <a:avLst/>
                        </a:prstGeom>
                      </p:spPr>
                    </p:pic>
                  </p:oleObj>
                </mc:Fallback>
              </mc:AlternateContent>
            </a:graphicData>
          </a:graphic>
        </p:graphicFrame>
        <p:pic>
          <p:nvPicPr>
            <p:cNvPr id="21" name="Graphic 15" descr="Arrow: Straight with solid fill"/>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4361305" y="3137563"/>
              <a:ext cx="1113434" cy="890747"/>
            </a:xfrm>
            <a:prstGeom prst="rect">
              <a:avLst/>
            </a:prstGeom>
          </p:spPr>
        </p:pic>
      </p:grpSp>
      <mc:AlternateContent xmlns:mc="http://schemas.openxmlformats.org/markup-compatibility/2006">
        <mc:Choice xmlns:a14="http://schemas.microsoft.com/office/drawing/2010/main" Requires="a14">
          <p:sp>
            <p:nvSpPr>
              <p:cNvPr id="22" name="TextBox 14"/>
              <p:cNvSpPr txBox="1"/>
              <p:nvPr/>
            </p:nvSpPr>
            <p:spPr>
              <a:xfrm>
                <a:off x="3339399" y="4920268"/>
                <a:ext cx="2802141" cy="83099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5400" b="1" i="0" smtClean="0">
                          <a:latin typeface="Cambria Math" panose="02040503050406030204" pitchFamily="18" charset="0"/>
                        </a:rPr>
                        <m:t>𝐀𝐱</m:t>
                      </m:r>
                      <m:r>
                        <a:rPr lang="en-US" sz="5400" b="0" i="1" smtClean="0">
                          <a:latin typeface="Cambria Math" panose="02040503050406030204" pitchFamily="18" charset="0"/>
                        </a:rPr>
                        <m:t>=</m:t>
                      </m:r>
                      <m:r>
                        <a:rPr lang="en-US" sz="5400" b="1" i="0" smtClean="0">
                          <a:latin typeface="Cambria Math" panose="02040503050406030204" pitchFamily="18" charset="0"/>
                        </a:rPr>
                        <m:t>𝐛</m:t>
                      </m:r>
                    </m:oMath>
                  </m:oMathPara>
                </a14:m>
                <a:endParaRPr lang="en-US" sz="5400" dirty="0">
                  <a:latin typeface="Avenir Book" panose="02000503020000020003" pitchFamily="2" charset="0"/>
                </a:endParaRPr>
              </a:p>
            </p:txBody>
          </p:sp>
        </mc:Choice>
        <mc:Fallback>
          <p:sp>
            <p:nvSpPr>
              <p:cNvPr id="22" name="TextBox 14"/>
              <p:cNvSpPr txBox="1">
                <a:spLocks noRot="1" noChangeAspect="1" noMove="1" noResize="1" noEditPoints="1" noAdjustHandles="1" noChangeArrowheads="1" noChangeShapeType="1" noTextEdit="1"/>
              </p:cNvSpPr>
              <p:nvPr/>
            </p:nvSpPr>
            <p:spPr>
              <a:xfrm>
                <a:off x="3339399" y="4920268"/>
                <a:ext cx="2802141" cy="830997"/>
              </a:xfrm>
              <a:prstGeom prst="rect">
                <a:avLst/>
              </a:prstGeom>
              <a:blipFill rotWithShape="1">
                <a:blip r:embed="rId11"/>
                <a:stretch>
                  <a:fillRect l="-20" t="-35" r="16" b="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TextBox 16"/>
              <p:cNvSpPr txBox="1"/>
              <p:nvPr/>
            </p:nvSpPr>
            <p:spPr>
              <a:xfrm>
                <a:off x="3086246" y="5751484"/>
                <a:ext cx="4131405" cy="84972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5400" b="1" i="0" smtClean="0">
                          <a:latin typeface="Cambria Math" panose="02040503050406030204" pitchFamily="18" charset="0"/>
                        </a:rPr>
                        <m:t>𝐱</m:t>
                      </m:r>
                      <m:r>
                        <a:rPr lang="en-US" sz="5400" b="0" i="1" smtClean="0">
                          <a:latin typeface="Cambria Math" panose="02040503050406030204" pitchFamily="18" charset="0"/>
                        </a:rPr>
                        <m:t>=</m:t>
                      </m:r>
                      <m:sSup>
                        <m:sSupPr>
                          <m:ctrlPr>
                            <a:rPr lang="en-US" sz="5400" b="1" i="1" smtClean="0">
                              <a:latin typeface="Cambria Math" panose="02040503050406030204" pitchFamily="18" charset="0"/>
                            </a:rPr>
                          </m:ctrlPr>
                        </m:sSupPr>
                        <m:e>
                          <m:r>
                            <a:rPr lang="en-US" sz="5400" b="1" i="0" smtClean="0">
                              <a:latin typeface="Cambria Math" panose="02040503050406030204" pitchFamily="18" charset="0"/>
                            </a:rPr>
                            <m:t>𝐀</m:t>
                          </m:r>
                        </m:e>
                        <m:sup>
                          <m:r>
                            <a:rPr lang="en-US" sz="5400" b="1" i="0" smtClean="0">
                              <a:latin typeface="Cambria Math" panose="02040503050406030204" pitchFamily="18" charset="0"/>
                            </a:rPr>
                            <m:t>−</m:t>
                          </m:r>
                          <m:r>
                            <a:rPr lang="en-US" sz="5400" b="1" i="0" smtClean="0">
                              <a:latin typeface="Cambria Math" panose="02040503050406030204" pitchFamily="18" charset="0"/>
                            </a:rPr>
                            <m:t>𝟏</m:t>
                          </m:r>
                        </m:sup>
                      </m:sSup>
                      <m:r>
                        <a:rPr lang="en-US" sz="5400" b="1" i="0" smtClean="0">
                          <a:latin typeface="Cambria Math" panose="02040503050406030204" pitchFamily="18" charset="0"/>
                        </a:rPr>
                        <m:t>𝐛</m:t>
                      </m:r>
                    </m:oMath>
                  </m:oMathPara>
                </a14:m>
                <a:endParaRPr lang="en-US" sz="5400" dirty="0">
                  <a:latin typeface="Avenir Book" panose="02000503020000020003" pitchFamily="2" charset="0"/>
                </a:endParaRPr>
              </a:p>
            </p:txBody>
          </p:sp>
        </mc:Choice>
        <mc:Fallback>
          <p:sp>
            <p:nvSpPr>
              <p:cNvPr id="23" name="TextBox 16"/>
              <p:cNvSpPr txBox="1">
                <a:spLocks noRot="1" noChangeAspect="1" noMove="1" noResize="1" noEditPoints="1" noAdjustHandles="1" noChangeArrowheads="1" noChangeShapeType="1" noTextEdit="1"/>
              </p:cNvSpPr>
              <p:nvPr/>
            </p:nvSpPr>
            <p:spPr>
              <a:xfrm>
                <a:off x="3086246" y="5751484"/>
                <a:ext cx="4131405" cy="849720"/>
              </a:xfrm>
              <a:prstGeom prst="rect">
                <a:avLst/>
              </a:prstGeom>
              <a:blipFill rotWithShape="1">
                <a:blip r:embed="rId12"/>
                <a:stretch>
                  <a:fillRect l="-4" t="-34" r="6" b="45"/>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Solving systems of linear equations</a:t>
            </a:r>
            <a:endParaRPr kumimoji="1" lang="en-US" altLang="zh-CN" dirty="0"/>
          </a:p>
        </p:txBody>
      </p:sp>
      <p:sp>
        <p:nvSpPr>
          <p:cNvPr id="13" name="Content Placeholder 2"/>
          <p:cNvSpPr txBox="1"/>
          <p:nvPr/>
        </p:nvSpPr>
        <p:spPr>
          <a:xfrm>
            <a:off x="572250" y="123173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graphicFrame>
        <p:nvGraphicFramePr>
          <p:cNvPr id="24" name="Object 19"/>
          <p:cNvGraphicFramePr>
            <a:graphicFrameLocks noChangeAspect="1"/>
          </p:cNvGraphicFramePr>
          <p:nvPr/>
        </p:nvGraphicFramePr>
        <p:xfrm>
          <a:off x="8876739" y="3308461"/>
          <a:ext cx="1849219" cy="625890"/>
        </p:xfrm>
        <a:graphic>
          <a:graphicData uri="http://schemas.openxmlformats.org/presentationml/2006/ole">
            <mc:AlternateContent xmlns:mc="http://schemas.openxmlformats.org/markup-compatibility/2006">
              <mc:Choice xmlns:v="urn:schemas-microsoft-com:vml" Requires="v">
                <p:oleObj spid="_x0000_s4302" name="Equation" r:id="rId1" imgW="19812000" imgH="6705600" progId="Equation.DSMT4">
                  <p:embed/>
                </p:oleObj>
              </mc:Choice>
              <mc:Fallback>
                <p:oleObj name="Equation" r:id="rId1" imgW="19812000" imgH="6705600" progId="Equation.DSMT4">
                  <p:embed/>
                  <p:pic>
                    <p:nvPicPr>
                      <p:cNvPr id="0" name="Object 19"/>
                      <p:cNvPicPr/>
                      <p:nvPr/>
                    </p:nvPicPr>
                    <p:blipFill>
                      <a:blip r:embed="rId2"/>
                      <a:stretch>
                        <a:fillRect/>
                      </a:stretch>
                    </p:blipFill>
                    <p:spPr>
                      <a:xfrm>
                        <a:off x="8876739" y="3308461"/>
                        <a:ext cx="1849219" cy="625890"/>
                      </a:xfrm>
                      <a:prstGeom prst="rect">
                        <a:avLst/>
                      </a:prstGeom>
                    </p:spPr>
                  </p:pic>
                </p:oleObj>
              </mc:Fallback>
            </mc:AlternateContent>
          </a:graphicData>
        </a:graphic>
      </p:graphicFrame>
      <p:sp>
        <p:nvSpPr>
          <p:cNvPr id="25" name="TextBox 20"/>
          <p:cNvSpPr txBox="1"/>
          <p:nvPr/>
        </p:nvSpPr>
        <p:spPr>
          <a:xfrm>
            <a:off x="8543572" y="4905395"/>
            <a:ext cx="3648428" cy="1569660"/>
          </a:xfrm>
          <a:prstGeom prst="rect">
            <a:avLst/>
          </a:prstGeom>
          <a:noFill/>
        </p:spPr>
        <p:txBody>
          <a:bodyPr wrap="square">
            <a:spAutoFit/>
          </a:bodyPr>
          <a:lstStyle/>
          <a:p>
            <a:pPr algn="l"/>
            <a:r>
              <a:rPr lang="en-US" sz="2400" b="0" i="0" u="none" strike="noStrike" baseline="0" dirty="0">
                <a:latin typeface="Arial" panose="020B0604020202020204" pitchFamily="34" charset="0"/>
                <a:cs typeface="Arial" panose="020B0604020202020204" pitchFamily="34" charset="0"/>
              </a:rPr>
              <a:t>Using </a:t>
            </a:r>
            <a:r>
              <a:rPr lang="en-US" sz="2400" b="0" i="0" u="none" strike="noStrike" baseline="0" dirty="0" err="1">
                <a:latin typeface="Courier New" panose="02070309020205020404" charset="0"/>
                <a:cs typeface="Courier New" panose="02070309020205020404" charset="0"/>
              </a:rPr>
              <a:t>scipy.linalg.solve</a:t>
            </a:r>
            <a:r>
              <a:rPr lang="en-US" sz="2400" b="0" i="0" u="none" strike="noStrike" baseline="0" dirty="0">
                <a:latin typeface="Arial" panose="020B0604020202020204" pitchFamily="34" charset="0"/>
                <a:cs typeface="Arial" panose="020B0604020202020204" pitchFamily="34" charset="0"/>
              </a:rPr>
              <a:t> is faster and numerically more stable than </a:t>
            </a:r>
            <a:r>
              <a:rPr lang="en-US" sz="2400" b="1" i="0" u="none" strike="noStrike" baseline="0" dirty="0">
                <a:latin typeface="Arial" panose="020B0604020202020204" pitchFamily="34" charset="0"/>
                <a:cs typeface="Arial" panose="020B0604020202020204" pitchFamily="34" charset="0"/>
              </a:rPr>
              <a:t>x</a:t>
            </a:r>
            <a:r>
              <a:rPr lang="en-US" sz="2400" b="0" i="0" u="none" strike="noStrike" baseline="0" dirty="0">
                <a:latin typeface="Arial" panose="020B0604020202020204" pitchFamily="34" charset="0"/>
                <a:cs typeface="Arial" panose="020B0604020202020204" pitchFamily="34" charset="0"/>
              </a:rPr>
              <a:t> = </a:t>
            </a:r>
            <a:r>
              <a:rPr lang="en-US" sz="2400" b="1" i="0" u="none" strike="noStrike" baseline="0" dirty="0">
                <a:latin typeface="Arial" panose="020B0604020202020204" pitchFamily="34" charset="0"/>
                <a:cs typeface="Arial" panose="020B0604020202020204" pitchFamily="34" charset="0"/>
              </a:rPr>
              <a:t>A</a:t>
            </a:r>
            <a:r>
              <a:rPr lang="en-US" sz="2400" b="0" i="0" u="none" strike="noStrike" baseline="30000" dirty="0">
                <a:latin typeface="Arial" panose="020B0604020202020204" pitchFamily="34" charset="0"/>
                <a:cs typeface="Arial" panose="020B0604020202020204" pitchFamily="34" charset="0"/>
              </a:rPr>
              <a:t>-1</a:t>
            </a:r>
            <a:r>
              <a:rPr lang="en-US" sz="2400" b="1" i="0" u="none" strike="noStrike" baseline="0" dirty="0">
                <a:latin typeface="Arial" panose="020B0604020202020204" pitchFamily="34" charset="0"/>
                <a:cs typeface="Arial" panose="020B0604020202020204" pitchFamily="34" charset="0"/>
              </a:rPr>
              <a:t>b</a:t>
            </a:r>
            <a:endParaRPr lang="en-US" sz="2400" b="1" dirty="0">
              <a:latin typeface="Arial" panose="020B0604020202020204" pitchFamily="34" charset="0"/>
              <a:cs typeface="Arial" panose="020B0604020202020204" pitchFamily="34" charset="0"/>
            </a:endParaRPr>
          </a:p>
        </p:txBody>
      </p:sp>
      <p:grpSp>
        <p:nvGrpSpPr>
          <p:cNvPr id="26" name="Group 22"/>
          <p:cNvGrpSpPr/>
          <p:nvPr/>
        </p:nvGrpSpPr>
        <p:grpSpPr>
          <a:xfrm>
            <a:off x="1202508" y="1565427"/>
            <a:ext cx="9786984" cy="1503136"/>
            <a:chOff x="1472123" y="2903598"/>
            <a:chExt cx="9786984" cy="1503136"/>
          </a:xfrm>
        </p:grpSpPr>
        <p:graphicFrame>
          <p:nvGraphicFramePr>
            <p:cNvPr id="27" name="Object 23"/>
            <p:cNvGraphicFramePr>
              <a:graphicFrameLocks noChangeAspect="1"/>
            </p:cNvGraphicFramePr>
            <p:nvPr/>
          </p:nvGraphicFramePr>
          <p:xfrm>
            <a:off x="1472123" y="2903598"/>
            <a:ext cx="2802142" cy="1503136"/>
          </p:xfrm>
          <a:graphic>
            <a:graphicData uri="http://schemas.openxmlformats.org/presentationml/2006/ole">
              <mc:AlternateContent xmlns:mc="http://schemas.openxmlformats.org/markup-compatibility/2006">
                <mc:Choice xmlns:v="urn:schemas-microsoft-com:vml" Requires="v">
                  <p:oleObj spid="_x0000_s4303" name="Equation" r:id="rId3" imgW="46024800" imgH="24688800" progId="Equation.DSMT4">
                    <p:embed/>
                  </p:oleObj>
                </mc:Choice>
                <mc:Fallback>
                  <p:oleObj name="Equation" r:id="rId3" imgW="46024800" imgH="24688800" progId="Equation.DSMT4">
                    <p:embed/>
                    <p:pic>
                      <p:nvPicPr>
                        <p:cNvPr id="0" name="Object 23"/>
                        <p:cNvPicPr/>
                        <p:nvPr/>
                      </p:nvPicPr>
                      <p:blipFill>
                        <a:blip r:embed="rId4"/>
                        <a:stretch>
                          <a:fillRect/>
                        </a:stretch>
                      </p:blipFill>
                      <p:spPr>
                        <a:xfrm>
                          <a:off x="1472123" y="2903598"/>
                          <a:ext cx="2802142" cy="1503136"/>
                        </a:xfrm>
                        <a:prstGeom prst="rect">
                          <a:avLst/>
                        </a:prstGeom>
                      </p:spPr>
                    </p:pic>
                  </p:oleObj>
                </mc:Fallback>
              </mc:AlternateContent>
            </a:graphicData>
          </a:graphic>
        </p:graphicFrame>
        <p:graphicFrame>
          <p:nvGraphicFramePr>
            <p:cNvPr id="28" name="Object 24"/>
            <p:cNvGraphicFramePr>
              <a:graphicFrameLocks noChangeAspect="1"/>
            </p:cNvGraphicFramePr>
            <p:nvPr/>
          </p:nvGraphicFramePr>
          <p:xfrm>
            <a:off x="5678222" y="2923460"/>
            <a:ext cx="2430998" cy="1466022"/>
          </p:xfrm>
          <a:graphic>
            <a:graphicData uri="http://schemas.openxmlformats.org/presentationml/2006/ole">
              <mc:AlternateContent xmlns:mc="http://schemas.openxmlformats.org/markup-compatibility/2006">
                <mc:Choice xmlns:v="urn:schemas-microsoft-com:vml" Requires="v">
                  <p:oleObj spid="_x0000_s4304" name="Equation" r:id="rId5" imgW="39928800" imgH="24079200" progId="Equation.DSMT4">
                    <p:embed/>
                  </p:oleObj>
                </mc:Choice>
                <mc:Fallback>
                  <p:oleObj name="Equation" r:id="rId5" imgW="39928800" imgH="24079200" progId="Equation.DSMT4">
                    <p:embed/>
                    <p:pic>
                      <p:nvPicPr>
                        <p:cNvPr id="0" name="Object 24"/>
                        <p:cNvPicPr/>
                        <p:nvPr/>
                      </p:nvPicPr>
                      <p:blipFill>
                        <a:blip r:embed="rId6"/>
                        <a:stretch>
                          <a:fillRect/>
                        </a:stretch>
                      </p:blipFill>
                      <p:spPr>
                        <a:xfrm>
                          <a:off x="5678222" y="2923460"/>
                          <a:ext cx="2430998" cy="1466022"/>
                        </a:xfrm>
                        <a:prstGeom prst="rect">
                          <a:avLst/>
                        </a:prstGeom>
                      </p:spPr>
                    </p:pic>
                  </p:oleObj>
                </mc:Fallback>
              </mc:AlternateContent>
            </a:graphicData>
          </a:graphic>
        </p:graphicFrame>
        <p:graphicFrame>
          <p:nvGraphicFramePr>
            <p:cNvPr id="29" name="Object 25"/>
            <p:cNvGraphicFramePr>
              <a:graphicFrameLocks noChangeAspect="1"/>
            </p:cNvGraphicFramePr>
            <p:nvPr/>
          </p:nvGraphicFramePr>
          <p:xfrm>
            <a:off x="8431550" y="2904901"/>
            <a:ext cx="1150548" cy="1466021"/>
          </p:xfrm>
          <a:graphic>
            <a:graphicData uri="http://schemas.openxmlformats.org/presentationml/2006/ole">
              <mc:AlternateContent xmlns:mc="http://schemas.openxmlformats.org/markup-compatibility/2006">
                <mc:Choice xmlns:v="urn:schemas-microsoft-com:vml" Requires="v">
                  <p:oleObj spid="_x0000_s4305" name="Equation" r:id="rId7" imgW="18897600" imgH="24079200" progId="Equation.DSMT4">
                    <p:embed/>
                  </p:oleObj>
                </mc:Choice>
                <mc:Fallback>
                  <p:oleObj name="Equation" r:id="rId7" imgW="18897600" imgH="24079200" progId="Equation.DSMT4">
                    <p:embed/>
                    <p:pic>
                      <p:nvPicPr>
                        <p:cNvPr id="0" name="Object 25"/>
                        <p:cNvPicPr/>
                        <p:nvPr/>
                      </p:nvPicPr>
                      <p:blipFill>
                        <a:blip r:embed="rId8"/>
                        <a:stretch>
                          <a:fillRect/>
                        </a:stretch>
                      </p:blipFill>
                      <p:spPr>
                        <a:xfrm>
                          <a:off x="8431550" y="2904901"/>
                          <a:ext cx="1150548" cy="1466021"/>
                        </a:xfrm>
                        <a:prstGeom prst="rect">
                          <a:avLst/>
                        </a:prstGeom>
                      </p:spPr>
                    </p:pic>
                  </p:oleObj>
                </mc:Fallback>
              </mc:AlternateContent>
            </a:graphicData>
          </a:graphic>
        </p:graphicFrame>
        <p:graphicFrame>
          <p:nvGraphicFramePr>
            <p:cNvPr id="30" name="Object 26"/>
            <p:cNvGraphicFramePr>
              <a:graphicFrameLocks noChangeAspect="1"/>
            </p:cNvGraphicFramePr>
            <p:nvPr/>
          </p:nvGraphicFramePr>
          <p:xfrm>
            <a:off x="9904429" y="2940713"/>
            <a:ext cx="1354678" cy="1466021"/>
          </p:xfrm>
          <a:graphic>
            <a:graphicData uri="http://schemas.openxmlformats.org/presentationml/2006/ole">
              <mc:AlternateContent xmlns:mc="http://schemas.openxmlformats.org/markup-compatibility/2006">
                <mc:Choice xmlns:v="urn:schemas-microsoft-com:vml" Requires="v">
                  <p:oleObj spid="_x0000_s4306" name="Equation" r:id="rId9" imgW="22250400" imgH="24079200" progId="Equation.DSMT4">
                    <p:embed/>
                  </p:oleObj>
                </mc:Choice>
                <mc:Fallback>
                  <p:oleObj name="Equation" r:id="rId9" imgW="22250400" imgH="24079200" progId="Equation.DSMT4">
                    <p:embed/>
                    <p:pic>
                      <p:nvPicPr>
                        <p:cNvPr id="0" name="Object 26"/>
                        <p:cNvPicPr/>
                        <p:nvPr/>
                      </p:nvPicPr>
                      <p:blipFill>
                        <a:blip r:embed="rId10"/>
                        <a:stretch>
                          <a:fillRect/>
                        </a:stretch>
                      </p:blipFill>
                      <p:spPr>
                        <a:xfrm>
                          <a:off x="9904429" y="2940713"/>
                          <a:ext cx="1354678" cy="1466021"/>
                        </a:xfrm>
                        <a:prstGeom prst="rect">
                          <a:avLst/>
                        </a:prstGeom>
                      </p:spPr>
                    </p:pic>
                  </p:oleObj>
                </mc:Fallback>
              </mc:AlternateContent>
            </a:graphicData>
          </a:graphic>
        </p:graphicFrame>
        <p:pic>
          <p:nvPicPr>
            <p:cNvPr id="31" name="Graphic 27" descr="Arrow: Straight with solid fill"/>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4361305" y="3137563"/>
              <a:ext cx="1113434" cy="890747"/>
            </a:xfrm>
            <a:prstGeom prst="rect">
              <a:avLst/>
            </a:prstGeom>
          </p:spPr>
        </p:pic>
      </p:grpSp>
      <p:sp>
        <p:nvSpPr>
          <p:cNvPr id="3" name="矩形 2"/>
          <p:cNvSpPr/>
          <p:nvPr/>
        </p:nvSpPr>
        <p:spPr>
          <a:xfrm>
            <a:off x="297985" y="3621406"/>
            <a:ext cx="8186686" cy="2676525"/>
          </a:xfrm>
          <a:prstGeom prst="rect">
            <a:avLst/>
          </a:prstGeom>
        </p:spPr>
        <p:txBody>
          <a:bodyPr wrap="square">
            <a:spAutoFit/>
          </a:bodyPr>
          <a:lstStyle/>
          <a:p>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&gt;&gt;&gt; A = </a:t>
            </a:r>
            <a:r>
              <a:rPr lang="en-US" altLang="zh-CN" sz="2400" dirty="0" err="1">
                <a:solidFill>
                  <a:schemeClr val="accent2"/>
                </a:solidFill>
                <a:latin typeface="Consolas" panose="020B0609020204030204" pitchFamily="49" charset="0"/>
                <a:ea typeface="Lato" panose="020F0502020204030203" pitchFamily="34" charset="0"/>
                <a:cs typeface="Consolas" panose="020B0609020204030204" pitchFamily="49" charset="0"/>
              </a:rPr>
              <a:t>np.array</a:t>
            </a:r>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([[2,4,6], [1,-3,-9], [8,5,-7]])</a:t>
            </a:r>
            <a:endPar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endParaRPr>
          </a:p>
          <a:p>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&gt;&gt;&gt; b = </a:t>
            </a:r>
            <a:r>
              <a:rPr lang="en-US" altLang="zh-CN" sz="2400" dirty="0" err="1">
                <a:solidFill>
                  <a:schemeClr val="accent2"/>
                </a:solidFill>
                <a:latin typeface="Consolas" panose="020B0609020204030204" pitchFamily="49" charset="0"/>
                <a:ea typeface="Lato" panose="020F0502020204030203" pitchFamily="34" charset="0"/>
                <a:cs typeface="Consolas" panose="020B0609020204030204" pitchFamily="49" charset="0"/>
              </a:rPr>
              <a:t>np.array</a:t>
            </a:r>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([4, -11, 2])</a:t>
            </a:r>
            <a:endPar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endParaRPr>
          </a:p>
          <a:p>
            <a:r>
              <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rPr>
              <a:t>&gt;&gt;&gt; </a:t>
            </a:r>
            <a:r>
              <a:rPr lang="en-US" altLang="zh-CN" sz="2400" b="1" dirty="0" err="1">
                <a:solidFill>
                  <a:srgbClr val="FF0000"/>
                </a:solidFill>
                <a:latin typeface="Consolas" panose="020B0609020204030204" pitchFamily="49" charset="0"/>
                <a:ea typeface="Lato" panose="020F0502020204030203" pitchFamily="34" charset="0"/>
                <a:cs typeface="Consolas" panose="020B0609020204030204" pitchFamily="49" charset="0"/>
              </a:rPr>
              <a:t>scipy.linalg.solve</a:t>
            </a:r>
            <a:r>
              <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rPr>
              <a:t>(A, b)</a:t>
            </a:r>
            <a:endPar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endParaRPr>
          </a:p>
          <a:p>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array([-8.91304348, 10.2173913 , -3.17391304])</a:t>
            </a:r>
            <a:endPar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endParaRPr>
          </a:p>
          <a:p>
            <a:endPar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endParaRPr>
          </a:p>
          <a:p>
            <a:r>
              <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rPr>
              <a:t>&gt;&gt;&gt; </a:t>
            </a:r>
            <a:r>
              <a:rPr lang="en-US" altLang="zh-CN" sz="2400" b="1" dirty="0" err="1">
                <a:solidFill>
                  <a:srgbClr val="FF0000"/>
                </a:solidFill>
                <a:latin typeface="Consolas" panose="020B0609020204030204" pitchFamily="49" charset="0"/>
                <a:ea typeface="Lato" panose="020F0502020204030203" pitchFamily="34" charset="0"/>
                <a:cs typeface="Consolas" panose="020B0609020204030204" pitchFamily="49" charset="0"/>
              </a:rPr>
              <a:t>np.dot</a:t>
            </a:r>
            <a:r>
              <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rPr>
              <a:t>(</a:t>
            </a:r>
            <a:r>
              <a:rPr lang="en-US" altLang="zh-CN" sz="2400" b="1" dirty="0" err="1">
                <a:solidFill>
                  <a:srgbClr val="FF0000"/>
                </a:solidFill>
                <a:latin typeface="Consolas" panose="020B0609020204030204" pitchFamily="49" charset="0"/>
                <a:ea typeface="Lato" panose="020F0502020204030203" pitchFamily="34" charset="0"/>
                <a:cs typeface="Consolas" panose="020B0609020204030204" pitchFamily="49" charset="0"/>
              </a:rPr>
              <a:t>scipy.linalg.inv</a:t>
            </a:r>
            <a:r>
              <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rPr>
              <a:t>(A), b)</a:t>
            </a:r>
            <a:endParaRPr lang="en-US" altLang="zh-CN" sz="2400" b="1" dirty="0">
              <a:solidFill>
                <a:srgbClr val="FF0000"/>
              </a:solidFill>
              <a:latin typeface="Consolas" panose="020B0609020204030204" pitchFamily="49" charset="0"/>
              <a:ea typeface="Lato" panose="020F0502020204030203" pitchFamily="34" charset="0"/>
              <a:cs typeface="Consolas" panose="020B0609020204030204" pitchFamily="49" charset="0"/>
            </a:endParaRPr>
          </a:p>
          <a:p>
            <a:r>
              <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rPr>
              <a:t>array([-8.91304348, 10.2173913 , -3.17391304])</a:t>
            </a:r>
            <a:endParaRPr lang="en-US" altLang="zh-CN" sz="2400" dirty="0">
              <a:solidFill>
                <a:schemeClr val="accent2"/>
              </a:solidFill>
              <a:latin typeface="Consolas" panose="020B0609020204030204" pitchFamily="49" charset="0"/>
              <a:ea typeface="Lato" panose="020F0502020204030203" pitchFamily="34" charset="0"/>
              <a:cs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Scipy </a:t>
            </a:r>
            <a:r>
              <a:rPr lang="zh-CN" altLang="en-US"/>
              <a:t>积分和微分方程</a:t>
            </a:r>
            <a:endParaRPr lang="zh-CN" altLang="en-US"/>
          </a:p>
        </p:txBody>
      </p:sp>
      <p:sp>
        <p:nvSpPr>
          <p:cNvPr id="3" name="内容占位符 2"/>
          <p:cNvSpPr>
            <a:spLocks noGrp="1"/>
          </p:cNvSpPr>
          <p:nvPr>
            <p:ph idx="1"/>
          </p:nvPr>
        </p:nvSpPr>
        <p:spPr/>
        <p:txBody>
          <a:bodyPr/>
          <a:p>
            <a:r>
              <a:rPr lang="zh-CN" altLang="en-US"/>
              <a:t>SciPy中内置了许多积分与解常微分方程的函数，对于复杂物理问题的数值求解是非常方便的。</a:t>
            </a:r>
            <a:endParaRPr lang="zh-CN" altLang="en-US"/>
          </a:p>
          <a:p>
            <a:endParaRPr lang="zh-CN" altLang="en-US"/>
          </a:p>
          <a:p>
            <a:r>
              <a:rPr lang="zh-CN" altLang="en-US"/>
              <a:t>本文中使用的SciPy函数都需提前导入SciPy的integrate库，有些地方还需使用NumPy库与Matplotlib。</a:t>
            </a:r>
            <a:endParaRPr lang="zh-CN" altLang="en-US"/>
          </a:p>
          <a:p>
            <a:endParaRPr lang="zh-CN" altLang="en-US"/>
          </a:p>
          <a:p>
            <a:r>
              <a:rPr lang="zh-CN" altLang="en-US">
                <a:solidFill>
                  <a:srgbClr val="FF0000"/>
                </a:solidFill>
              </a:rPr>
              <a:t>from scipy import integrate</a:t>
            </a:r>
            <a:endParaRPr lang="zh-CN" altLang="en-US">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Scipy </a:t>
            </a:r>
            <a:r>
              <a:rPr lang="zh-CN" altLang="en-US"/>
              <a:t>定积分</a:t>
            </a:r>
            <a:endParaRPr lang="zh-CN" altLang="en-US"/>
          </a:p>
        </p:txBody>
      </p:sp>
      <p:pic>
        <p:nvPicPr>
          <p:cNvPr id="5" name="内容占位符 4"/>
          <p:cNvPicPr>
            <a:picLocks noChangeAspect="1"/>
          </p:cNvPicPr>
          <p:nvPr>
            <p:ph idx="1"/>
          </p:nvPr>
        </p:nvPicPr>
        <p:blipFill>
          <a:blip r:embed="rId1"/>
          <a:stretch>
            <a:fillRect/>
          </a:stretch>
        </p:blipFill>
        <p:spPr>
          <a:xfrm>
            <a:off x="982345" y="1714500"/>
            <a:ext cx="5626100" cy="2001520"/>
          </a:xfrm>
          <a:prstGeom prst="rect">
            <a:avLst/>
          </a:prstGeom>
        </p:spPr>
      </p:pic>
      <p:pic>
        <p:nvPicPr>
          <p:cNvPr id="6" name="图片 5"/>
          <p:cNvPicPr>
            <a:picLocks noChangeAspect="1"/>
          </p:cNvPicPr>
          <p:nvPr/>
        </p:nvPicPr>
        <p:blipFill>
          <a:blip r:embed="rId2"/>
          <a:stretch>
            <a:fillRect/>
          </a:stretch>
        </p:blipFill>
        <p:spPr>
          <a:xfrm>
            <a:off x="1249045" y="3739515"/>
            <a:ext cx="5017135" cy="1483995"/>
          </a:xfrm>
          <a:prstGeom prst="rect">
            <a:avLst/>
          </a:prstGeom>
        </p:spPr>
      </p:pic>
      <p:pic>
        <p:nvPicPr>
          <p:cNvPr id="7" name="图片 6"/>
          <p:cNvPicPr>
            <a:picLocks noChangeAspect="1"/>
          </p:cNvPicPr>
          <p:nvPr/>
        </p:nvPicPr>
        <p:blipFill>
          <a:blip r:embed="rId3"/>
          <a:stretch>
            <a:fillRect/>
          </a:stretch>
        </p:blipFill>
        <p:spPr>
          <a:xfrm>
            <a:off x="1297305" y="5366385"/>
            <a:ext cx="3581400" cy="1104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Scipy </a:t>
            </a:r>
            <a:r>
              <a:rPr lang="zh-CN" altLang="en-US">
                <a:sym typeface="+mn-ea"/>
              </a:rPr>
              <a:t>定积分</a:t>
            </a:r>
            <a:endParaRPr lang="zh-CN" altLang="en-US"/>
          </a:p>
        </p:txBody>
      </p:sp>
      <p:pic>
        <p:nvPicPr>
          <p:cNvPr id="4" name="内容占位符 3"/>
          <p:cNvPicPr>
            <a:picLocks noChangeAspect="1"/>
          </p:cNvPicPr>
          <p:nvPr>
            <p:ph idx="1"/>
          </p:nvPr>
        </p:nvPicPr>
        <p:blipFill>
          <a:blip r:embed="rId1"/>
          <a:stretch>
            <a:fillRect/>
          </a:stretch>
        </p:blipFill>
        <p:spPr>
          <a:xfrm>
            <a:off x="1337310" y="2178050"/>
            <a:ext cx="3332480" cy="1054735"/>
          </a:xfrm>
          <a:prstGeom prst="rect">
            <a:avLst/>
          </a:prstGeom>
        </p:spPr>
      </p:pic>
      <p:pic>
        <p:nvPicPr>
          <p:cNvPr id="5" name="图片 4"/>
          <p:cNvPicPr>
            <a:picLocks noChangeAspect="1"/>
          </p:cNvPicPr>
          <p:nvPr/>
        </p:nvPicPr>
        <p:blipFill>
          <a:blip r:embed="rId2"/>
          <a:stretch>
            <a:fillRect/>
          </a:stretch>
        </p:blipFill>
        <p:spPr>
          <a:xfrm>
            <a:off x="1414145" y="3232785"/>
            <a:ext cx="4675505" cy="2529840"/>
          </a:xfrm>
          <a:prstGeom prst="rect">
            <a:avLst/>
          </a:prstGeom>
        </p:spPr>
      </p:pic>
      <p:sp>
        <p:nvSpPr>
          <p:cNvPr id="6" name="文本框 5"/>
          <p:cNvSpPr txBox="1"/>
          <p:nvPr/>
        </p:nvSpPr>
        <p:spPr>
          <a:xfrm>
            <a:off x="1414145" y="1809750"/>
            <a:ext cx="3296920" cy="368300"/>
          </a:xfrm>
          <a:prstGeom prst="rect">
            <a:avLst/>
          </a:prstGeom>
          <a:noFill/>
        </p:spPr>
        <p:txBody>
          <a:bodyPr wrap="square" rtlCol="0">
            <a:spAutoFit/>
          </a:bodyPr>
          <a:p>
            <a:r>
              <a:rPr lang="zh-CN" altLang="en-US"/>
              <a:t>使用函数完成定积分</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Scipy</a:t>
            </a:r>
            <a:r>
              <a:rPr lang="zh-CN" altLang="en-US"/>
              <a:t>中的假设检验</a:t>
            </a:r>
            <a:endParaRPr lang="zh-CN" altLang="en-US"/>
          </a:p>
        </p:txBody>
      </p:sp>
      <p:pic>
        <p:nvPicPr>
          <p:cNvPr id="4" name="内容占位符 3"/>
          <p:cNvPicPr>
            <a:picLocks noChangeAspect="1"/>
          </p:cNvPicPr>
          <p:nvPr>
            <p:ph idx="1"/>
          </p:nvPr>
        </p:nvPicPr>
        <p:blipFill>
          <a:blip r:embed="rId1"/>
          <a:stretch>
            <a:fillRect/>
          </a:stretch>
        </p:blipFill>
        <p:spPr>
          <a:xfrm>
            <a:off x="6308725" y="1691005"/>
            <a:ext cx="5470525" cy="4260215"/>
          </a:xfrm>
          <a:prstGeom prst="rect">
            <a:avLst/>
          </a:prstGeom>
        </p:spPr>
      </p:pic>
      <p:pic>
        <p:nvPicPr>
          <p:cNvPr id="5" name="图片 4"/>
          <p:cNvPicPr>
            <a:picLocks noChangeAspect="1"/>
          </p:cNvPicPr>
          <p:nvPr/>
        </p:nvPicPr>
        <p:blipFill>
          <a:blip r:embed="rId2"/>
          <a:stretch>
            <a:fillRect/>
          </a:stretch>
        </p:blipFill>
        <p:spPr>
          <a:xfrm>
            <a:off x="662940" y="1911350"/>
            <a:ext cx="5554980" cy="26460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0715" y="129540"/>
            <a:ext cx="10515600" cy="1325563"/>
          </a:xfrm>
        </p:spPr>
        <p:txBody>
          <a:bodyPr/>
          <a:p>
            <a:r>
              <a:rPr lang="en-US" altLang="zh-CN"/>
              <a:t>Scipy stats--</a:t>
            </a:r>
            <a:r>
              <a:rPr lang="zh-CN" altLang="en-US"/>
              <a:t>数据描述与比较</a:t>
            </a:r>
            <a:endParaRPr lang="zh-CN" altLang="en-US"/>
          </a:p>
        </p:txBody>
      </p:sp>
      <p:pic>
        <p:nvPicPr>
          <p:cNvPr id="4" name="内容占位符 3"/>
          <p:cNvPicPr>
            <a:picLocks noChangeAspect="1"/>
          </p:cNvPicPr>
          <p:nvPr>
            <p:ph idx="1"/>
          </p:nvPr>
        </p:nvPicPr>
        <p:blipFill>
          <a:blip r:embed="rId1"/>
          <a:stretch>
            <a:fillRect/>
          </a:stretch>
        </p:blipFill>
        <p:spPr>
          <a:xfrm>
            <a:off x="640715" y="1633220"/>
            <a:ext cx="3968115" cy="5028565"/>
          </a:xfrm>
          <a:prstGeom prst="rect">
            <a:avLst/>
          </a:prstGeom>
        </p:spPr>
      </p:pic>
      <p:pic>
        <p:nvPicPr>
          <p:cNvPr id="5" name="图片 4"/>
          <p:cNvPicPr>
            <a:picLocks noChangeAspect="1"/>
          </p:cNvPicPr>
          <p:nvPr/>
        </p:nvPicPr>
        <p:blipFill>
          <a:blip r:embed="rId2"/>
          <a:stretch>
            <a:fillRect/>
          </a:stretch>
        </p:blipFill>
        <p:spPr>
          <a:xfrm>
            <a:off x="6254750" y="2296795"/>
            <a:ext cx="4768850" cy="2476500"/>
          </a:xfrm>
          <a:prstGeom prst="rect">
            <a:avLst/>
          </a:prstGeom>
        </p:spPr>
      </p:pic>
      <p:sp>
        <p:nvSpPr>
          <p:cNvPr id="6" name="文本框 5"/>
          <p:cNvSpPr txBox="1"/>
          <p:nvPr/>
        </p:nvSpPr>
        <p:spPr>
          <a:xfrm>
            <a:off x="640715" y="1185545"/>
            <a:ext cx="4007485" cy="368300"/>
          </a:xfrm>
          <a:prstGeom prst="rect">
            <a:avLst/>
          </a:prstGeom>
          <a:noFill/>
        </p:spPr>
        <p:txBody>
          <a:bodyPr wrap="square" rtlCol="0">
            <a:spAutoFit/>
          </a:bodyPr>
          <a:p>
            <a:r>
              <a:rPr lang="zh-CN" altLang="en-US"/>
              <a:t>数据描述</a:t>
            </a:r>
            <a:endParaRPr lang="zh-CN" altLang="en-US"/>
          </a:p>
        </p:txBody>
      </p:sp>
      <p:sp>
        <p:nvSpPr>
          <p:cNvPr id="7" name="文本框 6"/>
          <p:cNvSpPr txBox="1"/>
          <p:nvPr/>
        </p:nvSpPr>
        <p:spPr>
          <a:xfrm>
            <a:off x="6254750" y="1830705"/>
            <a:ext cx="4007485" cy="368300"/>
          </a:xfrm>
          <a:prstGeom prst="rect">
            <a:avLst/>
          </a:prstGeom>
          <a:noFill/>
        </p:spPr>
        <p:txBody>
          <a:bodyPr wrap="square" rtlCol="0">
            <a:spAutoFit/>
          </a:bodyPr>
          <a:p>
            <a:r>
              <a:rPr lang="en-US" altLang="zh-CN"/>
              <a:t>2</a:t>
            </a:r>
            <a:r>
              <a:rPr lang="zh-CN" altLang="en-US"/>
              <a:t>样本均数的统计比较</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Scipy stats--</a:t>
            </a:r>
            <a:r>
              <a:rPr lang="zh-CN" altLang="en-US">
                <a:sym typeface="+mn-ea"/>
              </a:rPr>
              <a:t>卡方检验</a:t>
            </a:r>
            <a:endParaRPr lang="zh-CN" altLang="en-US">
              <a:sym typeface="+mn-ea"/>
            </a:endParaRPr>
          </a:p>
        </p:txBody>
      </p:sp>
      <p:sp>
        <p:nvSpPr>
          <p:cNvPr id="3" name="内容占位符 2"/>
          <p:cNvSpPr>
            <a:spLocks noGrp="1"/>
          </p:cNvSpPr>
          <p:nvPr>
            <p:ph idx="1"/>
          </p:nvPr>
        </p:nvSpPr>
        <p:spPr>
          <a:xfrm>
            <a:off x="694690" y="1636395"/>
            <a:ext cx="10972800" cy="4351655"/>
          </a:xfrm>
        </p:spPr>
        <p:txBody>
          <a:bodyPr>
            <a:normAutofit fontScale="60000"/>
          </a:bodyPr>
          <a:p>
            <a:r>
              <a:rPr lang="zh-CN" altLang="en-US" sz="2220"/>
              <a:t>使用scipy.stats模块中的chi2_contingency函数来执行卡方检验（Chi-square test）。卡方检验用于检验两个或多个分类变量（组别）之间是否存在显著关联（差异）。</a:t>
            </a:r>
            <a:endParaRPr lang="zh-CN" altLang="en-US" sz="2220"/>
          </a:p>
          <a:p>
            <a:r>
              <a:rPr lang="zh-CN" altLang="en-US" sz="2220"/>
              <a:t>例1：从某中学随机抽取两个班，调查他们对待文理分科的态度，结果，甲班37人赞成，27人反对；乙班39人赞成，21人反对，这两个班对待文理分科的态度是否有显著差异(α= .05)?</a:t>
            </a:r>
            <a:endParaRPr lang="zh-CN" altLang="en-US" sz="2220"/>
          </a:p>
          <a:p>
            <a:endParaRPr lang="zh-CN" altLang="en-US" sz="2220"/>
          </a:p>
          <a:p>
            <a:r>
              <a:rPr lang="zh-CN" altLang="en-US" sz="2220"/>
              <a:t>from scipy.stats import chi2_contingency</a:t>
            </a:r>
            <a:endParaRPr lang="zh-CN" altLang="en-US" sz="2220"/>
          </a:p>
          <a:p>
            <a:r>
              <a:rPr lang="zh-CN" altLang="en-US" sz="2220"/>
              <a:t># 例1：构建列联表（二维数组）</a:t>
            </a:r>
            <a:endParaRPr lang="zh-CN" altLang="en-US" sz="2220"/>
          </a:p>
          <a:p>
            <a:r>
              <a:rPr lang="zh-CN" altLang="en-US" sz="2220"/>
              <a:t>observed = [[37,27], [39,21]]</a:t>
            </a:r>
            <a:endParaRPr lang="zh-CN" altLang="en-US" sz="2220"/>
          </a:p>
          <a:p>
            <a:r>
              <a:rPr lang="zh-CN" altLang="en-US" sz="2220"/>
              <a:t>statistic, p_value, dof, expected = chi2_contingency(observed)</a:t>
            </a:r>
            <a:endParaRPr lang="zh-CN" altLang="en-US" sz="2220"/>
          </a:p>
          <a:p>
            <a:r>
              <a:rPr lang="zh-CN" altLang="en-US" sz="2220"/>
              <a:t># 打印结果</a:t>
            </a:r>
            <a:endParaRPr lang="zh-CN" altLang="en-US" sz="2220"/>
          </a:p>
          <a:p>
            <a:r>
              <a:rPr lang="zh-CN" altLang="en-US" sz="2220"/>
              <a:t>print("Chi-square statistic:", statistic)</a:t>
            </a:r>
            <a:endParaRPr lang="zh-CN" altLang="en-US" sz="2220"/>
          </a:p>
          <a:p>
            <a:r>
              <a:rPr lang="zh-CN" altLang="en-US" sz="2220"/>
              <a:t>print("p-value:", p_value)</a:t>
            </a:r>
            <a:endParaRPr lang="zh-CN" altLang="en-US" sz="2220"/>
          </a:p>
          <a:p>
            <a:r>
              <a:rPr lang="zh-CN" altLang="en-US" sz="2220"/>
              <a:t>print("Degrees of freedom:", dof)</a:t>
            </a:r>
            <a:endParaRPr lang="zh-CN" altLang="en-US" sz="2220"/>
          </a:p>
          <a:p>
            <a:r>
              <a:rPr lang="zh-CN" altLang="en-US" sz="2220"/>
              <a:t>print("Expected frequencies:", expected)</a:t>
            </a:r>
            <a:endParaRPr lang="zh-CN" altLang="en-US" sz="22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Numpy</a:t>
            </a:r>
            <a:r>
              <a:rPr lang="zh-CN" altLang="en-US"/>
              <a:t>复习</a:t>
            </a:r>
            <a:endParaRPr lang="zh-CN" altLang="en-US"/>
          </a:p>
        </p:txBody>
      </p:sp>
      <p:sp>
        <p:nvSpPr>
          <p:cNvPr id="3" name="内容占位符 2"/>
          <p:cNvSpPr>
            <a:spLocks noGrp="1"/>
          </p:cNvSpPr>
          <p:nvPr>
            <p:ph idx="1"/>
          </p:nvPr>
        </p:nvSpPr>
        <p:spPr>
          <a:xfrm>
            <a:off x="838200" y="2084070"/>
            <a:ext cx="10515600" cy="1732280"/>
          </a:xfrm>
        </p:spPr>
        <p:txBody>
          <a:bodyPr/>
          <a:p>
            <a:r>
              <a:rPr lang="zh-CN" altLang="en-US"/>
              <a:t>https://www.w3ccoo.com/quiztest/quiztest.asp?qtest=NUMPY</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Scipy stats--</a:t>
            </a:r>
            <a:r>
              <a:rPr lang="zh-CN" altLang="en-US">
                <a:sym typeface="+mn-ea"/>
              </a:rPr>
              <a:t>回归方程</a:t>
            </a:r>
            <a:endParaRPr lang="zh-CN" altLang="en-US"/>
          </a:p>
        </p:txBody>
      </p:sp>
      <p:pic>
        <p:nvPicPr>
          <p:cNvPr id="4" name="内容占位符 3"/>
          <p:cNvPicPr>
            <a:picLocks noChangeAspect="1"/>
          </p:cNvPicPr>
          <p:nvPr>
            <p:ph idx="1"/>
          </p:nvPr>
        </p:nvPicPr>
        <p:blipFill>
          <a:blip r:embed="rId1"/>
          <a:stretch>
            <a:fillRect/>
          </a:stretch>
        </p:blipFill>
        <p:spPr>
          <a:xfrm>
            <a:off x="648335" y="1691005"/>
            <a:ext cx="6396990" cy="3893185"/>
          </a:xfrm>
          <a:prstGeom prst="rect">
            <a:avLst/>
          </a:prstGeom>
        </p:spPr>
      </p:pic>
      <p:sp>
        <p:nvSpPr>
          <p:cNvPr id="3" name="文本框 2"/>
          <p:cNvSpPr txBox="1"/>
          <p:nvPr/>
        </p:nvSpPr>
        <p:spPr>
          <a:xfrm>
            <a:off x="1143635" y="6068695"/>
            <a:ext cx="10078085" cy="368300"/>
          </a:xfrm>
          <a:prstGeom prst="rect">
            <a:avLst/>
          </a:prstGeom>
          <a:noFill/>
        </p:spPr>
        <p:txBody>
          <a:bodyPr wrap="square" rtlCol="0" anchor="t">
            <a:spAutoFit/>
          </a:bodyPr>
          <a:p>
            <a:r>
              <a:rPr lang="zh-CN" altLang="en-US"/>
              <a:t>https://docs.scipy.org/doc/scipy/reference/generated/scipy.stats.linregress.html</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endParaRPr kumimoji="1" lang="zh-CN" altLang="en-US" dirty="0"/>
          </a:p>
        </p:txBody>
      </p:sp>
      <p:sp>
        <p:nvSpPr>
          <p:cNvPr id="5" name="矩形 4"/>
          <p:cNvSpPr/>
          <p:nvPr/>
        </p:nvSpPr>
        <p:spPr>
          <a:xfrm>
            <a:off x="673100" y="1492446"/>
            <a:ext cx="11188700" cy="954107"/>
          </a:xfrm>
          <a:prstGeom prst="rect">
            <a:avLst/>
          </a:prstGeom>
        </p:spPr>
        <p:txBody>
          <a:bodyPr wrap="square">
            <a:spAutoFit/>
          </a:bodyPr>
          <a:lstStyle/>
          <a:p>
            <a:r>
              <a:rPr lang="en-US" altLang="zh-CN" sz="2800" b="1" dirty="0">
                <a:solidFill>
                  <a:schemeClr val="accent2">
                    <a:lumMod val="75000"/>
                  </a:schemeClr>
                </a:solidFill>
                <a:latin typeface="Avenir Book" panose="02000503020000020003" pitchFamily="2" charset="0"/>
              </a:rPr>
              <a:t>pandas</a:t>
            </a:r>
            <a:r>
              <a:rPr lang="en-US" altLang="zh-CN" sz="2800" dirty="0">
                <a:solidFill>
                  <a:srgbClr val="444444"/>
                </a:solidFill>
                <a:latin typeface="Avenir Book" panose="02000503020000020003" pitchFamily="2" charset="0"/>
              </a:rPr>
              <a:t> is a fast, powerful, flexible and easy to use open source data analysis and manipulation tool, built on top of </a:t>
            </a:r>
            <a:r>
              <a:rPr lang="en-US" altLang="zh-CN" sz="2800" dirty="0" err="1">
                <a:solidFill>
                  <a:srgbClr val="444444"/>
                </a:solidFill>
                <a:latin typeface="Avenir Book" panose="02000503020000020003" pitchFamily="2" charset="0"/>
              </a:rPr>
              <a:t>Numpy</a:t>
            </a:r>
            <a:r>
              <a:rPr lang="en-US" altLang="zh-CN" sz="2800" dirty="0">
                <a:solidFill>
                  <a:srgbClr val="444444"/>
                </a:solidFill>
                <a:latin typeface="Avenir Book" panose="02000503020000020003" pitchFamily="2" charset="0"/>
              </a:rPr>
              <a:t>.</a:t>
            </a:r>
            <a:endParaRPr lang="zh-CN" altLang="en-US" sz="2800" dirty="0">
              <a:latin typeface="Avenir Book" panose="02000503020000020003" pitchFamily="2" charset="0"/>
            </a:endParaRPr>
          </a:p>
        </p:txBody>
      </p:sp>
      <p:sp>
        <p:nvSpPr>
          <p:cNvPr id="7" name="矩形 6"/>
          <p:cNvSpPr/>
          <p:nvPr/>
        </p:nvSpPr>
        <p:spPr>
          <a:xfrm>
            <a:off x="673100" y="5944587"/>
            <a:ext cx="2991525" cy="830997"/>
          </a:xfrm>
          <a:prstGeom prst="rect">
            <a:avLst/>
          </a:prstGeom>
        </p:spPr>
        <p:txBody>
          <a:bodyPr wrap="none">
            <a:spAutoFit/>
          </a:bodyPr>
          <a:lstStyle/>
          <a:p>
            <a:r>
              <a:rPr lang="en-US" altLang="zh-CN" sz="2400" dirty="0">
                <a:latin typeface="Avenir Book" panose="02000503020000020003" pitchFamily="2" charset="0"/>
              </a:rPr>
              <a:t>Install pandas:</a:t>
            </a:r>
            <a:endParaRPr lang="en-US" altLang="zh-CN" sz="2400" dirty="0">
              <a:latin typeface="Avenir Book" panose="02000503020000020003" pitchFamily="2" charset="0"/>
            </a:endParaRPr>
          </a:p>
          <a:p>
            <a:r>
              <a:rPr lang="en-US" altLang="zh-CN" sz="2400" dirty="0" err="1">
                <a:latin typeface="Avenir Book" panose="02000503020000020003" pitchFamily="2" charset="0"/>
              </a:rPr>
              <a:t>conda</a:t>
            </a:r>
            <a:r>
              <a:rPr lang="en-US" altLang="zh-CN" sz="2400" dirty="0">
                <a:latin typeface="Avenir Book" panose="02000503020000020003" pitchFamily="2" charset="0"/>
              </a:rPr>
              <a:t> install pandas</a:t>
            </a:r>
            <a:endParaRPr lang="en-US" altLang="zh-CN" sz="2400" dirty="0">
              <a:latin typeface="Avenir Book" panose="02000503020000020003" pitchFamily="2" charset="0"/>
            </a:endParaRPr>
          </a:p>
        </p:txBody>
      </p:sp>
      <p:sp>
        <p:nvSpPr>
          <p:cNvPr id="8" name="文本框 7"/>
          <p:cNvSpPr txBox="1"/>
          <p:nvPr/>
        </p:nvSpPr>
        <p:spPr>
          <a:xfrm>
            <a:off x="4705874" y="6095837"/>
            <a:ext cx="6096000" cy="461665"/>
          </a:xfrm>
          <a:prstGeom prst="rect">
            <a:avLst/>
          </a:prstGeom>
          <a:noFill/>
        </p:spPr>
        <p:txBody>
          <a:bodyPr wrap="square">
            <a:spAutoFit/>
          </a:bodyPr>
          <a:lstStyle/>
          <a:p>
            <a:r>
              <a:rPr lang="zh-CN" altLang="en-US" sz="2400" dirty="0">
                <a:latin typeface="Avenir Book" panose="02000503020000020003" pitchFamily="2" charset="0"/>
                <a:hlinkClick r:id="rId1"/>
              </a:rPr>
              <a:t>https://pandas.pydata.org/</a:t>
            </a:r>
            <a:endParaRPr lang="zh-CN" altLang="en-US" sz="2400" dirty="0">
              <a:latin typeface="Avenir Book" panose="02000503020000020003" pitchFamily="2" charset="0"/>
            </a:endParaRPr>
          </a:p>
        </p:txBody>
      </p:sp>
      <p:pic>
        <p:nvPicPr>
          <p:cNvPr id="4" name="图片 3"/>
          <p:cNvPicPr>
            <a:picLocks noChangeAspect="1"/>
          </p:cNvPicPr>
          <p:nvPr/>
        </p:nvPicPr>
        <p:blipFill>
          <a:blip r:embed="rId2"/>
          <a:stretch>
            <a:fillRect/>
          </a:stretch>
        </p:blipFill>
        <p:spPr>
          <a:xfrm>
            <a:off x="2331720" y="2446655"/>
            <a:ext cx="7012940" cy="35420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Pandas-Data Structures</a:t>
            </a:r>
            <a:endParaRPr kumimoji="1" lang="zh-CN" altLang="en-US" dirty="0"/>
          </a:p>
        </p:txBody>
      </p:sp>
      <p:sp>
        <p:nvSpPr>
          <p:cNvPr id="3" name="矩形 2"/>
          <p:cNvSpPr/>
          <p:nvPr/>
        </p:nvSpPr>
        <p:spPr>
          <a:xfrm>
            <a:off x="635000" y="1785035"/>
            <a:ext cx="9486900" cy="1384995"/>
          </a:xfrm>
          <a:prstGeom prst="rect">
            <a:avLst/>
          </a:prstGeom>
        </p:spPr>
        <p:txBody>
          <a:bodyPr wrap="square">
            <a:spAutoFit/>
          </a:bodyPr>
          <a:lstStyle/>
          <a:p>
            <a:r>
              <a:rPr lang="en-US" altLang="zh-CN" sz="2800" dirty="0">
                <a:latin typeface="Avenir Book" panose="02000503020000020003" pitchFamily="2" charset="0"/>
              </a:rPr>
              <a:t>Pandas provides two very useful data structures to process the data:</a:t>
            </a:r>
            <a:endParaRPr lang="en-US" altLang="zh-CN" sz="2800"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and </a:t>
            </a:r>
            <a:r>
              <a:rPr lang="en-US" altLang="zh-CN" sz="2800" b="1" dirty="0" err="1">
                <a:solidFill>
                  <a:schemeClr val="accent2">
                    <a:lumMod val="75000"/>
                  </a:schemeClr>
                </a:solidFill>
                <a:latin typeface="Avenir Book" panose="02000503020000020003" pitchFamily="2" charset="0"/>
              </a:rPr>
              <a:t>DataFrame</a:t>
            </a:r>
            <a:r>
              <a:rPr lang="en-US" altLang="zh-CN" sz="2800" dirty="0">
                <a:latin typeface="Avenir Book" panose="02000503020000020003" pitchFamily="2" charset="0"/>
              </a:rPr>
              <a:t> </a:t>
            </a:r>
            <a:endParaRPr lang="en-US" altLang="zh-CN" sz="2800" dirty="0">
              <a:latin typeface="Avenir Book" panose="02000503020000020003"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3970318"/>
          </a:xfrm>
          <a:prstGeom prst="rect">
            <a:avLst/>
          </a:prstGeom>
        </p:spPr>
        <p:txBody>
          <a:bodyPr wrap="square">
            <a:spAutoFit/>
          </a:bodyPr>
          <a:lstStyle/>
          <a:p>
            <a:r>
              <a:rPr lang="en-US" altLang="zh-CN" sz="2800" b="1"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is a one-dimensional array that can store various data types, including mix data types.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r>
              <a:rPr lang="en-US" altLang="zh-CN" sz="2800" dirty="0">
                <a:latin typeface="Avenir Book" panose="02000503020000020003" pitchFamily="2" charset="0"/>
              </a:rPr>
              <a:t>The row labels in a Series are called the </a:t>
            </a:r>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r>
              <a:rPr lang="en-US" altLang="zh-CN" sz="2800" dirty="0">
                <a:latin typeface="Avenir Book" panose="02000503020000020003" pitchFamily="2" charset="0"/>
              </a:rPr>
              <a:t>Any list, tuple, dictionary and </a:t>
            </a:r>
            <a:r>
              <a:rPr lang="en-US" altLang="zh-CN" sz="2800" dirty="0" err="1">
                <a:latin typeface="Avenir Book" panose="02000503020000020003" pitchFamily="2" charset="0"/>
              </a:rPr>
              <a:t>numpy</a:t>
            </a:r>
            <a:r>
              <a:rPr lang="en-US" altLang="zh-CN" sz="2800" dirty="0">
                <a:latin typeface="Avenir Book" panose="02000503020000020003" pitchFamily="2" charset="0"/>
              </a:rPr>
              <a:t> </a:t>
            </a:r>
            <a:r>
              <a:rPr lang="en-US" altLang="zh-CN" sz="2800" dirty="0" err="1">
                <a:latin typeface="Avenir Book" panose="02000503020000020003" pitchFamily="2" charset="0"/>
              </a:rPr>
              <a:t>ndarray</a:t>
            </a:r>
            <a:r>
              <a:rPr lang="en-US" altLang="zh-CN" sz="2800" dirty="0">
                <a:latin typeface="Avenir Book" panose="02000503020000020003" pitchFamily="2" charset="0"/>
              </a:rPr>
              <a:t> can be converted into Series using ‘</a:t>
            </a:r>
            <a:r>
              <a:rPr lang="en-US" altLang="zh-CN" sz="2800"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method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r>
              <a:rPr lang="en-US" altLang="zh-CN" sz="2800" dirty="0">
                <a:latin typeface="Avenir Book" panose="02000503020000020003" pitchFamily="2" charset="0"/>
              </a:rPr>
              <a:t>The basic method to create a Series is to call:</a:t>
            </a:r>
            <a:endParaRPr lang="en-US" altLang="zh-CN" sz="2800" dirty="0">
              <a:latin typeface="Avenir Book" panose="02000503020000020003" pitchFamily="2" charset="0"/>
            </a:endParaRPr>
          </a:p>
          <a:p>
            <a:r>
              <a:rPr lang="en-US" altLang="zh-CN" sz="2800" dirty="0">
                <a:solidFill>
                  <a:schemeClr val="accent2">
                    <a:lumMod val="75000"/>
                  </a:schemeClr>
                </a:solidFill>
                <a:latin typeface="Avenir Book" panose="02000503020000020003" pitchFamily="2" charset="0"/>
              </a:rPr>
              <a:t>	</a:t>
            </a:r>
            <a:r>
              <a:rPr lang="en-US" altLang="zh-CN" sz="2800" dirty="0" err="1">
                <a:solidFill>
                  <a:schemeClr val="accent2">
                    <a:lumMod val="75000"/>
                  </a:schemeClr>
                </a:solidFill>
                <a:latin typeface="Avenir Book" panose="02000503020000020003" pitchFamily="2" charset="0"/>
              </a:rPr>
              <a:t>pd.Series</a:t>
            </a:r>
            <a:r>
              <a:rPr lang="en-US" altLang="zh-CN" sz="2800" dirty="0">
                <a:solidFill>
                  <a:schemeClr val="accent2">
                    <a:lumMod val="75000"/>
                  </a:schemeClr>
                </a:solidFill>
                <a:latin typeface="Avenir Book" panose="02000503020000020003" pitchFamily="2" charset="0"/>
              </a:rPr>
              <a:t>(data, index=index)</a:t>
            </a:r>
            <a:endParaRPr lang="en-US" altLang="zh-CN" sz="2800"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335119" y="2353001"/>
            <a:ext cx="2297308" cy="1204686"/>
          </a:xfrm>
          <a:prstGeom prst="rect">
            <a:avLst/>
          </a:prstGeom>
        </p:spPr>
      </p:pic>
      <p:sp>
        <p:nvSpPr>
          <p:cNvPr id="6" name="文本框 5"/>
          <p:cNvSpPr txBox="1"/>
          <p:nvPr/>
        </p:nvSpPr>
        <p:spPr>
          <a:xfrm>
            <a:off x="6402421" y="5586075"/>
            <a:ext cx="5789579" cy="1200329"/>
          </a:xfrm>
          <a:prstGeom prst="rect">
            <a:avLst/>
          </a:prstGeom>
          <a:noFill/>
        </p:spPr>
        <p:txBody>
          <a:bodyPr wrap="square">
            <a:spAutoFit/>
          </a:bodyPr>
          <a:lstStyle/>
          <a:p>
            <a:r>
              <a:rPr lang="en-US" altLang="zh-CN" sz="2400" b="1" dirty="0">
                <a:solidFill>
                  <a:schemeClr val="accent2">
                    <a:lumMod val="75000"/>
                  </a:schemeClr>
                </a:solidFill>
                <a:latin typeface="Avenir Book" panose="02000503020000020003" pitchFamily="2" charset="0"/>
              </a:rPr>
              <a:t>index</a:t>
            </a:r>
            <a:r>
              <a:rPr lang="en-US" altLang="zh-CN" sz="2400" dirty="0">
                <a:latin typeface="Avenir Book" panose="02000503020000020003" pitchFamily="2" charset="0"/>
              </a:rPr>
              <a:t> must be the same length as </a:t>
            </a:r>
            <a:r>
              <a:rPr lang="en-US" altLang="zh-CN" sz="2400" b="1" dirty="0">
                <a:solidFill>
                  <a:schemeClr val="accent2">
                    <a:lumMod val="75000"/>
                  </a:schemeClr>
                </a:solidFill>
                <a:latin typeface="Avenir Book" panose="02000503020000020003" pitchFamily="2" charset="0"/>
              </a:rPr>
              <a:t>data</a:t>
            </a:r>
            <a:r>
              <a:rPr lang="en-US" altLang="zh-CN" sz="2400" dirty="0">
                <a:latin typeface="Avenir Book" panose="02000503020000020003" pitchFamily="2" charset="0"/>
              </a:rPr>
              <a:t>. If no index is passed, one will be created having values [0, ..., </a:t>
            </a:r>
            <a:r>
              <a:rPr lang="en-US" altLang="zh-CN" sz="2400" dirty="0" err="1">
                <a:latin typeface="Avenir Book" panose="02000503020000020003" pitchFamily="2" charset="0"/>
              </a:rPr>
              <a:t>len</a:t>
            </a:r>
            <a:r>
              <a:rPr lang="en-US" altLang="zh-CN" sz="2400" dirty="0">
                <a:latin typeface="Avenir Book" panose="02000503020000020003" pitchFamily="2" charset="0"/>
              </a:rPr>
              <a:t>(data) - 1].</a:t>
            </a:r>
            <a:endParaRPr lang="en-US" altLang="zh-CN" sz="2400" dirty="0">
              <a:latin typeface="Avenir Book" panose="02000503020000020003"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523220"/>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ndarray</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3448165" y="1838555"/>
            <a:ext cx="6604540" cy="462882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r>
              <a:rPr kumimoji="1" lang="en-US" altLang="zh-CN" dirty="0" err="1"/>
              <a:t>dtypes</a:t>
            </a:r>
            <a:endParaRPr kumimoji="1" lang="zh-CN" altLang="en-US"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48110"/>
          <a:stretch>
            <a:fillRect/>
          </a:stretch>
        </p:blipFill>
        <p:spPr bwMode="auto">
          <a:xfrm>
            <a:off x="838200" y="2041164"/>
            <a:ext cx="10246064" cy="39343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523220"/>
          </a:xfrm>
          <a:prstGeom prst="rect">
            <a:avLst/>
          </a:prstGeom>
        </p:spPr>
        <p:txBody>
          <a:bodyPr wrap="square">
            <a:spAutoFit/>
          </a:bodyPr>
          <a:lstStyle/>
          <a:p>
            <a:r>
              <a:rPr lang="en-US" altLang="zh-CN" sz="2800" dirty="0">
                <a:latin typeface="Avenir Book" panose="02000503020000020003" pitchFamily="2" charset="0"/>
              </a:rPr>
              <a:t>From tuples:</a:t>
            </a:r>
            <a:endParaRPr lang="en-US" altLang="zh-CN"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365826" y="2702213"/>
            <a:ext cx="6388285" cy="31125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dict</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endParaRPr lang="en-US" altLang="zh-CN" sz="24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838200" y="2322969"/>
            <a:ext cx="8306562" cy="4268194"/>
          </a:xfrm>
          <a:prstGeom prst="rect">
            <a:avLst/>
          </a:prstGeom>
        </p:spPr>
      </p:pic>
      <p:sp>
        <p:nvSpPr>
          <p:cNvPr id="6" name="矩形 5"/>
          <p:cNvSpPr/>
          <p:nvPr/>
        </p:nvSpPr>
        <p:spPr>
          <a:xfrm>
            <a:off x="3402838" y="5661878"/>
            <a:ext cx="8306562" cy="830997"/>
          </a:xfrm>
          <a:prstGeom prst="rect">
            <a:avLst/>
          </a:prstGeom>
        </p:spPr>
        <p:txBody>
          <a:bodyPr wrap="square">
            <a:spAutoFit/>
          </a:bodyPr>
          <a:lstStyle/>
          <a:p>
            <a:r>
              <a:rPr lang="en-US" altLang="zh-CN" sz="2400" dirty="0">
                <a:solidFill>
                  <a:srgbClr val="333333"/>
                </a:solidFill>
                <a:latin typeface="Avenir Book" panose="02000503020000020003" pitchFamily="2" charset="0"/>
              </a:rPr>
              <a:t>If an index is passed, the values in data corresponding to the labels in the index will be pulled out.</a:t>
            </a:r>
            <a:endParaRPr lang="zh-CN" altLang="en-US" sz="2400" dirty="0">
              <a:latin typeface="Avenir Book" panose="02000503020000020003" pitchFamily="2"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dict</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endParaRPr lang="en-US" altLang="zh-CN" sz="2400" dirty="0">
              <a:latin typeface="Avenir Book" panose="02000503020000020003" pitchFamily="2" charset="0"/>
            </a:endParaRPr>
          </a:p>
        </p:txBody>
      </p:sp>
      <p:pic>
        <p:nvPicPr>
          <p:cNvPr id="5" name="图片 4"/>
          <p:cNvPicPr>
            <a:picLocks noChangeAspect="1"/>
          </p:cNvPicPr>
          <p:nvPr/>
        </p:nvPicPr>
        <p:blipFill rotWithShape="1">
          <a:blip r:embed="rId1"/>
          <a:srcRect b="40451"/>
          <a:stretch>
            <a:fillRect/>
          </a:stretch>
        </p:blipFill>
        <p:spPr>
          <a:xfrm>
            <a:off x="838200" y="2322969"/>
            <a:ext cx="8306562" cy="2541639"/>
          </a:xfrm>
          <a:prstGeom prst="rect">
            <a:avLst/>
          </a:prstGeom>
        </p:spPr>
      </p:pic>
      <p:pic>
        <p:nvPicPr>
          <p:cNvPr id="4" name="图片 3"/>
          <p:cNvPicPr>
            <a:picLocks noChangeAspect="1"/>
          </p:cNvPicPr>
          <p:nvPr/>
        </p:nvPicPr>
        <p:blipFill>
          <a:blip r:embed="rId2"/>
          <a:stretch>
            <a:fillRect/>
          </a:stretch>
        </p:blipFill>
        <p:spPr>
          <a:xfrm>
            <a:off x="838199" y="4930774"/>
            <a:ext cx="6314843" cy="1726057"/>
          </a:xfrm>
          <a:prstGeom prst="rect">
            <a:avLst/>
          </a:prstGeom>
        </p:spPr>
      </p:pic>
      <p:sp>
        <p:nvSpPr>
          <p:cNvPr id="6" name="矩形 5"/>
          <p:cNvSpPr/>
          <p:nvPr/>
        </p:nvSpPr>
        <p:spPr>
          <a:xfrm>
            <a:off x="3402838" y="5661878"/>
            <a:ext cx="8306562"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a:latin typeface="Avenir Book" panose="02000503020000020003" pitchFamily="2" charset="0"/>
              </a:rPr>
              <a:t>If a value is not associated for a label, then </a:t>
            </a:r>
            <a:r>
              <a:rPr lang="en-US" altLang="zh-CN" sz="2400" dirty="0" err="1">
                <a:solidFill>
                  <a:schemeClr val="accent2">
                    <a:lumMod val="75000"/>
                  </a:schemeClr>
                </a:solidFill>
                <a:latin typeface="Courier" pitchFamily="2" charset="0"/>
                <a:cs typeface="Courier New" panose="02070309020205020404" charset="0"/>
              </a:rPr>
              <a:t>NaN</a:t>
            </a:r>
            <a:r>
              <a:rPr lang="en-US" altLang="zh-CN" sz="2400" dirty="0">
                <a:latin typeface="Avenir Book" panose="02000503020000020003" pitchFamily="2" charset="0"/>
              </a:rPr>
              <a:t> is printed. </a:t>
            </a:r>
            <a:r>
              <a:rPr lang="en-US" altLang="zh-CN" sz="2400" dirty="0" err="1">
                <a:solidFill>
                  <a:schemeClr val="accent2">
                    <a:lumMod val="75000"/>
                  </a:schemeClr>
                </a:solidFill>
                <a:latin typeface="Courier" pitchFamily="2" charset="0"/>
                <a:cs typeface="Courier New" panose="02070309020205020404" charset="0"/>
              </a:rPr>
              <a:t>NaN</a:t>
            </a:r>
            <a:r>
              <a:rPr lang="en-US" altLang="zh-CN" sz="2400" dirty="0">
                <a:latin typeface="Avenir Book" panose="02000503020000020003" pitchFamily="2" charset="0"/>
              </a:rPr>
              <a:t> (not a</a:t>
            </a:r>
            <a:r>
              <a:rPr lang="zh-CN" altLang="en-US" sz="2400" dirty="0">
                <a:latin typeface="Avenir Book" panose="02000503020000020003" pitchFamily="2" charset="0"/>
              </a:rPr>
              <a:t> </a:t>
            </a:r>
            <a:r>
              <a:rPr lang="en-US" altLang="zh-CN" sz="2400" dirty="0">
                <a:latin typeface="Avenir Book" panose="02000503020000020003" pitchFamily="2" charset="0"/>
              </a:rPr>
              <a:t>number) is the standard </a:t>
            </a:r>
            <a:r>
              <a:rPr lang="en-US" altLang="zh-CN" sz="2400" dirty="0">
                <a:solidFill>
                  <a:schemeClr val="accent2">
                    <a:lumMod val="75000"/>
                  </a:schemeClr>
                </a:solidFill>
                <a:latin typeface="Avenir Book" panose="02000503020000020003" pitchFamily="2" charset="0"/>
              </a:rPr>
              <a:t>missing data </a:t>
            </a:r>
            <a:r>
              <a:rPr lang="en-US" altLang="zh-CN" sz="2400" dirty="0">
                <a:latin typeface="Avenir Book" panose="02000503020000020003" pitchFamily="2" charset="0"/>
              </a:rPr>
              <a:t>marker used in </a:t>
            </a:r>
            <a:r>
              <a:rPr lang="en-US" altLang="zh-CN" sz="2400" dirty="0">
                <a:latin typeface="Avenir Book" panose="02000503020000020003" pitchFamily="2" charset="0"/>
                <a:cs typeface="Courier New" panose="02070309020205020404" charset="0"/>
              </a:rPr>
              <a:t>pandas</a:t>
            </a:r>
            <a:r>
              <a:rPr lang="en-US" altLang="zh-CN" sz="2400" dirty="0">
                <a:latin typeface="Avenir Book" panose="02000503020000020003" pitchFamily="2" charset="0"/>
              </a:rPr>
              <a:t>.</a:t>
            </a:r>
            <a:endParaRPr lang="en-US" altLang="zh-CN" sz="2400" dirty="0">
              <a:latin typeface="Avenir Book" panose="02000503020000020003"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558800" y="1613118"/>
            <a:ext cx="11074400" cy="1815882"/>
          </a:xfrm>
          <a:prstGeom prst="rect">
            <a:avLst/>
          </a:prstGeom>
        </p:spPr>
        <p:txBody>
          <a:bodyPr wrap="square">
            <a:spAutoFit/>
          </a:bodyPr>
          <a:lstStyle/>
          <a:p>
            <a:r>
              <a:rPr lang="en-US" altLang="zh-CN" sz="2800" b="1" dirty="0">
                <a:latin typeface="Avenir Book" panose="02000503020000020003" pitchFamily="2" charset="0"/>
              </a:rPr>
              <a:t>Accessing elements in Series:</a:t>
            </a:r>
            <a:endParaRPr lang="en-US" altLang="zh-CN" sz="2800" b="1" dirty="0">
              <a:latin typeface="Avenir Book" panose="02000503020000020003" pitchFamily="2" charset="0"/>
            </a:endParaRPr>
          </a:p>
          <a:p>
            <a:r>
              <a:rPr lang="en-US" altLang="zh-CN" sz="2800" b="1" dirty="0">
                <a:solidFill>
                  <a:schemeClr val="accent2"/>
                </a:solidFill>
                <a:latin typeface="Avenir Book" panose="02000503020000020003" pitchFamily="2" charset="0"/>
              </a:rPr>
              <a:t>Series</a:t>
            </a:r>
            <a:r>
              <a:rPr lang="en-US" altLang="zh-CN" sz="2800" dirty="0">
                <a:latin typeface="Avenir Book" panose="02000503020000020003" pitchFamily="2" charset="0"/>
              </a:rPr>
              <a:t> acts very similarly to a </a:t>
            </a:r>
            <a:r>
              <a:rPr lang="en-US" altLang="zh-CN" sz="2800" b="1" dirty="0" err="1">
                <a:solidFill>
                  <a:schemeClr val="accent2"/>
                </a:solidFill>
                <a:latin typeface="Avenir Book" panose="02000503020000020003" pitchFamily="2" charset="0"/>
              </a:rPr>
              <a:t>ndarray</a:t>
            </a:r>
            <a:r>
              <a:rPr lang="en-US" altLang="zh-CN" sz="2800" dirty="0">
                <a:latin typeface="Avenir Book" panose="02000503020000020003" pitchFamily="2" charset="0"/>
              </a:rPr>
              <a:t>, and is a valid argument to most NumPy functions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38200" y="3099665"/>
            <a:ext cx="5816371" cy="2740025"/>
          </a:xfrm>
          <a:prstGeom prst="rect">
            <a:avLst/>
          </a:prstGeom>
        </p:spPr>
      </p:pic>
      <p:pic>
        <p:nvPicPr>
          <p:cNvPr id="7" name="图片 6"/>
          <p:cNvPicPr>
            <a:picLocks noChangeAspect="1"/>
          </p:cNvPicPr>
          <p:nvPr/>
        </p:nvPicPr>
        <p:blipFill>
          <a:blip r:embed="rId2"/>
          <a:stretch>
            <a:fillRect/>
          </a:stretch>
        </p:blipFill>
        <p:spPr>
          <a:xfrm>
            <a:off x="7622517" y="2619996"/>
            <a:ext cx="2435883" cy="38728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a:t>
            </a:r>
            <a:endParaRPr kumimoji="1" lang="en-US" altLang="zh-CN" dirty="0"/>
          </a:p>
        </p:txBody>
      </p:sp>
      <p:pic>
        <p:nvPicPr>
          <p:cNvPr id="3" name="图片 2"/>
          <p:cNvPicPr>
            <a:picLocks noChangeAspect="1"/>
          </p:cNvPicPr>
          <p:nvPr/>
        </p:nvPicPr>
        <p:blipFill>
          <a:blip r:embed="rId1"/>
          <a:stretch>
            <a:fillRect/>
          </a:stretch>
        </p:blipFill>
        <p:spPr>
          <a:xfrm>
            <a:off x="0" y="1549279"/>
            <a:ext cx="12192000" cy="2682482"/>
          </a:xfrm>
          <a:prstGeom prst="rect">
            <a:avLst/>
          </a:prstGeom>
        </p:spPr>
      </p:pic>
      <p:sp>
        <p:nvSpPr>
          <p:cNvPr id="4" name="矩形 3"/>
          <p:cNvSpPr/>
          <p:nvPr/>
        </p:nvSpPr>
        <p:spPr>
          <a:xfrm>
            <a:off x="3289093" y="831848"/>
            <a:ext cx="2908745" cy="523220"/>
          </a:xfrm>
          <a:prstGeom prst="rect">
            <a:avLst/>
          </a:prstGeom>
        </p:spPr>
        <p:txBody>
          <a:bodyPr wrap="none">
            <a:spAutoFit/>
          </a:bodyPr>
          <a:lstStyle/>
          <a:p>
            <a:r>
              <a:rPr lang="zh-CN" altLang="en-US" sz="2800" dirty="0">
                <a:latin typeface="Avenir Book" panose="02000503020000020003" pitchFamily="2" charset="0"/>
                <a:hlinkClick r:id="rId2"/>
              </a:rPr>
              <a:t>https://scipy.org/</a:t>
            </a:r>
            <a:endParaRPr lang="zh-CN" altLang="en-US" sz="2800" dirty="0">
              <a:latin typeface="Avenir Book" panose="02000503020000020003" pitchFamily="2" charset="0"/>
            </a:endParaRPr>
          </a:p>
        </p:txBody>
      </p:sp>
      <p:sp>
        <p:nvSpPr>
          <p:cNvPr id="6" name="矩形 5"/>
          <p:cNvSpPr/>
          <p:nvPr/>
        </p:nvSpPr>
        <p:spPr>
          <a:xfrm>
            <a:off x="379523" y="4231348"/>
            <a:ext cx="11433111" cy="954107"/>
          </a:xfrm>
          <a:prstGeom prst="rect">
            <a:avLst/>
          </a:prstGeom>
        </p:spPr>
        <p:txBody>
          <a:bodyPr wrap="square">
            <a:spAutoFit/>
          </a:bodyPr>
          <a:lstStyle/>
          <a:p>
            <a:r>
              <a:rPr lang="en-US" altLang="zh-CN" sz="2800" b="1" dirty="0">
                <a:solidFill>
                  <a:schemeClr val="accent2">
                    <a:lumMod val="75000"/>
                  </a:schemeClr>
                </a:solidFill>
                <a:latin typeface="Avenir Book" panose="02000503020000020003" pitchFamily="2" charset="0"/>
              </a:rPr>
              <a:t>SciPy</a:t>
            </a:r>
            <a:r>
              <a:rPr lang="en-US" altLang="zh-CN" sz="2800" dirty="0">
                <a:solidFill>
                  <a:srgbClr val="333333"/>
                </a:solidFill>
                <a:latin typeface="Avenir Book" panose="02000503020000020003" pitchFamily="2" charset="0"/>
              </a:rPr>
              <a:t> is a collection of mathematical algorithms and convenience functions built on the </a:t>
            </a:r>
            <a:r>
              <a:rPr lang="en-US" altLang="zh-CN" sz="2800" dirty="0">
                <a:solidFill>
                  <a:schemeClr val="accent2">
                    <a:lumMod val="75000"/>
                  </a:schemeClr>
                </a:solidFill>
                <a:latin typeface="Avenir Book" panose="02000503020000020003" pitchFamily="2" charset="0"/>
              </a:rPr>
              <a:t>NumPy</a:t>
            </a:r>
            <a:r>
              <a:rPr lang="en-US" altLang="zh-CN" sz="2800" dirty="0">
                <a:solidFill>
                  <a:srgbClr val="333333"/>
                </a:solidFill>
                <a:latin typeface="Avenir Book" panose="02000503020000020003" pitchFamily="2" charset="0"/>
              </a:rPr>
              <a:t> extension of Python.</a:t>
            </a:r>
            <a:endParaRPr lang="zh-CN" altLang="en-US" sz="2800" dirty="0">
              <a:latin typeface="Avenir Book" panose="02000503020000020003"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1815882"/>
          </a:xfrm>
          <a:prstGeom prst="rect">
            <a:avLst/>
          </a:prstGeom>
        </p:spPr>
        <p:txBody>
          <a:bodyPr wrap="square">
            <a:spAutoFit/>
          </a:bodyPr>
          <a:lstStyle/>
          <a:p>
            <a:r>
              <a:rPr lang="en-US" altLang="zh-CN" sz="2800" b="1" dirty="0">
                <a:latin typeface="Avenir Book" panose="02000503020000020003" pitchFamily="2" charset="0"/>
              </a:rPr>
              <a:t>Accessing elements in Series:</a:t>
            </a:r>
            <a:endParaRPr lang="en-US" altLang="zh-CN" sz="2800" b="1" dirty="0">
              <a:latin typeface="Avenir Book" panose="02000503020000020003" pitchFamily="2" charset="0"/>
            </a:endParaRPr>
          </a:p>
          <a:p>
            <a:r>
              <a:rPr lang="en-US" altLang="zh-CN" sz="2800" dirty="0">
                <a:latin typeface="Avenir Book" panose="02000503020000020003" pitchFamily="2" charset="0"/>
              </a:rPr>
              <a:t>specific elements can be selected by providing their indexes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38200" y="3099665"/>
            <a:ext cx="5816371" cy="2740025"/>
          </a:xfrm>
          <a:prstGeom prst="rect">
            <a:avLst/>
          </a:prstGeom>
        </p:spPr>
      </p:pic>
      <p:pic>
        <p:nvPicPr>
          <p:cNvPr id="5" name="图片 4"/>
          <p:cNvPicPr>
            <a:picLocks noChangeAspect="1"/>
          </p:cNvPicPr>
          <p:nvPr/>
        </p:nvPicPr>
        <p:blipFill>
          <a:blip r:embed="rId2"/>
          <a:stretch>
            <a:fillRect/>
          </a:stretch>
        </p:blipFill>
        <p:spPr>
          <a:xfrm>
            <a:off x="7296150" y="3099665"/>
            <a:ext cx="3086100" cy="33401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1384995"/>
          </a:xfrm>
          <a:prstGeom prst="rect">
            <a:avLst/>
          </a:prstGeom>
        </p:spPr>
        <p:txBody>
          <a:bodyPr wrap="square">
            <a:spAutoFit/>
          </a:bodyPr>
          <a:lstStyle/>
          <a:p>
            <a:r>
              <a:rPr lang="en-US" altLang="zh-CN" sz="2800" b="1" dirty="0">
                <a:latin typeface="Avenir Book" panose="02000503020000020003" pitchFamily="2" charset="0"/>
              </a:rPr>
              <a:t>Accessing index and values in Series:</a:t>
            </a:r>
            <a:endParaRPr lang="en-US" altLang="zh-CN" sz="2800" b="1" dirty="0">
              <a:latin typeface="Avenir Book" panose="02000503020000020003" pitchFamily="2" charset="0"/>
            </a:endParaRPr>
          </a:p>
          <a:p>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482600" y="2843633"/>
            <a:ext cx="5816371" cy="2740025"/>
          </a:xfrm>
          <a:prstGeom prst="rect">
            <a:avLst/>
          </a:prstGeom>
        </p:spPr>
      </p:pic>
      <p:pic>
        <p:nvPicPr>
          <p:cNvPr id="6" name="图片 5"/>
          <p:cNvPicPr>
            <a:picLocks noChangeAspect="1"/>
          </p:cNvPicPr>
          <p:nvPr/>
        </p:nvPicPr>
        <p:blipFill>
          <a:blip r:embed="rId2"/>
          <a:stretch>
            <a:fillRect/>
          </a:stretch>
        </p:blipFill>
        <p:spPr>
          <a:xfrm>
            <a:off x="4202683" y="4228627"/>
            <a:ext cx="7224735" cy="226424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110836" y="2851560"/>
            <a:ext cx="5274818" cy="2316186"/>
          </a:xfrm>
          <a:prstGeom prst="rect">
            <a:avLst/>
          </a:prstGeom>
        </p:spPr>
      </p:pic>
      <p:pic>
        <p:nvPicPr>
          <p:cNvPr id="7" name="图片 6"/>
          <p:cNvPicPr>
            <a:picLocks noChangeAspect="1"/>
          </p:cNvPicPr>
          <p:nvPr/>
        </p:nvPicPr>
        <p:blipFill>
          <a:blip r:embed="rId2"/>
          <a:stretch>
            <a:fillRect/>
          </a:stretch>
        </p:blipFill>
        <p:spPr>
          <a:xfrm>
            <a:off x="5501501" y="2768275"/>
            <a:ext cx="2609693" cy="3657600"/>
          </a:xfrm>
          <a:prstGeom prst="rect">
            <a:avLst/>
          </a:prstGeom>
        </p:spPr>
      </p:pic>
      <p:sp>
        <p:nvSpPr>
          <p:cNvPr id="8" name="矩形 7"/>
          <p:cNvSpPr/>
          <p:nvPr/>
        </p:nvSpPr>
        <p:spPr>
          <a:xfrm>
            <a:off x="8707189" y="2458853"/>
            <a:ext cx="3373975" cy="1200329"/>
          </a:xfrm>
          <a:prstGeom prst="rect">
            <a:avLst/>
          </a:prstGeom>
        </p:spPr>
        <p:txBody>
          <a:bodyPr wrap="square">
            <a:spAutoFit/>
          </a:bodyPr>
          <a:lstStyle/>
          <a:p>
            <a:r>
              <a:rPr lang="en-US" altLang="zh-CN" sz="2400" dirty="0">
                <a:solidFill>
                  <a:srgbClr val="333333"/>
                </a:solidFill>
                <a:latin typeface="Avenir Book" panose="02000503020000020003" pitchFamily="2" charset="0"/>
              </a:rPr>
              <a:t>Series can also be passed into most NumPy methods</a:t>
            </a:r>
            <a:endParaRPr lang="zh-CN" altLang="en-US" sz="2400" dirty="0">
              <a:latin typeface="Avenir Book" panose="02000503020000020003" pitchFamily="2" charset="0"/>
            </a:endParaRPr>
          </a:p>
        </p:txBody>
      </p:sp>
      <p:pic>
        <p:nvPicPr>
          <p:cNvPr id="9" name="图片 8"/>
          <p:cNvPicPr>
            <a:picLocks noChangeAspect="1"/>
          </p:cNvPicPr>
          <p:nvPr/>
        </p:nvPicPr>
        <p:blipFill>
          <a:blip r:embed="rId3"/>
          <a:stretch>
            <a:fillRect/>
          </a:stretch>
        </p:blipFill>
        <p:spPr>
          <a:xfrm>
            <a:off x="8326581" y="3659182"/>
            <a:ext cx="3147541" cy="23210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sp>
        <p:nvSpPr>
          <p:cNvPr id="8" name="矩形 7"/>
          <p:cNvSpPr/>
          <p:nvPr/>
        </p:nvSpPr>
        <p:spPr>
          <a:xfrm>
            <a:off x="635000" y="2537443"/>
            <a:ext cx="11074400" cy="830997"/>
          </a:xfrm>
          <a:prstGeom prst="rect">
            <a:avLst/>
          </a:prstGeom>
        </p:spPr>
        <p:txBody>
          <a:bodyPr wrap="square">
            <a:spAutoFit/>
          </a:bodyPr>
          <a:lstStyle/>
          <a:p>
            <a:r>
              <a:rPr lang="en-US" altLang="zh-CN" sz="2400" dirty="0">
                <a:solidFill>
                  <a:srgbClr val="333333"/>
                </a:solidFill>
                <a:latin typeface="Avenir Book" panose="02000503020000020003" pitchFamily="2" charset="0"/>
              </a:rPr>
              <a:t>A key difference between Series and </a:t>
            </a:r>
            <a:r>
              <a:rPr lang="en-US" altLang="zh-CN" sz="2400" dirty="0" err="1">
                <a:solidFill>
                  <a:srgbClr val="333333"/>
                </a:solidFill>
                <a:latin typeface="Avenir Book" panose="02000503020000020003" pitchFamily="2" charset="0"/>
              </a:rPr>
              <a:t>ndarray</a:t>
            </a:r>
            <a:r>
              <a:rPr lang="en-US" altLang="zh-CN" sz="2400" dirty="0">
                <a:solidFill>
                  <a:srgbClr val="333333"/>
                </a:solidFill>
                <a:latin typeface="Avenir Book" panose="02000503020000020003" pitchFamily="2" charset="0"/>
              </a:rPr>
              <a:t> is that operations between Series </a:t>
            </a:r>
            <a:r>
              <a:rPr lang="en-US" altLang="zh-CN" sz="2400" b="1" dirty="0">
                <a:solidFill>
                  <a:schemeClr val="accent2">
                    <a:lumMod val="75000"/>
                  </a:schemeClr>
                </a:solidFill>
                <a:latin typeface="Avenir Book" panose="02000503020000020003" pitchFamily="2" charset="0"/>
              </a:rPr>
              <a:t>automatically align the data based on label</a:t>
            </a:r>
            <a:r>
              <a:rPr lang="en-US" altLang="zh-CN" sz="2400" dirty="0">
                <a:solidFill>
                  <a:schemeClr val="accent2">
                    <a:lumMod val="75000"/>
                  </a:schemeClr>
                </a:solidFill>
                <a:latin typeface="Avenir Book" panose="02000503020000020003" pitchFamily="2" charset="0"/>
              </a:rPr>
              <a:t>.</a:t>
            </a:r>
            <a:endParaRPr lang="zh-CN" altLang="en-US" sz="2400"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635000" y="3489561"/>
            <a:ext cx="4071934" cy="3304939"/>
          </a:xfrm>
          <a:prstGeom prst="rect">
            <a:avLst/>
          </a:prstGeom>
        </p:spPr>
      </p:pic>
      <p:pic>
        <p:nvPicPr>
          <p:cNvPr id="5" name="图片 4"/>
          <p:cNvPicPr>
            <a:picLocks noChangeAspect="1"/>
          </p:cNvPicPr>
          <p:nvPr/>
        </p:nvPicPr>
        <p:blipFill>
          <a:blip r:embed="rId2"/>
          <a:stretch>
            <a:fillRect/>
          </a:stretch>
        </p:blipFill>
        <p:spPr>
          <a:xfrm>
            <a:off x="5697681" y="3489561"/>
            <a:ext cx="2434936" cy="17816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482600" y="1543836"/>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sp>
        <p:nvSpPr>
          <p:cNvPr id="8" name="矩形 7"/>
          <p:cNvSpPr/>
          <p:nvPr/>
        </p:nvSpPr>
        <p:spPr>
          <a:xfrm>
            <a:off x="482600" y="2228671"/>
            <a:ext cx="11074400" cy="1200329"/>
          </a:xfrm>
          <a:prstGeom prst="rect">
            <a:avLst/>
          </a:prstGeom>
        </p:spPr>
        <p:txBody>
          <a:bodyPr wrap="square">
            <a:spAutoFit/>
          </a:bodyPr>
          <a:lstStyle/>
          <a:p>
            <a:r>
              <a:rPr lang="en-US" altLang="zh-CN" sz="2400" dirty="0">
                <a:latin typeface="Avenir Book" panose="02000503020000020003" pitchFamily="2" charset="0"/>
              </a:rPr>
              <a:t>The result of an operation between </a:t>
            </a:r>
            <a:r>
              <a:rPr lang="en-US" altLang="zh-CN" sz="2400" dirty="0">
                <a:solidFill>
                  <a:schemeClr val="accent2">
                    <a:lumMod val="75000"/>
                  </a:schemeClr>
                </a:solidFill>
                <a:latin typeface="Avenir Book" panose="02000503020000020003" pitchFamily="2" charset="0"/>
              </a:rPr>
              <a:t>unaligned Series </a:t>
            </a:r>
            <a:r>
              <a:rPr lang="en-US" altLang="zh-CN" sz="2400" dirty="0">
                <a:latin typeface="Avenir Book" panose="02000503020000020003" pitchFamily="2" charset="0"/>
              </a:rPr>
              <a:t>will have the </a:t>
            </a:r>
            <a:r>
              <a:rPr lang="en-US" altLang="zh-CN" sz="2400" b="1" dirty="0">
                <a:solidFill>
                  <a:schemeClr val="accent2">
                    <a:lumMod val="75000"/>
                  </a:schemeClr>
                </a:solidFill>
                <a:latin typeface="Avenir Book" panose="02000503020000020003" pitchFamily="2" charset="0"/>
              </a:rPr>
              <a:t>union</a:t>
            </a:r>
            <a:r>
              <a:rPr lang="en-US" altLang="zh-CN" sz="2400" dirty="0">
                <a:latin typeface="Avenir Book" panose="02000503020000020003" pitchFamily="2" charset="0"/>
              </a:rPr>
              <a:t> of the indexes involved. If a label is not found in one Series or the other, the result will be marked as missing </a:t>
            </a:r>
            <a:r>
              <a:rPr lang="en-US" altLang="zh-CN" sz="2400" dirty="0" err="1">
                <a:solidFill>
                  <a:schemeClr val="accent2">
                    <a:lumMod val="75000"/>
                  </a:schemeClr>
                </a:solidFill>
                <a:latin typeface="Avenir Book" panose="02000503020000020003" pitchFamily="2" charset="0"/>
              </a:rPr>
              <a:t>NaN</a:t>
            </a:r>
            <a:endParaRPr lang="zh-CN" altLang="en-US" sz="2400" dirty="0">
              <a:solidFill>
                <a:schemeClr val="accent2">
                  <a:lumMod val="75000"/>
                </a:schemeClr>
              </a:solidFill>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635000" y="3592400"/>
            <a:ext cx="3889723" cy="3183050"/>
          </a:xfrm>
          <a:prstGeom prst="rect">
            <a:avLst/>
          </a:prstGeom>
        </p:spPr>
      </p:pic>
      <p:pic>
        <p:nvPicPr>
          <p:cNvPr id="7" name="图片 6"/>
          <p:cNvPicPr>
            <a:picLocks noChangeAspect="1"/>
          </p:cNvPicPr>
          <p:nvPr/>
        </p:nvPicPr>
        <p:blipFill>
          <a:blip r:embed="rId2"/>
          <a:stretch>
            <a:fillRect/>
          </a:stretch>
        </p:blipFill>
        <p:spPr>
          <a:xfrm>
            <a:off x="5298786" y="3429000"/>
            <a:ext cx="2710591" cy="211281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r>
              <a:rPr kumimoji="1" lang="en-US" altLang="zh-CN" dirty="0" err="1"/>
              <a:t>DataFrame</a:t>
            </a:r>
            <a:endParaRPr kumimoji="1" lang="zh-CN" altLang="en-US" dirty="0"/>
          </a:p>
        </p:txBody>
      </p:sp>
      <p:sp>
        <p:nvSpPr>
          <p:cNvPr id="8" name="矩形 7"/>
          <p:cNvSpPr/>
          <p:nvPr/>
        </p:nvSpPr>
        <p:spPr>
          <a:xfrm>
            <a:off x="413327" y="1690688"/>
            <a:ext cx="11074400" cy="3970318"/>
          </a:xfrm>
          <a:prstGeom prst="rect">
            <a:avLst/>
          </a:prstGeom>
        </p:spPr>
        <p:txBody>
          <a:bodyPr wrap="square">
            <a:spAutoFit/>
          </a:bodyPr>
          <a:lstStyle/>
          <a:p>
            <a:pPr marL="457200" indent="-457200">
              <a:buFont typeface="Arial" panose="020B0604020202020204" pitchFamily="34" charset="0"/>
              <a:buChar char="•"/>
            </a:pPr>
            <a:r>
              <a:rPr lang="en-US" altLang="zh-CN" sz="2800" b="1" dirty="0" err="1">
                <a:solidFill>
                  <a:schemeClr val="accent2">
                    <a:lumMod val="75000"/>
                  </a:schemeClr>
                </a:solidFill>
                <a:latin typeface="Avenir Book" panose="02000503020000020003" pitchFamily="2" charset="0"/>
              </a:rPr>
              <a:t>DataFrame</a:t>
            </a:r>
            <a:r>
              <a:rPr lang="en-US" altLang="zh-CN" sz="2800" dirty="0">
                <a:latin typeface="Avenir Book" panose="02000503020000020003" pitchFamily="2" charset="0"/>
              </a:rPr>
              <a:t> is a 2-dimensional labeled data structure with columns of potentially different types. It is generally the most commonly used pandas object. </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err="1">
                <a:latin typeface="Avenir Book" panose="02000503020000020003" pitchFamily="2" charset="0"/>
              </a:rPr>
              <a:t>DataFrame</a:t>
            </a:r>
            <a:r>
              <a:rPr lang="en-US" altLang="zh-CN" sz="2800" dirty="0">
                <a:latin typeface="Avenir Book" panose="02000503020000020003" pitchFamily="2" charset="0"/>
              </a:rPr>
              <a:t> has two different labels i.e. </a:t>
            </a:r>
            <a:r>
              <a:rPr lang="en-US" altLang="zh-CN" sz="2800" dirty="0"/>
              <a:t> </a:t>
            </a:r>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 (row labels) and </a:t>
            </a:r>
            <a:r>
              <a:rPr lang="en-US" altLang="zh-CN" sz="2800" b="1" dirty="0">
                <a:solidFill>
                  <a:schemeClr val="accent2">
                    <a:lumMod val="75000"/>
                  </a:schemeClr>
                </a:solidFill>
                <a:latin typeface="Avenir Book" panose="02000503020000020003" pitchFamily="2" charset="0"/>
              </a:rPr>
              <a:t>columns</a:t>
            </a:r>
            <a:r>
              <a:rPr lang="en-US" altLang="zh-CN" sz="2800" dirty="0">
                <a:latin typeface="Avenir Book" panose="02000503020000020003" pitchFamily="2" charset="0"/>
              </a:rPr>
              <a:t> (column labels) </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en-US" altLang="zh-CN" sz="2800" dirty="0">
              <a:latin typeface="Avenir Book" panose="02000503020000020003" pitchFamily="2" charset="0"/>
            </a:endParaRPr>
          </a:p>
          <a:p>
            <a:pPr marL="457200" indent="-457200">
              <a:buFont typeface="Arial" panose="020B0604020202020204" pitchFamily="34" charset="0"/>
              <a:buChar char="•"/>
            </a:pPr>
            <a:r>
              <a:rPr lang="en-US" altLang="zh-CN" sz="2800" dirty="0" err="1">
                <a:latin typeface="Avenir Book" panose="02000503020000020003" pitchFamily="2" charset="0"/>
              </a:rPr>
              <a:t>DataFrames</a:t>
            </a:r>
            <a:r>
              <a:rPr lang="en-US" altLang="zh-CN" sz="2800" dirty="0">
                <a:latin typeface="Avenir Book" panose="02000503020000020003" pitchFamily="2" charset="0"/>
              </a:rPr>
              <a:t> can be created using </a:t>
            </a:r>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method.</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zh-CN" altLang="en-US" sz="2800" dirty="0">
              <a:solidFill>
                <a:schemeClr val="accent2"/>
              </a:solidFill>
              <a:latin typeface="Avenir Book" panose="02000503020000020003" pitchFamily="2"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Creating </a:t>
            </a:r>
            <a:r>
              <a:rPr kumimoji="1" lang="en-US" altLang="zh-CN" dirty="0" err="1"/>
              <a:t>DataFrames</a:t>
            </a:r>
            <a:r>
              <a:rPr kumimoji="1" lang="en-US" altLang="zh-CN" dirty="0"/>
              <a:t> </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(data, (index, columns)) </a:t>
            </a:r>
            <a:endParaRPr lang="zh-CN" altLang="en-US" sz="2800" b="1" dirty="0">
              <a:solidFill>
                <a:schemeClr val="accent2">
                  <a:lumMod val="75000"/>
                </a:schemeClr>
              </a:solidFill>
              <a:latin typeface="Avenir Book" panose="02000503020000020003" pitchFamily="2" charset="0"/>
            </a:endParaRPr>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sp>
        <p:nvSpPr>
          <p:cNvPr id="4" name="矩形 3"/>
          <p:cNvSpPr/>
          <p:nvPr/>
        </p:nvSpPr>
        <p:spPr>
          <a:xfrm>
            <a:off x="413326" y="2877751"/>
            <a:ext cx="10601037" cy="1200329"/>
          </a:xfrm>
          <a:prstGeom prst="rect">
            <a:avLst/>
          </a:prstGeom>
        </p:spPr>
        <p:txBody>
          <a:bodyPr wrap="square">
            <a:spAutoFit/>
          </a:bodyPr>
          <a:lstStyle/>
          <a:p>
            <a:r>
              <a:rPr lang="en-US" altLang="zh-CN" sz="2400" dirty="0">
                <a:solidFill>
                  <a:srgbClr val="333333"/>
                </a:solidFill>
                <a:latin typeface="Avenir Book" panose="02000503020000020003" pitchFamily="2" charset="0"/>
              </a:rPr>
              <a:t>The </a:t>
            </a:r>
            <a:r>
              <a:rPr lang="en-US" altLang="zh-CN" sz="2400" dirty="0" err="1">
                <a:solidFill>
                  <a:srgbClr val="333333"/>
                </a:solidFill>
                <a:latin typeface="Avenir Book" panose="02000503020000020003" pitchFamily="2" charset="0"/>
              </a:rPr>
              <a:t>ndarrays</a:t>
            </a:r>
            <a:r>
              <a:rPr lang="en-US" altLang="zh-CN" sz="2400" dirty="0">
                <a:solidFill>
                  <a:srgbClr val="333333"/>
                </a:solidFill>
                <a:latin typeface="Avenir Book" panose="02000503020000020003" pitchFamily="2" charset="0"/>
              </a:rPr>
              <a:t>/lists must all be the same length. If an index is passed, it must also be the same length as the arrays. If no index is passed, the result will be </a:t>
            </a:r>
            <a:r>
              <a:rPr lang="en-US" altLang="zh-CN" sz="2400" dirty="0">
                <a:latin typeface="Avenir Book" panose="02000503020000020003" pitchFamily="2" charset="0"/>
              </a:rPr>
              <a:t>range(n)</a:t>
            </a:r>
            <a:r>
              <a:rPr lang="en-US" altLang="zh-CN" sz="2400" dirty="0">
                <a:solidFill>
                  <a:srgbClr val="333333"/>
                </a:solidFill>
                <a:latin typeface="Avenir Book" panose="02000503020000020003" pitchFamily="2" charset="0"/>
              </a:rPr>
              <a:t>, where </a:t>
            </a:r>
            <a:r>
              <a:rPr lang="en-US" altLang="zh-CN" sz="2400" dirty="0">
                <a:latin typeface="Avenir Book" panose="02000503020000020003" pitchFamily="2" charset="0"/>
              </a:rPr>
              <a:t>n</a:t>
            </a:r>
            <a:r>
              <a:rPr lang="en-US" altLang="zh-CN" sz="2400" dirty="0">
                <a:solidFill>
                  <a:srgbClr val="333333"/>
                </a:solidFill>
                <a:latin typeface="Avenir Book" panose="02000503020000020003" pitchFamily="2" charset="0"/>
              </a:rPr>
              <a:t> is the array length.</a:t>
            </a:r>
            <a:endParaRPr lang="zh-CN" altLang="en-US" sz="24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4253345" y="4266363"/>
            <a:ext cx="5749637" cy="2535785"/>
          </a:xfrm>
          <a:prstGeom prst="rect">
            <a:avLst/>
          </a:prstGeom>
        </p:spPr>
      </p:pic>
      <p:pic>
        <p:nvPicPr>
          <p:cNvPr id="7" name="图片 6"/>
          <p:cNvPicPr>
            <a:picLocks noChangeAspect="1"/>
          </p:cNvPicPr>
          <p:nvPr/>
        </p:nvPicPr>
        <p:blipFill>
          <a:blip r:embed="rId2"/>
          <a:stretch>
            <a:fillRect/>
          </a:stretch>
        </p:blipFill>
        <p:spPr>
          <a:xfrm>
            <a:off x="593115" y="4258863"/>
            <a:ext cx="3021215" cy="240407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Creating </a:t>
            </a:r>
            <a:r>
              <a:rPr kumimoji="1" lang="en-US" altLang="zh-CN" dirty="0" err="1"/>
              <a:t>DataFrames</a:t>
            </a:r>
            <a:r>
              <a:rPr kumimoji="1" lang="en-US" altLang="zh-CN" dirty="0"/>
              <a:t> </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endParaRPr lang="zh-CN" altLang="en-US" sz="2800" b="1" dirty="0">
              <a:latin typeface="Avenir Book" panose="02000503020000020003" pitchFamily="2" charset="0"/>
            </a:endParaRPr>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0" y="2779918"/>
            <a:ext cx="5076144" cy="2664741"/>
          </a:xfrm>
          <a:prstGeom prst="rect">
            <a:avLst/>
          </a:prstGeom>
        </p:spPr>
      </p:pic>
      <p:pic>
        <p:nvPicPr>
          <p:cNvPr id="9" name="图片 8"/>
          <p:cNvPicPr>
            <a:picLocks noChangeAspect="1"/>
          </p:cNvPicPr>
          <p:nvPr/>
        </p:nvPicPr>
        <p:blipFill>
          <a:blip r:embed="rId2"/>
          <a:stretch>
            <a:fillRect/>
          </a:stretch>
        </p:blipFill>
        <p:spPr>
          <a:xfrm>
            <a:off x="5278190" y="2877751"/>
            <a:ext cx="6075610" cy="2664741"/>
          </a:xfrm>
          <a:prstGeom prst="rect">
            <a:avLst/>
          </a:prstGeom>
        </p:spPr>
      </p:pic>
      <p:sp>
        <p:nvSpPr>
          <p:cNvPr id="10" name="文本框 9"/>
          <p:cNvSpPr txBox="1"/>
          <p:nvPr/>
        </p:nvSpPr>
        <p:spPr>
          <a:xfrm>
            <a:off x="350542" y="1607738"/>
            <a:ext cx="6096000" cy="523220"/>
          </a:xfrm>
          <a:prstGeom prst="rect">
            <a:avLst/>
          </a:prstGeom>
          <a:noFill/>
        </p:spPr>
        <p:txBody>
          <a:bodyPr wrap="square">
            <a:spAutoFit/>
          </a:bodyPr>
          <a:lstStyle/>
          <a:p>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(data, (index, columns)) </a:t>
            </a:r>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lang="zh-CN" altLang="en-US" dirty="0"/>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0" y="2779918"/>
            <a:ext cx="5076144" cy="2664741"/>
          </a:xfrm>
          <a:prstGeom prst="rect">
            <a:avLst/>
          </a:prstGeom>
        </p:spPr>
      </p:pic>
      <p:pic>
        <p:nvPicPr>
          <p:cNvPr id="4" name="图片 3"/>
          <p:cNvPicPr>
            <a:picLocks noChangeAspect="1"/>
          </p:cNvPicPr>
          <p:nvPr/>
        </p:nvPicPr>
        <p:blipFill>
          <a:blip r:embed="rId2"/>
          <a:stretch>
            <a:fillRect/>
          </a:stretch>
        </p:blipFill>
        <p:spPr>
          <a:xfrm>
            <a:off x="5298210" y="2779918"/>
            <a:ext cx="6914582" cy="2082509"/>
          </a:xfrm>
          <a:prstGeom prst="rect">
            <a:avLst/>
          </a:prstGeom>
        </p:spPr>
      </p:pic>
      <p:sp>
        <p:nvSpPr>
          <p:cNvPr id="5" name="文本框 4"/>
          <p:cNvSpPr txBox="1"/>
          <p:nvPr/>
        </p:nvSpPr>
        <p:spPr>
          <a:xfrm>
            <a:off x="413326" y="1662797"/>
            <a:ext cx="8207631" cy="523220"/>
          </a:xfrm>
          <a:prstGeom prst="rect">
            <a:avLst/>
          </a:prstGeom>
          <a:noFill/>
        </p:spPr>
        <p:txBody>
          <a:bodyPr wrap="none" rtlCol="0">
            <a:spAutoFit/>
          </a:bodyPr>
          <a:lstStyle/>
          <a:p>
            <a:r>
              <a:rPr kumimoji="1" lang="en-US" altLang="zh-CN" sz="2800" b="1" dirty="0" err="1">
                <a:solidFill>
                  <a:schemeClr val="accent2">
                    <a:lumMod val="75000"/>
                  </a:schemeClr>
                </a:solidFill>
                <a:latin typeface="Avenir Book" panose="02000503020000020003" pitchFamily="2" charset="0"/>
              </a:rPr>
              <a:t>pd.DataFrame.from_dict</a:t>
            </a:r>
            <a:r>
              <a:rPr kumimoji="1" lang="en-US" altLang="zh-CN" sz="2800" b="1" dirty="0">
                <a:solidFill>
                  <a:schemeClr val="accent2"/>
                </a:solidFill>
                <a:latin typeface="Avenir Book" panose="02000503020000020003" pitchFamily="2" charset="0"/>
              </a:rPr>
              <a:t>(</a:t>
            </a:r>
            <a:r>
              <a:rPr kumimoji="1" lang="en-US" altLang="zh-CN" sz="2800" b="1" dirty="0">
                <a:solidFill>
                  <a:schemeClr val="accent2">
                    <a:lumMod val="75000"/>
                  </a:schemeClr>
                </a:solidFill>
                <a:latin typeface="Avenir Book" panose="02000503020000020003" pitchFamily="2" charset="0"/>
              </a:rPr>
              <a:t>data</a:t>
            </a:r>
            <a:r>
              <a:rPr kumimoji="1" lang="en-US" altLang="zh-CN" sz="2800" b="1" dirty="0">
                <a:solidFill>
                  <a:schemeClr val="accent2"/>
                </a:solidFill>
                <a:latin typeface="Avenir Book" panose="02000503020000020003" pitchFamily="2" charset="0"/>
              </a:rPr>
              <a:t>, </a:t>
            </a:r>
            <a:r>
              <a:rPr kumimoji="1" lang="en-US" altLang="zh-CN" sz="2800" b="1" dirty="0">
                <a:solidFill>
                  <a:schemeClr val="accent2">
                    <a:lumMod val="75000"/>
                  </a:schemeClr>
                </a:solidFill>
                <a:latin typeface="Avenir Book" panose="02000503020000020003" pitchFamily="2" charset="0"/>
              </a:rPr>
              <a:t>orient = ‘columns’)</a:t>
            </a:r>
            <a:endParaRPr kumimoji="1" lang="zh-CN" altLang="en-US" sz="2800" b="1" dirty="0">
              <a:solidFill>
                <a:schemeClr val="accent2">
                  <a:lumMod val="75000"/>
                </a:schemeClr>
              </a:solidFill>
              <a:latin typeface="Avenir Book" panose="02000503020000020003" pitchFamily="2" charset="0"/>
            </a:endParaRPr>
          </a:p>
        </p:txBody>
      </p:sp>
      <p:sp>
        <p:nvSpPr>
          <p:cNvPr id="9" name="文本框 8"/>
          <p:cNvSpPr txBox="1"/>
          <p:nvPr/>
        </p:nvSpPr>
        <p:spPr>
          <a:xfrm>
            <a:off x="3614330" y="5289937"/>
            <a:ext cx="8483601" cy="1323439"/>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solidFill>
                  <a:schemeClr val="accent2">
                    <a:lumMod val="75000"/>
                  </a:schemeClr>
                </a:solidFill>
                <a:latin typeface="Avenir Book" panose="02000503020000020003" pitchFamily="2" charset="0"/>
              </a:rPr>
              <a:t>orient</a:t>
            </a:r>
            <a:r>
              <a:rPr lang="en-US" altLang="zh-CN" sz="2000" dirty="0">
                <a:latin typeface="Avenir Book" panose="02000503020000020003" pitchFamily="2" charset="0"/>
              </a:rPr>
              <a:t> : {'columns', 'index'}, default 'columns’ </a:t>
            </a:r>
            <a:endParaRPr lang="en-US" altLang="zh-CN" sz="2000" dirty="0">
              <a:latin typeface="Avenir Book" panose="02000503020000020003" pitchFamily="2" charset="0"/>
            </a:endParaRPr>
          </a:p>
          <a:p>
            <a:pPr marL="742950" lvl="1" indent="-285750">
              <a:buFont typeface="Arial" panose="020B0604020202020204" pitchFamily="34" charset="0"/>
              <a:buChar char="•"/>
            </a:pPr>
            <a:r>
              <a:rPr lang="en-US" altLang="zh-CN" sz="2000" dirty="0">
                <a:latin typeface="Avenir Book" panose="02000503020000020003" pitchFamily="2" charset="0"/>
              </a:rPr>
              <a:t>The "orientation" of the data. If the keys of the passed </a:t>
            </a:r>
            <a:r>
              <a:rPr lang="en-US" altLang="zh-CN" sz="2000" dirty="0" err="1">
                <a:latin typeface="Avenir Book" panose="02000503020000020003" pitchFamily="2" charset="0"/>
              </a:rPr>
              <a:t>dict</a:t>
            </a:r>
            <a:r>
              <a:rPr lang="en-US" altLang="zh-CN" sz="2000" dirty="0">
                <a:latin typeface="Avenir Book" panose="02000503020000020003" pitchFamily="2" charset="0"/>
              </a:rPr>
              <a:t> should be the columns of the resulting </a:t>
            </a:r>
            <a:r>
              <a:rPr lang="en-US" altLang="zh-CN" sz="2000" dirty="0" err="1">
                <a:latin typeface="Avenir Book" panose="02000503020000020003" pitchFamily="2" charset="0"/>
              </a:rPr>
              <a:t>DataFrame</a:t>
            </a:r>
            <a:r>
              <a:rPr lang="en-US" altLang="zh-CN" sz="2000" dirty="0">
                <a:latin typeface="Avenir Book" panose="02000503020000020003" pitchFamily="2" charset="0"/>
              </a:rPr>
              <a:t>, pass 'columns' (default). Otherwise if the keys should be rows, pass 'index'.</a:t>
            </a:r>
            <a:endParaRPr lang="zh-CN" altLang="en-US" sz="2000" dirty="0">
              <a:latin typeface="Avenir Book" panose="02000503020000020003"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kumimoji="1" lang="zh-CN" altLang="en-US" dirty="0"/>
          </a:p>
        </p:txBody>
      </p:sp>
      <p:sp>
        <p:nvSpPr>
          <p:cNvPr id="3" name="文本框 2"/>
          <p:cNvSpPr txBox="1"/>
          <p:nvPr/>
        </p:nvSpPr>
        <p:spPr>
          <a:xfrm>
            <a:off x="413326" y="2235303"/>
            <a:ext cx="7430176" cy="523220"/>
          </a:xfrm>
          <a:prstGeom prst="rect">
            <a:avLst/>
          </a:prstGeom>
          <a:noFill/>
        </p:spPr>
        <p:txBody>
          <a:bodyPr wrap="none" rtlCol="0">
            <a:spAutoFit/>
          </a:bodyPr>
          <a:lstStyle/>
          <a:p>
            <a:r>
              <a:rPr kumimoji="1" lang="en-US" altLang="zh-CN" sz="2800" dirty="0">
                <a:latin typeface="Avenir Book" panose="02000503020000020003" pitchFamily="2" charset="0"/>
              </a:rPr>
              <a:t>From </a:t>
            </a:r>
            <a:r>
              <a:rPr kumimoji="1" lang="en-US" altLang="zh-CN" sz="2800" dirty="0" err="1">
                <a:latin typeface="Avenir Book" panose="02000503020000020003" pitchFamily="2" charset="0"/>
              </a:rPr>
              <a:t>dict</a:t>
            </a:r>
            <a:r>
              <a:rPr kumimoji="1" lang="en-US" altLang="zh-CN" sz="2800" dirty="0">
                <a:latin typeface="Avenir Book" panose="02000503020000020003" pitchFamily="2" charset="0"/>
              </a:rPr>
              <a:t>/list of </a:t>
            </a:r>
            <a:r>
              <a:rPr kumimoji="1" lang="en-US" altLang="zh-CN" sz="2800" dirty="0" err="1">
                <a:latin typeface="Avenir Book" panose="02000503020000020003" pitchFamily="2" charset="0"/>
              </a:rPr>
              <a:t>ndarrays</a:t>
            </a:r>
            <a:r>
              <a:rPr kumimoji="1" lang="en-US" altLang="zh-CN" sz="2800" dirty="0">
                <a:latin typeface="Avenir Book" panose="02000503020000020003" pitchFamily="2" charset="0"/>
              </a:rPr>
              <a:t> / lists / tuples / </a:t>
            </a:r>
            <a:r>
              <a:rPr kumimoji="1" lang="en-US" altLang="zh-CN" sz="2800" dirty="0" err="1">
                <a:latin typeface="Avenir Book" panose="02000503020000020003" pitchFamily="2" charset="0"/>
              </a:rPr>
              <a:t>dict</a:t>
            </a:r>
            <a:r>
              <a:rPr kumimoji="1" lang="en-US" altLang="zh-CN" sz="2800" dirty="0">
                <a:latin typeface="Avenir Book" panose="02000503020000020003" pitchFamily="2" charset="0"/>
              </a:rPr>
              <a:t> </a:t>
            </a:r>
            <a:endParaRPr kumimoji="1" lang="zh-CN" altLang="en-US" sz="28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413326" y="3016251"/>
            <a:ext cx="6996853" cy="34872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 </a:t>
            </a:r>
            <a:endParaRPr kumimoji="1" lang="en-US" altLang="zh-CN" dirty="0"/>
          </a:p>
        </p:txBody>
      </p:sp>
      <p:pic>
        <p:nvPicPr>
          <p:cNvPr id="5" name="图片 4"/>
          <p:cNvPicPr>
            <a:picLocks noChangeAspect="1"/>
          </p:cNvPicPr>
          <p:nvPr/>
        </p:nvPicPr>
        <p:blipFill>
          <a:blip r:embed="rId1"/>
          <a:stretch>
            <a:fillRect/>
          </a:stretch>
        </p:blipFill>
        <p:spPr>
          <a:xfrm>
            <a:off x="1117860" y="1580048"/>
            <a:ext cx="9321800" cy="48895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lang="zh-CN" altLang="en-US" dirty="0"/>
          </a:p>
        </p:txBody>
      </p:sp>
      <p:sp>
        <p:nvSpPr>
          <p:cNvPr id="3" name="文本框 2"/>
          <p:cNvSpPr txBox="1"/>
          <p:nvPr/>
        </p:nvSpPr>
        <p:spPr>
          <a:xfrm>
            <a:off x="413326" y="1876416"/>
            <a:ext cx="11204933" cy="954107"/>
          </a:xfrm>
          <a:prstGeom prst="rect">
            <a:avLst/>
          </a:prstGeom>
          <a:noFill/>
        </p:spPr>
        <p:txBody>
          <a:bodyPr wrap="square" rtlCol="0">
            <a:spAutoFit/>
          </a:bodyPr>
          <a:lstStyle/>
          <a:p>
            <a:r>
              <a:rPr kumimoji="1" lang="en-US" altLang="zh-CN" sz="2800" dirty="0">
                <a:latin typeface="Avenir Book" panose="02000503020000020003" pitchFamily="2" charset="0"/>
              </a:rPr>
              <a:t>We can also create a </a:t>
            </a:r>
            <a:r>
              <a:rPr kumimoji="1" lang="en-US" altLang="zh-CN" sz="2800" dirty="0" err="1">
                <a:latin typeface="Avenir Book" panose="02000503020000020003" pitchFamily="2" charset="0"/>
              </a:rPr>
              <a:t>DataFrame</a:t>
            </a:r>
            <a:r>
              <a:rPr kumimoji="1" lang="en-US" altLang="zh-CN" sz="2800" dirty="0">
                <a:latin typeface="Avenir Book" panose="02000503020000020003" pitchFamily="2" charset="0"/>
              </a:rPr>
              <a:t> with empty columns and fill in the data later:</a:t>
            </a:r>
            <a:endParaRPr kumimoji="1"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1277470" y="3429000"/>
            <a:ext cx="6553200" cy="27686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074400" cy="523220"/>
          </a:xfrm>
          <a:prstGeom prst="rect">
            <a:avLst/>
          </a:prstGeom>
        </p:spPr>
        <p:txBody>
          <a:bodyPr wrap="square">
            <a:spAutoFit/>
          </a:bodyPr>
          <a:lstStyle/>
          <a:p>
            <a:r>
              <a:rPr lang="en-US" altLang="zh-CN" sz="2800" b="1" dirty="0">
                <a:latin typeface="Avenir Book" panose="02000503020000020003" pitchFamily="2" charset="0"/>
              </a:rPr>
              <a:t>Reading and writing files</a:t>
            </a:r>
            <a:endParaRPr lang="en-US" altLang="zh-CN" sz="2800" b="1" dirty="0">
              <a:latin typeface="Avenir Book" panose="02000503020000020003" pitchFamily="2" charset="0"/>
            </a:endParaRPr>
          </a:p>
        </p:txBody>
      </p:sp>
      <p:graphicFrame>
        <p:nvGraphicFramePr>
          <p:cNvPr id="6" name="表格 5"/>
          <p:cNvGraphicFramePr>
            <a:graphicFrameLocks noGrp="1"/>
          </p:cNvGraphicFramePr>
          <p:nvPr/>
        </p:nvGraphicFramePr>
        <p:xfrm>
          <a:off x="229999" y="2741266"/>
          <a:ext cx="5724236" cy="3060624"/>
        </p:xfrm>
        <a:graphic>
          <a:graphicData uri="http://schemas.openxmlformats.org/drawingml/2006/table">
            <a:tbl>
              <a:tblPr/>
              <a:tblGrid>
                <a:gridCol w="1431059"/>
                <a:gridCol w="1431059"/>
                <a:gridCol w="1431059"/>
                <a:gridCol w="1431059"/>
              </a:tblGrid>
              <a:tr h="363572">
                <a:tc>
                  <a:txBody>
                    <a:bodyPr/>
                    <a:lstStyle/>
                    <a:p>
                      <a:pPr algn="l" fontAlgn="b"/>
                      <a:r>
                        <a:rPr lang="en-US" sz="1600" b="1" dirty="0">
                          <a:effectLst/>
                          <a:latin typeface="Avenir Book" panose="02000503020000020003" pitchFamily="2" charset="0"/>
                        </a:rPr>
                        <a:t>Format Type</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Data Description</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a:effectLst/>
                          <a:latin typeface="Avenir Book" panose="02000503020000020003" pitchFamily="2" charset="0"/>
                        </a:rPr>
                        <a:t>Reader</a:t>
                      </a:r>
                      <a:endParaRPr lang="en-US" sz="1600" b="1">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Writer</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
                        </a:rPr>
                        <a:t>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2"/>
                        </a:rPr>
                        <a:t>read_csv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3"/>
                        </a:rPr>
                        <a:t>to_csv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dirty="0">
                          <a:effectLst/>
                          <a:latin typeface="Avenir Book" panose="02000503020000020003" pitchFamily="2" charset="0"/>
                        </a:rPr>
                        <a:t>text</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latin typeface="Avenir Book" panose="02000503020000020003" pitchFamily="2" charset="0"/>
                        </a:rPr>
                        <a:t>Fixed-Width Text File</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4"/>
                        </a:rPr>
                        <a:t>read_fwf</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dirty="0">
                          <a:effectLst/>
                          <a:latin typeface="Avenir Book" panose="02000503020000020003" pitchFamily="2" charset="0"/>
                        </a:rPr>
                        <a:t>text</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5"/>
                        </a:rPr>
                        <a:t>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6"/>
                        </a:rPr>
                        <a:t>read_json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7"/>
                        </a:rPr>
                        <a:t>to_json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8"/>
                        </a:rPr>
                        <a:t>HTML</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9"/>
                        </a:rPr>
                        <a:t>read_html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0"/>
                        </a:rPr>
                        <a:t>to_html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1"/>
                        </a:rPr>
                        <a:t>LaTeX</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2"/>
                        </a:rPr>
                        <a:t>Styler.to_latex</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3"/>
                        </a:rPr>
                        <a:t>XML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4"/>
                        </a:rPr>
                        <a:t>read_xml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5"/>
                        </a:rPr>
                        <a:t>to_xml</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latin typeface="Avenir Book" panose="02000503020000020003" pitchFamily="2" charset="0"/>
                        </a:rPr>
                        <a:t>Local clipboard</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6"/>
                        </a:rPr>
                        <a:t>read_clipboard</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6"/>
                        </a:rPr>
                        <a:t>to_clipboard</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nvGraphicFramePr>
        <p:xfrm>
          <a:off x="6237765" y="1386809"/>
          <a:ext cx="5724236" cy="5003994"/>
        </p:xfrm>
        <a:graphic>
          <a:graphicData uri="http://schemas.openxmlformats.org/drawingml/2006/table">
            <a:tbl>
              <a:tblPr/>
              <a:tblGrid>
                <a:gridCol w="1431059"/>
                <a:gridCol w="1431059"/>
                <a:gridCol w="1431059"/>
                <a:gridCol w="1431059"/>
              </a:tblGrid>
              <a:tr h="207756">
                <a:tc>
                  <a:txBody>
                    <a:bodyPr/>
                    <a:lstStyle/>
                    <a:p>
                      <a:pPr algn="l" fontAlgn="b"/>
                      <a:r>
                        <a:rPr lang="en-US" sz="1600" b="1" dirty="0">
                          <a:effectLst/>
                          <a:latin typeface="Avenir Book" panose="02000503020000020003" pitchFamily="2" charset="0"/>
                        </a:rPr>
                        <a:t>Format Type</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Data Description</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a:effectLst/>
                          <a:latin typeface="Avenir Book" panose="02000503020000020003" pitchFamily="2" charset="0"/>
                        </a:rPr>
                        <a:t>Reader</a:t>
                      </a:r>
                      <a:endParaRPr lang="en-US" sz="1600" b="1">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Writer</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dirty="0">
                          <a:effectLst/>
                        </a:rPr>
                        <a:t>binary</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7"/>
                        </a:rPr>
                        <a:t>MS 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8"/>
                        </a:rPr>
                        <a:t>read_excel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9"/>
                        </a:rPr>
                        <a:t>to_excel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0"/>
                        </a:rPr>
                        <a:t>OpenDocument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1"/>
                        </a:rPr>
                        <a:t>read_excel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2"/>
                        </a:rPr>
                        <a:t>HDF5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3"/>
                        </a:rPr>
                        <a:t>read_hdf</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3"/>
                        </a:rPr>
                        <a:t>to_hdf</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4"/>
                        </a:rPr>
                        <a:t>Feather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5"/>
                        </a:rPr>
                        <a:t>read_feather</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5"/>
                        </a:rPr>
                        <a:t>to_feather</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6"/>
                        </a:rPr>
                        <a:t>Parquet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7"/>
                        </a:rPr>
                        <a:t>read_parquet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7"/>
                        </a:rPr>
                        <a:t>to_parquet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8"/>
                        </a:rPr>
                        <a:t>ORC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9"/>
                        </a:rPr>
                        <a:t>read_orc</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0"/>
                        </a:rPr>
                        <a:t>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1"/>
                        </a:rPr>
                        <a:t>read_stata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2"/>
                        </a:rPr>
                        <a:t>to_stata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3"/>
                        </a:rPr>
                        <a:t>SAS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4"/>
                        </a:rPr>
                        <a:t>read_sas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5"/>
                        </a:rPr>
                        <a:t>SPSS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6"/>
                        </a:rPr>
                        <a:t>read_spss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7"/>
                        </a:rPr>
                        <a:t>Python Pickle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8"/>
                        </a:rPr>
                        <a:t>read_pickle</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8"/>
                        </a:rPr>
                        <a:t>to_pickle</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9"/>
                        </a:rPr>
                        <a:t>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40"/>
                        </a:rPr>
                        <a:t>read_sql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40"/>
                        </a:rPr>
                        <a:t>to_sql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dirty="0">
                          <a:effectLst/>
                        </a:rPr>
                        <a:t>SQL</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a:effectLst/>
                          <a:hlinkClick r:id="rId41"/>
                        </a:rPr>
                        <a:t>Google BigQuery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a:effectLst/>
                          <a:hlinkClick r:id="rId42"/>
                        </a:rPr>
                        <a:t>read_gbq</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dirty="0">
                          <a:effectLst/>
                          <a:hlinkClick r:id="rId42"/>
                        </a:rPr>
                        <a:t>to_gbq</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r>
            </a:tbl>
          </a:graphicData>
        </a:graphic>
      </p:graphicFrame>
      <p:sp>
        <p:nvSpPr>
          <p:cNvPr id="9" name="矩形 8"/>
          <p:cNvSpPr/>
          <p:nvPr/>
        </p:nvSpPr>
        <p:spPr>
          <a:xfrm>
            <a:off x="277546" y="6067637"/>
            <a:ext cx="6096000" cy="646331"/>
          </a:xfrm>
          <a:prstGeom prst="rect">
            <a:avLst/>
          </a:prstGeom>
        </p:spPr>
        <p:txBody>
          <a:bodyPr>
            <a:spAutoFit/>
          </a:bodyPr>
          <a:lstStyle/>
          <a:p>
            <a:r>
              <a:rPr lang="zh-CN" altLang="en-US" dirty="0">
                <a:hlinkClick r:id="rId43"/>
              </a:rPr>
              <a:t>https://pandas.pydata.org/pandas-docs/stable/user_guide/io.html</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40006" cy="489364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filepath</a:t>
            </a:r>
            <a:r>
              <a:rPr lang="en-US" altLang="zh-CN" sz="2400" dirty="0">
                <a:latin typeface="Avenir Book" panose="02000503020000020003" pitchFamily="2" charset="0"/>
              </a:rPr>
              <a:t>:  a path to a file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sep</a:t>
            </a:r>
            <a:r>
              <a:rPr lang="en-US" altLang="zh-CN" sz="2400" dirty="0">
                <a:latin typeface="Avenir Book" panose="02000503020000020003" pitchFamily="2" charset="0"/>
              </a:rPr>
              <a:t>: Delimiter to use; ’ </a:t>
            </a:r>
            <a:r>
              <a:rPr lang="en-US" altLang="zh-CN" sz="2400" dirty="0">
                <a:solidFill>
                  <a:schemeClr val="accent2">
                    <a:lumMod val="75000"/>
                  </a:schemeClr>
                </a:solidFill>
                <a:latin typeface="Avenir Book" panose="02000503020000020003" pitchFamily="2" charset="0"/>
              </a:rPr>
              <a:t>,</a:t>
            </a:r>
            <a:r>
              <a:rPr lang="en-US" altLang="zh-CN" sz="2400" dirty="0">
                <a:latin typeface="Avenir Book" panose="02000503020000020003" pitchFamily="2" charset="0"/>
              </a:rPr>
              <a:t> ’ for CSV, ‘ </a:t>
            </a:r>
            <a:r>
              <a:rPr lang="en-US" altLang="zh-CN" sz="2400" b="1" dirty="0">
                <a:solidFill>
                  <a:schemeClr val="accent2">
                    <a:lumMod val="75000"/>
                  </a:schemeClr>
                </a:solidFill>
                <a:latin typeface="Avenir Book" panose="02000503020000020003" pitchFamily="2" charset="0"/>
              </a:rPr>
              <a:t>\t </a:t>
            </a:r>
            <a:r>
              <a:rPr lang="en-US" altLang="zh-CN" sz="2400" dirty="0">
                <a:latin typeface="Avenir Book" panose="02000503020000020003" pitchFamily="2" charset="0"/>
              </a:rPr>
              <a:t>’ for tab-delimited file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a:latin typeface="Avenir Book" panose="02000503020000020003" pitchFamily="2" charset="0"/>
              </a:rPr>
              <a:t>header</a:t>
            </a:r>
            <a:r>
              <a:rPr lang="en-US" altLang="zh-CN" sz="2400" dirty="0">
                <a:latin typeface="Avenir Book" panose="02000503020000020003" pitchFamily="2" charset="0"/>
              </a:rPr>
              <a:t>: Row number(s) to use as the column names. None if file contains no header row</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a:latin typeface="Avenir Book" panose="02000503020000020003" pitchFamily="2" charset="0"/>
              </a:rPr>
              <a:t>names</a:t>
            </a:r>
            <a:r>
              <a:rPr lang="en-US" altLang="zh-CN" sz="2400" dirty="0">
                <a:latin typeface="Avenir Book" panose="02000503020000020003" pitchFamily="2" charset="0"/>
              </a:rPr>
              <a:t>: List of column names to use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index_col</a:t>
            </a:r>
            <a:r>
              <a:rPr lang="en-US" altLang="zh-CN" sz="2400" dirty="0">
                <a:latin typeface="Avenir Book" panose="02000503020000020003" pitchFamily="2" charset="0"/>
              </a:rPr>
              <a:t>: Column(s) to use as the row labels of the </a:t>
            </a:r>
            <a:r>
              <a:rPr lang="en-US" altLang="zh-CN" sz="2400" dirty="0" err="1">
                <a:latin typeface="Avenir Book" panose="02000503020000020003" pitchFamily="2" charset="0"/>
              </a:rPr>
              <a:t>DataFrame</a:t>
            </a:r>
            <a:r>
              <a:rPr lang="en-US" altLang="zh-CN" sz="2400" dirty="0">
                <a:latin typeface="Avenir Book" panose="02000503020000020003" pitchFamily="2" charset="0"/>
              </a:rPr>
              <a:t>, either given as string name or column index.</a:t>
            </a:r>
            <a:endParaRPr lang="en-US" altLang="zh-CN" sz="2400" dirty="0">
              <a:latin typeface="Avenir Book" panose="02000503020000020003"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40006"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sp>
        <p:nvSpPr>
          <p:cNvPr id="4" name="矩形 3"/>
          <p:cNvSpPr/>
          <p:nvPr/>
        </p:nvSpPr>
        <p:spPr>
          <a:xfrm>
            <a:off x="3097945" y="2523108"/>
            <a:ext cx="3475567" cy="523220"/>
          </a:xfrm>
          <a:prstGeom prst="rect">
            <a:avLst/>
          </a:prstGeom>
        </p:spPr>
        <p:txBody>
          <a:bodyPr wrap="none">
            <a:spAutoFit/>
          </a:bodyPr>
          <a:lstStyle/>
          <a:p>
            <a:r>
              <a:rPr lang="zh-CN" altLang="en-US" sz="2800" dirty="0">
                <a:latin typeface="Avenir Book" panose="02000503020000020003" pitchFamily="2" charset="0"/>
              </a:rPr>
              <a:t>RNA_seq_results.csv</a:t>
            </a:r>
            <a:endParaRPr lang="zh-CN" altLang="en-US"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710290" y="3250953"/>
            <a:ext cx="6250875" cy="29811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40006"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1214717" y="2261291"/>
            <a:ext cx="8171329" cy="4396271"/>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6" y="1690688"/>
            <a:ext cx="11778673"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593644" y="2333486"/>
            <a:ext cx="11004712" cy="445942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6" y="1690688"/>
            <a:ext cx="11372273"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1228707" y="2151152"/>
            <a:ext cx="7006021" cy="46165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507740" cy="769441"/>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0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1174002" y="2186708"/>
            <a:ext cx="7001809" cy="454543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56940"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sp>
        <p:nvSpPr>
          <p:cNvPr id="5" name="矩形 4"/>
          <p:cNvSpPr/>
          <p:nvPr/>
        </p:nvSpPr>
        <p:spPr>
          <a:xfrm>
            <a:off x="8733589" y="3429000"/>
            <a:ext cx="3136678" cy="1384995"/>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reset_index</a:t>
            </a:r>
            <a:r>
              <a:rPr lang="en-US" altLang="zh-CN" sz="2800" b="1" dirty="0">
                <a:solidFill>
                  <a:schemeClr val="accent2">
                    <a:lumMod val="75000"/>
                  </a:schemeClr>
                </a:solidFill>
                <a:latin typeface="Avenir Book" panose="02000503020000020003" pitchFamily="2" charset="0"/>
              </a:rPr>
              <a:t>()</a:t>
            </a:r>
            <a:endParaRPr lang="en-US" altLang="zh-CN" sz="2800" b="1" dirty="0">
              <a:solidFill>
                <a:schemeClr val="accent2">
                  <a:lumMod val="75000"/>
                </a:schemeClr>
              </a:solidFill>
              <a:latin typeface="Avenir Book" panose="02000503020000020003" pitchFamily="2" charset="0"/>
            </a:endParaRPr>
          </a:p>
          <a:p>
            <a:r>
              <a:rPr lang="en-US" altLang="zh-CN" sz="2800" dirty="0"/>
              <a:t>Reset the</a:t>
            </a:r>
            <a:r>
              <a:rPr lang="en-US" altLang="zh-CN" sz="2800" b="1" dirty="0"/>
              <a:t> index</a:t>
            </a:r>
            <a:r>
              <a:rPr lang="en-US" altLang="zh-CN" sz="2800" dirty="0"/>
              <a:t> of the </a:t>
            </a:r>
            <a:r>
              <a:rPr lang="en-US" altLang="zh-CN" sz="2800" dirty="0" err="1"/>
              <a:t>DataFrame</a:t>
            </a:r>
            <a:endParaRPr lang="en-US" altLang="zh-CN" sz="2800" b="1"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556185" y="2373677"/>
            <a:ext cx="7861674" cy="41715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View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8058958" y="1890661"/>
            <a:ext cx="3047998" cy="1346199"/>
          </a:xfrm>
          <a:prstGeom prst="rect">
            <a:avLst/>
          </a:prstGeom>
        </p:spPr>
      </p:pic>
      <p:pic>
        <p:nvPicPr>
          <p:cNvPr id="4" name="图片 3"/>
          <p:cNvPicPr>
            <a:picLocks noChangeAspect="1"/>
          </p:cNvPicPr>
          <p:nvPr/>
        </p:nvPicPr>
        <p:blipFill>
          <a:blip r:embed="rId2"/>
          <a:stretch>
            <a:fillRect/>
          </a:stretch>
        </p:blipFill>
        <p:spPr>
          <a:xfrm>
            <a:off x="417729" y="1446998"/>
            <a:ext cx="6830923" cy="2652618"/>
          </a:xfrm>
          <a:prstGeom prst="rect">
            <a:avLst/>
          </a:prstGeom>
        </p:spPr>
      </p:pic>
      <p:pic>
        <p:nvPicPr>
          <p:cNvPr id="8" name="图片 7"/>
          <p:cNvPicPr>
            <a:picLocks noChangeAspect="1"/>
          </p:cNvPicPr>
          <p:nvPr/>
        </p:nvPicPr>
        <p:blipFill>
          <a:blip r:embed="rId3"/>
          <a:stretch>
            <a:fillRect/>
          </a:stretch>
        </p:blipFill>
        <p:spPr>
          <a:xfrm>
            <a:off x="417729" y="4145004"/>
            <a:ext cx="6144469" cy="2384054"/>
          </a:xfrm>
          <a:prstGeom prst="rect">
            <a:avLst/>
          </a:prstGeom>
        </p:spPr>
      </p:pic>
      <p:sp>
        <p:nvSpPr>
          <p:cNvPr id="3" name="矩形 2"/>
          <p:cNvSpPr/>
          <p:nvPr/>
        </p:nvSpPr>
        <p:spPr>
          <a:xfrm>
            <a:off x="6999071" y="4627491"/>
            <a:ext cx="5057462" cy="1815882"/>
          </a:xfrm>
          <a:prstGeom prst="rect">
            <a:avLst/>
          </a:prstGeom>
        </p:spPr>
        <p:txBody>
          <a:bodyPr wrap="square">
            <a:spAutoFit/>
          </a:bodyPr>
          <a:lstStyle/>
          <a:p>
            <a:r>
              <a:rPr lang="en-US" altLang="zh-CN" sz="2800" dirty="0">
                <a:latin typeface="Avenir Book" panose="02000503020000020003" pitchFamily="2" charset="0"/>
              </a:rPr>
              <a:t>Use </a:t>
            </a:r>
            <a:r>
              <a:rPr lang="en-US" altLang="zh-CN" sz="2800" dirty="0" err="1">
                <a:solidFill>
                  <a:schemeClr val="accent2">
                    <a:lumMod val="75000"/>
                  </a:schemeClr>
                </a:solidFill>
                <a:latin typeface="Courier" pitchFamily="2" charset="0"/>
                <a:cs typeface="Courier New" panose="02070309020205020404" charset="0"/>
              </a:rPr>
              <a:t>DataFrame.head</a:t>
            </a:r>
            <a:r>
              <a:rPr lang="en-US" altLang="zh-CN" sz="2800" dirty="0">
                <a:solidFill>
                  <a:schemeClr val="accent2">
                    <a:lumMod val="75000"/>
                  </a:schemeClr>
                </a:solidFill>
                <a:latin typeface="Courier" pitchFamily="2" charset="0"/>
                <a:cs typeface="Courier New" panose="02070309020205020404" charset="0"/>
              </a:rPr>
              <a:t>(n) </a:t>
            </a:r>
            <a:r>
              <a:rPr lang="en-US" altLang="zh-CN" sz="2800" dirty="0">
                <a:latin typeface="Avenir Book" panose="02000503020000020003" pitchFamily="2" charset="0"/>
              </a:rPr>
              <a:t>and </a:t>
            </a:r>
            <a:r>
              <a:rPr lang="en-US" altLang="zh-CN" sz="2800" dirty="0" err="1">
                <a:solidFill>
                  <a:schemeClr val="accent2">
                    <a:lumMod val="75000"/>
                  </a:schemeClr>
                </a:solidFill>
                <a:latin typeface="Courier" pitchFamily="2" charset="0"/>
                <a:cs typeface="Courier New" panose="02070309020205020404" charset="0"/>
              </a:rPr>
              <a:t>DataFrame.tail</a:t>
            </a:r>
            <a:r>
              <a:rPr lang="en-US" altLang="zh-CN" sz="2800" dirty="0">
                <a:solidFill>
                  <a:schemeClr val="accent2">
                    <a:lumMod val="75000"/>
                  </a:schemeClr>
                </a:solidFill>
                <a:latin typeface="Courier" pitchFamily="2" charset="0"/>
                <a:cs typeface="Courier New" panose="02070309020205020404" charset="0"/>
              </a:rPr>
              <a:t>(n) </a:t>
            </a:r>
            <a:r>
              <a:rPr lang="en-US" altLang="zh-CN" sz="2800" dirty="0">
                <a:latin typeface="Avenir Book" panose="02000503020000020003" pitchFamily="2" charset="0"/>
              </a:rPr>
              <a:t>to view the top and bottom n rows of the frame, respectively.</a:t>
            </a:r>
            <a:endParaRPr lang="en-US" altLang="zh-CN" sz="2800" dirty="0">
              <a:latin typeface="Avenir Book" panose="02000503020000020003"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Scipy</a:t>
            </a:r>
            <a:r>
              <a:rPr lang="zh-CN" altLang="en-US"/>
              <a:t>简介</a:t>
            </a:r>
            <a:endParaRPr lang="zh-CN" altLang="en-US"/>
          </a:p>
        </p:txBody>
      </p:sp>
      <p:pic>
        <p:nvPicPr>
          <p:cNvPr id="4" name="内容占位符 3"/>
          <p:cNvPicPr>
            <a:picLocks noChangeAspect="1"/>
          </p:cNvPicPr>
          <p:nvPr>
            <p:ph idx="1"/>
          </p:nvPr>
        </p:nvPicPr>
        <p:blipFill>
          <a:blip r:embed="rId1"/>
          <a:stretch>
            <a:fillRect/>
          </a:stretch>
        </p:blipFill>
        <p:spPr>
          <a:xfrm>
            <a:off x="6934200" y="2073910"/>
            <a:ext cx="4802505" cy="3656330"/>
          </a:xfrm>
          <a:prstGeom prst="rect">
            <a:avLst/>
          </a:prstGeom>
        </p:spPr>
      </p:pic>
      <p:sp>
        <p:nvSpPr>
          <p:cNvPr id="5" name="文本框 4"/>
          <p:cNvSpPr txBox="1"/>
          <p:nvPr/>
        </p:nvSpPr>
        <p:spPr>
          <a:xfrm>
            <a:off x="703580" y="1541780"/>
            <a:ext cx="6096000" cy="922020"/>
          </a:xfrm>
          <a:prstGeom prst="rect">
            <a:avLst/>
          </a:prstGeom>
          <a:noFill/>
        </p:spPr>
        <p:txBody>
          <a:bodyPr wrap="square" rtlCol="0" anchor="t">
            <a:spAutoFit/>
          </a:bodyPr>
          <a:p>
            <a:r>
              <a:rPr lang="zh-CN" altLang="en-US"/>
              <a:t>scipy包含各种专用于科学计算中常见问题的工具箱。其不同的子模块对应不同的应用，如插值、积分、优化、图像处理、统计、特殊函数等</a:t>
            </a:r>
            <a:endParaRPr lang="zh-CN" altLang="en-US"/>
          </a:p>
        </p:txBody>
      </p:sp>
      <p:sp>
        <p:nvSpPr>
          <p:cNvPr id="6" name="文本框 5"/>
          <p:cNvSpPr txBox="1"/>
          <p:nvPr/>
        </p:nvSpPr>
        <p:spPr>
          <a:xfrm>
            <a:off x="537210" y="3003550"/>
            <a:ext cx="6096000" cy="1476375"/>
          </a:xfrm>
          <a:prstGeom prst="rect">
            <a:avLst/>
          </a:prstGeom>
          <a:noFill/>
        </p:spPr>
        <p:txBody>
          <a:bodyPr wrap="square" rtlCol="0" anchor="t">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导入 Numpy 和这些 Scipy 模块的标准方法是：</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import numpy as np</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from scipy import stats</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55" y="167005"/>
            <a:ext cx="10515600" cy="1325563"/>
          </a:xfrm>
        </p:spPr>
        <p:txBody>
          <a:bodyPr/>
          <a:lstStyle/>
          <a:p>
            <a:r>
              <a:rPr kumimoji="1" lang="en-US" altLang="zh-CN" dirty="0"/>
              <a:t>Save </a:t>
            </a:r>
            <a:r>
              <a:rPr kumimoji="1" lang="en-US" altLang="zh-CN" dirty="0" err="1"/>
              <a:t>DataFrames</a:t>
            </a:r>
            <a:r>
              <a:rPr kumimoji="1" lang="en-US" altLang="zh-CN" dirty="0"/>
              <a:t> to files</a:t>
            </a:r>
            <a:endParaRPr kumimoji="1" lang="zh-CN" altLang="en-US" dirty="0"/>
          </a:p>
        </p:txBody>
      </p:sp>
      <p:sp>
        <p:nvSpPr>
          <p:cNvPr id="7" name="矩形 6"/>
          <p:cNvSpPr/>
          <p:nvPr/>
        </p:nvSpPr>
        <p:spPr>
          <a:xfrm>
            <a:off x="279342" y="1323023"/>
            <a:ext cx="11074400" cy="954107"/>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DataFrame.to_csv</a:t>
            </a:r>
            <a:r>
              <a:rPr lang="en-US" altLang="zh-CN" sz="2800" b="1" dirty="0">
                <a:solidFill>
                  <a:schemeClr val="accent2">
                    <a:lumMod val="75000"/>
                  </a:schemeClr>
                </a:solidFill>
                <a:latin typeface="Avenir Book" panose="02000503020000020003" pitchFamily="2" charset="0"/>
              </a:rPr>
              <a:t> (</a:t>
            </a:r>
            <a:r>
              <a:rPr lang="en-US" altLang="zh-CN" sz="2800" b="1" dirty="0" err="1">
                <a:solidFill>
                  <a:schemeClr val="accent2">
                    <a:lumMod val="75000"/>
                  </a:schemeClr>
                </a:solidFill>
                <a:latin typeface="Avenir Book" panose="02000503020000020003" pitchFamily="2" charset="0"/>
              </a:rPr>
              <a:t>filepath</a:t>
            </a:r>
            <a:r>
              <a:rPr lang="en-US" altLang="zh-CN" sz="2800" b="1" dirty="0">
                <a:solidFill>
                  <a:schemeClr val="accent2">
                    <a:lumMod val="75000"/>
                  </a:schemeClr>
                </a:solidFill>
                <a:latin typeface="Avenir Book" panose="02000503020000020003" pitchFamily="2" charset="0"/>
              </a:rPr>
              <a:t>, </a:t>
            </a:r>
            <a:r>
              <a:rPr lang="en-US" altLang="zh-CN" sz="2800" b="1" dirty="0" err="1">
                <a:solidFill>
                  <a:schemeClr val="accent2">
                    <a:lumMod val="75000"/>
                  </a:schemeClr>
                </a:solidFill>
                <a:latin typeface="Avenir Book" panose="02000503020000020003" pitchFamily="2" charset="0"/>
              </a:rPr>
              <a:t>sep</a:t>
            </a:r>
            <a:r>
              <a:rPr lang="en-US" altLang="zh-CN" sz="2800" b="1" dirty="0">
                <a:solidFill>
                  <a:schemeClr val="accent2">
                    <a:lumMod val="75000"/>
                  </a:schemeClr>
                </a:solidFill>
                <a:latin typeface="Avenir Book" panose="02000503020000020003" pitchFamily="2" charset="0"/>
              </a:rPr>
              <a:t>=’,’ , header = True, index = True, …)</a:t>
            </a:r>
            <a:endParaRPr lang="en-US" altLang="zh-CN" sz="2800" b="1" dirty="0">
              <a:solidFill>
                <a:schemeClr val="accent2">
                  <a:lumMod val="75000"/>
                </a:schemeClr>
              </a:solidFill>
              <a:latin typeface="Avenir Book" panose="02000503020000020003" pitchFamily="2" charset="0"/>
            </a:endParaRPr>
          </a:p>
          <a:p>
            <a:endParaRPr lang="en-US" altLang="zh-CN" sz="2800" dirty="0">
              <a:latin typeface="Avenir Book" panose="02000503020000020003" pitchFamily="2" charset="0"/>
            </a:endParaRPr>
          </a:p>
        </p:txBody>
      </p:sp>
      <p:sp>
        <p:nvSpPr>
          <p:cNvPr id="4" name="矩形 3"/>
          <p:cNvSpPr/>
          <p:nvPr/>
        </p:nvSpPr>
        <p:spPr>
          <a:xfrm>
            <a:off x="548639" y="2277587"/>
            <a:ext cx="10805161" cy="2246769"/>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sep</a:t>
            </a:r>
            <a:r>
              <a:rPr lang="en-US" altLang="zh-CN" sz="2800" dirty="0">
                <a:latin typeface="Avenir Book" panose="02000503020000020003" pitchFamily="2" charset="0"/>
              </a:rPr>
              <a:t> : str, default ‘</a:t>
            </a:r>
            <a:r>
              <a:rPr lang="en-US" altLang="zh-CN" sz="2800" b="1" dirty="0">
                <a:solidFill>
                  <a:schemeClr val="accent2">
                    <a:lumMod val="75000"/>
                  </a:schemeClr>
                </a:solidFill>
                <a:latin typeface="Avenir Book" panose="02000503020000020003" pitchFamily="2" charset="0"/>
              </a:rPr>
              <a:t>,</a:t>
            </a:r>
            <a:r>
              <a:rPr lang="en-US" altLang="zh-CN" sz="2800" dirty="0">
                <a:latin typeface="Avenir Book" panose="02000503020000020003" pitchFamily="2" charset="0"/>
              </a:rPr>
              <a:t>’ ; ‘</a:t>
            </a:r>
            <a:r>
              <a:rPr lang="en-US" altLang="zh-CN" sz="2800" b="1" dirty="0">
                <a:solidFill>
                  <a:schemeClr val="accent2">
                    <a:lumMod val="75000"/>
                  </a:schemeClr>
                </a:solidFill>
                <a:latin typeface="Avenir Book" panose="02000503020000020003" pitchFamily="2" charset="0"/>
              </a:rPr>
              <a:t>\t</a:t>
            </a:r>
            <a:r>
              <a:rPr lang="en-US" altLang="zh-CN" sz="2800" dirty="0">
                <a:latin typeface="Avenir Book" panose="02000503020000020003" pitchFamily="2" charset="0"/>
              </a:rPr>
              <a:t>’ for tab-delimited file</a:t>
            </a:r>
            <a:endParaRPr lang="en-US" altLang="zh-CN" sz="2800" b="1"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header</a:t>
            </a:r>
            <a:r>
              <a:rPr lang="en-US" altLang="zh-CN" sz="2800" dirty="0">
                <a:latin typeface="Avenir Book" panose="02000503020000020003" pitchFamily="2" charset="0"/>
              </a:rPr>
              <a:t> : bool or list of str, default True. Write out the column names. If a list of strings is given it is assumed to be aliases for the column names.</a:t>
            </a:r>
            <a:endParaRPr lang="en-US" altLang="zh-CN" sz="2800"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 : bool, default True. Write row names (index).</a:t>
            </a:r>
            <a:endParaRPr lang="en-US" altLang="zh-CN" sz="28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838200" y="4825571"/>
            <a:ext cx="6498872" cy="6834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srcRect t="6171" b="6171"/>
          <a:stretch>
            <a:fillRect/>
          </a:stretch>
        </p:blipFill>
        <p:spPr>
          <a:xfrm>
            <a:off x="1916169" y="0"/>
            <a:ext cx="10275831" cy="6858000"/>
          </a:xfrm>
          <a:prstGeom prst="rect">
            <a:avLst/>
          </a:prstGeom>
        </p:spPr>
      </p:pic>
      <p:sp>
        <p:nvSpPr>
          <p:cNvPr id="5" name="矩形 4"/>
          <p:cNvSpPr/>
          <p:nvPr>
            <p:custDataLst>
              <p:tags r:id="rId3"/>
            </p:custDataLst>
          </p:nvPr>
        </p:nvSpPr>
        <p:spPr>
          <a:xfrm>
            <a:off x="0" y="-4445"/>
            <a:ext cx="12192000" cy="6858000"/>
          </a:xfrm>
          <a:prstGeom prst="rect">
            <a:avLst/>
          </a:prstGeom>
          <a:gradFill>
            <a:gsLst>
              <a:gs pos="0">
                <a:schemeClr val="bg2">
                  <a:alpha val="0"/>
                </a:schemeClr>
              </a:gs>
              <a:gs pos="62000">
                <a:schemeClr val="bg2"/>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p:ph type="title"/>
            <p:custDataLst>
              <p:tags r:id="rId4"/>
            </p:custDataLst>
          </p:nvPr>
        </p:nvSpPr>
        <p:spPr>
          <a:xfrm>
            <a:off x="925614" y="623005"/>
            <a:ext cx="6465786" cy="792000"/>
          </a:xfrm>
        </p:spPr>
        <p:txBody>
          <a:bodyPr lIns="0" tIns="0" rIns="0" bIns="0">
            <a:normAutofit/>
          </a:bodyPr>
          <a:lstStyle/>
          <a:p>
            <a:pPr algn="l"/>
            <a:r>
              <a:rPr lang="zh-CN" altLang="en-US" dirty="0"/>
              <a:t>Scipy简介</a:t>
            </a:r>
            <a:endParaRPr lang="zh-CN" altLang="en-US" dirty="0"/>
          </a:p>
        </p:txBody>
      </p:sp>
      <p:sp>
        <p:nvSpPr>
          <p:cNvPr id="7" name="矩形 6"/>
          <p:cNvSpPr/>
          <p:nvPr>
            <p:custDataLst>
              <p:tags r:id="rId5"/>
            </p:custDataLst>
          </p:nvPr>
        </p:nvSpPr>
        <p:spPr>
          <a:xfrm>
            <a:off x="925931" y="1885315"/>
            <a:ext cx="4142105" cy="1197610"/>
          </a:xfrm>
          <a:prstGeom prst="rect">
            <a:avLst/>
          </a:prstGeom>
          <a:noFill/>
        </p:spPr>
        <p:txBody>
          <a:bodyPr wrap="square" lIns="0" tIns="0" rIns="0" bIns="0" rtlCol="0" anchor="t" anchorCtr="0">
            <a:noAutofit/>
          </a:bodyPr>
          <a:p>
            <a:pPr indent="0" fontAlgn="auto">
              <a:lnSpc>
                <a:spcPct val="130000"/>
              </a:lnSpc>
            </a:pPr>
            <a:r>
              <a:rPr lang="zh-CN" altLang="en-US" sz="1400" dirty="0">
                <a:solidFill>
                  <a:schemeClr val="tx1">
                    <a:lumMod val="85000"/>
                    <a:lumOff val="15000"/>
                  </a:schemeClr>
                </a:solidFill>
                <a:uFillTx/>
              </a:rPr>
              <a:t>导入 Numpy 和这些 Scipy 模块的标准方法是：</a:t>
            </a:r>
            <a:endParaRPr lang="zh-CN" altLang="en-US" sz="1400" dirty="0">
              <a:solidFill>
                <a:schemeClr val="tx1">
                  <a:lumMod val="85000"/>
                  <a:lumOff val="15000"/>
                </a:schemeClr>
              </a:solidFill>
              <a:uFillTx/>
            </a:endParaRPr>
          </a:p>
        </p:txBody>
      </p:sp>
      <p:sp>
        <p:nvSpPr>
          <p:cNvPr id="9" name="矩形 8"/>
          <p:cNvSpPr/>
          <p:nvPr>
            <p:custDataLst>
              <p:tags r:id="rId6"/>
            </p:custDataLst>
          </p:nvPr>
        </p:nvSpPr>
        <p:spPr>
          <a:xfrm>
            <a:off x="925931" y="3424555"/>
            <a:ext cx="4142105" cy="1197610"/>
          </a:xfrm>
          <a:prstGeom prst="rect">
            <a:avLst/>
          </a:prstGeom>
          <a:noFill/>
        </p:spPr>
        <p:txBody>
          <a:bodyPr wrap="square" lIns="0" tIns="0" rIns="0" bIns="0" rtlCol="0" anchor="t" anchorCtr="0">
            <a:noAutofit/>
          </a:bodyPr>
          <a:p>
            <a:pPr indent="0" fontAlgn="auto">
              <a:lnSpc>
                <a:spcPct val="130000"/>
              </a:lnSpc>
            </a:pPr>
            <a:r>
              <a:rPr lang="zh-CN" altLang="en-US" sz="1400" dirty="0">
                <a:solidFill>
                  <a:schemeClr val="tx1">
                    <a:lumMod val="85000"/>
                    <a:lumOff val="15000"/>
                  </a:schemeClr>
                </a:solidFill>
                <a:uFillTx/>
              </a:rPr>
              <a:t>import numpy as np</a:t>
            </a:r>
            <a:endParaRPr lang="zh-CN" altLang="en-US" sz="1400" dirty="0">
              <a:solidFill>
                <a:schemeClr val="tx1">
                  <a:lumMod val="85000"/>
                  <a:lumOff val="15000"/>
                </a:schemeClr>
              </a:solidFill>
              <a:uFillTx/>
            </a:endParaRPr>
          </a:p>
        </p:txBody>
      </p:sp>
      <p:sp>
        <p:nvSpPr>
          <p:cNvPr id="11" name="矩形 10"/>
          <p:cNvSpPr/>
          <p:nvPr>
            <p:custDataLst>
              <p:tags r:id="rId7"/>
            </p:custDataLst>
          </p:nvPr>
        </p:nvSpPr>
        <p:spPr>
          <a:xfrm>
            <a:off x="925931" y="4963795"/>
            <a:ext cx="4142105" cy="1197610"/>
          </a:xfrm>
          <a:prstGeom prst="rect">
            <a:avLst/>
          </a:prstGeom>
          <a:noFill/>
        </p:spPr>
        <p:txBody>
          <a:bodyPr wrap="square" lIns="0" tIns="0" rIns="0" bIns="0" rtlCol="0" anchor="t" anchorCtr="0">
            <a:noAutofit/>
          </a:bodyPr>
          <a:p>
            <a:pPr indent="0" fontAlgn="auto">
              <a:lnSpc>
                <a:spcPct val="130000"/>
              </a:lnSpc>
            </a:pPr>
            <a:r>
              <a:rPr lang="zh-CN" altLang="en-US" sz="1400" dirty="0">
                <a:solidFill>
                  <a:schemeClr val="tx1">
                    <a:lumMod val="85000"/>
                    <a:lumOff val="15000"/>
                  </a:schemeClr>
                </a:solidFill>
                <a:uFillTx/>
              </a:rPr>
              <a:t>from scipy import stats</a:t>
            </a:r>
            <a:endParaRPr lang="zh-CN" altLang="en-US" sz="1400" dirty="0">
              <a:solidFill>
                <a:schemeClr val="tx1">
                  <a:lumMod val="85000"/>
                  <a:lumOff val="15000"/>
                </a:schemeClr>
              </a:solidFill>
              <a:uFillTx/>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 Constants</a:t>
            </a:r>
            <a:endParaRPr kumimoji="1" lang="en-US" altLang="zh-CN" dirty="0"/>
          </a:p>
        </p:txBody>
      </p:sp>
      <p:sp>
        <p:nvSpPr>
          <p:cNvPr id="4" name="Content Placeholder 2"/>
          <p:cNvSpPr txBox="1"/>
          <p:nvPr/>
        </p:nvSpPr>
        <p:spPr>
          <a:xfrm>
            <a:off x="572250" y="1492985"/>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6" name="TextBox 2"/>
          <p:cNvSpPr txBox="1"/>
          <p:nvPr/>
        </p:nvSpPr>
        <p:spPr>
          <a:xfrm>
            <a:off x="2285226" y="3432770"/>
            <a:ext cx="6617945" cy="1200329"/>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scipy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constants</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constants.pi</a:t>
            </a:r>
            <a:r>
              <a:rPr lang="en-US" sz="2400" b="0" i="0" dirty="0">
                <a:solidFill>
                  <a:srgbClr val="000000"/>
                </a:solidFill>
                <a:effectLst/>
                <a:latin typeface="Consolas" panose="020B0609020204030204" pitchFamily="49" charset="0"/>
              </a:rPr>
              <a:t>)</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7" name="TextBox 11"/>
          <p:cNvSpPr txBox="1"/>
          <p:nvPr/>
        </p:nvSpPr>
        <p:spPr>
          <a:xfrm>
            <a:off x="2285225" y="4793887"/>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3.141592653589793</a:t>
            </a:r>
            <a:endParaRPr lang="en-US" altLang="zh-CN" sz="2000" b="1" dirty="0">
              <a:solidFill>
                <a:schemeClr val="tx2"/>
              </a:solidFill>
              <a:latin typeface="Courier New" panose="02070309020205020404" charset="0"/>
              <a:ea typeface="Lato" panose="020F0502020204030203" pitchFamily="34" charset="0"/>
              <a:cs typeface="Courier New" panose="02070309020205020404" charset="0"/>
            </a:endParaRPr>
          </a:p>
        </p:txBody>
      </p:sp>
      <p:sp>
        <p:nvSpPr>
          <p:cNvPr id="8" name="TextBox 5"/>
          <p:cNvSpPr txBox="1"/>
          <p:nvPr/>
        </p:nvSpPr>
        <p:spPr>
          <a:xfrm>
            <a:off x="7321868" y="6457575"/>
            <a:ext cx="4602681"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1"/>
              </a:rPr>
              <a:t>https://www.w3schools.com/python/scipy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9" name="Content Placeholder 2"/>
          <p:cNvSpPr txBox="1"/>
          <p:nvPr/>
        </p:nvSpPr>
        <p:spPr>
          <a:xfrm>
            <a:off x="44565" y="1691105"/>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0" i="0" dirty="0">
                <a:solidFill>
                  <a:srgbClr val="000000"/>
                </a:solidFill>
                <a:effectLst/>
                <a:latin typeface="Avenir Book" panose="02000503020000020003" pitchFamily="2" charset="0"/>
              </a:rPr>
              <a:t>As SciPy is more focused on scientific implementations, it provides many built-in scientific constants.</a:t>
            </a:r>
            <a:endParaRPr lang="en-US" b="0" i="0" dirty="0">
              <a:solidFill>
                <a:srgbClr val="000000"/>
              </a:solidFill>
              <a:effectLst/>
              <a:latin typeface="Avenir Book" panose="02000503020000020003" pitchFamily="2" charset="0"/>
            </a:endParaRPr>
          </a:p>
          <a:p>
            <a:pPr algn="l"/>
            <a:r>
              <a:rPr lang="en-US" b="0" i="0" dirty="0">
                <a:solidFill>
                  <a:srgbClr val="000000"/>
                </a:solidFill>
                <a:effectLst/>
                <a:latin typeface="Avenir Book" panose="02000503020000020003" pitchFamily="2" charset="0"/>
              </a:rPr>
              <a:t>These constants can be helpful when you are working with Data Science.</a:t>
            </a:r>
            <a:endParaRPr lang="en-US" b="0" i="0" dirty="0">
              <a:solidFill>
                <a:srgbClr val="000000"/>
              </a:solidFill>
              <a:effectLst/>
              <a:latin typeface="Avenir Book" panose="02000503020000020003" pitchFamily="2" charset="0"/>
            </a:endParaRPr>
          </a:p>
        </p:txBody>
      </p:sp>
      <p:sp>
        <p:nvSpPr>
          <p:cNvPr id="10" name="TextBox 15"/>
          <p:cNvSpPr txBox="1"/>
          <p:nvPr/>
        </p:nvSpPr>
        <p:spPr>
          <a:xfrm>
            <a:off x="2285224" y="5514862"/>
            <a:ext cx="6617945" cy="830997"/>
          </a:xfrm>
          <a:prstGeom prst="rect">
            <a:avLst/>
          </a:prstGeom>
          <a:noFill/>
          <a:ln>
            <a:solidFill>
              <a:schemeClr val="accent1"/>
            </a:solidFill>
          </a:ln>
        </p:spPr>
        <p:txBody>
          <a:bodyPr wrap="square">
            <a:spAutoFit/>
          </a:bodyPr>
          <a:lstStyle/>
          <a:p>
            <a:r>
              <a:rPr lang="en-US" sz="2400" b="0" i="0" dirty="0">
                <a:solidFill>
                  <a:schemeClr val="accent2"/>
                </a:solidFill>
                <a:effectLst/>
                <a:latin typeface="Consolas" panose="020B0609020204030204" pitchFamily="49" charset="0"/>
              </a:rPr>
              <a:t># List all constants</a:t>
            </a:r>
            <a:endParaRPr lang="en-US" sz="2400" b="0" i="0" dirty="0">
              <a:solidFill>
                <a:schemeClr val="accent2"/>
              </a:solidFill>
              <a:effectLst/>
              <a:latin typeface="Consolas" panose="020B0609020204030204" pitchFamily="49" charset="0"/>
            </a:endParaRPr>
          </a:p>
          <a:p>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CD"/>
                </a:solidFill>
                <a:effectLst/>
                <a:latin typeface="Consolas" panose="020B0609020204030204" pitchFamily="49" charset="0"/>
              </a:rPr>
              <a:t>dir</a:t>
            </a:r>
            <a:r>
              <a:rPr lang="en-US" sz="2400" b="0" i="0" dirty="0">
                <a:solidFill>
                  <a:srgbClr val="000000"/>
                </a:solidFill>
                <a:effectLst/>
                <a:latin typeface="Consolas" panose="020B0609020204030204" pitchFamily="49" charset="0"/>
              </a:rPr>
              <a:t>(constants))</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a:sym typeface="+mn-ea"/>
              </a:rPr>
              <a:t>SciPy Constants</a:t>
            </a:r>
            <a:endParaRPr lang="zh-CN" altLang="en-US"/>
          </a:p>
        </p:txBody>
      </p:sp>
      <p:pic>
        <p:nvPicPr>
          <p:cNvPr id="5" name="图片 4"/>
          <p:cNvPicPr>
            <a:picLocks noChangeAspect="1"/>
          </p:cNvPicPr>
          <p:nvPr/>
        </p:nvPicPr>
        <p:blipFill>
          <a:blip r:embed="rId1"/>
          <a:stretch>
            <a:fillRect/>
          </a:stretch>
        </p:blipFill>
        <p:spPr>
          <a:xfrm>
            <a:off x="936625" y="2040890"/>
            <a:ext cx="6971665" cy="4359275"/>
          </a:xfrm>
          <a:prstGeom prst="rect">
            <a:avLst/>
          </a:prstGeom>
        </p:spPr>
      </p:pic>
      <p:sp>
        <p:nvSpPr>
          <p:cNvPr id="7" name="文本框 6"/>
          <p:cNvSpPr txBox="1"/>
          <p:nvPr/>
        </p:nvSpPr>
        <p:spPr>
          <a:xfrm>
            <a:off x="1004570" y="1459865"/>
            <a:ext cx="5727065" cy="398780"/>
          </a:xfrm>
          <a:prstGeom prst="rect">
            <a:avLst/>
          </a:prstGeom>
          <a:noFill/>
        </p:spPr>
        <p:txBody>
          <a:bodyPr wrap="square" rtlCol="0">
            <a:spAutoFit/>
          </a:bodyPr>
          <a:p>
            <a:r>
              <a:rPr lang="en-US" altLang="zh-CN" sz="2000">
                <a:latin typeface="Comic Sans MS" panose="030F0702030302020204" charset="0"/>
                <a:cs typeface="Comic Sans MS" panose="030F0702030302020204" charset="0"/>
              </a:rPr>
              <a:t>import scipy.constants as cn</a:t>
            </a:r>
            <a:endParaRPr lang="en-US" altLang="zh-CN" sz="2000">
              <a:latin typeface="Comic Sans MS" panose="030F0702030302020204" charset="0"/>
              <a:cs typeface="Comic Sans MS" panose="030F07020303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SciPy &amp; NumPy for Linear Algebra</a:t>
            </a:r>
            <a:endParaRPr kumimoji="1" lang="en-US" altLang="zh-CN" dirty="0"/>
          </a:p>
        </p:txBody>
      </p:sp>
      <p:sp>
        <p:nvSpPr>
          <p:cNvPr id="4" name="Content Placeholder 2"/>
          <p:cNvSpPr txBox="1"/>
          <p:nvPr/>
        </p:nvSpPr>
        <p:spPr>
          <a:xfrm>
            <a:off x="572250" y="1492985"/>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9" name="Content Placeholder 2"/>
          <p:cNvSpPr txBox="1"/>
          <p:nvPr/>
        </p:nvSpPr>
        <p:spPr>
          <a:xfrm>
            <a:off x="419850" y="1492985"/>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Avenir Book" panose="02000503020000020003" pitchFamily="2" charset="0"/>
              </a:rPr>
              <a:t>NumPy and SciPy have extensive tools for numerically solving problems in linear algebra(</a:t>
            </a:r>
            <a:r>
              <a:rPr lang="zh-CN" altLang="en-US" dirty="0">
                <a:solidFill>
                  <a:srgbClr val="000000"/>
                </a:solidFill>
                <a:latin typeface="Avenir Book" panose="02000503020000020003" pitchFamily="2" charset="0"/>
              </a:rPr>
              <a:t>线性代数</a:t>
            </a:r>
            <a:r>
              <a:rPr lang="en-US" dirty="0">
                <a:solidFill>
                  <a:srgbClr val="000000"/>
                </a:solidFill>
                <a:latin typeface="Avenir Book" panose="02000503020000020003" pitchFamily="2" charset="0"/>
              </a:rPr>
              <a:t>)</a:t>
            </a:r>
            <a:endParaRPr lang="en-US" dirty="0">
              <a:solidFill>
                <a:srgbClr val="000000"/>
              </a:solidFill>
              <a:latin typeface="Avenir Book" panose="02000503020000020003" pitchFamily="2" charset="0"/>
            </a:endParaRPr>
          </a:p>
          <a:p>
            <a:endParaRPr lang="en-US" dirty="0">
              <a:solidFill>
                <a:srgbClr val="000000"/>
              </a:solidFill>
              <a:latin typeface="Avenir Book" panose="02000503020000020003" pitchFamily="2" charset="0"/>
            </a:endParaRPr>
          </a:p>
          <a:p>
            <a:r>
              <a:rPr lang="en-US" dirty="0">
                <a:solidFill>
                  <a:srgbClr val="000000"/>
                </a:solidFill>
                <a:latin typeface="Avenir Book" panose="02000503020000020003" pitchFamily="2" charset="0"/>
              </a:rPr>
              <a:t>The SciPy package for linear algebra is </a:t>
            </a:r>
            <a:r>
              <a:rPr lang="en-US" dirty="0" err="1">
                <a:solidFill>
                  <a:schemeClr val="accent2">
                    <a:lumMod val="75000"/>
                  </a:schemeClr>
                </a:solidFill>
                <a:latin typeface="Courier" pitchFamily="2" charset="0"/>
              </a:rPr>
              <a:t>scipy.linalg</a:t>
            </a:r>
            <a:endParaRPr lang="en-US" dirty="0">
              <a:solidFill>
                <a:schemeClr val="accent2">
                  <a:lumMod val="75000"/>
                </a:schemeClr>
              </a:solidFill>
              <a:latin typeface="Courier" pitchFamily="2" charset="0"/>
            </a:endParaRPr>
          </a:p>
          <a:p>
            <a:endParaRPr lang="en-US" dirty="0">
              <a:solidFill>
                <a:srgbClr val="000000"/>
              </a:solidFill>
              <a:latin typeface="Avenir Book" panose="02000503020000020003" pitchFamily="2" charset="0"/>
            </a:endParaRPr>
          </a:p>
          <a:p>
            <a:endParaRPr lang="en-US" dirty="0">
              <a:solidFill>
                <a:srgbClr val="000000"/>
              </a:solidFill>
              <a:latin typeface="Avenir Book" panose="02000503020000020003" pitchFamily="2" charset="0"/>
            </a:endParaRPr>
          </a:p>
          <a:p>
            <a:endParaRPr lang="en-US" dirty="0">
              <a:solidFill>
                <a:srgbClr val="000000"/>
              </a:solidFill>
              <a:latin typeface="Avenir Book" panose="02000503020000020003" pitchFamily="2"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diagram20233655_1*l_h_f*1_3_1"/>
  <p:tag name="KSO_WM_TEMPLATE_CATEGORY" val="diagram"/>
  <p:tag name="KSO_WM_TEMPLATE_INDEX" val="20233655"/>
  <p:tag name="KSO_WM_UNIT_LAYERLEVEL" val="1_1_1"/>
  <p:tag name="KSO_WM_TAG_VERSION" val="3.0"/>
  <p:tag name="KSO_WM_BEAUTIFY_FLAG" val="#wm#"/>
  <p:tag name="KSO_WM_DIAGRAM_VERSION" val="3"/>
  <p:tag name="KSO_WM_DIAGRAM_COLOR_TRICK" val="1"/>
  <p:tag name="KSO_WM_DIAGRAM_COLOR_TEXT_CAN_REMOVE" val="n"/>
  <p:tag name="KSO_WM_UNIT_VALUE" val="92"/>
  <p:tag name="KSO_WM_DIAGRAM_GROUP_CODE" val="l1-1"/>
  <p:tag name="KSO_WM_UNIT_TEXT_FILL_FORE_SCHEMECOLOR_INDEX" val="1"/>
  <p:tag name="KSO_WM_UNIT_TEXT_FILL_TYPE" val="1"/>
  <p:tag name="KSO_WM_UNIT_PRESET_TEXT" val="单击此处输入您的项正文，请尽量言简意赅的阐述您的观点。单击此处输入您的项正文，请尽量言简意赅的阐述您的观点。单击此处输入您的项正文，请尽量言简意赅的阐述您的观点。"/>
  <p:tag name="KSO_WM_DIAGRAM_MAX_ITEMCNT" val="3"/>
  <p:tag name="KSO_WM_DIAGRAM_MIN_ITEMCNT" val="3"/>
  <p:tag name="KSO_WM_DIAGRAM_VIRTUALLY_FRAME" val="{&quot;height&quot;:336.70001220703125,&quot;width&quot;:326.1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11.xml><?xml version="1.0" encoding="utf-8"?>
<p:tagLst xmlns:p="http://schemas.openxmlformats.org/presentationml/2006/main">
  <p:tag name="KSO_WM_SLIDE_ID" val="custom20233674_1"/>
  <p:tag name="KSO_WM_TEMPLATE_SUBCATEGORY" val="0"/>
  <p:tag name="KSO_WM_TEMPLATE_MASTER_TYPE" val="0"/>
  <p:tag name="KSO_WM_TEMPLATE_COLOR_TYPE" val="0"/>
  <p:tag name="KSO_WM_SLIDE_TYPE" val="text"/>
  <p:tag name="KSO_WM_SLIDE_SUBTYPE" val="picTxt"/>
  <p:tag name="KSO_WM_SLIDE_ITEM_CNT" val="3"/>
  <p:tag name="KSO_WM_SLIDE_INDEX" val="1"/>
  <p:tag name="KSO_WM_SLIDE_SIZE" val="326.15*336.7"/>
  <p:tag name="KSO_WM_SLIDE_POSITION" val="72.883*148.45"/>
  <p:tag name="KSO_WM_DIAGRAM_GROUP_CODE" val="l1-1"/>
  <p:tag name="KSO_WM_SLIDE_DIAGTYPE" val="l"/>
  <p:tag name="KSO_WM_TAG_VERSION" val="3.0"/>
  <p:tag name="KSO_WM_BEAUTIFY_FLAG" val="#wm#"/>
  <p:tag name="KSO_WM_TEMPLATE_CATEGORY" val="custom"/>
  <p:tag name="KSO_WM_TEMPLATE_INDEX" val="20233674"/>
  <p:tag name="KSO_WM_SLIDE_LAYOUT" val="a_d_l"/>
  <p:tag name="KSO_WM_SLIDE_LAYOUT_CNT" val="1_1_1"/>
</p:tagLst>
</file>

<file path=ppt/tags/tag12.xml><?xml version="1.0" encoding="utf-8"?>
<p:tagLst xmlns:p="http://schemas.openxmlformats.org/presentationml/2006/main">
  <p:tag name="commondata" val="eyJoZGlkIjoiNDkzODg2MGExMzdlOWExN2I0NTE1NzFlNzdjNjY2M2U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VALUE" val="1904*2852"/>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74_1*d*1"/>
  <p:tag name="KSO_WM_TEMPLATE_CATEGORY" val="custom"/>
  <p:tag name="KSO_WM_TEMPLATE_INDEX" val="20233674"/>
  <p:tag name="KSO_WM_UNIT_LAYERLEVEL" val="1"/>
  <p:tag name="KSO_WM_TAG_VERSION" val="3.0"/>
  <p:tag name="KSO_WM_BEAUTIFY_FLAG" val="#wm#"/>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674_1*i*1"/>
  <p:tag name="KSO_WM_TEMPLATE_CATEGORY" val="custom"/>
  <p:tag name="KSO_WM_TEMPLATE_INDEX" val="20233674"/>
  <p:tag name="KSO_WM_UNIT_LAYERLEVEL" val="1"/>
  <p:tag name="KSO_WM_TAG_VERSION" val="3.0"/>
  <p:tag name="KSO_WM_BEAUTIFY_FLAG" val="#wm#"/>
  <p:tag name="KSO_WM_UNIT_FILL_FORE_SCHEMECOLOR_INDEX" val="16"/>
  <p:tag name="KSO_WM_UNIT_TEXT_FILL_FORE_SCHEMECOLOR_INDEX" val="2"/>
  <p:tag name="KSO_WM_UNIT_TEXT_FILL_TYPE" val="1"/>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674_1*a*1"/>
  <p:tag name="KSO_WM_TEMPLATE_CATEGORY" val="custom"/>
  <p:tag name="KSO_WM_TEMPLATE_INDEX" val="20233674"/>
  <p:tag name="KSO_WM_UNIT_LAYERLEVEL" val="1"/>
  <p:tag name="KSO_WM_TAG_VERSION" val="3.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655_1*l_h_f*1_1_1"/>
  <p:tag name="KSO_WM_TEMPLATE_CATEGORY" val="diagram"/>
  <p:tag name="KSO_WM_TEMPLATE_INDEX" val="20233655"/>
  <p:tag name="KSO_WM_UNIT_LAYERLEVEL" val="1_1_1"/>
  <p:tag name="KSO_WM_TAG_VERSION" val="3.0"/>
  <p:tag name="KSO_WM_BEAUTIFY_FLAG" val="#wm#"/>
  <p:tag name="KSO_WM_DIAGRAM_VERSION" val="3"/>
  <p:tag name="KSO_WM_DIAGRAM_COLOR_TRICK" val="1"/>
  <p:tag name="KSO_WM_DIAGRAM_COLOR_TEXT_CAN_REMOVE" val="n"/>
  <p:tag name="KSO_WM_UNIT_VALUE" val="92"/>
  <p:tag name="KSO_WM_DIAGRAM_GROUP_CODE" val="l1-1"/>
  <p:tag name="KSO_WM_UNIT_TEXT_FILL_FORE_SCHEMECOLOR_INDEX" val="1"/>
  <p:tag name="KSO_WM_UNIT_TEXT_FILL_TYPE" val="1"/>
  <p:tag name="KSO_WM_UNIT_PRESET_TEXT" val="单击此处输入您的项正文，请尽量言简意赅的阐述您的观点。单击此处输入您的项正文，请尽量言简意赅的阐述您的观点。单击此处输入您的项正文，请尽量言简意赅的阐述您的观点。"/>
  <p:tag name="KSO_WM_DIAGRAM_MAX_ITEMCNT" val="3"/>
  <p:tag name="KSO_WM_DIAGRAM_MIN_ITEMCNT" val="3"/>
  <p:tag name="KSO_WM_DIAGRAM_VIRTUALLY_FRAME" val="{&quot;height&quot;:336.70001220703125,&quot;width&quot;:326.1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3655_1*l_h_f*1_2_1"/>
  <p:tag name="KSO_WM_TEMPLATE_CATEGORY" val="diagram"/>
  <p:tag name="KSO_WM_TEMPLATE_INDEX" val="20233655"/>
  <p:tag name="KSO_WM_UNIT_LAYERLEVEL" val="1_1_1"/>
  <p:tag name="KSO_WM_TAG_VERSION" val="3.0"/>
  <p:tag name="KSO_WM_BEAUTIFY_FLAG" val="#wm#"/>
  <p:tag name="KSO_WM_DIAGRAM_VERSION" val="3"/>
  <p:tag name="KSO_WM_DIAGRAM_COLOR_TRICK" val="1"/>
  <p:tag name="KSO_WM_DIAGRAM_COLOR_TEXT_CAN_REMOVE" val="n"/>
  <p:tag name="KSO_WM_UNIT_VALUE" val="92"/>
  <p:tag name="KSO_WM_DIAGRAM_GROUP_CODE" val="l1-1"/>
  <p:tag name="KSO_WM_UNIT_TEXT_FILL_FORE_SCHEMECOLOR_INDEX" val="1"/>
  <p:tag name="KSO_WM_UNIT_TEXT_FILL_TYPE" val="1"/>
  <p:tag name="KSO_WM_UNIT_PRESET_TEXT" val="单击此处输入您的项正文，请尽量言简意赅的阐述您的观点。单击此处输入您的项正文，请尽量言简意赅的阐述您的观点。单击此处输入您的项正文，请尽量言简意赅的阐述您的观点。"/>
  <p:tag name="KSO_WM_DIAGRAM_MAX_ITEMCNT" val="3"/>
  <p:tag name="KSO_WM_DIAGRAM_MIN_ITEMCNT" val="3"/>
  <p:tag name="KSO_WM_DIAGRAM_VIRTUALLY_FRAME" val="{&quot;height&quot;:336.70001220703125,&quot;width&quot;:326.149993896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8467</Words>
  <Application>WPS 演示</Application>
  <PresentationFormat>宽屏</PresentationFormat>
  <Paragraphs>532</Paragraphs>
  <Slides>50</Slides>
  <Notes>20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9</vt:i4>
      </vt:variant>
      <vt:variant>
        <vt:lpstr>幻灯片标题</vt:lpstr>
      </vt:variant>
      <vt:variant>
        <vt:i4>50</vt:i4>
      </vt:variant>
    </vt:vector>
  </HeadingPairs>
  <TitlesOfParts>
    <vt:vector size="78" baseType="lpstr">
      <vt:lpstr>Arial</vt:lpstr>
      <vt:lpstr>宋体</vt:lpstr>
      <vt:lpstr>Wingdings</vt:lpstr>
      <vt:lpstr>Avenir Book</vt:lpstr>
      <vt:lpstr>Microsoft YaHei UI</vt:lpstr>
      <vt:lpstr>微软雅黑</vt:lpstr>
      <vt:lpstr>Avenir</vt:lpstr>
      <vt:lpstr>DejaVu Math TeX Gyre</vt:lpstr>
      <vt:lpstr>Lato</vt:lpstr>
      <vt:lpstr>Consolas</vt:lpstr>
      <vt:lpstr>Courier New</vt:lpstr>
      <vt:lpstr>Comic Sans MS</vt:lpstr>
      <vt:lpstr>Courier</vt:lpstr>
      <vt:lpstr>Calibri</vt:lpstr>
      <vt:lpstr>Arial Unicode MS</vt:lpstr>
      <vt:lpstr>等线</vt:lpstr>
      <vt:lpstr>Cambria Math</vt:lpstr>
      <vt:lpstr>等线 Light</vt:lpstr>
      <vt:lpstr>1_Office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CS112: Introduction to Python programming</vt:lpstr>
      <vt:lpstr>Numpy复习</vt:lpstr>
      <vt:lpstr>SciPy</vt:lpstr>
      <vt:lpstr>SciPy </vt:lpstr>
      <vt:lpstr>Scipy简介</vt:lpstr>
      <vt:lpstr>Scipy简介</vt:lpstr>
      <vt:lpstr>SciPy Constants</vt:lpstr>
      <vt:lpstr>SciPy Constants</vt:lpstr>
      <vt:lpstr>SciPy &amp; NumPy for Linear Algebra</vt:lpstr>
      <vt:lpstr>SciPy &amp; NumPy for Linear Algebra</vt:lpstr>
      <vt:lpstr>SciPy &amp; NumPy for Linear Algebra</vt:lpstr>
      <vt:lpstr>Solving systems of linear equations</vt:lpstr>
      <vt:lpstr>Solving systems of linear equations</vt:lpstr>
      <vt:lpstr>Scipy 积分和微分方程</vt:lpstr>
      <vt:lpstr>Scipy 定积分</vt:lpstr>
      <vt:lpstr>Scipy 定积分</vt:lpstr>
      <vt:lpstr>Scipy中的假设检验</vt:lpstr>
      <vt:lpstr>Scipy stats--</vt:lpstr>
      <vt:lpstr>PowerPoint 演示文稿</vt:lpstr>
      <vt:lpstr>Scipy stats--回归方程</vt:lpstr>
      <vt:lpstr>Pandas</vt:lpstr>
      <vt:lpstr>Pandas-Data Structures</vt:lpstr>
      <vt:lpstr>Pandas-Series</vt:lpstr>
      <vt:lpstr>Pandas-Series</vt:lpstr>
      <vt:lpstr>Pandas-dtypes</vt:lpstr>
      <vt:lpstr>Pandas-Series</vt:lpstr>
      <vt:lpstr>Pandas-Series</vt:lpstr>
      <vt:lpstr>Pandas-Series</vt:lpstr>
      <vt:lpstr>Pandas-Series</vt:lpstr>
      <vt:lpstr>Pandas-Series</vt:lpstr>
      <vt:lpstr>Pandas-Series</vt:lpstr>
      <vt:lpstr>Pandas-Series</vt:lpstr>
      <vt:lpstr>Pandas-Series</vt:lpstr>
      <vt:lpstr>Pandas-Series</vt:lpstr>
      <vt:lpstr>Pandas-DataFrame</vt:lpstr>
      <vt:lpstr>Creating DataFrames </vt:lpstr>
      <vt:lpstr>Creating DataFrames </vt:lpstr>
      <vt:lpstr>Creating DataFrames</vt:lpstr>
      <vt:lpstr>Creating DataFrames</vt:lpstr>
      <vt:lpstr>Creating DataFrames</vt:lpstr>
      <vt:lpstr>Create DataFrames from files</vt:lpstr>
      <vt:lpstr>Create DataFrames from files</vt:lpstr>
      <vt:lpstr>Create DataFrames from files</vt:lpstr>
      <vt:lpstr>Create DataFrames from files</vt:lpstr>
      <vt:lpstr>Create DataFrames from files</vt:lpstr>
      <vt:lpstr>Create DataFrames from files</vt:lpstr>
      <vt:lpstr>Create DataFrames from files</vt:lpstr>
      <vt:lpstr>Create DataFrames from files</vt:lpstr>
      <vt:lpstr>View DataFrames</vt:lpstr>
      <vt:lpstr>Save DataFrames to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MED5018: Introduction to biomedical Python programming</dc:title>
  <dc:creator>tian ruilin</dc:creator>
  <cp:lastModifiedBy>风清月朗</cp:lastModifiedBy>
  <cp:revision>758</cp:revision>
  <dcterms:created xsi:type="dcterms:W3CDTF">2021-08-17T02:37:00Z</dcterms:created>
  <dcterms:modified xsi:type="dcterms:W3CDTF">2024-04-17T08:06:06Z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D1A2EAF93E6D49D3BDDE8D868A6CADDD_12</vt:lpwstr>
  </property>
  <property fmtid="{D5CDD505-2E9C-101B-9397-08002B2CF9AE}" pid="3" name="KSOProductBuildVer">
    <vt:lpwstr>2052-12.1.0.15712</vt:lpwstr>
  </property>
</Properties>
</file>