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92" r:id="rId5"/>
    <p:sldId id="293" r:id="rId6"/>
    <p:sldId id="297" r:id="rId7"/>
    <p:sldId id="298" r:id="rId8"/>
    <p:sldId id="299" r:id="rId9"/>
    <p:sldId id="300" r:id="rId10"/>
    <p:sldId id="301" r:id="rId11"/>
    <p:sldId id="295" r:id="rId12"/>
    <p:sldId id="259" r:id="rId13"/>
    <p:sldId id="260" r:id="rId14"/>
    <p:sldId id="262" r:id="rId15"/>
    <p:sldId id="261" r:id="rId16"/>
    <p:sldId id="263" r:id="rId17"/>
    <p:sldId id="29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09"/>
    <p:restoredTop sz="95884"/>
  </p:normalViewPr>
  <p:slideViewPr>
    <p:cSldViewPr snapToGrid="0" snapToObjects="1">
      <p:cViewPr varScale="1">
        <p:scale>
          <a:sx n="111" d="100"/>
          <a:sy n="111" d="100"/>
        </p:scale>
        <p:origin x="2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49A88-3623-E740-A81D-203533892F15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4DC3C-E253-9245-B214-3D6A401C0F7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“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”</a:t>
            </a:r>
            <a:endParaRPr lang="en-US" sz="9600" b="0" i="0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image" Target="../media/image1.jpeg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Lab2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Solution&amp;Hint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Yao</a:t>
            </a:r>
            <a:r>
              <a:rPr kumimoji="1" lang="zh-CN" altLang="en-US" dirty="0"/>
              <a:t> </a:t>
            </a:r>
            <a:r>
              <a:rPr kumimoji="1" lang="en-US" altLang="zh-CN" dirty="0"/>
              <a:t>Zhao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5144030" y="1148735"/>
            <a:ext cx="879676" cy="3963476"/>
            <a:chOff x="5671595" y="1091938"/>
            <a:chExt cx="879676" cy="4280586"/>
          </a:xfrm>
        </p:grpSpPr>
        <p:sp>
          <p:nvSpPr>
            <p:cNvPr id="18" name="矩形 17"/>
            <p:cNvSpPr/>
            <p:nvPr/>
          </p:nvSpPr>
          <p:spPr>
            <a:xfrm>
              <a:off x="5671595" y="1091938"/>
              <a:ext cx="879676" cy="713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5671595" y="1805369"/>
              <a:ext cx="879676" cy="713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5671595" y="2518800"/>
              <a:ext cx="879676" cy="713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671595" y="3232231"/>
              <a:ext cx="879676" cy="713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671595" y="3945662"/>
              <a:ext cx="879676" cy="713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5671595" y="4659093"/>
              <a:ext cx="879676" cy="71343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4724257" y="135451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4724257" y="19900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4724257" y="26410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724257" y="32921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4722550" y="394138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34" name="文本框 33"/>
          <p:cNvSpPr txBox="1"/>
          <p:nvPr/>
        </p:nvSpPr>
        <p:spPr>
          <a:xfrm>
            <a:off x="4722550" y="45924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sp>
        <p:nvSpPr>
          <p:cNvPr id="51" name="矩形 50"/>
          <p:cNvSpPr/>
          <p:nvPr/>
        </p:nvSpPr>
        <p:spPr>
          <a:xfrm>
            <a:off x="5685382" y="4117736"/>
            <a:ext cx="338324" cy="302257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395896" y="4117736"/>
            <a:ext cx="338324" cy="310572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53" name="直线箭头连接符 52"/>
          <p:cNvCxnSpPr>
            <a:stCxn id="51" idx="3"/>
            <a:endCxn id="52" idx="1"/>
          </p:cNvCxnSpPr>
          <p:nvPr/>
        </p:nvCxnSpPr>
        <p:spPr>
          <a:xfrm>
            <a:off x="6023706" y="4268865"/>
            <a:ext cx="372190" cy="4157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155602" y="4126051"/>
            <a:ext cx="495913" cy="30225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5685382" y="3815405"/>
            <a:ext cx="338324" cy="2805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6395896" y="3819101"/>
            <a:ext cx="338324" cy="276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66" name="直线箭头连接符 65"/>
          <p:cNvCxnSpPr>
            <a:stCxn id="64" idx="3"/>
            <a:endCxn id="65" idx="1"/>
          </p:cNvCxnSpPr>
          <p:nvPr/>
        </p:nvCxnSpPr>
        <p:spPr>
          <a:xfrm>
            <a:off x="6023706" y="3955684"/>
            <a:ext cx="372190" cy="1848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5155602" y="3815405"/>
            <a:ext cx="495913" cy="28055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8" name="矩形 67"/>
          <p:cNvSpPr/>
          <p:nvPr/>
        </p:nvSpPr>
        <p:spPr>
          <a:xfrm>
            <a:off x="5685382" y="3462860"/>
            <a:ext cx="338324" cy="2944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6395896" y="3462860"/>
            <a:ext cx="338324" cy="2944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70" name="直线箭头连接符 69"/>
          <p:cNvCxnSpPr>
            <a:stCxn id="68" idx="3"/>
            <a:endCxn id="69" idx="1"/>
          </p:cNvCxnSpPr>
          <p:nvPr/>
        </p:nvCxnSpPr>
        <p:spPr>
          <a:xfrm>
            <a:off x="6023706" y="3610089"/>
            <a:ext cx="37219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5155602" y="3466450"/>
            <a:ext cx="507487" cy="2997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74" name="矩形 73"/>
          <p:cNvSpPr/>
          <p:nvPr/>
        </p:nvSpPr>
        <p:spPr>
          <a:xfrm>
            <a:off x="5685382" y="1841169"/>
            <a:ext cx="338324" cy="2805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395896" y="1844865"/>
            <a:ext cx="338324" cy="276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76" name="直线箭头连接符 75"/>
          <p:cNvCxnSpPr>
            <a:stCxn id="74" idx="3"/>
            <a:endCxn id="75" idx="1"/>
          </p:cNvCxnSpPr>
          <p:nvPr/>
        </p:nvCxnSpPr>
        <p:spPr>
          <a:xfrm>
            <a:off x="6023706" y="1981448"/>
            <a:ext cx="372190" cy="1848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7094837" y="1842966"/>
            <a:ext cx="338324" cy="276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78" name="直线箭头连接符 77"/>
          <p:cNvCxnSpPr>
            <a:endCxn id="77" idx="1"/>
          </p:cNvCxnSpPr>
          <p:nvPr/>
        </p:nvCxnSpPr>
        <p:spPr>
          <a:xfrm flipV="1">
            <a:off x="6722647" y="1981397"/>
            <a:ext cx="372190" cy="13159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155602" y="1841169"/>
            <a:ext cx="495913" cy="28055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84" name="矩形 83"/>
          <p:cNvSpPr/>
          <p:nvPr/>
        </p:nvSpPr>
        <p:spPr>
          <a:xfrm>
            <a:off x="5685382" y="1472720"/>
            <a:ext cx="338324" cy="2944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矩形 84"/>
          <p:cNvSpPr/>
          <p:nvPr/>
        </p:nvSpPr>
        <p:spPr>
          <a:xfrm>
            <a:off x="6395896" y="1472720"/>
            <a:ext cx="338324" cy="2944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86" name="直线箭头连接符 85"/>
          <p:cNvCxnSpPr>
            <a:stCxn id="84" idx="3"/>
            <a:endCxn id="85" idx="1"/>
          </p:cNvCxnSpPr>
          <p:nvPr/>
        </p:nvCxnSpPr>
        <p:spPr>
          <a:xfrm>
            <a:off x="6023706" y="1619949"/>
            <a:ext cx="37219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5155602" y="1476310"/>
            <a:ext cx="507487" cy="2997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88" name="矩形 87"/>
          <p:cNvSpPr/>
          <p:nvPr/>
        </p:nvSpPr>
        <p:spPr>
          <a:xfrm>
            <a:off x="5688043" y="2490304"/>
            <a:ext cx="338324" cy="2805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1" name="矩形 90"/>
          <p:cNvSpPr/>
          <p:nvPr/>
        </p:nvSpPr>
        <p:spPr>
          <a:xfrm>
            <a:off x="6407469" y="2479764"/>
            <a:ext cx="338324" cy="276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93" name="矩形 92"/>
          <p:cNvSpPr/>
          <p:nvPr/>
        </p:nvSpPr>
        <p:spPr>
          <a:xfrm>
            <a:off x="5158263" y="2490304"/>
            <a:ext cx="495913" cy="28055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94" name="矩形 93"/>
          <p:cNvSpPr/>
          <p:nvPr/>
        </p:nvSpPr>
        <p:spPr>
          <a:xfrm>
            <a:off x="7106410" y="2488425"/>
            <a:ext cx="338324" cy="276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95" name="直线箭头连接符 94"/>
          <p:cNvCxnSpPr>
            <a:stCxn id="91" idx="3"/>
            <a:endCxn id="94" idx="1"/>
          </p:cNvCxnSpPr>
          <p:nvPr/>
        </p:nvCxnSpPr>
        <p:spPr>
          <a:xfrm>
            <a:off x="6745793" y="2618195"/>
            <a:ext cx="360617" cy="8661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箭头连接符 95"/>
          <p:cNvCxnSpPr>
            <a:stCxn id="88" idx="3"/>
            <a:endCxn id="91" idx="1"/>
          </p:cNvCxnSpPr>
          <p:nvPr/>
        </p:nvCxnSpPr>
        <p:spPr>
          <a:xfrm flipV="1">
            <a:off x="6026367" y="2618195"/>
            <a:ext cx="381102" cy="12388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685382" y="2801573"/>
            <a:ext cx="338324" cy="2944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6395896" y="2801573"/>
            <a:ext cx="338324" cy="2944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cxnSp>
        <p:nvCxnSpPr>
          <p:cNvPr id="101" name="直线箭头连接符 100"/>
          <p:cNvCxnSpPr>
            <a:stCxn id="99" idx="3"/>
            <a:endCxn id="100" idx="1"/>
          </p:cNvCxnSpPr>
          <p:nvPr/>
        </p:nvCxnSpPr>
        <p:spPr>
          <a:xfrm>
            <a:off x="6023706" y="2948802"/>
            <a:ext cx="37219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5155602" y="2805163"/>
            <a:ext cx="507487" cy="2997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5685382" y="4774712"/>
            <a:ext cx="338324" cy="2944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7" name="矩形 106"/>
          <p:cNvSpPr/>
          <p:nvPr/>
        </p:nvSpPr>
        <p:spPr>
          <a:xfrm>
            <a:off x="5155602" y="4778302"/>
            <a:ext cx="507487" cy="2997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08" name="矩形 107"/>
          <p:cNvSpPr/>
          <p:nvPr/>
        </p:nvSpPr>
        <p:spPr>
          <a:xfrm>
            <a:off x="6395896" y="4769495"/>
            <a:ext cx="338324" cy="2944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09" name="直线箭头连接符 108"/>
          <p:cNvCxnSpPr>
            <a:endCxn id="108" idx="1"/>
          </p:cNvCxnSpPr>
          <p:nvPr/>
        </p:nvCxnSpPr>
        <p:spPr>
          <a:xfrm>
            <a:off x="6023706" y="4916724"/>
            <a:ext cx="37219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矩形 110"/>
          <p:cNvSpPr/>
          <p:nvPr/>
        </p:nvSpPr>
        <p:spPr>
          <a:xfrm>
            <a:off x="5155602" y="4469922"/>
            <a:ext cx="495913" cy="28055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12" name="矩形 111"/>
          <p:cNvSpPr/>
          <p:nvPr/>
        </p:nvSpPr>
        <p:spPr>
          <a:xfrm>
            <a:off x="5155602" y="3151853"/>
            <a:ext cx="495913" cy="28055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5167349" y="1151309"/>
            <a:ext cx="495913" cy="28055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14" name="矩形 113"/>
          <p:cNvSpPr/>
          <p:nvPr/>
        </p:nvSpPr>
        <p:spPr>
          <a:xfrm>
            <a:off x="5144030" y="2149934"/>
            <a:ext cx="507487" cy="2997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16" name="矩形 115"/>
          <p:cNvSpPr/>
          <p:nvPr/>
        </p:nvSpPr>
        <p:spPr>
          <a:xfrm>
            <a:off x="8960175" y="3959647"/>
            <a:ext cx="495913" cy="280558"/>
          </a:xfrm>
          <a:prstGeom prst="rect">
            <a:avLst/>
          </a:prstGeom>
          <a:noFill/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17" name="文本框 116"/>
          <p:cNvSpPr txBox="1"/>
          <p:nvPr/>
        </p:nvSpPr>
        <p:spPr>
          <a:xfrm>
            <a:off x="9571182" y="395964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degree</a:t>
            </a:r>
            <a:endParaRPr kumimoji="1" lang="zh-CN" altLang="en-US" dirty="0"/>
          </a:p>
        </p:txBody>
      </p:sp>
      <p:sp>
        <p:nvSpPr>
          <p:cNvPr id="118" name="矩形 117"/>
          <p:cNvSpPr/>
          <p:nvPr/>
        </p:nvSpPr>
        <p:spPr>
          <a:xfrm>
            <a:off x="8954387" y="4913924"/>
            <a:ext cx="507487" cy="29977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19" name="文本框 118"/>
          <p:cNvSpPr txBox="1"/>
          <p:nvPr/>
        </p:nvSpPr>
        <p:spPr>
          <a:xfrm>
            <a:off x="9551768" y="4879143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degree</a:t>
            </a:r>
            <a:endParaRPr kumimoji="1" lang="zh-CN" altLang="en-US" dirty="0"/>
          </a:p>
        </p:txBody>
      </p:sp>
      <p:sp>
        <p:nvSpPr>
          <p:cNvPr id="120" name="矩形 119"/>
          <p:cNvSpPr/>
          <p:nvPr/>
        </p:nvSpPr>
        <p:spPr>
          <a:xfrm>
            <a:off x="8941213" y="5411998"/>
            <a:ext cx="338324" cy="2944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1" name="文本框 120"/>
          <p:cNvSpPr txBox="1"/>
          <p:nvPr/>
        </p:nvSpPr>
        <p:spPr>
          <a:xfrm>
            <a:off x="9513027" y="536486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122" name="矩形 121"/>
          <p:cNvSpPr/>
          <p:nvPr/>
        </p:nvSpPr>
        <p:spPr>
          <a:xfrm>
            <a:off x="8977867" y="4423351"/>
            <a:ext cx="338324" cy="2805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9513027" y="4406098"/>
            <a:ext cx="2560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Point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list</a:t>
            </a:r>
            <a:endParaRPr kumimoji="1" lang="zh-CN" altLang="en-US" dirty="0"/>
          </a:p>
        </p:txBody>
      </p:sp>
      <p:sp>
        <p:nvSpPr>
          <p:cNvPr id="138" name="椭圆 137"/>
          <p:cNvSpPr/>
          <p:nvPr/>
        </p:nvSpPr>
        <p:spPr>
          <a:xfrm>
            <a:off x="341090" y="2434249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139" name="椭圆 138"/>
          <p:cNvSpPr/>
          <p:nvPr/>
        </p:nvSpPr>
        <p:spPr>
          <a:xfrm>
            <a:off x="3502534" y="3162151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140" name="椭圆 139"/>
          <p:cNvSpPr/>
          <p:nvPr/>
        </p:nvSpPr>
        <p:spPr>
          <a:xfrm>
            <a:off x="1945463" y="2434249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141" name="椭圆 140"/>
          <p:cNvSpPr/>
          <p:nvPr/>
        </p:nvSpPr>
        <p:spPr>
          <a:xfrm>
            <a:off x="1985834" y="3969204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142" name="椭圆 141"/>
          <p:cNvSpPr/>
          <p:nvPr/>
        </p:nvSpPr>
        <p:spPr>
          <a:xfrm>
            <a:off x="341090" y="3969204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143" name="直线箭头连接符 142"/>
          <p:cNvCxnSpPr>
            <a:stCxn id="141" idx="2"/>
            <a:endCxn id="142" idx="6"/>
          </p:cNvCxnSpPr>
          <p:nvPr/>
        </p:nvCxnSpPr>
        <p:spPr>
          <a:xfrm flipH="1">
            <a:off x="735974" y="4165538"/>
            <a:ext cx="1249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线箭头连接符 143"/>
          <p:cNvCxnSpPr>
            <a:stCxn id="141" idx="0"/>
            <a:endCxn id="140" idx="4"/>
          </p:cNvCxnSpPr>
          <p:nvPr/>
        </p:nvCxnSpPr>
        <p:spPr>
          <a:xfrm flipH="1" flipV="1">
            <a:off x="2142905" y="2826917"/>
            <a:ext cx="40371" cy="11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线箭头连接符 144"/>
          <p:cNvCxnSpPr>
            <a:stCxn id="139" idx="3"/>
            <a:endCxn id="141" idx="6"/>
          </p:cNvCxnSpPr>
          <p:nvPr/>
        </p:nvCxnSpPr>
        <p:spPr>
          <a:xfrm flipH="1">
            <a:off x="2380718" y="3497314"/>
            <a:ext cx="1179645" cy="66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线箭头连接符 145"/>
          <p:cNvCxnSpPr>
            <a:stCxn id="140" idx="2"/>
            <a:endCxn id="138" idx="6"/>
          </p:cNvCxnSpPr>
          <p:nvPr/>
        </p:nvCxnSpPr>
        <p:spPr>
          <a:xfrm flipH="1">
            <a:off x="735974" y="2630583"/>
            <a:ext cx="1209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线箭头连接符 146"/>
          <p:cNvCxnSpPr>
            <a:stCxn id="139" idx="1"/>
            <a:endCxn id="140" idx="6"/>
          </p:cNvCxnSpPr>
          <p:nvPr/>
        </p:nvCxnSpPr>
        <p:spPr>
          <a:xfrm flipH="1" flipV="1">
            <a:off x="2340347" y="2630583"/>
            <a:ext cx="1220016" cy="58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线箭头连接符 147"/>
          <p:cNvCxnSpPr>
            <a:stCxn id="142" idx="0"/>
            <a:endCxn id="138" idx="4"/>
          </p:cNvCxnSpPr>
          <p:nvPr/>
        </p:nvCxnSpPr>
        <p:spPr>
          <a:xfrm flipV="1">
            <a:off x="538532" y="2826917"/>
            <a:ext cx="0" cy="11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椭圆 148"/>
          <p:cNvSpPr/>
          <p:nvPr/>
        </p:nvSpPr>
        <p:spPr>
          <a:xfrm>
            <a:off x="1163462" y="1372271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/>
          </a:p>
        </p:txBody>
      </p:sp>
      <p:cxnSp>
        <p:nvCxnSpPr>
          <p:cNvPr id="150" name="直线箭头连接符 149"/>
          <p:cNvCxnSpPr>
            <a:stCxn id="140" idx="1"/>
            <a:endCxn id="149" idx="5"/>
          </p:cNvCxnSpPr>
          <p:nvPr/>
        </p:nvCxnSpPr>
        <p:spPr>
          <a:xfrm flipH="1" flipV="1">
            <a:off x="1500517" y="1707434"/>
            <a:ext cx="502775" cy="78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线箭头连接符 150"/>
          <p:cNvCxnSpPr>
            <a:stCxn id="149" idx="3"/>
            <a:endCxn id="138" idx="0"/>
          </p:cNvCxnSpPr>
          <p:nvPr/>
        </p:nvCxnSpPr>
        <p:spPr>
          <a:xfrm flipH="1">
            <a:off x="538532" y="1707434"/>
            <a:ext cx="682759" cy="72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矩形 151"/>
          <p:cNvSpPr/>
          <p:nvPr/>
        </p:nvSpPr>
        <p:spPr>
          <a:xfrm>
            <a:off x="7094837" y="2810476"/>
            <a:ext cx="338324" cy="2944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4</a:t>
            </a:r>
            <a:endParaRPr kumimoji="1" lang="zh-CN" altLang="en-US" dirty="0"/>
          </a:p>
        </p:txBody>
      </p:sp>
      <p:cxnSp>
        <p:nvCxnSpPr>
          <p:cNvPr id="153" name="直线箭头连接符 152"/>
          <p:cNvCxnSpPr>
            <a:endCxn id="152" idx="1"/>
          </p:cNvCxnSpPr>
          <p:nvPr/>
        </p:nvCxnSpPr>
        <p:spPr>
          <a:xfrm>
            <a:off x="6722647" y="2957705"/>
            <a:ext cx="37219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5685382" y="3139871"/>
            <a:ext cx="338324" cy="2805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5" name="矩形 154"/>
          <p:cNvSpPr/>
          <p:nvPr/>
        </p:nvSpPr>
        <p:spPr>
          <a:xfrm>
            <a:off x="6395896" y="3143567"/>
            <a:ext cx="338324" cy="276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56" name="直线箭头连接符 155"/>
          <p:cNvCxnSpPr>
            <a:stCxn id="154" idx="3"/>
            <a:endCxn id="155" idx="1"/>
          </p:cNvCxnSpPr>
          <p:nvPr/>
        </p:nvCxnSpPr>
        <p:spPr>
          <a:xfrm>
            <a:off x="6023706" y="3280150"/>
            <a:ext cx="372190" cy="1848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矩形 156"/>
          <p:cNvSpPr/>
          <p:nvPr/>
        </p:nvSpPr>
        <p:spPr>
          <a:xfrm>
            <a:off x="7094837" y="3141668"/>
            <a:ext cx="338324" cy="276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cxnSp>
        <p:nvCxnSpPr>
          <p:cNvPr id="158" name="直线箭头连接符 157"/>
          <p:cNvCxnSpPr>
            <a:endCxn id="157" idx="1"/>
          </p:cNvCxnSpPr>
          <p:nvPr/>
        </p:nvCxnSpPr>
        <p:spPr>
          <a:xfrm flipV="1">
            <a:off x="6722647" y="3280099"/>
            <a:ext cx="372190" cy="13159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5692136" y="4462481"/>
            <a:ext cx="338324" cy="28055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1" name="矩形 160"/>
          <p:cNvSpPr/>
          <p:nvPr/>
        </p:nvSpPr>
        <p:spPr>
          <a:xfrm>
            <a:off x="6402650" y="4466177"/>
            <a:ext cx="338324" cy="27686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cxnSp>
        <p:nvCxnSpPr>
          <p:cNvPr id="162" name="直线箭头连接符 161"/>
          <p:cNvCxnSpPr>
            <a:stCxn id="160" idx="3"/>
            <a:endCxn id="161" idx="1"/>
          </p:cNvCxnSpPr>
          <p:nvPr/>
        </p:nvCxnSpPr>
        <p:spPr>
          <a:xfrm>
            <a:off x="6030460" y="4602760"/>
            <a:ext cx="372190" cy="1848"/>
          </a:xfrm>
          <a:prstGeom prst="straightConnector1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7106410" y="1474369"/>
            <a:ext cx="338324" cy="2944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cxnSp>
        <p:nvCxnSpPr>
          <p:cNvPr id="165" name="直线箭头连接符 164"/>
          <p:cNvCxnSpPr>
            <a:endCxn id="164" idx="1"/>
          </p:cNvCxnSpPr>
          <p:nvPr/>
        </p:nvCxnSpPr>
        <p:spPr>
          <a:xfrm>
            <a:off x="6734220" y="1621598"/>
            <a:ext cx="37219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矩形 165"/>
          <p:cNvSpPr/>
          <p:nvPr/>
        </p:nvSpPr>
        <p:spPr>
          <a:xfrm>
            <a:off x="7816924" y="1483619"/>
            <a:ext cx="338324" cy="29445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6</a:t>
            </a:r>
            <a:endParaRPr kumimoji="1" lang="zh-CN" altLang="en-US" dirty="0"/>
          </a:p>
        </p:txBody>
      </p:sp>
      <p:cxnSp>
        <p:nvCxnSpPr>
          <p:cNvPr id="167" name="直线箭头连接符 166"/>
          <p:cNvCxnSpPr>
            <a:endCxn id="166" idx="1"/>
          </p:cNvCxnSpPr>
          <p:nvPr/>
        </p:nvCxnSpPr>
        <p:spPr>
          <a:xfrm>
            <a:off x="7444734" y="1630848"/>
            <a:ext cx="372190" cy="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文本框 167"/>
          <p:cNvSpPr txBox="1"/>
          <p:nvPr/>
        </p:nvSpPr>
        <p:spPr>
          <a:xfrm>
            <a:off x="439838" y="428263"/>
            <a:ext cx="361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Recommended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Lab3.B:</a:t>
            </a:r>
            <a:r>
              <a:rPr lang="zh-CN" altLang="en-US" b="1" dirty="0"/>
              <a:t> </a:t>
            </a:r>
            <a:r>
              <a:rPr kumimoji="1" lang="en-US" altLang="zh-CN" b="1" dirty="0"/>
              <a:t>Legendary Grabbing Machine </a:t>
            </a:r>
            <a:endParaRPr kumimoji="1"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Satori is a hunter who likes hunting bunnies.</a:t>
                </a:r>
                <a:endParaRPr lang="en-US" altLang="zh-CN" dirty="0"/>
              </a:p>
              <a:p>
                <a:r>
                  <a:rPr lang="en-US" altLang="zh-CN" dirty="0"/>
                  <a:t>Initially at moment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, there are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 bunnies, the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𝑡ℎ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of which is at position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r>
                  <a:rPr lang="en-US" altLang="zh-CN" dirty="0"/>
                  <a:t>There are also M nests, the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𝑡ℎ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 of which is at position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. Each nest can hold at most 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 bunnies.</a:t>
                </a:r>
                <a:endParaRPr lang="en-US" altLang="zh-CN" dirty="0"/>
              </a:p>
              <a:p>
                <a:r>
                  <a:rPr lang="en-US" altLang="zh-CN" dirty="0"/>
                  <a:t>Each bunny can move at most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unit of distance within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dirty="0"/>
                  <a:t> unit of time. Once a bunny enters some nest, it will be completely safe from Satori.</a:t>
                </a:r>
                <a:endParaRPr lang="en-US" altLang="zh-CN" dirty="0"/>
              </a:p>
              <a:p>
                <a:r>
                  <a:rPr lang="en-US" altLang="zh-CN" dirty="0"/>
                  <a:t>Satori's </a:t>
                </a:r>
                <a:r>
                  <a:rPr lang="en-US" altLang="zh-CN" b="1" dirty="0"/>
                  <a:t>Legendary Grabbing Machine</a:t>
                </a:r>
                <a:r>
                  <a:rPr lang="en-US" altLang="zh-CN" dirty="0"/>
                  <a:t> takes 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 units of time to charge. Once the machine finishes charging at moment 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zh-CN" dirty="0"/>
                  <a:t>, all bunnies that are out of nest will be captured. Note that bunnies entering nest at moment 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 will be safe.</a:t>
                </a:r>
                <a:endParaRPr lang="en-US" altLang="zh-CN" dirty="0"/>
              </a:p>
              <a:p>
                <a:r>
                  <a:rPr lang="en-US" altLang="zh-CN" dirty="0"/>
                  <a:t>The bunnies very are united. They wish to know the maximal number of safe bunnies if they move optimally.</a:t>
                </a:r>
                <a:endParaRPr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" r="4" b="-62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1998859" y="2871440"/>
            <a:ext cx="1497641" cy="2277636"/>
            <a:chOff x="6112726" y="2272063"/>
            <a:chExt cx="1497641" cy="2277636"/>
          </a:xfrm>
        </p:grpSpPr>
        <p:sp>
          <p:nvSpPr>
            <p:cNvPr id="5" name="框架 4"/>
            <p:cNvSpPr/>
            <p:nvPr/>
          </p:nvSpPr>
          <p:spPr>
            <a:xfrm>
              <a:off x="6112727" y="2904893"/>
              <a:ext cx="1497640" cy="1644806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7" name="三角形 6"/>
            <p:cNvSpPr/>
            <p:nvPr/>
          </p:nvSpPr>
          <p:spPr>
            <a:xfrm>
              <a:off x="6112726" y="2272063"/>
              <a:ext cx="1497641" cy="608980"/>
            </a:xfrm>
            <a:prstGeom prst="triangle">
              <a:avLst>
                <a:gd name="adj" fmla="val 49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1" name="左右箭头 10"/>
          <p:cNvSpPr/>
          <p:nvPr/>
        </p:nvSpPr>
        <p:spPr>
          <a:xfrm>
            <a:off x="278780" y="5363737"/>
            <a:ext cx="11797991" cy="223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2403619" y="5149076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十字形 21"/>
          <p:cNvSpPr/>
          <p:nvPr/>
        </p:nvSpPr>
        <p:spPr>
          <a:xfrm>
            <a:off x="3793804" y="5160227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十字形 22"/>
          <p:cNvSpPr/>
          <p:nvPr/>
        </p:nvSpPr>
        <p:spPr>
          <a:xfrm>
            <a:off x="5183989" y="5171378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十字形 24"/>
          <p:cNvSpPr/>
          <p:nvPr/>
        </p:nvSpPr>
        <p:spPr>
          <a:xfrm>
            <a:off x="6574174" y="5182529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十字形 25"/>
          <p:cNvSpPr/>
          <p:nvPr/>
        </p:nvSpPr>
        <p:spPr>
          <a:xfrm>
            <a:off x="7964359" y="5193680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十字形 26"/>
          <p:cNvSpPr/>
          <p:nvPr/>
        </p:nvSpPr>
        <p:spPr>
          <a:xfrm>
            <a:off x="9354544" y="5204831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531326" y="58571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3913343" y="58627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</a:t>
            </a:r>
            <a:endParaRPr kumimoji="1"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295360" y="58683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6677377" y="58739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8059394" y="5879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33" name="文本框 32"/>
          <p:cNvSpPr txBox="1"/>
          <p:nvPr/>
        </p:nvSpPr>
        <p:spPr>
          <a:xfrm>
            <a:off x="9441411" y="58850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7555650" y="2808714"/>
            <a:ext cx="1497641" cy="2277636"/>
            <a:chOff x="6112726" y="2272063"/>
            <a:chExt cx="1497641" cy="2277636"/>
          </a:xfrm>
        </p:grpSpPr>
        <p:sp>
          <p:nvSpPr>
            <p:cNvPr id="36" name="框架 35"/>
            <p:cNvSpPr/>
            <p:nvPr/>
          </p:nvSpPr>
          <p:spPr>
            <a:xfrm>
              <a:off x="6112727" y="2904893"/>
              <a:ext cx="1497640" cy="1644806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三角形 36"/>
            <p:cNvSpPr/>
            <p:nvPr/>
          </p:nvSpPr>
          <p:spPr>
            <a:xfrm>
              <a:off x="6112726" y="2272063"/>
              <a:ext cx="1497641" cy="608980"/>
            </a:xfrm>
            <a:prstGeom prst="triangle">
              <a:avLst>
                <a:gd name="adj" fmla="val 49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4378738" y="620342"/>
            <a:ext cx="310970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Input:</a:t>
            </a:r>
            <a:endParaRPr lang="en-US" altLang="zh-CN" dirty="0"/>
          </a:p>
          <a:p>
            <a:r>
              <a:rPr lang="zh-CN" altLang="en-US" dirty="0"/>
              <a:t>2 2 1 5 </a:t>
            </a:r>
            <a:endParaRPr lang="zh-CN" altLang="en-US" dirty="0"/>
          </a:p>
          <a:p>
            <a:r>
              <a:rPr lang="zh-CN" altLang="en-US" dirty="0"/>
              <a:t>45 55 </a:t>
            </a:r>
            <a:endParaRPr lang="zh-CN" altLang="en-US" dirty="0"/>
          </a:p>
          <a:p>
            <a:r>
              <a:rPr lang="zh-CN" altLang="en-US" dirty="0"/>
              <a:t>40 60</a:t>
            </a:r>
            <a:endParaRPr lang="zh-CN" altLang="en-US" dirty="0"/>
          </a:p>
        </p:txBody>
      </p:sp>
      <p:sp>
        <p:nvSpPr>
          <p:cNvPr id="38" name="矩形 37"/>
          <p:cNvSpPr/>
          <p:nvPr/>
        </p:nvSpPr>
        <p:spPr>
          <a:xfrm>
            <a:off x="278780" y="2350127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Legendary Grabbing Machine 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9506" y="3639971"/>
            <a:ext cx="914400" cy="1143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63252" y="3639971"/>
            <a:ext cx="914400" cy="11430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55" y="609138"/>
            <a:ext cx="1832934" cy="18329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98859" y="2871440"/>
            <a:ext cx="1497641" cy="2277636"/>
            <a:chOff x="6112726" y="2272063"/>
            <a:chExt cx="1497641" cy="2277636"/>
          </a:xfrm>
        </p:grpSpPr>
        <p:sp>
          <p:nvSpPr>
            <p:cNvPr id="5" name="框架 4"/>
            <p:cNvSpPr/>
            <p:nvPr/>
          </p:nvSpPr>
          <p:spPr>
            <a:xfrm>
              <a:off x="6112727" y="2904893"/>
              <a:ext cx="1497640" cy="1644806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三角形 5"/>
            <p:cNvSpPr/>
            <p:nvPr/>
          </p:nvSpPr>
          <p:spPr>
            <a:xfrm>
              <a:off x="6112726" y="2272063"/>
              <a:ext cx="1497641" cy="608980"/>
            </a:xfrm>
            <a:prstGeom prst="triangle">
              <a:avLst>
                <a:gd name="adj" fmla="val 49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左右箭头 6"/>
          <p:cNvSpPr/>
          <p:nvPr/>
        </p:nvSpPr>
        <p:spPr>
          <a:xfrm>
            <a:off x="278780" y="5363737"/>
            <a:ext cx="11797991" cy="223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十字形 7"/>
          <p:cNvSpPr/>
          <p:nvPr/>
        </p:nvSpPr>
        <p:spPr>
          <a:xfrm>
            <a:off x="2403619" y="5149076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十字形 8"/>
          <p:cNvSpPr/>
          <p:nvPr/>
        </p:nvSpPr>
        <p:spPr>
          <a:xfrm>
            <a:off x="3793804" y="5160227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十字形 9"/>
          <p:cNvSpPr/>
          <p:nvPr/>
        </p:nvSpPr>
        <p:spPr>
          <a:xfrm>
            <a:off x="5183989" y="5171378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十字形 10"/>
          <p:cNvSpPr/>
          <p:nvPr/>
        </p:nvSpPr>
        <p:spPr>
          <a:xfrm>
            <a:off x="6574174" y="5182529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7964359" y="5193680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十字形 12"/>
          <p:cNvSpPr/>
          <p:nvPr/>
        </p:nvSpPr>
        <p:spPr>
          <a:xfrm>
            <a:off x="9354544" y="5204831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31326" y="58571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913343" y="58627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95360" y="58683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77377" y="58739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059394" y="5879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441411" y="58850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650" y="2808714"/>
            <a:ext cx="1497641" cy="2277636"/>
            <a:chOff x="6112726" y="2272063"/>
            <a:chExt cx="1497641" cy="2277636"/>
          </a:xfrm>
        </p:grpSpPr>
        <p:sp>
          <p:nvSpPr>
            <p:cNvPr id="22" name="框架 21"/>
            <p:cNvSpPr/>
            <p:nvPr/>
          </p:nvSpPr>
          <p:spPr>
            <a:xfrm>
              <a:off x="6112727" y="2904893"/>
              <a:ext cx="1497640" cy="1644806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三角形 22"/>
            <p:cNvSpPr/>
            <p:nvPr/>
          </p:nvSpPr>
          <p:spPr>
            <a:xfrm>
              <a:off x="6112726" y="2272063"/>
              <a:ext cx="1497641" cy="608980"/>
            </a:xfrm>
            <a:prstGeom prst="triangle">
              <a:avLst>
                <a:gd name="adj" fmla="val 49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3258544" y="841138"/>
            <a:ext cx="310970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Input:</a:t>
            </a:r>
            <a:endParaRPr lang="en-US" altLang="zh-CN" dirty="0"/>
          </a:p>
          <a:p>
            <a:r>
              <a:rPr lang="zh-CN" altLang="en-US" dirty="0"/>
              <a:t>2 2 1 5 </a:t>
            </a:r>
            <a:endParaRPr lang="zh-CN" altLang="en-US" dirty="0"/>
          </a:p>
          <a:p>
            <a:r>
              <a:rPr lang="zh-CN" altLang="en-US" dirty="0"/>
              <a:t>45 55 </a:t>
            </a:r>
            <a:endParaRPr lang="zh-CN" altLang="en-US" dirty="0"/>
          </a:p>
          <a:p>
            <a:r>
              <a:rPr lang="zh-CN" altLang="en-US" dirty="0"/>
              <a:t>40 60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6989306" y="850231"/>
            <a:ext cx="310970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Output:</a:t>
            </a:r>
            <a:endParaRPr lang="en-US" altLang="zh-CN" dirty="0"/>
          </a:p>
          <a:p>
            <a:r>
              <a:rPr lang="en-US" altLang="zh-CN" dirty="0"/>
              <a:t>2</a:t>
            </a:r>
            <a:endParaRPr lang="zh-CN" altLang="en-US" dirty="0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908" y="734312"/>
            <a:ext cx="1832934" cy="1832934"/>
          </a:xfrm>
          <a:prstGeom prst="rect">
            <a:avLst/>
          </a:prstGeom>
        </p:spPr>
      </p:pic>
      <p:sp>
        <p:nvSpPr>
          <p:cNvPr id="28" name="矩形 27"/>
          <p:cNvSpPr/>
          <p:nvPr/>
        </p:nvSpPr>
        <p:spPr>
          <a:xfrm>
            <a:off x="121004" y="2363415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Legendary Grabbing Machine 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665" y="3758073"/>
            <a:ext cx="914400" cy="11430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086" y="3755173"/>
            <a:ext cx="9144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6 0.00486 L -0.12565 0.007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146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1666 L 0.13919 0.0113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53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998859" y="2871440"/>
            <a:ext cx="1497641" cy="2277636"/>
            <a:chOff x="6112726" y="2272063"/>
            <a:chExt cx="1497641" cy="2277636"/>
          </a:xfrm>
        </p:grpSpPr>
        <p:sp>
          <p:nvSpPr>
            <p:cNvPr id="10" name="框架 9"/>
            <p:cNvSpPr/>
            <p:nvPr/>
          </p:nvSpPr>
          <p:spPr>
            <a:xfrm>
              <a:off x="6112727" y="2904893"/>
              <a:ext cx="1497640" cy="1644806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三角形 10"/>
            <p:cNvSpPr/>
            <p:nvPr/>
          </p:nvSpPr>
          <p:spPr>
            <a:xfrm>
              <a:off x="6112726" y="2272063"/>
              <a:ext cx="1497641" cy="608980"/>
            </a:xfrm>
            <a:prstGeom prst="triangle">
              <a:avLst>
                <a:gd name="adj" fmla="val 49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左右箭头 11"/>
          <p:cNvSpPr/>
          <p:nvPr/>
        </p:nvSpPr>
        <p:spPr>
          <a:xfrm>
            <a:off x="278780" y="5363737"/>
            <a:ext cx="11797991" cy="223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十字形 12"/>
          <p:cNvSpPr/>
          <p:nvPr/>
        </p:nvSpPr>
        <p:spPr>
          <a:xfrm>
            <a:off x="2403619" y="5149076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十字形 13"/>
          <p:cNvSpPr/>
          <p:nvPr/>
        </p:nvSpPr>
        <p:spPr>
          <a:xfrm>
            <a:off x="3793804" y="5160227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十字形 14"/>
          <p:cNvSpPr/>
          <p:nvPr/>
        </p:nvSpPr>
        <p:spPr>
          <a:xfrm>
            <a:off x="5183989" y="5171378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十字形 15"/>
          <p:cNvSpPr/>
          <p:nvPr/>
        </p:nvSpPr>
        <p:spPr>
          <a:xfrm>
            <a:off x="6574174" y="5182529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十字形 16"/>
          <p:cNvSpPr/>
          <p:nvPr/>
        </p:nvSpPr>
        <p:spPr>
          <a:xfrm>
            <a:off x="7964359" y="5193680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十字形 17"/>
          <p:cNvSpPr/>
          <p:nvPr/>
        </p:nvSpPr>
        <p:spPr>
          <a:xfrm>
            <a:off x="9354544" y="5204831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531326" y="58571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3913343" y="58627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5295360" y="58683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6677377" y="58739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23" name="文本框 22"/>
          <p:cNvSpPr txBox="1"/>
          <p:nvPr/>
        </p:nvSpPr>
        <p:spPr>
          <a:xfrm>
            <a:off x="8059394" y="5879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9441411" y="58850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7555650" y="2808714"/>
            <a:ext cx="1497641" cy="2277636"/>
            <a:chOff x="6112726" y="2272063"/>
            <a:chExt cx="1497641" cy="2277636"/>
          </a:xfrm>
        </p:grpSpPr>
        <p:sp>
          <p:nvSpPr>
            <p:cNvPr id="27" name="框架 26"/>
            <p:cNvSpPr/>
            <p:nvPr/>
          </p:nvSpPr>
          <p:spPr>
            <a:xfrm>
              <a:off x="6112727" y="2904893"/>
              <a:ext cx="1497640" cy="1644806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三角形 27"/>
            <p:cNvSpPr/>
            <p:nvPr/>
          </p:nvSpPr>
          <p:spPr>
            <a:xfrm>
              <a:off x="6112726" y="2272063"/>
              <a:ext cx="1497641" cy="608980"/>
            </a:xfrm>
            <a:prstGeom prst="triangle">
              <a:avLst>
                <a:gd name="adj" fmla="val 49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9" name="矩形 28"/>
          <p:cNvSpPr/>
          <p:nvPr/>
        </p:nvSpPr>
        <p:spPr>
          <a:xfrm>
            <a:off x="3258544" y="841138"/>
            <a:ext cx="310970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Input:</a:t>
            </a:r>
            <a:endParaRPr lang="en-US" altLang="zh-CN" dirty="0"/>
          </a:p>
          <a:p>
            <a:r>
              <a:rPr lang="zh-CN" altLang="en-US" dirty="0"/>
              <a:t>2 2 1 5 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5 </a:t>
            </a:r>
            <a:r>
              <a:rPr lang="en-US" altLang="zh-CN" dirty="0"/>
              <a:t>6</a:t>
            </a:r>
            <a:r>
              <a:rPr lang="zh-CN" altLang="en-US" dirty="0"/>
              <a:t>5 </a:t>
            </a:r>
            <a:endParaRPr lang="zh-CN" altLang="en-US" dirty="0"/>
          </a:p>
          <a:p>
            <a:r>
              <a:rPr lang="zh-CN" altLang="en-US" dirty="0"/>
              <a:t>40 60</a:t>
            </a:r>
            <a:endParaRPr lang="zh-CN" altLang="en-US" dirty="0"/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908" y="734312"/>
            <a:ext cx="1832934" cy="1832934"/>
          </a:xfrm>
          <a:prstGeom prst="rect">
            <a:avLst/>
          </a:prstGeom>
        </p:spPr>
      </p:pic>
      <p:sp>
        <p:nvSpPr>
          <p:cNvPr id="32" name="矩形 31"/>
          <p:cNvSpPr/>
          <p:nvPr/>
        </p:nvSpPr>
        <p:spPr>
          <a:xfrm>
            <a:off x="121004" y="2363415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Legendary Grabbing Machine </a:t>
            </a:r>
            <a:endParaRPr lang="zh-CN" altLang="en-US" dirty="0"/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086" y="3755173"/>
            <a:ext cx="914400" cy="11430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784" y="3787389"/>
            <a:ext cx="91440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998859" y="2871440"/>
            <a:ext cx="1497641" cy="2277636"/>
            <a:chOff x="6112726" y="2272063"/>
            <a:chExt cx="1497641" cy="2277636"/>
          </a:xfrm>
        </p:grpSpPr>
        <p:sp>
          <p:nvSpPr>
            <p:cNvPr id="5" name="框架 4"/>
            <p:cNvSpPr/>
            <p:nvPr/>
          </p:nvSpPr>
          <p:spPr>
            <a:xfrm>
              <a:off x="6112727" y="2904893"/>
              <a:ext cx="1497640" cy="1644806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三角形 5"/>
            <p:cNvSpPr/>
            <p:nvPr/>
          </p:nvSpPr>
          <p:spPr>
            <a:xfrm>
              <a:off x="6112726" y="2272063"/>
              <a:ext cx="1497641" cy="608980"/>
            </a:xfrm>
            <a:prstGeom prst="triangle">
              <a:avLst>
                <a:gd name="adj" fmla="val 49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7" name="左右箭头 6"/>
          <p:cNvSpPr/>
          <p:nvPr/>
        </p:nvSpPr>
        <p:spPr>
          <a:xfrm>
            <a:off x="278780" y="5363737"/>
            <a:ext cx="11797991" cy="223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十字形 7"/>
          <p:cNvSpPr/>
          <p:nvPr/>
        </p:nvSpPr>
        <p:spPr>
          <a:xfrm>
            <a:off x="2403619" y="5149076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十字形 8"/>
          <p:cNvSpPr/>
          <p:nvPr/>
        </p:nvSpPr>
        <p:spPr>
          <a:xfrm>
            <a:off x="3793804" y="5160227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十字形 9"/>
          <p:cNvSpPr/>
          <p:nvPr/>
        </p:nvSpPr>
        <p:spPr>
          <a:xfrm>
            <a:off x="5183989" y="5171378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十字形 10"/>
          <p:cNvSpPr/>
          <p:nvPr/>
        </p:nvSpPr>
        <p:spPr>
          <a:xfrm>
            <a:off x="6574174" y="5182529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十字形 11"/>
          <p:cNvSpPr/>
          <p:nvPr/>
        </p:nvSpPr>
        <p:spPr>
          <a:xfrm>
            <a:off x="7964359" y="5193680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十字形 12"/>
          <p:cNvSpPr/>
          <p:nvPr/>
        </p:nvSpPr>
        <p:spPr>
          <a:xfrm>
            <a:off x="9354544" y="5204831"/>
            <a:ext cx="680224" cy="652345"/>
          </a:xfrm>
          <a:prstGeom prst="plus">
            <a:avLst>
              <a:gd name="adj" fmla="val 47223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531326" y="58571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40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3913343" y="58627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45</a:t>
            </a:r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5295360" y="58683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50</a:t>
            </a:r>
            <a:endParaRPr kumimoji="1"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677377" y="587390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55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059394" y="58794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60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441411" y="58850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65</a:t>
            </a:r>
            <a:endParaRPr kumimoji="1" lang="zh-CN" altLang="en-US" dirty="0"/>
          </a:p>
        </p:txBody>
      </p:sp>
      <p:grpSp>
        <p:nvGrpSpPr>
          <p:cNvPr id="21" name="组合 20"/>
          <p:cNvGrpSpPr/>
          <p:nvPr/>
        </p:nvGrpSpPr>
        <p:grpSpPr>
          <a:xfrm>
            <a:off x="7555649" y="2849139"/>
            <a:ext cx="1497641" cy="2277636"/>
            <a:chOff x="6112726" y="2272063"/>
            <a:chExt cx="1497641" cy="2277636"/>
          </a:xfrm>
        </p:grpSpPr>
        <p:sp>
          <p:nvSpPr>
            <p:cNvPr id="22" name="框架 21"/>
            <p:cNvSpPr/>
            <p:nvPr/>
          </p:nvSpPr>
          <p:spPr>
            <a:xfrm>
              <a:off x="6112727" y="2904893"/>
              <a:ext cx="1497640" cy="1644806"/>
            </a:xfrm>
            <a:prstGeom prst="frame">
              <a:avLst>
                <a:gd name="adj1" fmla="val 55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三角形 22"/>
            <p:cNvSpPr/>
            <p:nvPr/>
          </p:nvSpPr>
          <p:spPr>
            <a:xfrm>
              <a:off x="6112726" y="2272063"/>
              <a:ext cx="1497641" cy="608980"/>
            </a:xfrm>
            <a:prstGeom prst="triangle">
              <a:avLst>
                <a:gd name="adj" fmla="val 4942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3258544" y="841138"/>
            <a:ext cx="3109701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Input:</a:t>
            </a:r>
            <a:endParaRPr lang="en-US" altLang="zh-CN" dirty="0"/>
          </a:p>
          <a:p>
            <a:r>
              <a:rPr lang="zh-CN" altLang="en-US" dirty="0"/>
              <a:t>2 2 1 5 </a:t>
            </a:r>
            <a:endParaRPr lang="zh-CN" altLang="en-US" dirty="0"/>
          </a:p>
          <a:p>
            <a:r>
              <a:rPr lang="en-US" altLang="zh-CN" dirty="0"/>
              <a:t>5</a:t>
            </a:r>
            <a:r>
              <a:rPr lang="zh-CN" altLang="en-US" dirty="0"/>
              <a:t>5 </a:t>
            </a:r>
            <a:r>
              <a:rPr lang="en-US" altLang="zh-CN" dirty="0"/>
              <a:t>6</a:t>
            </a:r>
            <a:r>
              <a:rPr lang="zh-CN" altLang="en-US" dirty="0"/>
              <a:t>5 </a:t>
            </a:r>
            <a:endParaRPr lang="zh-CN" altLang="en-US" dirty="0"/>
          </a:p>
          <a:p>
            <a:r>
              <a:rPr lang="zh-CN" altLang="en-US" dirty="0"/>
              <a:t>40 60</a:t>
            </a:r>
            <a:endParaRPr lang="zh-CN" altLang="en-US" dirty="0"/>
          </a:p>
        </p:txBody>
      </p:sp>
      <p:sp>
        <p:nvSpPr>
          <p:cNvPr id="26" name="爆炸形 1 25"/>
          <p:cNvSpPr/>
          <p:nvPr/>
        </p:nvSpPr>
        <p:spPr>
          <a:xfrm>
            <a:off x="7447662" y="3416456"/>
            <a:ext cx="1713616" cy="1543050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Only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hold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1</a:t>
            </a:r>
            <a:r>
              <a:rPr kumimoji="1" lang="zh-CN" altLang="en-US" sz="1200" dirty="0"/>
              <a:t> </a:t>
            </a:r>
            <a:r>
              <a:rPr kumimoji="1" lang="en-US" altLang="zh-CN" sz="1200" dirty="0"/>
              <a:t>rabbit</a:t>
            </a:r>
            <a:endParaRPr kumimoji="1" lang="zh-CN" altLang="en-US" sz="1200" dirty="0"/>
          </a:p>
        </p:txBody>
      </p:sp>
      <p:sp>
        <p:nvSpPr>
          <p:cNvPr id="27" name="矩形 26"/>
          <p:cNvSpPr/>
          <p:nvPr/>
        </p:nvSpPr>
        <p:spPr>
          <a:xfrm>
            <a:off x="6989306" y="850231"/>
            <a:ext cx="3109701" cy="64633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CN" dirty="0"/>
              <a:t>Output:</a:t>
            </a:r>
            <a:endParaRPr lang="en-US" altLang="zh-CN" dirty="0"/>
          </a:p>
          <a:p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8" name="图片 2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908" y="734312"/>
            <a:ext cx="1832934" cy="1832934"/>
          </a:xfrm>
          <a:prstGeom prst="rect">
            <a:avLst/>
          </a:prstGeom>
        </p:spPr>
      </p:pic>
      <p:sp>
        <p:nvSpPr>
          <p:cNvPr id="29" name="矩形 28"/>
          <p:cNvSpPr/>
          <p:nvPr/>
        </p:nvSpPr>
        <p:spPr>
          <a:xfrm>
            <a:off x="121004" y="2363415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Legendary Grabbing Machine </a:t>
            </a:r>
            <a:endParaRPr lang="zh-CN" altLang="en-US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996" y="3802815"/>
            <a:ext cx="914400" cy="114300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5041" y="3755173"/>
            <a:ext cx="914400" cy="1143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0.01666 L 0.128 0.0273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73" y="-32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6 0.00486 L -0.1 0.0273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25" y="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 0.02731 C -0.13112 0.0868 -0.16224 0.14652 -0.2582 0.07384 C -0.35429 0.00115 -0.60508 -0.3213 -0.67604 -0.40857 " pathEditMode="relative" ptsTypes="AAA">
                                      <p:cBhvr>
                                        <p:cTn id="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49124" y="52086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Hint</a:t>
            </a:r>
            <a:r>
              <a:rPr kumimoji="1" lang="zh-CN" altLang="en-US" b="1" dirty="0"/>
              <a:t>：</a:t>
            </a:r>
            <a:endParaRPr kumimoji="1" lang="zh-CN" altLang="en-US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49123" y="1186934"/>
            <a:ext cx="80096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Sort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nests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endParaRPr lang="en-US" altLang="zh-CN" dirty="0"/>
          </a:p>
          <a:p>
            <a:r>
              <a:rPr lang="en-US" altLang="zh-CN" dirty="0"/>
              <a:t>Sort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bunnies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position</a:t>
            </a:r>
            <a:r>
              <a:rPr lang="zh-CN" altLang="en-US" dirty="0"/>
              <a:t> </a:t>
            </a:r>
            <a:endParaRPr lang="zh-CN" altLang="en-US" dirty="0"/>
          </a:p>
          <a:p>
            <a:r>
              <a:rPr lang="en-US" altLang="zh-CN" dirty="0"/>
              <a:t>Start from one direction or another, greedily fill the nests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Lab3.A:</a:t>
            </a:r>
            <a:r>
              <a:rPr lang="zh-CN" altLang="en-US" b="1" dirty="0"/>
              <a:t> </a:t>
            </a:r>
            <a:r>
              <a:rPr lang="en-US" altLang="zh-CN" b="1" dirty="0"/>
              <a:t>Food </a:t>
            </a:r>
            <a:r>
              <a:rPr lang="en-US" altLang="zh-CN" b="1" dirty="0"/>
              <a:t>chain</a:t>
            </a:r>
            <a:endParaRPr lang="en-US" altLang="zh-C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altLang="zh-CN" dirty="0"/>
                  <a:t>There are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predation relationships among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 species in some fauna. It is guaranteed that there is no cyclic predation in the food web.</a:t>
                </a:r>
                <a:endParaRPr lang="en-US" altLang="zh-CN" dirty="0"/>
              </a:p>
              <a:p>
                <a:pPr algn="just"/>
                <a:r>
                  <a:rPr lang="en-US" altLang="zh-CN" dirty="0"/>
                  <a:t>A food chain is defined by a sequence of species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, where</a:t>
                </a:r>
                <a:endParaRPr lang="en-US" altLang="zh-CN" dirty="0"/>
              </a:p>
              <a:p>
                <a:pPr lvl="1" algn="just"/>
                <a:r>
                  <a:rPr lang="en-US" altLang="zh-CN" dirty="0"/>
                  <a:t>nothing can prey on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 can prey on nothing</a:t>
                </a:r>
                <a:endParaRPr lang="en-US" altLang="zh-CN" dirty="0"/>
              </a:p>
              <a:p>
                <a:pPr lvl="1" algn="just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 can prey on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err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 for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/>
              </a:p>
              <a:p>
                <a:pPr algn="just"/>
                <a:r>
                  <a:rPr lang="en-US" altLang="zh-CN" dirty="0"/>
                  <a:t>Two food chains are different, if and only if their sequences are different.</a:t>
                </a:r>
                <a:endParaRPr lang="en-US" altLang="zh-CN" dirty="0"/>
              </a:p>
              <a:p>
                <a:pPr algn="just"/>
                <a:r>
                  <a:rPr lang="en-US" altLang="zh-CN" dirty="0"/>
                  <a:t>Now each of these 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zh-CN" dirty="0"/>
                  <a:t> species wants to know how many food chains involve with it, module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altLang="zh-CN" dirty="0"/>
                  <a:t>.</a:t>
                </a:r>
                <a:endParaRPr lang="en-US" altLang="zh-CN" dirty="0"/>
              </a:p>
              <a:p>
                <a:pPr algn="just"/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6" r="4" b="-5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834" y="1579398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134" y="2125498"/>
            <a:ext cx="56938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5 6 </a:t>
            </a:r>
            <a:endParaRPr lang="en-US" altLang="zh-CN" b="1" dirty="0"/>
          </a:p>
          <a:p>
            <a:r>
              <a:rPr lang="en-US" altLang="zh-CN" b="1" dirty="0"/>
              <a:t>4 5 </a:t>
            </a:r>
            <a:endParaRPr lang="en-US" altLang="zh-CN" b="1" dirty="0"/>
          </a:p>
          <a:p>
            <a:r>
              <a:rPr lang="en-US" altLang="zh-CN" b="1" dirty="0"/>
              <a:t>4 3 </a:t>
            </a:r>
            <a:endParaRPr lang="en-US" altLang="zh-CN" b="1" dirty="0"/>
          </a:p>
          <a:p>
            <a:r>
              <a:rPr lang="en-US" altLang="zh-CN" b="1" dirty="0"/>
              <a:t>2 4 </a:t>
            </a:r>
            <a:endParaRPr lang="en-US" altLang="zh-CN" b="1" dirty="0"/>
          </a:p>
          <a:p>
            <a:r>
              <a:rPr lang="en-US" altLang="zh-CN" b="1" dirty="0"/>
              <a:t>3 1 </a:t>
            </a:r>
            <a:endParaRPr lang="en-US" altLang="zh-CN" b="1" dirty="0"/>
          </a:p>
          <a:p>
            <a:r>
              <a:rPr lang="en-US" altLang="zh-CN" b="1" dirty="0"/>
              <a:t>2 3 </a:t>
            </a:r>
            <a:endParaRPr lang="en-US" altLang="zh-CN" b="1" dirty="0"/>
          </a:p>
          <a:p>
            <a:r>
              <a:rPr lang="en-US" altLang="zh-CN" b="1" dirty="0"/>
              <a:t>5 1</a:t>
            </a:r>
            <a:endParaRPr kumimoji="1" lang="zh-CN" altLang="en-US" b="1" dirty="0"/>
          </a:p>
        </p:txBody>
      </p:sp>
      <p:sp>
        <p:nvSpPr>
          <p:cNvPr id="12" name="下箭头 11"/>
          <p:cNvSpPr/>
          <p:nvPr/>
        </p:nvSpPr>
        <p:spPr>
          <a:xfrm>
            <a:off x="9256962" y="5503594"/>
            <a:ext cx="419100" cy="558800"/>
          </a:xfrm>
          <a:prstGeom prst="downArrow">
            <a:avLst/>
          </a:prstGeom>
          <a:solidFill>
            <a:schemeClr val="accent2"/>
          </a:solidFill>
          <a:ln>
            <a:solidFill>
              <a:srgbClr val="E43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680209" y="6211669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1</a:t>
            </a:r>
            <a:endParaRPr kumimoji="1" lang="en-US" altLang="zh-CN" dirty="0"/>
          </a:p>
          <a:p>
            <a:r>
              <a:rPr kumimoji="1" lang="en-US" altLang="zh-CN" b="1" dirty="0"/>
              <a:t>3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3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2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</a:t>
            </a:r>
            <a:endParaRPr kumimoji="1" lang="zh-CN" altLang="en-US" b="1" dirty="0"/>
          </a:p>
        </p:txBody>
      </p:sp>
      <p:sp>
        <p:nvSpPr>
          <p:cNvPr id="15" name="椭圆 14"/>
          <p:cNvSpPr/>
          <p:nvPr/>
        </p:nvSpPr>
        <p:spPr>
          <a:xfrm>
            <a:off x="2770265" y="212549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5931709" y="2853400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22" name="椭圆 21"/>
          <p:cNvSpPr/>
          <p:nvPr/>
        </p:nvSpPr>
        <p:spPr>
          <a:xfrm>
            <a:off x="4374638" y="212549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23" name="椭圆 22"/>
          <p:cNvSpPr/>
          <p:nvPr/>
        </p:nvSpPr>
        <p:spPr>
          <a:xfrm>
            <a:off x="4415009" y="366045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2770265" y="366045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41" name="直线箭头连接符 40"/>
          <p:cNvCxnSpPr>
            <a:stCxn id="23" idx="2"/>
            <a:endCxn id="44" idx="6"/>
          </p:cNvCxnSpPr>
          <p:nvPr/>
        </p:nvCxnSpPr>
        <p:spPr>
          <a:xfrm flipH="1">
            <a:off x="3165149" y="3856787"/>
            <a:ext cx="1249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线箭头连接符 47"/>
          <p:cNvCxnSpPr>
            <a:stCxn id="23" idx="0"/>
            <a:endCxn id="22" idx="4"/>
          </p:cNvCxnSpPr>
          <p:nvPr/>
        </p:nvCxnSpPr>
        <p:spPr>
          <a:xfrm flipH="1" flipV="1">
            <a:off x="4572080" y="2518166"/>
            <a:ext cx="40371" cy="11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线箭头连接符 50"/>
          <p:cNvCxnSpPr>
            <a:stCxn id="21" idx="3"/>
            <a:endCxn id="23" idx="6"/>
          </p:cNvCxnSpPr>
          <p:nvPr/>
        </p:nvCxnSpPr>
        <p:spPr>
          <a:xfrm flipH="1">
            <a:off x="4809893" y="3188563"/>
            <a:ext cx="1179645" cy="66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线箭头连接符 53"/>
          <p:cNvCxnSpPr>
            <a:stCxn id="22" idx="2"/>
            <a:endCxn id="15" idx="6"/>
          </p:cNvCxnSpPr>
          <p:nvPr/>
        </p:nvCxnSpPr>
        <p:spPr>
          <a:xfrm flipH="1">
            <a:off x="3165149" y="2321832"/>
            <a:ext cx="1209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线箭头连接符 56"/>
          <p:cNvCxnSpPr>
            <a:stCxn id="21" idx="1"/>
            <a:endCxn id="22" idx="6"/>
          </p:cNvCxnSpPr>
          <p:nvPr/>
        </p:nvCxnSpPr>
        <p:spPr>
          <a:xfrm flipH="1" flipV="1">
            <a:off x="4769522" y="2321832"/>
            <a:ext cx="1220016" cy="58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/>
          <p:cNvCxnSpPr>
            <a:stCxn id="44" idx="0"/>
            <a:endCxn id="15" idx="4"/>
          </p:cNvCxnSpPr>
          <p:nvPr/>
        </p:nvCxnSpPr>
        <p:spPr>
          <a:xfrm flipV="1">
            <a:off x="2967707" y="2518166"/>
            <a:ext cx="0" cy="11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3" name="表格 93"/>
          <p:cNvGraphicFramePr>
            <a:graphicFrameLocks noGrp="1"/>
          </p:cNvGraphicFramePr>
          <p:nvPr/>
        </p:nvGraphicFramePr>
        <p:xfrm>
          <a:off x="7278205" y="1503680"/>
          <a:ext cx="4157587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1"/>
                <a:gridCol w="1819479"/>
                <a:gridCol w="10620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 chains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number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[2,4,5,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,3,1]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,4,3,1]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,4,5,1]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,1]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,1]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,3,1]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,5,1]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zh-CN" dirty="0"/>
                        <a:t>,1]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41834" y="1579398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56134" y="2125498"/>
            <a:ext cx="56938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8 8 </a:t>
            </a:r>
            <a:endParaRPr lang="en-US" altLang="zh-CN" dirty="0"/>
          </a:p>
          <a:p>
            <a:r>
              <a:rPr lang="en-US" altLang="zh-CN" dirty="0"/>
              <a:t>2 4 </a:t>
            </a:r>
            <a:endParaRPr lang="en-US" altLang="zh-CN" dirty="0"/>
          </a:p>
          <a:p>
            <a:r>
              <a:rPr lang="en-US" altLang="zh-CN" dirty="0"/>
              <a:t>7 5 </a:t>
            </a:r>
            <a:endParaRPr lang="en-US" altLang="zh-CN" dirty="0"/>
          </a:p>
          <a:p>
            <a:r>
              <a:rPr lang="en-US" altLang="zh-CN" dirty="0"/>
              <a:t>3 4 </a:t>
            </a:r>
            <a:endParaRPr lang="en-US" altLang="zh-CN" dirty="0"/>
          </a:p>
          <a:p>
            <a:r>
              <a:rPr lang="en-US" altLang="zh-CN" dirty="0"/>
              <a:t>3 6 </a:t>
            </a:r>
            <a:endParaRPr lang="en-US" altLang="zh-CN" dirty="0"/>
          </a:p>
          <a:p>
            <a:r>
              <a:rPr lang="en-US" altLang="zh-CN" dirty="0"/>
              <a:t>2 6 </a:t>
            </a:r>
            <a:endParaRPr lang="en-US" altLang="zh-CN" dirty="0"/>
          </a:p>
          <a:p>
            <a:r>
              <a:rPr lang="en-US" altLang="zh-CN" dirty="0"/>
              <a:t>7 8 </a:t>
            </a:r>
            <a:endParaRPr lang="en-US" altLang="zh-CN" dirty="0"/>
          </a:p>
          <a:p>
            <a:r>
              <a:rPr lang="en-US" altLang="zh-CN" dirty="0"/>
              <a:t>2 3 </a:t>
            </a:r>
            <a:endParaRPr lang="en-US" altLang="zh-CN" dirty="0"/>
          </a:p>
          <a:p>
            <a:r>
              <a:rPr lang="en-US" altLang="zh-CN" dirty="0"/>
              <a:t>5 1</a:t>
            </a:r>
            <a:endParaRPr kumimoji="1" lang="zh-CN" altLang="en-US" b="1" dirty="0"/>
          </a:p>
        </p:txBody>
      </p:sp>
      <p:sp>
        <p:nvSpPr>
          <p:cNvPr id="4" name="下箭头 3"/>
          <p:cNvSpPr/>
          <p:nvPr/>
        </p:nvSpPr>
        <p:spPr>
          <a:xfrm>
            <a:off x="8993229" y="5563034"/>
            <a:ext cx="419100" cy="558800"/>
          </a:xfrm>
          <a:prstGeom prst="downArrow">
            <a:avLst/>
          </a:prstGeom>
          <a:solidFill>
            <a:schemeClr val="accent2"/>
          </a:solidFill>
          <a:ln>
            <a:solidFill>
              <a:srgbClr val="E43D6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89592" y="6121834"/>
            <a:ext cx="2081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Output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2</a:t>
            </a:r>
            <a:endParaRPr kumimoji="1" lang="en-US" altLang="zh-CN" dirty="0"/>
          </a:p>
          <a:p>
            <a:r>
              <a:rPr lang="en-US" altLang="zh-CN" b="1" dirty="0"/>
              <a:t>1 4 2 2 1 2 2 1</a:t>
            </a:r>
            <a:endParaRPr kumimoji="1" lang="zh-CN" altLang="en-US" b="1" dirty="0"/>
          </a:p>
        </p:txBody>
      </p:sp>
      <p:sp>
        <p:nvSpPr>
          <p:cNvPr id="6" name="椭圆 5"/>
          <p:cNvSpPr/>
          <p:nvPr/>
        </p:nvSpPr>
        <p:spPr>
          <a:xfrm>
            <a:off x="3428661" y="185034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310949" y="3434790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261431" y="249284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3667475" y="4007066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358037" y="2871111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12" name="直线箭头连接符 11"/>
          <p:cNvCxnSpPr>
            <a:stCxn id="8" idx="3"/>
            <a:endCxn id="9" idx="0"/>
          </p:cNvCxnSpPr>
          <p:nvPr/>
        </p:nvCxnSpPr>
        <p:spPr>
          <a:xfrm flipH="1">
            <a:off x="3864917" y="2828006"/>
            <a:ext cx="454343" cy="1179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7"/>
            <a:endCxn id="18" idx="4"/>
          </p:cNvCxnSpPr>
          <p:nvPr/>
        </p:nvCxnSpPr>
        <p:spPr>
          <a:xfrm flipV="1">
            <a:off x="5648004" y="2263693"/>
            <a:ext cx="148404" cy="122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7" idx="1"/>
            <a:endCxn id="8" idx="5"/>
          </p:cNvCxnSpPr>
          <p:nvPr/>
        </p:nvCxnSpPr>
        <p:spPr>
          <a:xfrm flipH="1" flipV="1">
            <a:off x="4598486" y="2828006"/>
            <a:ext cx="770292" cy="66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10" idx="7"/>
            <a:endCxn id="6" idx="3"/>
          </p:cNvCxnSpPr>
          <p:nvPr/>
        </p:nvCxnSpPr>
        <p:spPr>
          <a:xfrm flipV="1">
            <a:off x="2695092" y="2185511"/>
            <a:ext cx="791398" cy="743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93"/>
          <p:cNvGraphicFramePr>
            <a:graphicFrameLocks noGrp="1"/>
          </p:cNvGraphicFramePr>
          <p:nvPr/>
        </p:nvGraphicFramePr>
        <p:xfrm>
          <a:off x="6994330" y="424574"/>
          <a:ext cx="4157587" cy="523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1"/>
                <a:gridCol w="1819479"/>
                <a:gridCol w="10620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 chains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number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[7,5,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,4]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,3,4]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,6]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,3,6]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,4]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,6]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[7,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[2,3,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,5,1]</a:t>
                      </a:r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,8]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[7,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椭圆 17"/>
          <p:cNvSpPr/>
          <p:nvPr/>
        </p:nvSpPr>
        <p:spPr>
          <a:xfrm>
            <a:off x="5598966" y="1871025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/>
          </a:p>
        </p:txBody>
      </p:sp>
      <p:sp>
        <p:nvSpPr>
          <p:cNvPr id="19" name="椭圆 18"/>
          <p:cNvSpPr/>
          <p:nvPr/>
        </p:nvSpPr>
        <p:spPr>
          <a:xfrm>
            <a:off x="1963153" y="4178854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7</a:t>
            </a:r>
            <a:endParaRPr kumimoji="1" lang="zh-CN" altLang="en-US" dirty="0"/>
          </a:p>
        </p:txBody>
      </p:sp>
      <p:cxnSp>
        <p:nvCxnSpPr>
          <p:cNvPr id="20" name="直线箭头连接符 19"/>
          <p:cNvCxnSpPr>
            <a:stCxn id="19" idx="0"/>
            <a:endCxn id="10" idx="4"/>
          </p:cNvCxnSpPr>
          <p:nvPr/>
        </p:nvCxnSpPr>
        <p:spPr>
          <a:xfrm flipV="1">
            <a:off x="2160595" y="3263779"/>
            <a:ext cx="394884" cy="915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线箭头连接符 25"/>
          <p:cNvCxnSpPr>
            <a:stCxn id="8" idx="7"/>
            <a:endCxn id="18" idx="2"/>
          </p:cNvCxnSpPr>
          <p:nvPr/>
        </p:nvCxnSpPr>
        <p:spPr>
          <a:xfrm flipV="1">
            <a:off x="4598486" y="2067359"/>
            <a:ext cx="1000480" cy="48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/>
          <p:cNvSpPr/>
          <p:nvPr/>
        </p:nvSpPr>
        <p:spPr>
          <a:xfrm>
            <a:off x="3129599" y="3637056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8</a:t>
            </a:r>
            <a:endParaRPr kumimoji="1" lang="zh-CN" altLang="en-US" dirty="0"/>
          </a:p>
        </p:txBody>
      </p:sp>
      <p:cxnSp>
        <p:nvCxnSpPr>
          <p:cNvPr id="32" name="直线箭头连接符 31"/>
          <p:cNvCxnSpPr>
            <a:stCxn id="19" idx="6"/>
            <a:endCxn id="31" idx="2"/>
          </p:cNvCxnSpPr>
          <p:nvPr/>
        </p:nvCxnSpPr>
        <p:spPr>
          <a:xfrm flipV="1">
            <a:off x="2358037" y="3833390"/>
            <a:ext cx="771562" cy="54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/>
          <p:cNvCxnSpPr>
            <a:stCxn id="7" idx="3"/>
            <a:endCxn id="9" idx="6"/>
          </p:cNvCxnSpPr>
          <p:nvPr/>
        </p:nvCxnSpPr>
        <p:spPr>
          <a:xfrm flipH="1">
            <a:off x="4062359" y="3769953"/>
            <a:ext cx="1306419" cy="43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1787" y="529030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Input</a:t>
            </a:r>
            <a:r>
              <a:rPr kumimoji="1" lang="zh-CN" altLang="en-US" dirty="0"/>
              <a:t> </a:t>
            </a:r>
            <a:r>
              <a:rPr kumimoji="1" lang="en-US" altLang="zh-CN" dirty="0"/>
              <a:t>3</a:t>
            </a:r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96087" y="1075130"/>
            <a:ext cx="57259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6 8 </a:t>
            </a:r>
            <a:endParaRPr lang="en-US" altLang="zh-CN" b="1" dirty="0"/>
          </a:p>
          <a:p>
            <a:r>
              <a:rPr lang="en-US" altLang="zh-CN" b="1" dirty="0"/>
              <a:t>4 5 </a:t>
            </a:r>
            <a:endParaRPr lang="en-US" altLang="zh-CN" b="1" dirty="0"/>
          </a:p>
          <a:p>
            <a:r>
              <a:rPr lang="en-US" altLang="zh-CN" b="1" dirty="0"/>
              <a:t>4 3 </a:t>
            </a:r>
            <a:endParaRPr lang="en-US" altLang="zh-CN" b="1" dirty="0"/>
          </a:p>
          <a:p>
            <a:r>
              <a:rPr lang="en-US" altLang="zh-CN" b="1" dirty="0"/>
              <a:t>2 4 </a:t>
            </a:r>
            <a:endParaRPr lang="en-US" altLang="zh-CN" b="1" dirty="0"/>
          </a:p>
          <a:p>
            <a:r>
              <a:rPr lang="en-US" altLang="zh-CN" b="1" dirty="0"/>
              <a:t>3 1 </a:t>
            </a:r>
            <a:endParaRPr lang="en-US" altLang="zh-CN" b="1" dirty="0"/>
          </a:p>
          <a:p>
            <a:r>
              <a:rPr lang="en-US" altLang="zh-CN" b="1" dirty="0"/>
              <a:t>2 3 </a:t>
            </a:r>
            <a:endParaRPr lang="en-US" altLang="zh-CN" b="1" dirty="0"/>
          </a:p>
          <a:p>
            <a:r>
              <a:rPr lang="en-US" altLang="zh-CN" b="1" dirty="0"/>
              <a:t>5 1</a:t>
            </a:r>
            <a:endParaRPr lang="en-US" altLang="zh-CN" b="1" dirty="0"/>
          </a:p>
          <a:p>
            <a:r>
              <a:rPr kumimoji="1" lang="en-US" altLang="zh-CN" b="1" dirty="0"/>
              <a:t>3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6</a:t>
            </a:r>
            <a:endParaRPr kumimoji="1" lang="en-US" altLang="zh-CN" b="1" dirty="0"/>
          </a:p>
          <a:p>
            <a:r>
              <a:rPr kumimoji="1" lang="en-US" altLang="zh-CN" b="1" dirty="0"/>
              <a:t>6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1</a:t>
            </a:r>
            <a:endParaRPr kumimoji="1" lang="zh-CN" altLang="en-US" b="1" dirty="0"/>
          </a:p>
        </p:txBody>
      </p:sp>
      <p:sp>
        <p:nvSpPr>
          <p:cNvPr id="6" name="椭圆 5"/>
          <p:cNvSpPr/>
          <p:nvPr/>
        </p:nvSpPr>
        <p:spPr>
          <a:xfrm>
            <a:off x="2770265" y="212549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5931709" y="2853400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4374638" y="2125498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9" name="椭圆 8"/>
          <p:cNvSpPr/>
          <p:nvPr/>
        </p:nvSpPr>
        <p:spPr>
          <a:xfrm>
            <a:off x="4415009" y="366045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2770265" y="3660453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11" name="直线箭头连接符 10"/>
          <p:cNvCxnSpPr>
            <a:stCxn id="9" idx="2"/>
            <a:endCxn id="10" idx="6"/>
          </p:cNvCxnSpPr>
          <p:nvPr/>
        </p:nvCxnSpPr>
        <p:spPr>
          <a:xfrm flipH="1">
            <a:off x="3165149" y="3856787"/>
            <a:ext cx="1249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9" idx="0"/>
            <a:endCxn id="8" idx="4"/>
          </p:cNvCxnSpPr>
          <p:nvPr/>
        </p:nvCxnSpPr>
        <p:spPr>
          <a:xfrm flipH="1" flipV="1">
            <a:off x="4572080" y="2518166"/>
            <a:ext cx="40371" cy="11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7" idx="3"/>
            <a:endCxn id="9" idx="6"/>
          </p:cNvCxnSpPr>
          <p:nvPr/>
        </p:nvCxnSpPr>
        <p:spPr>
          <a:xfrm flipH="1">
            <a:off x="4809893" y="3188563"/>
            <a:ext cx="1179645" cy="66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2"/>
            <a:endCxn id="6" idx="6"/>
          </p:cNvCxnSpPr>
          <p:nvPr/>
        </p:nvCxnSpPr>
        <p:spPr>
          <a:xfrm flipH="1">
            <a:off x="3165149" y="2321832"/>
            <a:ext cx="1209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stCxn id="7" idx="1"/>
            <a:endCxn id="8" idx="6"/>
          </p:cNvCxnSpPr>
          <p:nvPr/>
        </p:nvCxnSpPr>
        <p:spPr>
          <a:xfrm flipH="1" flipV="1">
            <a:off x="4769522" y="2321832"/>
            <a:ext cx="1220016" cy="58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stCxn id="10" idx="0"/>
            <a:endCxn id="6" idx="4"/>
          </p:cNvCxnSpPr>
          <p:nvPr/>
        </p:nvCxnSpPr>
        <p:spPr>
          <a:xfrm flipV="1">
            <a:off x="2967707" y="2518166"/>
            <a:ext cx="0" cy="11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表格 93"/>
          <p:cNvGraphicFramePr>
            <a:graphicFrameLocks noGrp="1"/>
          </p:cNvGraphicFramePr>
          <p:nvPr/>
        </p:nvGraphicFramePr>
        <p:xfrm>
          <a:off x="6948059" y="132000"/>
          <a:ext cx="4157587" cy="641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6021"/>
                <a:gridCol w="1819479"/>
                <a:gridCol w="106208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 chains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number</a:t>
                      </a:r>
                      <a:endParaRPr lang="zh-CN" altLang="en-US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[2,4,5,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[2,3,6,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[2,4,3,6,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,3,1]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,4,3,1]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,4,5,1]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,3,6,1]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,4,3,6,1]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,1]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,6,1]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,6,1]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,3,1]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,5,1]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/>
                        <a:t>,6,1]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zh-CN" dirty="0"/>
                        <a:t>,1]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[2,3,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,1]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[2,4,3,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,1]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椭圆 17"/>
          <p:cNvSpPr/>
          <p:nvPr/>
        </p:nvSpPr>
        <p:spPr>
          <a:xfrm>
            <a:off x="3592637" y="1063520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/>
          </a:p>
        </p:txBody>
      </p:sp>
      <p:cxnSp>
        <p:nvCxnSpPr>
          <p:cNvPr id="19" name="直线箭头连接符 18"/>
          <p:cNvCxnSpPr>
            <a:stCxn id="8" idx="1"/>
            <a:endCxn id="18" idx="5"/>
          </p:cNvCxnSpPr>
          <p:nvPr/>
        </p:nvCxnSpPr>
        <p:spPr>
          <a:xfrm flipH="1" flipV="1">
            <a:off x="3929692" y="1398683"/>
            <a:ext cx="502775" cy="78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箭头连接符 21"/>
          <p:cNvCxnSpPr>
            <a:stCxn id="18" idx="3"/>
            <a:endCxn id="6" idx="0"/>
          </p:cNvCxnSpPr>
          <p:nvPr/>
        </p:nvCxnSpPr>
        <p:spPr>
          <a:xfrm flipH="1">
            <a:off x="2967707" y="1398683"/>
            <a:ext cx="682759" cy="72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89890" y="1271905"/>
                <a:ext cx="6824345" cy="3231515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noAutofit/>
              </a:bodyPr>
              <a:lstStyle/>
              <a:p>
                <a:r>
                  <a:rPr kumimoji="1" lang="en-US" altLang="zh-CN" dirty="0"/>
                  <a:t>Init all nodes chainsnumber to 0</a:t>
                </a:r>
                <a:endParaRPr kumimoji="1" lang="en-US" altLang="zh-CN" dirty="0"/>
              </a:p>
              <a:p>
                <a:r>
                  <a:rPr kumimoji="1" lang="en-US" altLang="zh-CN" dirty="0"/>
                  <a:t>Find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incoming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edges</a:t>
                </a:r>
                <a:endParaRPr kumimoji="1" lang="en-US" altLang="zh-CN" dirty="0"/>
              </a:p>
              <a:p>
                <a:r>
                  <a:rPr kumimoji="1" lang="en-US" altLang="zh-CN" dirty="0"/>
                  <a:t>    Init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their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chains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queue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While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empty: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</a:t>
                </a:r>
                <a:r>
                  <a:rPr kumimoji="1" lang="en-US" altLang="zh-CN" dirty="0"/>
                  <a:t>get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from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child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node: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       </a:t>
                </a:r>
                <a:r>
                  <a:rPr kumimoji="1" lang="en-US" altLang="zh-CN" dirty="0" err="1"/>
                  <a:t>c.indegree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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c.indegree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-1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       </a:t>
                </a:r>
                <a:r>
                  <a:rPr kumimoji="1" lang="en-US" altLang="zh-CN" dirty="0" err="1"/>
                  <a:t>c.chainsnumber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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c.chainsnumber+e</a:t>
                </a:r>
                <a:r>
                  <a:rPr kumimoji="1" lang="en-US" altLang="zh-CN" dirty="0"/>
                  <a:t>. </a:t>
                </a:r>
                <a:r>
                  <a:rPr kumimoji="1" lang="en-US" altLang="zh-CN" dirty="0" err="1"/>
                  <a:t>chainsnumber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      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c.indegree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  <a:endParaRPr kumimoji="1" lang="en-US" altLang="zh-CN" dirty="0"/>
              </a:p>
              <a:p>
                <a:r>
                  <a:rPr kumimoji="1" lang="zh-CN" altLang="en-US" dirty="0"/>
                  <a:t>                 </a:t>
                </a:r>
                <a:r>
                  <a:rPr kumimoji="1" lang="en-US" altLang="zh-CN" dirty="0"/>
                  <a:t>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  <a:p>
                <a:r>
                  <a:rPr kumimoji="1" lang="zh-CN" altLang="en-US" dirty="0"/>
                  <a:t>           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90" y="1271905"/>
                <a:ext cx="6824345" cy="3231515"/>
              </a:xfrm>
              <a:prstGeom prst="rect">
                <a:avLst/>
              </a:prstGeom>
              <a:blipFill rotWithShape="1">
                <a:blip r:embed="rId1"/>
                <a:stretch>
                  <a:fillRect l="-74" t="-157" r="-65" b="-13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89972" y="578734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</a:t>
            </a:r>
            <a:r>
              <a:rPr kumimoji="1" lang="zh-CN" altLang="en-US" dirty="0"/>
              <a:t> </a:t>
            </a:r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topo</a:t>
            </a:r>
            <a:r>
              <a:rPr kumimoji="1" lang="zh-CN" altLang="en-US" dirty="0"/>
              <a:t> </a:t>
            </a:r>
            <a:r>
              <a:rPr kumimoji="1" lang="en-US" altLang="zh-CN" dirty="0"/>
              <a:t>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chains</a:t>
            </a:r>
            <a:r>
              <a:rPr kumimoji="1" lang="zh-CN" altLang="en-US" dirty="0"/>
              <a:t> </a:t>
            </a:r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node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245700" y="2333957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1407144" y="3061859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850073" y="2333957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890444" y="3868912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245700" y="3868912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7" idx="2"/>
            <a:endCxn id="8" idx="6"/>
          </p:cNvCxnSpPr>
          <p:nvPr/>
        </p:nvCxnSpPr>
        <p:spPr>
          <a:xfrm flipH="1">
            <a:off x="8640584" y="4065246"/>
            <a:ext cx="12498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7" idx="0"/>
            <a:endCxn id="6" idx="4"/>
          </p:cNvCxnSpPr>
          <p:nvPr/>
        </p:nvCxnSpPr>
        <p:spPr>
          <a:xfrm flipH="1" flipV="1">
            <a:off x="10047515" y="2726625"/>
            <a:ext cx="40371" cy="11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  <a:endCxn id="7" idx="6"/>
          </p:cNvCxnSpPr>
          <p:nvPr/>
        </p:nvCxnSpPr>
        <p:spPr>
          <a:xfrm flipH="1">
            <a:off x="10285328" y="3397022"/>
            <a:ext cx="1179645" cy="668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6" idx="2"/>
            <a:endCxn id="4" idx="6"/>
          </p:cNvCxnSpPr>
          <p:nvPr/>
        </p:nvCxnSpPr>
        <p:spPr>
          <a:xfrm flipH="1">
            <a:off x="8640584" y="2530291"/>
            <a:ext cx="1209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5" idx="1"/>
            <a:endCxn id="6" idx="6"/>
          </p:cNvCxnSpPr>
          <p:nvPr/>
        </p:nvCxnSpPr>
        <p:spPr>
          <a:xfrm flipH="1" flipV="1">
            <a:off x="10244957" y="2530291"/>
            <a:ext cx="1220016" cy="589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0"/>
            <a:endCxn id="4" idx="4"/>
          </p:cNvCxnSpPr>
          <p:nvPr/>
        </p:nvCxnSpPr>
        <p:spPr>
          <a:xfrm flipV="1">
            <a:off x="8443142" y="2726625"/>
            <a:ext cx="0" cy="11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9068072" y="1271979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6" idx="1"/>
            <a:endCxn id="15" idx="5"/>
          </p:cNvCxnSpPr>
          <p:nvPr/>
        </p:nvCxnSpPr>
        <p:spPr>
          <a:xfrm flipH="1" flipV="1">
            <a:off x="9405127" y="1607142"/>
            <a:ext cx="502775" cy="78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5" idx="3"/>
            <a:endCxn id="4" idx="0"/>
          </p:cNvCxnSpPr>
          <p:nvPr/>
        </p:nvCxnSpPr>
        <p:spPr>
          <a:xfrm flipH="1">
            <a:off x="8443142" y="1607142"/>
            <a:ext cx="682759" cy="72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下箭头 17"/>
          <p:cNvSpPr/>
          <p:nvPr/>
        </p:nvSpPr>
        <p:spPr>
          <a:xfrm>
            <a:off x="9405127" y="4456253"/>
            <a:ext cx="306032" cy="59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19" name="表格 19"/>
          <p:cNvGraphicFramePr>
            <a:graphicFrameLocks noGrp="1"/>
          </p:cNvGraphicFramePr>
          <p:nvPr/>
        </p:nvGraphicFramePr>
        <p:xfrm>
          <a:off x="7731888" y="5507367"/>
          <a:ext cx="4070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57"/>
                <a:gridCol w="678357"/>
                <a:gridCol w="678357"/>
                <a:gridCol w="678357"/>
                <a:gridCol w="678357"/>
                <a:gridCol w="6783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3431367" y="5703650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Can’t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find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all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chains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number</a:t>
            </a:r>
            <a:endParaRPr kumimoji="1"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47129" y="5560689"/>
            <a:ext cx="1268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</a:rPr>
              <a:t>Why?</a:t>
            </a:r>
            <a:endParaRPr kumimoji="1" lang="en-US" altLang="zh-CN" sz="3200" b="1" dirty="0">
              <a:solidFill>
                <a:srgbClr val="FF0000"/>
              </a:solidFill>
            </a:endParaRPr>
          </a:p>
        </p:txBody>
      </p:sp>
      <p:sp>
        <p:nvSpPr>
          <p:cNvPr id="22" name="左箭头 21"/>
          <p:cNvSpPr/>
          <p:nvPr/>
        </p:nvSpPr>
        <p:spPr>
          <a:xfrm>
            <a:off x="6933237" y="5785610"/>
            <a:ext cx="555585" cy="194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左箭头 22"/>
          <p:cNvSpPr/>
          <p:nvPr/>
        </p:nvSpPr>
        <p:spPr>
          <a:xfrm>
            <a:off x="2626392" y="5780819"/>
            <a:ext cx="555585" cy="19477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93"/>
          <p:cNvGraphicFramePr>
            <a:graphicFrameLocks noGrp="1"/>
          </p:cNvGraphicFramePr>
          <p:nvPr/>
        </p:nvGraphicFramePr>
        <p:xfrm>
          <a:off x="616706" y="223520"/>
          <a:ext cx="5367405" cy="641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136"/>
                <a:gridCol w="1870975"/>
                <a:gridCol w="1092147"/>
                <a:gridCol w="109214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 chains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number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[2,4,5,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[2,3,6,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[2,4,3,6,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,3,1]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,4,3,1]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,4,5,1]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,3,6,1]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,4,3,6,1]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,1]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,6,1]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,6,1]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,3,1]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,5,1]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/>
                        <a:t>,6,1]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zh-CN" dirty="0"/>
                        <a:t>,1]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[2,3,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,1]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[2,4,3,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,1]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626503" y="2742493"/>
            <a:ext cx="494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Only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find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the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combination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before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the</a:t>
            </a:r>
            <a:r>
              <a:rPr kumimoji="1" lang="zh-CN" altLang="en-US" b="1" dirty="0">
                <a:solidFill>
                  <a:srgbClr val="FF0000"/>
                </a:solidFill>
              </a:rPr>
              <a:t> </a:t>
            </a:r>
            <a:r>
              <a:rPr kumimoji="1" lang="en-US" altLang="zh-CN" b="1" dirty="0">
                <a:solidFill>
                  <a:srgbClr val="FF0000"/>
                </a:solidFill>
              </a:rPr>
              <a:t>node</a:t>
            </a:r>
            <a:endParaRPr kumimoji="1" lang="en-US" altLang="zh-CN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93727" y="3746176"/>
            <a:ext cx="3214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b="1" dirty="0">
                <a:solidFill>
                  <a:srgbClr val="FF0000"/>
                </a:solidFill>
              </a:rPr>
              <a:t>How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to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find</a:t>
            </a:r>
            <a:r>
              <a:rPr kumimoji="1" lang="zh-CN" altLang="en-US" sz="3200" b="1" dirty="0">
                <a:solidFill>
                  <a:srgbClr val="FF0000"/>
                </a:solidFill>
              </a:rPr>
              <a:t> </a:t>
            </a:r>
            <a:r>
              <a:rPr kumimoji="1" lang="en-US" altLang="zh-CN" sz="3200" b="1" dirty="0">
                <a:solidFill>
                  <a:srgbClr val="FF0000"/>
                </a:solidFill>
              </a:rPr>
              <a:t>all?</a:t>
            </a:r>
            <a:endParaRPr kumimoji="1" lang="en-US" altLang="zh-CN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389972" y="1098359"/>
                <a:ext cx="6760845" cy="313817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dirty="0">
                    <a:sym typeface="+mn-ea"/>
                  </a:rPr>
                  <a:t>Init all nodes chainsnumber to 0</a:t>
                </a:r>
                <a:endParaRPr kumimoji="1" lang="en-US" altLang="zh-CN" dirty="0"/>
              </a:p>
              <a:p>
                <a:pPr algn="l"/>
                <a:r>
                  <a:rPr kumimoji="1" lang="en-US" altLang="zh-CN" dirty="0"/>
                  <a:t>Find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incoming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edges</a:t>
                </a:r>
                <a:endParaRPr kumimoji="1" lang="en-US" altLang="zh-CN" dirty="0"/>
              </a:p>
              <a:p>
                <a:pPr algn="l"/>
                <a:r>
                  <a:rPr kumimoji="1" lang="en-US" altLang="zh-CN" dirty="0"/>
                  <a:t>    Init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their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chains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1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queue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  <a:p>
                <a:pPr algn="l"/>
                <a:r>
                  <a:rPr kumimoji="1" lang="en-US" altLang="zh-CN" dirty="0"/>
                  <a:t>While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Q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empty:</a:t>
                </a:r>
                <a:endParaRPr kumimoji="1" lang="en-US" altLang="zh-CN" dirty="0"/>
              </a:p>
              <a:p>
                <a:pPr algn="l"/>
                <a:r>
                  <a:rPr kumimoji="1" lang="zh-CN" altLang="en-US" dirty="0"/>
                  <a:t>    </a:t>
                </a:r>
                <a:r>
                  <a:rPr kumimoji="1" lang="en-US" altLang="zh-CN" dirty="0"/>
                  <a:t>get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from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  <a:p>
                <a:pPr algn="l"/>
                <a:r>
                  <a:rPr kumimoji="1" lang="zh-CN" altLang="en-US" dirty="0"/>
                  <a:t>   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child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node:</a:t>
                </a:r>
                <a:endParaRPr kumimoji="1" lang="en-US" altLang="zh-CN" dirty="0"/>
              </a:p>
              <a:p>
                <a:pPr algn="l"/>
                <a:r>
                  <a:rPr kumimoji="1" lang="zh-CN" altLang="en-US" dirty="0"/>
                  <a:t>           </a:t>
                </a:r>
                <a:r>
                  <a:rPr kumimoji="1" lang="en-US" altLang="zh-CN" dirty="0" err="1"/>
                  <a:t>c.indegree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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c.indegree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-1</a:t>
                </a:r>
                <a:endParaRPr kumimoji="1" lang="en-US" altLang="zh-CN" dirty="0"/>
              </a:p>
              <a:p>
                <a:pPr algn="l"/>
                <a:r>
                  <a:rPr kumimoji="1" lang="zh-CN" altLang="en-US" dirty="0"/>
                  <a:t>           </a:t>
                </a:r>
                <a:r>
                  <a:rPr kumimoji="1" lang="en-US" altLang="zh-CN" dirty="0" err="1"/>
                  <a:t>c.chainsnumber</a:t>
                </a:r>
                <a:r>
                  <a:rPr kumimoji="1" lang="en-US" altLang="zh-CN" dirty="0">
                    <a:sym typeface="Wingdings" panose="05000000000000000000" pitchFamily="2" charset="2"/>
                  </a:rPr>
                  <a:t></a:t>
                </a:r>
                <a:r>
                  <a:rPr kumimoji="1" lang="en-US" altLang="zh-CN" dirty="0"/>
                  <a:t> </a:t>
                </a:r>
                <a:r>
                  <a:rPr kumimoji="1" lang="en-US" altLang="zh-CN" dirty="0" err="1"/>
                  <a:t>c.chainsnumber+e</a:t>
                </a:r>
                <a:r>
                  <a:rPr kumimoji="1" lang="en-US" altLang="zh-CN" dirty="0"/>
                  <a:t>. </a:t>
                </a:r>
                <a:r>
                  <a:rPr kumimoji="1" lang="en-US" altLang="zh-CN" dirty="0" err="1"/>
                  <a:t>chainsnumber</a:t>
                </a:r>
                <a:endParaRPr kumimoji="1" lang="en-US" altLang="zh-CN" dirty="0"/>
              </a:p>
              <a:p>
                <a:pPr algn="l"/>
                <a:r>
                  <a:rPr kumimoji="1" lang="zh-CN" altLang="en-US" dirty="0"/>
                  <a:t>           </a:t>
                </a:r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c.indegree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==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0</a:t>
                </a:r>
                <a:endParaRPr kumimoji="1" lang="en-US" altLang="zh-CN" dirty="0"/>
              </a:p>
              <a:p>
                <a:pPr algn="l"/>
                <a:r>
                  <a:rPr kumimoji="1" lang="zh-CN" altLang="en-US" dirty="0"/>
                  <a:t>                 </a:t>
                </a:r>
                <a:r>
                  <a:rPr kumimoji="1" lang="en-US" altLang="zh-CN" dirty="0"/>
                  <a:t>put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  <a:p>
                <a:pPr algn="l"/>
                <a:r>
                  <a:rPr kumimoji="1" lang="zh-CN" altLang="en-US" dirty="0"/>
                  <a:t>           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2" y="1098359"/>
                <a:ext cx="6760845" cy="3138170"/>
              </a:xfrm>
              <a:prstGeom prst="rect">
                <a:avLst/>
              </a:prstGeom>
              <a:blipFill rotWithShape="1">
                <a:blip r:embed="rId1"/>
                <a:stretch>
                  <a:fillRect l="-76" t="-156" r="-65" b="-148"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89972" y="578734"/>
            <a:ext cx="473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Reverse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edges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execute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again</a:t>
            </a:r>
            <a:r>
              <a:rPr kumimoji="1" lang="zh-CN" altLang="en-US" dirty="0"/>
              <a:t>：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8245700" y="2333957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1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11407144" y="3061859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850073" y="2333957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3</a:t>
            </a:r>
            <a:endParaRPr kumimoji="1"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890444" y="3868912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4</a:t>
            </a:r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8245700" y="3868912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5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stCxn id="7" idx="2"/>
            <a:endCxn id="8" idx="6"/>
          </p:cNvCxnSpPr>
          <p:nvPr/>
        </p:nvCxnSpPr>
        <p:spPr>
          <a:xfrm flipH="1">
            <a:off x="8640584" y="4065246"/>
            <a:ext cx="124986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/>
          <p:cNvCxnSpPr>
            <a:stCxn id="7" idx="0"/>
            <a:endCxn id="6" idx="4"/>
          </p:cNvCxnSpPr>
          <p:nvPr/>
        </p:nvCxnSpPr>
        <p:spPr>
          <a:xfrm flipH="1" flipV="1">
            <a:off x="10047515" y="2726625"/>
            <a:ext cx="40371" cy="114228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5" idx="3"/>
            <a:endCxn id="7" idx="6"/>
          </p:cNvCxnSpPr>
          <p:nvPr/>
        </p:nvCxnSpPr>
        <p:spPr>
          <a:xfrm flipH="1">
            <a:off x="10285328" y="3397022"/>
            <a:ext cx="1179645" cy="66822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>
            <a:stCxn id="6" idx="2"/>
            <a:endCxn id="4" idx="6"/>
          </p:cNvCxnSpPr>
          <p:nvPr/>
        </p:nvCxnSpPr>
        <p:spPr>
          <a:xfrm flipH="1">
            <a:off x="8640584" y="2530291"/>
            <a:ext cx="1209489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/>
          <p:cNvCxnSpPr>
            <a:stCxn id="5" idx="1"/>
            <a:endCxn id="6" idx="6"/>
          </p:cNvCxnSpPr>
          <p:nvPr/>
        </p:nvCxnSpPr>
        <p:spPr>
          <a:xfrm flipH="1" flipV="1">
            <a:off x="10244957" y="2530291"/>
            <a:ext cx="1220016" cy="589073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0"/>
            <a:endCxn id="4" idx="4"/>
          </p:cNvCxnSpPr>
          <p:nvPr/>
        </p:nvCxnSpPr>
        <p:spPr>
          <a:xfrm flipV="1">
            <a:off x="8443142" y="2726625"/>
            <a:ext cx="0" cy="114228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9068072" y="1271979"/>
            <a:ext cx="394884" cy="392668"/>
          </a:xfrm>
          <a:prstGeom prst="ellipse">
            <a:avLst/>
          </a:prstGeom>
          <a:solidFill>
            <a:srgbClr val="EECEC8"/>
          </a:solidFill>
          <a:ln>
            <a:solidFill>
              <a:srgbClr val="EEC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6</a:t>
            </a:r>
            <a:endParaRPr kumimoji="1" lang="zh-CN" altLang="en-US" dirty="0"/>
          </a:p>
        </p:txBody>
      </p:sp>
      <p:cxnSp>
        <p:nvCxnSpPr>
          <p:cNvPr id="16" name="直线箭头连接符 15"/>
          <p:cNvCxnSpPr>
            <a:stCxn id="6" idx="1"/>
            <a:endCxn id="15" idx="5"/>
          </p:cNvCxnSpPr>
          <p:nvPr/>
        </p:nvCxnSpPr>
        <p:spPr>
          <a:xfrm flipH="1" flipV="1">
            <a:off x="9405127" y="1607142"/>
            <a:ext cx="502775" cy="78432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箭头连接符 16"/>
          <p:cNvCxnSpPr>
            <a:stCxn id="15" idx="3"/>
            <a:endCxn id="4" idx="0"/>
          </p:cNvCxnSpPr>
          <p:nvPr/>
        </p:nvCxnSpPr>
        <p:spPr>
          <a:xfrm flipH="1">
            <a:off x="8443142" y="1607142"/>
            <a:ext cx="682759" cy="72681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下箭头 20"/>
          <p:cNvSpPr/>
          <p:nvPr/>
        </p:nvSpPr>
        <p:spPr>
          <a:xfrm>
            <a:off x="9405127" y="4456253"/>
            <a:ext cx="306032" cy="5903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22" name="表格 19"/>
          <p:cNvGraphicFramePr>
            <a:graphicFrameLocks noGrp="1"/>
          </p:cNvGraphicFramePr>
          <p:nvPr/>
        </p:nvGraphicFramePr>
        <p:xfrm>
          <a:off x="7731888" y="5507367"/>
          <a:ext cx="4070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357"/>
                <a:gridCol w="678357"/>
                <a:gridCol w="678357"/>
                <a:gridCol w="678357"/>
                <a:gridCol w="678357"/>
                <a:gridCol w="67835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6432377" y="5703650"/>
            <a:ext cx="10553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kumimoji="1" lang="en-US" b="1" dirty="0">
                <a:solidFill>
                  <a:srgbClr val="FF0000"/>
                </a:solidFill>
              </a:rPr>
              <a:t>Reverse</a:t>
            </a:r>
            <a:endParaRPr kumimoji="1"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93"/>
          <p:cNvGraphicFramePr>
            <a:graphicFrameLocks noGrp="1"/>
          </p:cNvGraphicFramePr>
          <p:nvPr/>
        </p:nvGraphicFramePr>
        <p:xfrm>
          <a:off x="281040" y="88900"/>
          <a:ext cx="7936985" cy="668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2248"/>
                <a:gridCol w="2298905"/>
                <a:gridCol w="1341944"/>
                <a:gridCol w="1341944"/>
                <a:gridCol w="134194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species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food chains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/>
                        <a:t>number</a:t>
                      </a:r>
                      <a:endParaRPr lang="zh-CN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Result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Reverse-result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[2,4,5,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/>
                        <a:t>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[2,3,6,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[2,4,3,6,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,3,1]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,4,3,1]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/>
                        <a:t>,4,5,1]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,3,6,1]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,4,3,6,1]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,1]</a:t>
                      </a:r>
                      <a:r>
                        <a:rPr lang="zh-CN" altLang="en-US" dirty="0"/>
                        <a:t> 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,6,1]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altLang="zh-CN" dirty="0"/>
                        <a:t>,6,1]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4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en-US" altLang="zh-CN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,3,1]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,5,1]</a:t>
                      </a:r>
                      <a:endParaRPr lang="en-US" altLang="zh-CN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en-US" altLang="zh-CN" dirty="0"/>
                        <a:t>,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en-US" altLang="zh-CN" dirty="0"/>
                        <a:t>,6,1]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[2,4,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5</a:t>
                      </a:r>
                      <a:r>
                        <a:rPr lang="en-US" altLang="zh-CN" dirty="0"/>
                        <a:t>,1]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[2,3,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,1]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[2,4,3,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6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,1]</a:t>
                      </a:r>
                      <a:endParaRPr lang="en-US" altLang="zh-CN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8426369" y="2291786"/>
            <a:ext cx="2976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number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result</a:t>
            </a:r>
            <a:r>
              <a:rPr kumimoji="1" lang="zh-CN" altLang="en-US" dirty="0"/>
              <a:t> * </a:t>
            </a:r>
            <a:r>
              <a:rPr kumimoji="1" lang="en-US" altLang="zh-CN" dirty="0"/>
              <a:t>Reverse</a:t>
            </a:r>
            <a:endParaRPr kumimoji="1"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离子会议室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离子会议室</Template>
  <TotalTime>0</TotalTime>
  <Words>4026</Words>
  <Application>WPS 演示</Application>
  <PresentationFormat>宽屏</PresentationFormat>
  <Paragraphs>712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Wingdings 3</vt:lpstr>
      <vt:lpstr>Arial</vt:lpstr>
      <vt:lpstr>Cambria Math</vt:lpstr>
      <vt:lpstr>Century Gothic</vt:lpstr>
      <vt:lpstr>微软雅黑</vt:lpstr>
      <vt:lpstr>Arial Unicode MS</vt:lpstr>
      <vt:lpstr>等线</vt:lpstr>
      <vt:lpstr>离子会议室</vt:lpstr>
      <vt:lpstr>Lab2 Solution&amp;Hint</vt:lpstr>
      <vt:lpstr>Lab3.A: Food chain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Lab3.B: Legendary Grabbing Machine 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Lab4</dc:title>
  <dc:creator>yezi</dc:creator>
  <cp:lastModifiedBy>维语_豆</cp:lastModifiedBy>
  <cp:revision>30</cp:revision>
  <dcterms:created xsi:type="dcterms:W3CDTF">2021-03-16T16:05:00Z</dcterms:created>
  <dcterms:modified xsi:type="dcterms:W3CDTF">2025-03-26T03:26:42Z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D13C63B940224DB6AFDE4ACAA0CBF103_12</vt:lpwstr>
  </property>
  <property fmtid="{D5CDD505-2E9C-101B-9397-08002B2CF9AE}" pid="3" name="KSOProductBuildVer">
    <vt:lpwstr>2052-12.1.0.20305</vt:lpwstr>
  </property>
</Properties>
</file>