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56" r:id="rId3"/>
    <p:sldId id="269" r:id="rId4"/>
    <p:sldId id="301" r:id="rId6"/>
    <p:sldId id="291" r:id="rId7"/>
    <p:sldId id="302" r:id="rId8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7EA"/>
    <a:srgbClr val="B31166"/>
    <a:srgbClr val="7F7F7F"/>
    <a:srgbClr val="E4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9"/>
    <p:restoredTop sz="95884"/>
  </p:normalViewPr>
  <p:slideViewPr>
    <p:cSldViewPr snapToGrid="0" snapToObjects="1">
      <p:cViewPr varScale="1">
        <p:scale>
          <a:sx n="110" d="100"/>
          <a:sy n="11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49A88-3623-E740-A81D-203533892F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DC3C-E253-9245-B214-3D6A401C0F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Lab3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0446" cy="706964"/>
          </a:xfrm>
        </p:spPr>
        <p:txBody>
          <a:bodyPr/>
          <a:lstStyle/>
          <a:p>
            <a:r>
              <a:rPr lang="en-US" altLang="zh-CN" sz="3200" b="1" dirty="0"/>
              <a:t>Lab3.A:</a:t>
            </a:r>
            <a:r>
              <a:rPr lang="zh-CN" altLang="en-US" sz="3200" b="1" dirty="0"/>
              <a:t> </a:t>
            </a:r>
            <a:r>
              <a:rPr lang="en-US" altLang="zh-CN" b="1" dirty="0"/>
              <a:t>LRU Cache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4" y="2468032"/>
            <a:ext cx="11015662" cy="3718456"/>
          </a:xfrm>
        </p:spPr>
        <p:txBody>
          <a:bodyPr>
            <a:normAutofit/>
          </a:bodyPr>
          <a:lstStyle/>
          <a:p>
            <a:r>
              <a:rPr lang="en-US" altLang="zh-CN" dirty="0"/>
              <a:t>You need to implement a </a:t>
            </a:r>
            <a:r>
              <a:rPr lang="en-US" altLang="zh-CN" b="1" dirty="0"/>
              <a:t>Least Recently Used (LRU) Cache</a:t>
            </a:r>
            <a:r>
              <a:rPr lang="en-US" altLang="zh-CN" dirty="0"/>
              <a:t> that supports the following operations efficiently:</a:t>
            </a:r>
            <a:endParaRPr lang="en-US" altLang="zh-CN" dirty="0"/>
          </a:p>
          <a:p>
            <a:pPr lvl="1"/>
            <a:r>
              <a:rPr lang="en-US" altLang="zh-CN" b="1" dirty="0"/>
              <a:t>get key - </a:t>
            </a:r>
            <a:r>
              <a:rPr lang="en-US" altLang="zh-CN" dirty="0"/>
              <a:t>Print the value of the key if the key exists, otherwise print </a:t>
            </a:r>
            <a:r>
              <a:rPr lang="en-US" altLang="zh-CN" b="1" dirty="0"/>
              <a:t>-1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b="1" dirty="0"/>
              <a:t>put key value</a:t>
            </a:r>
            <a:r>
              <a:rPr lang="en-US" altLang="zh-CN" dirty="0"/>
              <a:t> -</a:t>
            </a:r>
            <a:r>
              <a:rPr lang="zh-CN" altLang="en-US" dirty="0"/>
              <a:t> </a:t>
            </a:r>
            <a:r>
              <a:rPr lang="en-US" altLang="zh-CN" dirty="0"/>
              <a:t>Update the value of the key if the key exists. Otherwise, add the key-value pair to the cache. If the cache exceeds its capacity after this operation, evict the</a:t>
            </a:r>
            <a:r>
              <a:rPr lang="en-US" altLang="zh-CN" b="1" dirty="0"/>
              <a:t> least recently used key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Both operations must run in </a:t>
            </a:r>
            <a:r>
              <a:rPr lang="en-US" altLang="zh-CN" b="1" dirty="0"/>
              <a:t>O(1) average time complexity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The cache should be implemented without using</a:t>
            </a:r>
            <a:r>
              <a:rPr lang="en-US" altLang="zh-CN" b="1" dirty="0"/>
              <a:t> LinkedHashMap in Java. 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10102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2 9 </a:t>
            </a:r>
            <a:endParaRPr lang="en-US" altLang="zh-CN" b="1" dirty="0"/>
          </a:p>
          <a:p>
            <a:r>
              <a:rPr lang="en-US" altLang="zh-CN" b="1" dirty="0"/>
              <a:t>put 1 1 </a:t>
            </a:r>
            <a:endParaRPr lang="en-US" altLang="zh-CN" b="1" dirty="0"/>
          </a:p>
          <a:p>
            <a:r>
              <a:rPr lang="en-US" altLang="zh-CN" b="1" dirty="0"/>
              <a:t>put 2 2 </a:t>
            </a:r>
            <a:endParaRPr lang="en-US" altLang="zh-CN" b="1" dirty="0"/>
          </a:p>
          <a:p>
            <a:r>
              <a:rPr lang="en-US" altLang="zh-CN" b="1" dirty="0"/>
              <a:t>get 1 </a:t>
            </a:r>
            <a:endParaRPr lang="en-US" altLang="zh-CN" b="1" dirty="0"/>
          </a:p>
          <a:p>
            <a:r>
              <a:rPr lang="en-US" altLang="zh-CN" b="1" dirty="0"/>
              <a:t>put 3 3 </a:t>
            </a:r>
            <a:endParaRPr lang="en-US" altLang="zh-CN" b="1" dirty="0"/>
          </a:p>
          <a:p>
            <a:r>
              <a:rPr lang="en-US" altLang="zh-CN" b="1" dirty="0"/>
              <a:t>get 2 </a:t>
            </a:r>
            <a:endParaRPr lang="en-US" altLang="zh-CN" b="1" dirty="0"/>
          </a:p>
          <a:p>
            <a:r>
              <a:rPr lang="en-US" altLang="zh-CN" b="1" dirty="0"/>
              <a:t>put 4 4 </a:t>
            </a:r>
            <a:endParaRPr lang="en-US" altLang="zh-CN" b="1" dirty="0"/>
          </a:p>
          <a:p>
            <a:r>
              <a:rPr lang="en-US" altLang="zh-CN" b="1" dirty="0"/>
              <a:t>get 1 </a:t>
            </a:r>
            <a:endParaRPr lang="en-US" altLang="zh-CN" b="1" dirty="0"/>
          </a:p>
          <a:p>
            <a:r>
              <a:rPr lang="en-US" altLang="zh-CN" b="1" dirty="0"/>
              <a:t>get 3 </a:t>
            </a:r>
            <a:endParaRPr lang="en-US" altLang="zh-CN" b="1" dirty="0"/>
          </a:p>
          <a:p>
            <a:r>
              <a:rPr lang="en-US" altLang="zh-CN" b="1" dirty="0"/>
              <a:t>get 4</a:t>
            </a:r>
            <a:endParaRPr kumimoji="1"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319778" y="51563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79535" y="51563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60326" y="6846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Initial</a:t>
            </a:r>
            <a:r>
              <a:rPr kumimoji="1"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33576" y="68626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put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6319778" y="627864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79535" y="627864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19778" y="1195482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2:2</a:t>
            </a:r>
            <a:endParaRPr kumimoji="1"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979535" y="1195482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960326" y="121238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put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933576" y="183018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 ：</a:t>
            </a:r>
            <a:endParaRPr kumimoji="1"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6319778" y="1771787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979535" y="1771787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2:2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19778" y="2754264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3:3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979535" y="2754264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1:1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960326" y="277116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put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8174886" y="2754264"/>
            <a:ext cx="659757" cy="4861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2:2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174886" y="214270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evicted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40" idx="2"/>
            <a:endCxn id="39" idx="0"/>
          </p:cNvCxnSpPr>
          <p:nvPr/>
        </p:nvCxnSpPr>
        <p:spPr>
          <a:xfrm flipH="1">
            <a:off x="8504765" y="2512041"/>
            <a:ext cx="193662" cy="24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313992" y="2326363"/>
            <a:ext cx="312906" cy="369332"/>
          </a:xfrm>
          <a:prstGeom prst="rect">
            <a:avLst/>
          </a:prstGeom>
          <a:noFill/>
          <a:ln>
            <a:solidFill>
              <a:srgbClr val="B3116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960326" y="331087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6336750" y="3310879"/>
            <a:ext cx="389850" cy="369332"/>
          </a:xfrm>
          <a:prstGeom prst="rect">
            <a:avLst/>
          </a:prstGeom>
          <a:noFill/>
          <a:ln>
            <a:solidFill>
              <a:srgbClr val="B3116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319778" y="3775690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4:4</a:t>
            </a:r>
            <a:endParaRPr kumimoji="1"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979535" y="3775690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3:3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960326" y="379259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put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3960326" y="435730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 ：</a:t>
            </a:r>
            <a:endParaRPr kumimoji="1" lang="zh-CN" altLang="en-US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343318" y="4334155"/>
            <a:ext cx="389850" cy="369332"/>
          </a:xfrm>
          <a:prstGeom prst="rect">
            <a:avLst/>
          </a:prstGeom>
          <a:noFill/>
          <a:ln>
            <a:solidFill>
              <a:srgbClr val="B3116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60326" y="47660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 ：</a:t>
            </a:r>
            <a:endParaRPr kumimoji="1" lang="zh-CN" altLang="en-US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313992" y="6280319"/>
            <a:ext cx="312906" cy="369332"/>
          </a:xfrm>
          <a:prstGeom prst="rect">
            <a:avLst/>
          </a:prstGeom>
          <a:noFill/>
          <a:ln>
            <a:solidFill>
              <a:srgbClr val="B3116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993688" y="573241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 ：</a:t>
            </a:r>
            <a:endParaRPr kumimoji="1" lang="zh-CN" altLang="en-US" b="1" dirty="0"/>
          </a:p>
        </p:txBody>
      </p:sp>
      <p:sp>
        <p:nvSpPr>
          <p:cNvPr id="56" name="矩形 55"/>
          <p:cNvSpPr/>
          <p:nvPr/>
        </p:nvSpPr>
        <p:spPr>
          <a:xfrm>
            <a:off x="6302805" y="5732419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4:4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962562" y="5732419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3:3</a:t>
            </a:r>
            <a:endParaRPr kumimoji="1"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19778" y="4752280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3:3</a:t>
            </a:r>
            <a:endParaRPr kumimoji="1"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979535" y="4752280"/>
            <a:ext cx="659757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4:4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336750" y="5318330"/>
            <a:ext cx="312906" cy="369332"/>
          </a:xfrm>
          <a:prstGeom prst="rect">
            <a:avLst/>
          </a:prstGeom>
          <a:noFill/>
          <a:ln>
            <a:solidFill>
              <a:srgbClr val="B3116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1" name="右箭头 60"/>
          <p:cNvSpPr/>
          <p:nvPr/>
        </p:nvSpPr>
        <p:spPr>
          <a:xfrm>
            <a:off x="8322197" y="4752280"/>
            <a:ext cx="659757" cy="19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422127" y="407716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9560219" y="4579666"/>
            <a:ext cx="4106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</a:t>
            </a:r>
            <a:endParaRPr kumimoji="1" lang="en-US" altLang="zh-CN" b="1" dirty="0"/>
          </a:p>
          <a:p>
            <a:r>
              <a:rPr kumimoji="1" lang="en-US" altLang="zh-CN" b="1" dirty="0"/>
              <a:t>-1</a:t>
            </a:r>
            <a:endParaRPr kumimoji="1" lang="en-US" altLang="zh-CN" b="1" dirty="0"/>
          </a:p>
          <a:p>
            <a:r>
              <a:rPr kumimoji="1" lang="en-US" altLang="zh-CN" b="1" dirty="0"/>
              <a:t>-1</a:t>
            </a:r>
            <a:endParaRPr kumimoji="1" lang="en-US" altLang="zh-CN" b="1" dirty="0"/>
          </a:p>
          <a:p>
            <a:r>
              <a:rPr kumimoji="1" lang="en-US" altLang="zh-CN" b="1" dirty="0"/>
              <a:t>3</a:t>
            </a:r>
            <a:endParaRPr kumimoji="1" lang="en-US" altLang="zh-CN" b="1" dirty="0"/>
          </a:p>
          <a:p>
            <a:r>
              <a:rPr kumimoji="1" lang="en-US" altLang="zh-CN" b="1" dirty="0"/>
              <a:t>4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0446" cy="706964"/>
          </a:xfrm>
        </p:spPr>
        <p:txBody>
          <a:bodyPr/>
          <a:lstStyle/>
          <a:p>
            <a:r>
              <a:rPr lang="en-US" altLang="zh-CN" b="1" dirty="0"/>
              <a:t>Lab3.B: Task Scheduler</a:t>
            </a:r>
            <a:endParaRPr lang="en-US" altLang="zh-C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You are given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tasks and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available time slots.  </a:t>
                </a:r>
                <a:endParaRPr lang="en-US" altLang="zh-CN" dirty="0"/>
              </a:p>
              <a:p>
                <a:r>
                  <a:rPr lang="en-US" altLang="zh-CN" dirty="0"/>
                  <a:t>Each task has a time interval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and each time slot has an interval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A task can be scheduled </a:t>
                </a:r>
                <a:r>
                  <a:rPr lang="en-US" altLang="zh-CN" b="1" dirty="0"/>
                  <a:t>only if it is completely contained within </a:t>
                </a:r>
                <a:r>
                  <a:rPr lang="en-US" altLang="zh-CN" dirty="0"/>
                  <a:t>a single time slot</a:t>
                </a:r>
                <a:r>
                  <a:rPr lang="en-US" altLang="zh-CN" dirty="0"/>
                  <a:t>, i.e.,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 A time slot can be reused for multiple tasks.</a:t>
                </a:r>
                <a:endParaRPr lang="en-US" altLang="zh-CN" dirty="0"/>
              </a:p>
              <a:p>
                <a:r>
                  <a:rPr lang="en-US" altLang="zh-CN" dirty="0"/>
                  <a:t>Your goal is to </a:t>
                </a:r>
                <a:r>
                  <a:rPr lang="en-US" altLang="zh-CN" b="1" dirty="0"/>
                  <a:t>schedule as many tasks as possible</a:t>
                </a:r>
                <a:r>
                  <a:rPr lang="en-US" altLang="zh-CN" dirty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  <a:blipFill rotWithShape="1">
                <a:blip r:embed="rId1"/>
                <a:stretch>
                  <a:fillRect l="-3" t="-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81470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5 3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6 8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7 9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10 11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1 4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5 7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6 12</a:t>
            </a:r>
            <a:endParaRPr kumimoji="1" lang="en-US" altLang="zh-CN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9882502" y="176322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035199" y="2226991"/>
            <a:ext cx="32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b="1" dirty="0"/>
              <a:t>4</a:t>
            </a:r>
            <a:endParaRPr kumimoji="1"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56260" y="1351280"/>
            <a:ext cx="814705" cy="13830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6260" y="2766695"/>
            <a:ext cx="814705" cy="9226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88770" y="1858645"/>
            <a:ext cx="850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tasks </a:t>
            </a:r>
            <a:endParaRPr lang="en-US" altLang="zh-CN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4175" y="3043555"/>
            <a:ext cx="1663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time slots</a:t>
            </a:r>
            <a:endParaRPr lang="en-US" altLang="zh-CN" dirty="0">
              <a:sym typeface="+mn-ea"/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2033905" y="5394325"/>
            <a:ext cx="10043160" cy="1606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2403619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2" name="十字形 21"/>
          <p:cNvSpPr/>
          <p:nvPr/>
        </p:nvSpPr>
        <p:spPr>
          <a:xfrm>
            <a:off x="3793804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3" name="十字形 22"/>
          <p:cNvSpPr/>
          <p:nvPr/>
        </p:nvSpPr>
        <p:spPr>
          <a:xfrm>
            <a:off x="5183989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5" name="十字形 24"/>
          <p:cNvSpPr/>
          <p:nvPr/>
        </p:nvSpPr>
        <p:spPr>
          <a:xfrm>
            <a:off x="6574174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6" name="十字形 25"/>
          <p:cNvSpPr/>
          <p:nvPr/>
        </p:nvSpPr>
        <p:spPr>
          <a:xfrm>
            <a:off x="7964359" y="518352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7" name="十字形 26"/>
          <p:cNvSpPr/>
          <p:nvPr/>
        </p:nvSpPr>
        <p:spPr>
          <a:xfrm>
            <a:off x="9354544" y="518451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71966" y="5857176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3953983" y="5862751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346160" y="5868326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6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728177" y="5873901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8</a:t>
            </a:r>
            <a:endParaRPr kumimoji="1"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059394" y="5879476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441411" y="5885051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12</a:t>
            </a:r>
            <a:endParaRPr kumimoji="1" lang="en-US" altLang="zh-CN" dirty="0"/>
          </a:p>
        </p:txBody>
      </p:sp>
      <p:sp>
        <p:nvSpPr>
          <p:cNvPr id="14" name="十字形 13"/>
          <p:cNvSpPr/>
          <p:nvPr/>
        </p:nvSpPr>
        <p:spPr>
          <a:xfrm>
            <a:off x="1723534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5" name="十字形 14"/>
          <p:cNvSpPr/>
          <p:nvPr/>
        </p:nvSpPr>
        <p:spPr>
          <a:xfrm>
            <a:off x="3113719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6" name="十字形 15"/>
          <p:cNvSpPr/>
          <p:nvPr/>
        </p:nvSpPr>
        <p:spPr>
          <a:xfrm>
            <a:off x="4503904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7" name="十字形 16"/>
          <p:cNvSpPr/>
          <p:nvPr/>
        </p:nvSpPr>
        <p:spPr>
          <a:xfrm>
            <a:off x="5894089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8" name="十字形 17"/>
          <p:cNvSpPr/>
          <p:nvPr/>
        </p:nvSpPr>
        <p:spPr>
          <a:xfrm>
            <a:off x="7284274" y="518352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9" name="十字形 18"/>
          <p:cNvSpPr/>
          <p:nvPr/>
        </p:nvSpPr>
        <p:spPr>
          <a:xfrm>
            <a:off x="8674459" y="518451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88770" y="5149215"/>
            <a:ext cx="445135" cy="652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06486" y="5862256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</a:t>
            </a:r>
            <a:endParaRPr kumimoji="1" lang="en-US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3288503" y="5867831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4680680" y="5873406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062697" y="5878981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sp>
        <p:nvSpPr>
          <p:cNvPr id="39" name="文本框 38"/>
          <p:cNvSpPr txBox="1"/>
          <p:nvPr/>
        </p:nvSpPr>
        <p:spPr>
          <a:xfrm>
            <a:off x="7444714" y="5884556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9</a:t>
            </a:r>
            <a:endParaRPr kumimoji="1" lang="en-US" altLang="zh-CN" dirty="0"/>
          </a:p>
        </p:txBody>
      </p:sp>
      <p:sp>
        <p:nvSpPr>
          <p:cNvPr id="40" name="文本框 39"/>
          <p:cNvSpPr txBox="1"/>
          <p:nvPr/>
        </p:nvSpPr>
        <p:spPr>
          <a:xfrm>
            <a:off x="8775931" y="5890131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11</a:t>
            </a:r>
            <a:endParaRPr kumimoji="1"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2080260" y="3644900"/>
            <a:ext cx="2052955" cy="128079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endCxn id="22" idx="0"/>
          </p:cNvCxnSpPr>
          <p:nvPr/>
        </p:nvCxnSpPr>
        <p:spPr>
          <a:xfrm>
            <a:off x="4133850" y="2969260"/>
            <a:ext cx="0" cy="2190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42510" y="3689350"/>
            <a:ext cx="1391285" cy="128079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02275" y="1962150"/>
            <a:ext cx="4193540" cy="1280795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2066290" y="3054350"/>
            <a:ext cx="0" cy="2190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842510" y="2974975"/>
            <a:ext cx="0" cy="2190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233795" y="2980690"/>
            <a:ext cx="0" cy="2190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695180" y="1351280"/>
            <a:ext cx="0" cy="3830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513070" y="1563370"/>
            <a:ext cx="0" cy="3830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317865" y="2368550"/>
            <a:ext cx="702310" cy="0"/>
          </a:xfrm>
          <a:prstGeom prst="straightConnector1">
            <a:avLst/>
          </a:prstGeom>
          <a:ln>
            <a:gradFill>
              <a:gsLst>
                <a:gs pos="50000">
                  <a:srgbClr val="1F5FBF"/>
                </a:gs>
                <a:gs pos="0">
                  <a:srgbClr val="1486CB"/>
                </a:gs>
                <a:gs pos="100000">
                  <a:srgbClr val="2A34B2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233795" y="2395855"/>
            <a:ext cx="1404000" cy="0"/>
          </a:xfrm>
          <a:prstGeom prst="straightConnector1">
            <a:avLst/>
          </a:prstGeom>
          <a:ln>
            <a:gradFill>
              <a:gsLst>
                <a:gs pos="50000">
                  <a:srgbClr val="1F5FBF"/>
                </a:gs>
                <a:gs pos="0">
                  <a:srgbClr val="1486CB"/>
                </a:gs>
                <a:gs pos="100000">
                  <a:srgbClr val="2A34B2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044700" y="4076065"/>
            <a:ext cx="1404000" cy="0"/>
          </a:xfrm>
          <a:prstGeom prst="straightConnector1">
            <a:avLst/>
          </a:prstGeom>
          <a:ln>
            <a:gradFill>
              <a:gsLst>
                <a:gs pos="50000">
                  <a:srgbClr val="1F5FBF"/>
                </a:gs>
                <a:gs pos="0">
                  <a:srgbClr val="1486CB"/>
                </a:gs>
                <a:gs pos="100000">
                  <a:srgbClr val="2A34B2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540375" y="2717165"/>
            <a:ext cx="1404000" cy="0"/>
          </a:xfrm>
          <a:prstGeom prst="straightConnector1">
            <a:avLst/>
          </a:prstGeom>
          <a:ln>
            <a:gradFill>
              <a:gsLst>
                <a:gs pos="50000">
                  <a:srgbClr val="1F5FBF"/>
                </a:gs>
                <a:gs pos="0">
                  <a:srgbClr val="1486CB"/>
                </a:gs>
                <a:gs pos="100000">
                  <a:srgbClr val="2A34B2"/>
                </a:gs>
              </a:gsLst>
              <a:lin ang="5400000" scaled="0"/>
            </a:gra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698115" y="3689350"/>
            <a:ext cx="2106000" cy="0"/>
          </a:xfrm>
          <a:prstGeom prst="straightConnector1">
            <a:avLst/>
          </a:prstGeom>
          <a:ln w="28575">
            <a:gradFill>
              <a:gsLst>
                <a:gs pos="100000">
                  <a:srgbClr val="FF1744"/>
                </a:gs>
                <a:gs pos="0">
                  <a:srgbClr val="FF8A80"/>
                </a:gs>
              </a:gsLst>
              <a:path path="circle">
                <a:fillToRect l="100000" t="100000"/>
              </a:path>
              <a:tileRect r="-100000" b="-100000"/>
            </a:gra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乘号 59"/>
          <p:cNvSpPr/>
          <p:nvPr/>
        </p:nvSpPr>
        <p:spPr>
          <a:xfrm>
            <a:off x="3954145" y="3242945"/>
            <a:ext cx="519430" cy="833120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4364950,4364915,4364942,4364957]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1271</Words>
  <Application>WPS 演示</Application>
  <PresentationFormat>宽屏</PresentationFormat>
  <Paragraphs>145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Century Gothic</vt:lpstr>
      <vt:lpstr>微软雅黑</vt:lpstr>
      <vt:lpstr>Arial Unicode MS</vt:lpstr>
      <vt:lpstr>等线</vt:lpstr>
      <vt:lpstr>Calibri</vt:lpstr>
      <vt:lpstr>离子会议室</vt:lpstr>
      <vt:lpstr>Lab5 Questions</vt:lpstr>
      <vt:lpstr>Lab5.A: LRU Cache</vt:lpstr>
      <vt:lpstr>PowerPoint 演示文稿</vt:lpstr>
      <vt:lpstr>Lab5.B: CHAO MAN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yezi</dc:creator>
  <cp:lastModifiedBy>yao</cp:lastModifiedBy>
  <cp:revision>52</cp:revision>
  <dcterms:created xsi:type="dcterms:W3CDTF">2021-03-16T16:05:00Z</dcterms:created>
  <dcterms:modified xsi:type="dcterms:W3CDTF">2025-03-24T16:44:03Z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4195D218C403406FB1EDBD91044DB01B_12</vt:lpwstr>
  </property>
  <property fmtid="{D5CDD505-2E9C-101B-9397-08002B2CF9AE}" pid="3" name="KSOProductBuildVer">
    <vt:lpwstr>2052-12.1.0.20305</vt:lpwstr>
  </property>
</Properties>
</file>