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gif" ContentType="image/gif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6"/>
  </p:notesMasterIdLst>
  <p:sldIdLst>
    <p:sldId id="721" r:id="rId2"/>
    <p:sldId id="616" r:id="rId3"/>
    <p:sldId id="617" r:id="rId4"/>
    <p:sldId id="618" r:id="rId5"/>
    <p:sldId id="619" r:id="rId6"/>
    <p:sldId id="620" r:id="rId7"/>
    <p:sldId id="621" r:id="rId8"/>
    <p:sldId id="622" r:id="rId9"/>
    <p:sldId id="623" r:id="rId10"/>
    <p:sldId id="624" r:id="rId11"/>
    <p:sldId id="625" r:id="rId12"/>
    <p:sldId id="626" r:id="rId13"/>
    <p:sldId id="627" r:id="rId14"/>
    <p:sldId id="629" r:id="rId15"/>
    <p:sldId id="630" r:id="rId16"/>
    <p:sldId id="632" r:id="rId17"/>
    <p:sldId id="633" r:id="rId18"/>
    <p:sldId id="634" r:id="rId19"/>
    <p:sldId id="635" r:id="rId20"/>
    <p:sldId id="636" r:id="rId21"/>
    <p:sldId id="637" r:id="rId22"/>
    <p:sldId id="638" r:id="rId23"/>
    <p:sldId id="639" r:id="rId24"/>
    <p:sldId id="640" r:id="rId25"/>
    <p:sldId id="641" r:id="rId26"/>
    <p:sldId id="642" r:id="rId27"/>
    <p:sldId id="643" r:id="rId28"/>
    <p:sldId id="644" r:id="rId29"/>
    <p:sldId id="645" r:id="rId30"/>
    <p:sldId id="646" r:id="rId31"/>
    <p:sldId id="751" r:id="rId32"/>
    <p:sldId id="752" r:id="rId33"/>
    <p:sldId id="753" r:id="rId34"/>
    <p:sldId id="754" r:id="rId35"/>
    <p:sldId id="755" r:id="rId36"/>
    <p:sldId id="756" r:id="rId37"/>
    <p:sldId id="757" r:id="rId38"/>
    <p:sldId id="758" r:id="rId39"/>
    <p:sldId id="759" r:id="rId40"/>
    <p:sldId id="760" r:id="rId41"/>
    <p:sldId id="761" r:id="rId42"/>
    <p:sldId id="762" r:id="rId43"/>
    <p:sldId id="763" r:id="rId44"/>
    <p:sldId id="764" r:id="rId45"/>
    <p:sldId id="765" r:id="rId46"/>
    <p:sldId id="766" r:id="rId47"/>
    <p:sldId id="767" r:id="rId48"/>
    <p:sldId id="768" r:id="rId49"/>
    <p:sldId id="769" r:id="rId50"/>
    <p:sldId id="770" r:id="rId51"/>
    <p:sldId id="771" r:id="rId52"/>
    <p:sldId id="772" r:id="rId53"/>
    <p:sldId id="773" r:id="rId54"/>
    <p:sldId id="774" r:id="rId55"/>
    <p:sldId id="775" r:id="rId56"/>
    <p:sldId id="776" r:id="rId57"/>
    <p:sldId id="777" r:id="rId58"/>
    <p:sldId id="778" r:id="rId59"/>
    <p:sldId id="779" r:id="rId60"/>
    <p:sldId id="780" r:id="rId61"/>
    <p:sldId id="781" r:id="rId62"/>
    <p:sldId id="782" r:id="rId63"/>
    <p:sldId id="783" r:id="rId64"/>
    <p:sldId id="784" r:id="rId65"/>
    <p:sldId id="785" r:id="rId66"/>
    <p:sldId id="786" r:id="rId67"/>
    <p:sldId id="787" r:id="rId68"/>
    <p:sldId id="788" r:id="rId69"/>
    <p:sldId id="789" r:id="rId70"/>
    <p:sldId id="790" r:id="rId71"/>
    <p:sldId id="791" r:id="rId72"/>
    <p:sldId id="792" r:id="rId73"/>
    <p:sldId id="793" r:id="rId74"/>
    <p:sldId id="794" r:id="rId75"/>
    <p:sldId id="795" r:id="rId76"/>
    <p:sldId id="796" r:id="rId77"/>
    <p:sldId id="797" r:id="rId78"/>
    <p:sldId id="798" r:id="rId79"/>
    <p:sldId id="799" r:id="rId80"/>
    <p:sldId id="800" r:id="rId81"/>
    <p:sldId id="801" r:id="rId82"/>
    <p:sldId id="802" r:id="rId83"/>
    <p:sldId id="803" r:id="rId84"/>
    <p:sldId id="804" r:id="rId85"/>
    <p:sldId id="805" r:id="rId86"/>
    <p:sldId id="806" r:id="rId87"/>
    <p:sldId id="807" r:id="rId88"/>
    <p:sldId id="808" r:id="rId89"/>
    <p:sldId id="809" r:id="rId90"/>
    <p:sldId id="810" r:id="rId91"/>
    <p:sldId id="811" r:id="rId92"/>
    <p:sldId id="812" r:id="rId93"/>
    <p:sldId id="813" r:id="rId94"/>
    <p:sldId id="814" r:id="rId95"/>
    <p:sldId id="815" r:id="rId96"/>
    <p:sldId id="816" r:id="rId97"/>
    <p:sldId id="817" r:id="rId98"/>
    <p:sldId id="818" r:id="rId99"/>
    <p:sldId id="819" r:id="rId100"/>
    <p:sldId id="820" r:id="rId101"/>
    <p:sldId id="821" r:id="rId102"/>
    <p:sldId id="822" r:id="rId103"/>
    <p:sldId id="823" r:id="rId104"/>
    <p:sldId id="824" r:id="rId10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1EAE"/>
    <a:srgbClr val="8E0000"/>
    <a:srgbClr val="1744CC"/>
    <a:srgbClr val="A60000"/>
    <a:srgbClr val="C4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-497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2018/8/27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7713"/>
            <a:ext cx="6651625" cy="3741737"/>
          </a:xfrm>
        </p:spPr>
      </p:sp>
      <p:sp>
        <p:nvSpPr>
          <p:cNvPr id="12902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1290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pPr lvl="0" algn="r"/>
              <a:t>12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altLang="zh-CN" sz="1200" dirty="0"/>
              <a:pPr lvl="0" algn="r"/>
              <a:t>14</a:t>
            </a:fld>
            <a:endParaRPr lang="en-US" altLang="zh-CN" sz="1200" dirty="0"/>
          </a:p>
        </p:txBody>
      </p:sp>
      <p:sp>
        <p:nvSpPr>
          <p:cNvPr id="13005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7713"/>
            <a:ext cx="6651625" cy="3741737"/>
          </a:xfrm>
        </p:spPr>
      </p:sp>
      <p:sp>
        <p:nvSpPr>
          <p:cNvPr id="1300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I:\数据库系统\课件2017\课件素材及模板\章节背景.jpg章节背景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219710" y="202565"/>
            <a:ext cx="9079865" cy="6394450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695960" y="2405380"/>
            <a:ext cx="7607935" cy="1470025"/>
          </a:xfrm>
        </p:spPr>
        <p:txBody>
          <a:bodyPr>
            <a:scene3d>
              <a:camera prst="orthographicFront"/>
              <a:lightRig rig="threePt" dir="t"/>
            </a:scene3d>
          </a:bodyPr>
          <a:lstStyle>
            <a:lvl1pPr algn="ctr">
              <a:defRPr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pic>
        <p:nvPicPr>
          <p:cNvPr id="3" name="图片 2" descr="I:\数据库系统\课件2017\课件素材及模板\小题榜.gif小题榜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9530715" y="497840"/>
            <a:ext cx="2445385" cy="588200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0062845" y="474980"/>
            <a:ext cx="12001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小 题 榜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4294967295" hasCustomPrompt="1"/>
          </p:nvPr>
        </p:nvSpPr>
        <p:spPr>
          <a:xfrm>
            <a:off x="9502775" y="1083310"/>
            <a:ext cx="2499360" cy="495173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pPr lvl="0">
              <a:lnSpc>
                <a:spcPct val="150000"/>
              </a:lnSpc>
              <a:buFont typeface="Wingdings" panose="05000000000000000000" charset="0"/>
              <a:buChar char="w"/>
            </a:pP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I:\数据库系统\课件2017\课件素材及模板\课件背景.jpg课件背景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276225" y="252095"/>
            <a:ext cx="8979535" cy="6353810"/>
          </a:xfrm>
          <a:prstGeom prst="rect">
            <a:avLst/>
          </a:prstGeom>
          <a:ln w="19050"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47700" y="497840"/>
            <a:ext cx="6601460" cy="523875"/>
          </a:xfrm>
        </p:spPr>
        <p:txBody>
          <a:bodyPr/>
          <a:lstStyle>
            <a:lvl1pPr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47700" y="1397000"/>
            <a:ext cx="8300085" cy="4843780"/>
          </a:xfrm>
        </p:spPr>
        <p:txBody>
          <a:bodyPr/>
          <a:lstStyle>
            <a:lvl1pPr marL="313055" indent="-302260">
              <a:lnSpc>
                <a:spcPct val="120000"/>
              </a:lnSpc>
              <a:buClr>
                <a:srgbClr val="A60000"/>
              </a:buClr>
              <a:buSzPct val="70000"/>
              <a:buFont typeface="Wingdings" panose="05000000000000000000" charset="0"/>
              <a:buChar char="u"/>
              <a:defRPr sz="26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457200" indent="0">
              <a:lnSpc>
                <a:spcPct val="120000"/>
              </a:lnSpc>
              <a:buSzPct val="70000"/>
              <a:buFont typeface="Wingdings" panose="05000000000000000000" charset="0"/>
              <a:buNone/>
              <a:defRPr sz="22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2pPr>
            <a:lvl3pPr marL="914400" indent="0">
              <a:lnSpc>
                <a:spcPct val="120000"/>
              </a:lnSpc>
              <a:buSzPct val="70000"/>
              <a:buFont typeface="Wingdings" panose="05000000000000000000" charset="0"/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3pPr>
            <a:lvl4pPr marL="1371600" indent="0">
              <a:lnSpc>
                <a:spcPct val="120000"/>
              </a:lnSpc>
              <a:buSzPct val="70000"/>
              <a:buFont typeface="Wingdings" panose="05000000000000000000" charset="0"/>
              <a:buNone/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4pPr>
            <a:lvl5pPr marL="1828800" indent="0">
              <a:lnSpc>
                <a:spcPct val="120000"/>
              </a:lnSpc>
              <a:buSzPct val="70000"/>
              <a:buFont typeface="Wingdings" panose="05000000000000000000" charset="0"/>
              <a:buNone/>
              <a:defRPr sz="1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24115" y="6240780"/>
            <a:ext cx="1236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2" name="图片 1" descr="I:\数据库系统\课件2017\课件素材及模板\小题榜.gif小题榜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9556115" y="497840"/>
            <a:ext cx="2445385" cy="5957570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idx="4294967295" hasCustomPrompt="1"/>
          </p:nvPr>
        </p:nvSpPr>
        <p:spPr>
          <a:xfrm>
            <a:off x="9676130" y="1096010"/>
            <a:ext cx="2212975" cy="503428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pPr lvl="0">
              <a:lnSpc>
                <a:spcPct val="150000"/>
              </a:lnSpc>
              <a:buFont typeface="Wingdings" panose="05000000000000000000" charset="0"/>
              <a:buChar char="w"/>
            </a:pP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400800"/>
            <a:ext cx="2844800" cy="320675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3"/>
          </p:nvPr>
        </p:nvSpPr>
        <p:spPr>
          <a:xfrm>
            <a:off x="11144251" y="6500813"/>
            <a:ext cx="1047751" cy="320675"/>
          </a:xfrm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 12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413D4-FC34-443F-B5B8-9331D9CB1092}" type="datetimeFigureOut">
              <a:rPr lang="zh-CN" altLang="en-US" smtClean="0"/>
              <a:pPr/>
              <a:t>2018/8/27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B6564-4682-45AE-B0C3-E7FD0B7E28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Word_97_-_2003_Document1.doc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I:\数据库系统\课件2017\课件素材及模板\小题榜.gif小题榜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442450" y="571500"/>
            <a:ext cx="2497455" cy="5633720"/>
          </a:xfrm>
          <a:prstGeom prst="rect">
            <a:avLst/>
          </a:prstGeom>
        </p:spPr>
      </p:pic>
      <p:pic>
        <p:nvPicPr>
          <p:cNvPr id="8" name="图片 7" descr="I:\数据库系统\课件2017\课件素材及模板\章节背景.jpg章节背景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47015" y="262890"/>
            <a:ext cx="8886825" cy="6331585"/>
          </a:xfrm>
          <a:prstGeom prst="rect">
            <a:avLst/>
          </a:prstGeom>
          <a:effectLst/>
        </p:spPr>
      </p:pic>
      <p:sp>
        <p:nvSpPr>
          <p:cNvPr id="4" name="标题 3"/>
          <p:cNvSpPr>
            <a:spLocks noGrp="1"/>
          </p:cNvSpPr>
          <p:nvPr>
            <p:ph type="ctrTitle" idx="4294967295"/>
          </p:nvPr>
        </p:nvSpPr>
        <p:spPr>
          <a:xfrm>
            <a:off x="423545" y="1793875"/>
            <a:ext cx="8441055" cy="230378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dirty="0">
                <a:solidFill>
                  <a:srgbClr val="002060"/>
                </a:solidFill>
                <a:sym typeface="宋体" panose="02010600030101010101" pitchFamily="2" charset="-122"/>
              </a:rPr>
              <a:t>数据库系统概论</a:t>
            </a:r>
            <a:br>
              <a:rPr lang="zh-CN" altLang="en-US" dirty="0">
                <a:solidFill>
                  <a:srgbClr val="002060"/>
                </a:solidFill>
                <a:sym typeface="宋体" panose="02010600030101010101" pitchFamily="2" charset="-122"/>
              </a:rPr>
            </a:br>
            <a:r>
              <a:rPr lang="zh-CN" altLang="en-US" dirty="0">
                <a:solidFill>
                  <a:srgbClr val="002060"/>
                </a:solidFill>
                <a:sym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An Introduction to Database System</a:t>
            </a:r>
            <a:r>
              <a:rPr lang="en-US" altLang="zh-CN" sz="4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/>
            </a:r>
            <a:br>
              <a:rPr lang="en-US" altLang="zh-CN" sz="4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</a:br>
            <a:r>
              <a:rPr lang="en-US" altLang="zh-CN" sz="4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/>
            </a:r>
            <a:br>
              <a:rPr lang="en-US" altLang="zh-CN" sz="4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</a:br>
            <a:r>
              <a:rPr lang="zh-CN" altLang="en-US" sz="4000" dirty="0">
                <a:solidFill>
                  <a:srgbClr val="002060"/>
                </a:solidFill>
                <a:sym typeface="+mn-ea"/>
              </a:rPr>
              <a:t>第二章 </a:t>
            </a:r>
            <a:r>
              <a:rPr lang="zh-CN" altLang="en-US" sz="4000" dirty="0" smtClean="0">
                <a:solidFill>
                  <a:srgbClr val="002060"/>
                </a:solidFill>
                <a:sym typeface="+mn-ea"/>
              </a:rPr>
              <a:t>关系数据库</a:t>
            </a:r>
            <a:endParaRPr lang="zh-CN" altLang="en-US" sz="4000" b="1" strike="noStrike" noProof="1" smtClean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4294967295"/>
          </p:nvPr>
        </p:nvSpPr>
        <p:spPr>
          <a:xfrm>
            <a:off x="2475230" y="4358640"/>
            <a:ext cx="4338320" cy="502920"/>
          </a:xfrm>
        </p:spPr>
        <p:txBody>
          <a:bodyPr wrap="square" lIns="91440" tIns="45720" rIns="91440" bIns="45720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342900" lvl="0" indent="-342900" algn="ctr" eaLnBrk="1" hangingPunct="1">
              <a:buNone/>
            </a:pPr>
            <a:r>
              <a:rPr lang="zh-CN" altLang="zh-CN" dirty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主讲：任一凡</a:t>
            </a:r>
            <a:r>
              <a:rPr lang="zh-CN" altLang="zh-CN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56210" y="5647055"/>
            <a:ext cx="411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2560" y="6015355"/>
            <a:ext cx="411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。</a:t>
            </a:r>
          </a:p>
        </p:txBody>
      </p:sp>
      <p:sp>
        <p:nvSpPr>
          <p:cNvPr id="7" name="文本占位符 1"/>
          <p:cNvSpPr>
            <a:spLocks noGrp="1"/>
          </p:cNvSpPr>
          <p:nvPr/>
        </p:nvSpPr>
        <p:spPr>
          <a:xfrm>
            <a:off x="9435465" y="892810"/>
            <a:ext cx="2337435" cy="260223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占位符 1"/>
          <p:cNvSpPr>
            <a:spLocks noGrp="1"/>
          </p:cNvSpPr>
          <p:nvPr/>
        </p:nvSpPr>
        <p:spPr>
          <a:xfrm>
            <a:off x="9562465" y="1153160"/>
            <a:ext cx="2337435" cy="465391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从现在起再也不能用日常用语中的关系来理解关系数据库中</a:t>
            </a:r>
            <a:r>
              <a:rPr lang="en-US" altLang="zh-CN" sz="2400" dirty="0"/>
              <a:t>“</a:t>
            </a:r>
            <a:r>
              <a:rPr lang="zh-CN" altLang="en-US" sz="2400" dirty="0"/>
              <a:t>关系</a:t>
            </a:r>
            <a:r>
              <a:rPr lang="en-US" altLang="zh-CN" sz="2400" dirty="0"/>
              <a:t>”</a:t>
            </a:r>
            <a:r>
              <a:rPr lang="zh-CN" altLang="en-US" sz="2400" dirty="0"/>
              <a:t>的含意了</a:t>
            </a:r>
          </a:p>
        </p:txBody>
      </p:sp>
    </p:spTree>
  </p:cSld>
  <p:clrMapOvr>
    <a:masterClrMapping/>
  </p:clrMapOvr>
  <p:transition advClick="0" advTm="3000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390525" y="473075"/>
            <a:ext cx="6601460" cy="523875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笛卡尔积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7700" y="1303020"/>
            <a:ext cx="8229600" cy="405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给出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个域：</a:t>
            </a:r>
          </a:p>
          <a:p>
            <a:pPr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D1=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导师集合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SUPERVISOR=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｛张清玫，刘逸｝</a:t>
            </a:r>
          </a:p>
          <a:p>
            <a:pPr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D2=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专业集合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SPECIALITY=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｛计算机专业，信息专业｝</a:t>
            </a:r>
          </a:p>
          <a:p>
            <a:pPr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D3=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研究生集合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POSTGRADUATE=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｛李勇，刘晨，王敏｝</a:t>
            </a:r>
          </a:p>
          <a:p>
            <a:pPr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D1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D2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D3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的笛卡尔积为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小结</a:t>
            </a:r>
          </a:p>
        </p:txBody>
      </p:sp>
      <p:sp>
        <p:nvSpPr>
          <p:cNvPr id="1228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关系数据库系统是目前使用</a:t>
            </a:r>
            <a:r>
              <a:rPr lang="zh-CN" altLang="en-US" dirty="0">
                <a:solidFill>
                  <a:srgbClr val="C00000"/>
                </a:solidFill>
              </a:rPr>
              <a:t>最广泛</a:t>
            </a:r>
            <a:r>
              <a:rPr lang="zh-CN" altLang="en-US" dirty="0"/>
              <a:t>的数据库系统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关系数据库系统与非关系数据库系统的区别：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关系系统只有</a:t>
            </a:r>
            <a:r>
              <a:rPr lang="zh-CN" altLang="en-US" dirty="0" smtClean="0"/>
              <a:t>“二维表”</a:t>
            </a:r>
            <a:r>
              <a:rPr lang="zh-CN" altLang="en-US" dirty="0"/>
              <a:t>这一种数据结构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非关系数据库系统还有其他数据结构，以及对这些数据结构的操作 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/>
          </p:cNvSpPr>
          <p:nvPr>
            <p:ph type="title"/>
          </p:nvPr>
        </p:nvSpPr>
        <p:spPr>
          <a:xfrm>
            <a:off x="471805" y="497840"/>
            <a:ext cx="7501255" cy="523875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dirty="0"/>
              <a:t>以关系作为逻辑模型的关系数据库小结</a:t>
            </a:r>
          </a:p>
        </p:txBody>
      </p:sp>
      <p:sp>
        <p:nvSpPr>
          <p:cNvPr id="123907" name="Rectangle 3"/>
          <p:cNvSpPr>
            <a:spLocks noGrp="1"/>
          </p:cNvSpPr>
          <p:nvPr>
            <p:ph idx="1"/>
          </p:nvPr>
        </p:nvSpPr>
        <p:spPr>
          <a:xfrm>
            <a:off x="471805" y="1182370"/>
            <a:ext cx="8227695" cy="495490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200" dirty="0">
                <a:sym typeface="+mn-ea"/>
              </a:rPr>
              <a:t>逻辑模型三要素之</a:t>
            </a:r>
            <a:r>
              <a:rPr lang="en-US" altLang="zh-CN" sz="2200" dirty="0">
                <a:sym typeface="+mn-ea"/>
              </a:rPr>
              <a:t>---</a:t>
            </a:r>
            <a:r>
              <a:rPr lang="zh-CN" altLang="en-US" sz="2200" dirty="0"/>
              <a:t>关系数据结构</a:t>
            </a:r>
          </a:p>
          <a:p>
            <a:pPr lvl="1" eaLnBrk="1" hangingPunct="1"/>
            <a:r>
              <a:rPr lang="zh-CN" altLang="en-US" dirty="0"/>
              <a:t> </a:t>
            </a:r>
            <a:r>
              <a:rPr lang="zh-CN" altLang="en-US" sz="2000" dirty="0" smtClean="0">
                <a:latin typeface="宋体" panose="02010600030101010101" pitchFamily="2" charset="-122"/>
              </a:rPr>
              <a:t>关系</a:t>
            </a:r>
            <a:r>
              <a:rPr lang="en-US" altLang="zh-CN" sz="2000" dirty="0" smtClean="0"/>
              <a:t>----</a:t>
            </a:r>
            <a:r>
              <a:rPr lang="zh-CN" altLang="en-US" sz="2000" dirty="0" smtClean="0"/>
              <a:t>来由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lvl="2" eaLnBrk="1" hangingPunct="1">
              <a:buFont typeface="Wingdings" panose="05000000000000000000" pitchFamily="2" charset="2"/>
              <a:buChar char="l"/>
            </a:pPr>
            <a:r>
              <a:rPr lang="zh-CN" altLang="en-US" sz="2000" dirty="0"/>
              <a:t> </a:t>
            </a:r>
            <a:r>
              <a:rPr lang="zh-CN" altLang="en-US" dirty="0"/>
              <a:t>域</a:t>
            </a:r>
          </a:p>
          <a:p>
            <a:pPr lvl="2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 笛卡尔</a:t>
            </a:r>
            <a:r>
              <a:rPr lang="zh-CN" altLang="en-US" dirty="0" smtClean="0"/>
              <a:t>积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域的全组合，二维表</a:t>
            </a:r>
            <a:endParaRPr lang="zh-CN" altLang="en-US" dirty="0"/>
          </a:p>
          <a:p>
            <a:pPr lvl="2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/>
              <a:t> 关系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笛卡尔积子集，每个元组</a:t>
            </a:r>
            <a:r>
              <a:rPr lang="zh-CN" altLang="en-US" dirty="0" smtClean="0">
                <a:solidFill>
                  <a:srgbClr val="FF0000"/>
                </a:solidFill>
              </a:rPr>
              <a:t>具有实际意义</a:t>
            </a:r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/>
              <a:t>关系，属性，元组</a:t>
            </a:r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/>
              <a:t>候选码，主码，主属性</a:t>
            </a:r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/>
              <a:t>基本关系的性质</a:t>
            </a:r>
          </a:p>
          <a:p>
            <a:pPr lvl="0" eaLnBrk="1" hangingPunct="1"/>
            <a:r>
              <a:rPr lang="zh-CN" altLang="en-US" sz="2200" dirty="0"/>
              <a:t>关系</a:t>
            </a:r>
            <a:r>
              <a:rPr lang="zh-CN" altLang="en-US" sz="2200" dirty="0" smtClean="0"/>
              <a:t>模式</a:t>
            </a:r>
            <a:r>
              <a:rPr lang="en-US" altLang="zh-CN" sz="2200" dirty="0" smtClean="0"/>
              <a:t>----</a:t>
            </a:r>
            <a:r>
              <a:rPr lang="zh-CN" altLang="en-US" sz="2200" dirty="0" smtClean="0"/>
              <a:t>五元组的形式化表达，通俗为表头</a:t>
            </a:r>
            <a:endParaRPr lang="zh-CN" altLang="en-US" sz="2200" dirty="0">
              <a:ea typeface="黑体" panose="02010609060101010101" pitchFamily="49" charset="-122"/>
            </a:endParaRPr>
          </a:p>
          <a:p>
            <a:pPr lvl="0" eaLnBrk="1" hangingPunct="1"/>
            <a:r>
              <a:rPr lang="zh-CN" altLang="en-US" sz="2200" dirty="0" smtClean="0"/>
              <a:t>关系数据库</a:t>
            </a:r>
            <a:r>
              <a:rPr lang="en-US" altLang="zh-CN" sz="2200" dirty="0" smtClean="0"/>
              <a:t>----</a:t>
            </a:r>
            <a:r>
              <a:rPr lang="zh-CN" altLang="en-US" sz="2200" dirty="0" smtClean="0"/>
              <a:t>表（关系）的集合</a:t>
            </a:r>
            <a:endParaRPr lang="en-US" altLang="zh-CN" sz="2200" dirty="0"/>
          </a:p>
          <a:p>
            <a:pPr lvl="0" eaLnBrk="1" hangingPunct="1"/>
            <a:r>
              <a:rPr lang="zh-CN" altLang="en-US" sz="2200" dirty="0"/>
              <a:t>关系模型的存储</a:t>
            </a:r>
            <a:r>
              <a:rPr lang="zh-CN" altLang="en-US" sz="2200" dirty="0" smtClean="0"/>
              <a:t>结构</a:t>
            </a:r>
            <a:r>
              <a:rPr lang="en-US" altLang="zh-CN" sz="2200" dirty="0" smtClean="0"/>
              <a:t>----</a:t>
            </a:r>
            <a:r>
              <a:rPr lang="zh-CN" altLang="en-US" sz="2200" dirty="0" smtClean="0"/>
              <a:t>表以何种</a:t>
            </a:r>
            <a:r>
              <a:rPr lang="en-US" altLang="zh-CN" sz="2200" dirty="0" smtClean="0"/>
              <a:t>OS</a:t>
            </a:r>
            <a:r>
              <a:rPr lang="zh-CN" altLang="en-US" sz="2200" dirty="0" smtClean="0"/>
              <a:t>文件的方式存储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/>
          </p:cNvSpPr>
          <p:nvPr>
            <p:ph idx="1"/>
          </p:nvPr>
        </p:nvSpPr>
        <p:spPr>
          <a:xfrm>
            <a:off x="401955" y="1142365"/>
            <a:ext cx="8374380" cy="507428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</a:pPr>
            <a:r>
              <a:rPr lang="zh-CN" altLang="en-US" sz="2200" dirty="0">
                <a:sym typeface="+mn-ea"/>
              </a:rPr>
              <a:t>逻辑模型三要素之</a:t>
            </a:r>
            <a:r>
              <a:rPr lang="en-US" altLang="zh-CN" sz="2200" dirty="0">
                <a:sym typeface="+mn-ea"/>
              </a:rPr>
              <a:t>---</a:t>
            </a:r>
            <a:r>
              <a:rPr lang="zh-CN" altLang="en-US" sz="2200" dirty="0"/>
              <a:t>关系操作</a:t>
            </a:r>
          </a:p>
          <a:p>
            <a:pPr marL="80010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查询：</a:t>
            </a:r>
            <a:r>
              <a:rPr lang="zh-CN" altLang="en-US" sz="1800" dirty="0"/>
              <a:t> </a:t>
            </a:r>
            <a:r>
              <a:rPr lang="zh-CN" altLang="en-US" sz="2000" dirty="0"/>
              <a:t> 选择、投影、连接、除、并、交、差</a:t>
            </a:r>
          </a:p>
          <a:p>
            <a:pPr marL="80010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数据更新：  插入、删除、修改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sz="2360" dirty="0">
                <a:sym typeface="+mn-ea"/>
              </a:rPr>
              <a:t>关系操作语言</a:t>
            </a:r>
            <a:endParaRPr lang="zh-CN" altLang="en-US" sz="2360" dirty="0"/>
          </a:p>
          <a:p>
            <a:pPr marL="800100" lvl="1" indent="-342900" eaLnBrk="1" hangingPunct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ym typeface="+mn-ea"/>
              </a:rPr>
              <a:t>关系代数语言</a:t>
            </a:r>
            <a:r>
              <a:rPr lang="en-US" altLang="zh-CN" sz="1800" dirty="0">
                <a:sym typeface="+mn-ea"/>
              </a:rPr>
              <a:t>---</a:t>
            </a:r>
            <a:r>
              <a:rPr lang="zh-CN" altLang="en-US" sz="1800" dirty="0">
                <a:sym typeface="+mn-ea"/>
              </a:rPr>
              <a:t>本章重点学习的内容</a:t>
            </a:r>
          </a:p>
          <a:p>
            <a:pPr marL="800100" lvl="1" indent="-342900" eaLnBrk="1" hangingPunct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ym typeface="+mn-ea"/>
              </a:rPr>
              <a:t>关系演算语言</a:t>
            </a:r>
            <a:r>
              <a:rPr lang="en-US" altLang="zh-CN" sz="1800" dirty="0">
                <a:sym typeface="+mn-ea"/>
              </a:rPr>
              <a:t>---</a:t>
            </a:r>
            <a:r>
              <a:rPr lang="zh-CN" altLang="en-US" sz="1800" dirty="0">
                <a:sym typeface="+mn-ea"/>
              </a:rPr>
              <a:t>自学内容（理解即可）</a:t>
            </a:r>
          </a:p>
          <a:p>
            <a:pPr lvl="2" eaLnBrk="1" hangingPunct="1">
              <a:lnSpc>
                <a:spcPct val="160000"/>
              </a:lnSpc>
              <a:buFont typeface="Arial" panose="020B0604020202020204" pitchFamily="34" charset="0"/>
            </a:pPr>
            <a:r>
              <a:rPr lang="zh-CN" altLang="en-US" sz="1600" dirty="0">
                <a:sym typeface="+mn-ea"/>
              </a:rPr>
              <a:t>   元组关系演算语言  </a:t>
            </a:r>
            <a:r>
              <a:rPr lang="en-US" altLang="zh-CN" sz="1600" dirty="0">
                <a:sym typeface="+mn-ea"/>
              </a:rPr>
              <a:t>ALPHA</a:t>
            </a:r>
            <a:endParaRPr lang="en-US" altLang="zh-CN" sz="1600" dirty="0"/>
          </a:p>
          <a:p>
            <a:pPr lvl="2" eaLnBrk="1" hangingPunct="1">
              <a:lnSpc>
                <a:spcPct val="160000"/>
              </a:lnSpc>
              <a:buFont typeface="Arial" panose="020B0604020202020204" pitchFamily="34" charset="0"/>
            </a:pPr>
            <a:r>
              <a:rPr lang="zh-CN" altLang="en-US" sz="1600" dirty="0">
                <a:sym typeface="+mn-ea"/>
              </a:rPr>
              <a:t>   域关系演算语言      </a:t>
            </a:r>
            <a:r>
              <a:rPr lang="en-US" altLang="zh-CN" sz="1600" dirty="0">
                <a:sym typeface="+mn-ea"/>
              </a:rPr>
              <a:t>QBE</a:t>
            </a:r>
          </a:p>
          <a:p>
            <a:pPr lvl="1" eaLnBrk="1" hangingPunct="1">
              <a:lnSpc>
                <a:spcPct val="160000"/>
              </a:lnSpc>
              <a:buFont typeface="Arial" panose="020B0604020202020204" pitchFamily="34" charset="0"/>
            </a:pPr>
            <a:r>
              <a:rPr lang="zh-CN" altLang="en-US" sz="1800" dirty="0">
                <a:sym typeface="+mn-ea"/>
              </a:rPr>
              <a:t>   具有关系代数和关系演算双重特点的语言</a:t>
            </a:r>
            <a:endParaRPr lang="zh-CN" altLang="en-US" sz="1800" dirty="0"/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</a:pPr>
            <a:r>
              <a:rPr lang="zh-CN" altLang="en-US" sz="1800" dirty="0">
                <a:sym typeface="+mn-ea"/>
              </a:rPr>
              <a:t>   </a:t>
            </a:r>
            <a:r>
              <a:rPr lang="zh-CN" altLang="en-US" sz="1600" dirty="0">
                <a:sym typeface="+mn-ea"/>
              </a:rPr>
              <a:t>代表：SQL（Structured Query Language）</a:t>
            </a:r>
            <a:r>
              <a:rPr lang="en-US" altLang="zh-CN" sz="1600" dirty="0">
                <a:sym typeface="+mn-ea"/>
              </a:rPr>
              <a:t>----</a:t>
            </a:r>
            <a:r>
              <a:rPr lang="zh-CN" altLang="en-US" sz="1600" dirty="0">
                <a:sym typeface="+mn-ea"/>
              </a:rPr>
              <a:t>第三章专门学习的内容</a:t>
            </a:r>
          </a:p>
          <a:p>
            <a:pPr lvl="1" eaLnBrk="1" hangingPunct="1">
              <a:lnSpc>
                <a:spcPct val="150000"/>
              </a:lnSpc>
            </a:pPr>
            <a:endParaRPr lang="zh-CN" altLang="en-US" sz="1600" dirty="0"/>
          </a:p>
        </p:txBody>
      </p:sp>
      <p:sp>
        <p:nvSpPr>
          <p:cNvPr id="123906" name="Rectangle 2"/>
          <p:cNvSpPr>
            <a:spLocks noGrp="1"/>
          </p:cNvSpPr>
          <p:nvPr>
            <p:ph type="title"/>
          </p:nvPr>
        </p:nvSpPr>
        <p:spPr>
          <a:xfrm>
            <a:off x="471805" y="497840"/>
            <a:ext cx="7501255" cy="523875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dirty="0"/>
              <a:t>以关系作为逻辑模型的关系数据库小结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"/>
              <a:defRPr/>
            </a:pPr>
            <a:r>
              <a:rPr lang="zh-CN" altLang="en-US" sz="2200" dirty="0">
                <a:sym typeface="+mn-ea"/>
              </a:rPr>
              <a:t>逻辑模型三要素之---</a:t>
            </a:r>
            <a:r>
              <a:rPr kumimoji="0" lang="zh-CN" altLang="en-US" sz="2200" b="1" i="0" u="none" strike="noStrike" cap="none" spc="0" normalizeH="0" baseline="0" dirty="0">
                <a:ea typeface="+mn-ea"/>
                <a:cs typeface="+mn-cs"/>
              </a:rPr>
              <a:t>关系的完整性约束</a:t>
            </a:r>
          </a:p>
          <a:p>
            <a:pPr marL="800100" marR="0" lvl="1" indent="-34290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实体完整性</a:t>
            </a:r>
          </a:p>
          <a:p>
            <a:pPr marL="800100" marR="0" lvl="1" indent="-34290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参照完整性</a:t>
            </a:r>
          </a:p>
          <a:p>
            <a:pPr marR="0" lvl="2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Arial" panose="020B0604020202020204" pitchFamily="34" charset="0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外码</a:t>
            </a:r>
          </a:p>
          <a:p>
            <a:pPr marL="800100" marR="0" lvl="1" indent="-34290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用户定义的完整性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3906" name="Rectangle 2"/>
          <p:cNvSpPr>
            <a:spLocks noGrp="1"/>
          </p:cNvSpPr>
          <p:nvPr>
            <p:ph type="title"/>
          </p:nvPr>
        </p:nvSpPr>
        <p:spPr>
          <a:xfrm>
            <a:off x="471805" y="497840"/>
            <a:ext cx="7501255" cy="523875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dirty="0"/>
              <a:t>以关系作为逻辑模型的关系数据库小结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http://p2.so.qhmsg.com/bdr/_240_/t0130c5365844e720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488" y="1285860"/>
            <a:ext cx="3786214" cy="335758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95538" y="5072074"/>
            <a:ext cx="70694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800000"/>
                </a:solidFill>
              </a:rPr>
              <a:t>讲了这么多，就一张二维表嘛！！</a:t>
            </a:r>
            <a:endParaRPr lang="zh-CN" altLang="en-US" sz="3600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403225" y="461010"/>
            <a:ext cx="6601460" cy="523875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笛卡尔积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9627870" y="1337310"/>
            <a:ext cx="2270760" cy="4525963"/>
          </a:xfrm>
        </p:spPr>
        <p:txBody>
          <a:bodyPr/>
          <a:lstStyle/>
          <a:p>
            <a:r>
              <a:rPr lang="zh-CN" altLang="en-US" dirty="0"/>
              <a:t>目：组成笛卡尔积的域的个数</a:t>
            </a:r>
          </a:p>
        </p:txBody>
      </p:sp>
      <p:sp>
        <p:nvSpPr>
          <p:cNvPr id="5" name="矩形 4"/>
          <p:cNvSpPr/>
          <p:nvPr/>
        </p:nvSpPr>
        <p:spPr>
          <a:xfrm>
            <a:off x="486728" y="1221105"/>
            <a:ext cx="8208963" cy="48736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D1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D2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D3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＝｛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(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张清玫，计算机专业，李勇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张清玫，计算机专业，刘晨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(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张清玫，计算机专业，王敏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张清玫，信息专业，李勇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(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张清玫，信息专业，刘晨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张清玫，信息专业，王敏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(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刘逸，计算机专业，李勇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刘逸，计算机专业，刘晨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(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刘逸，计算机专业，王敏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刘逸，信息专业，李勇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(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刘逸，信息专业，刘晨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刘逸，信息专业，王敏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｝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基数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＝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12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cs typeface="+mn-cs"/>
              </a:rPr>
              <a:t>目</a:t>
            </a:r>
            <a:r>
              <a:rPr lang="zh-CN" altLang="en-US" sz="2400" b="1" dirty="0" smtClean="0">
                <a:latin typeface="+mn-lt"/>
                <a:cs typeface="+mn-cs"/>
              </a:rPr>
              <a:t>为</a:t>
            </a:r>
            <a:r>
              <a:rPr lang="en-US" altLang="zh-CN" sz="2400" b="1" dirty="0" smtClean="0">
                <a:latin typeface="+mn-lt"/>
                <a:cs typeface="+mn-cs"/>
              </a:rPr>
              <a:t>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en-US" altLang="zh-CN" dirty="0"/>
              <a:t> </a:t>
            </a:r>
          </a:p>
        </p:txBody>
      </p:sp>
      <p:graphicFrame>
        <p:nvGraphicFramePr>
          <p:cNvPr id="2050" name="Object 3"/>
          <p:cNvGraphicFramePr>
            <a:graphicFrameLocks/>
          </p:cNvGraphicFramePr>
          <p:nvPr>
            <p:ph idx="1"/>
          </p:nvPr>
        </p:nvGraphicFramePr>
        <p:xfrm>
          <a:off x="821690" y="1117600"/>
          <a:ext cx="6975475" cy="5257165"/>
        </p:xfrm>
        <a:graphic>
          <a:graphicData uri="http://schemas.openxmlformats.org/presentationml/2006/ole">
            <p:oleObj spid="_x0000_s17409" r:id="rId4" imgW="3940632" imgH="3248788" progId="Word.Document.8">
              <p:embed/>
            </p:oleObj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9810750" y="1314450"/>
            <a:ext cx="1927860" cy="452596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>
                <a:solidFill>
                  <a:srgbClr val="C00000"/>
                </a:solidFill>
              </a:rPr>
              <a:t>二维表</a:t>
            </a:r>
            <a:r>
              <a:rPr lang="zh-CN" altLang="en-US" dirty="0"/>
              <a:t>表示的笛卡尔积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406400" y="457518"/>
            <a:ext cx="7391400" cy="56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笛卡尔积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关系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407670" y="1350010"/>
            <a:ext cx="7957185" cy="4780280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buNone/>
            </a:pPr>
            <a:r>
              <a:rPr lang="en-US" altLang="zh-CN" dirty="0">
                <a:ea typeface="黑体" panose="02010609060101010101" pitchFamily="49" charset="-122"/>
              </a:rPr>
              <a:t> </a:t>
            </a:r>
            <a:r>
              <a:rPr lang="zh-CN" altLang="en-US" dirty="0">
                <a:ea typeface="黑体" panose="02010609060101010101" pitchFamily="49" charset="-122"/>
              </a:rPr>
              <a:t>关系</a:t>
            </a:r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en-US" altLang="zh-CN" dirty="0"/>
              <a:t>×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en-US" altLang="zh-CN" dirty="0"/>
              <a:t>×…×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n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子集</a:t>
            </a:r>
            <a:r>
              <a:rPr lang="zh-CN" altLang="en-US" dirty="0"/>
              <a:t>叫作在域 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n </a:t>
            </a:r>
            <a:r>
              <a:rPr lang="zh-CN" altLang="en-US" dirty="0"/>
              <a:t>上的</a:t>
            </a:r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zh-CN" altLang="en-US" dirty="0">
                <a:ea typeface="黑体" panose="02010609060101010101" pitchFamily="49" charset="-122"/>
              </a:rPr>
              <a:t>关系</a:t>
            </a:r>
            <a:r>
              <a:rPr lang="zh-CN" altLang="en-US" dirty="0"/>
              <a:t>，表示</a:t>
            </a:r>
            <a:r>
              <a:rPr lang="zh-CN" altLang="en-US" dirty="0" smtClean="0"/>
              <a:t>为</a:t>
            </a:r>
            <a:endParaRPr lang="zh-CN" altLang="en-US" dirty="0"/>
          </a:p>
          <a:p>
            <a:pPr lvl="1" algn="just" eaLnBrk="1" hangingPunct="1">
              <a:buNone/>
            </a:pPr>
            <a:r>
              <a:rPr lang="zh-CN" altLang="en-US" dirty="0"/>
              <a:t>         </a:t>
            </a:r>
            <a:r>
              <a:rPr lang="en-US" altLang="zh-CN" i="1" dirty="0"/>
              <a:t>R</a:t>
            </a:r>
            <a:r>
              <a:rPr lang="zh-CN" altLang="en-US" dirty="0"/>
              <a:t>（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n</a:t>
            </a:r>
            <a:r>
              <a:rPr lang="zh-CN" altLang="en-US" dirty="0"/>
              <a:t>）</a:t>
            </a:r>
          </a:p>
          <a:p>
            <a:pPr lvl="1" algn="just" eaLnBrk="1" hangingPunct="1">
              <a:buNone/>
            </a:pPr>
            <a:r>
              <a:rPr lang="zh-CN" altLang="en-US" dirty="0"/>
              <a:t>         </a:t>
            </a:r>
          </a:p>
          <a:p>
            <a:pPr lvl="2" algn="just" eaLnBrk="1" hangingPunct="1"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i="1" dirty="0"/>
              <a:t>R</a:t>
            </a:r>
            <a:r>
              <a:rPr lang="zh-CN" altLang="en-US" sz="2400" i="1" dirty="0"/>
              <a:t>：</a:t>
            </a:r>
            <a:r>
              <a:rPr lang="zh-CN" altLang="en-US" sz="2400" dirty="0"/>
              <a:t>关系名</a:t>
            </a:r>
          </a:p>
          <a:p>
            <a:pPr lvl="2" algn="just" eaLnBrk="1" hangingPunct="1"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i="1" dirty="0"/>
              <a:t>n</a:t>
            </a:r>
            <a:r>
              <a:rPr lang="zh-CN" altLang="en-US" sz="2400" i="1" dirty="0"/>
              <a:t>：</a:t>
            </a:r>
            <a:r>
              <a:rPr lang="zh-CN" altLang="en-US" sz="2400" dirty="0"/>
              <a:t>关系的</a:t>
            </a:r>
            <a:r>
              <a:rPr lang="zh-CN" altLang="en-US" sz="2400" dirty="0">
                <a:ea typeface="黑体" panose="02010609060101010101" pitchFamily="49" charset="-122"/>
              </a:rPr>
              <a:t>目</a:t>
            </a:r>
            <a:r>
              <a:rPr lang="zh-CN" altLang="en-US" sz="2400" dirty="0"/>
              <a:t>或</a:t>
            </a:r>
            <a:r>
              <a:rPr lang="zh-CN" altLang="en-US" sz="2400" dirty="0">
                <a:ea typeface="黑体" panose="02010609060101010101" pitchFamily="49" charset="-122"/>
              </a:rPr>
              <a:t>度</a:t>
            </a:r>
            <a:r>
              <a:rPr lang="zh-CN" altLang="en-US" sz="2400" dirty="0"/>
              <a:t>（</a:t>
            </a:r>
            <a:r>
              <a:rPr lang="en-US" altLang="zh-CN" sz="2400" dirty="0"/>
              <a:t>Degree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2" algn="just" eaLnBrk="1" hangingPunct="1"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子集：笛卡尔积中</a:t>
            </a:r>
            <a:r>
              <a:rPr lang="zh-CN" altLang="en-US" sz="2400" dirty="0" smtClean="0">
                <a:solidFill>
                  <a:srgbClr val="C00000"/>
                </a:solidFill>
              </a:rPr>
              <a:t>有实际意义</a:t>
            </a:r>
            <a:r>
              <a:rPr lang="zh-CN" altLang="en-US" sz="2400" dirty="0" smtClean="0">
                <a:solidFill>
                  <a:srgbClr val="FF00FF"/>
                </a:solidFill>
              </a:rPr>
              <a:t> </a:t>
            </a:r>
            <a:r>
              <a:rPr lang="zh-CN" altLang="en-US" sz="2400" dirty="0" smtClean="0"/>
              <a:t>的元素的集合</a:t>
            </a:r>
          </a:p>
          <a:p>
            <a:pPr lvl="3" algn="just" eaLnBrk="1" hangingPunct="1">
              <a:buSzPct val="75000"/>
              <a:buFont typeface="Wingdings" panose="05000000000000000000" pitchFamily="2" charset="2"/>
            </a:pPr>
            <a:r>
              <a:rPr lang="zh-CN" altLang="en-US" sz="2130" dirty="0"/>
              <a:t>     </a:t>
            </a:r>
            <a:r>
              <a:rPr lang="zh-CN" altLang="en-US" sz="2400" dirty="0" smtClean="0"/>
              <a:t>同样可用二维表表达</a:t>
            </a:r>
            <a:endParaRPr lang="zh-CN" altLang="en-US" sz="213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9696450" y="1394460"/>
            <a:ext cx="2133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重点：</a:t>
            </a:r>
            <a:endParaRPr lang="zh-CN" altLang="en-US" dirty="0"/>
          </a:p>
          <a:p>
            <a:r>
              <a:rPr lang="zh-CN" altLang="en-US" dirty="0"/>
              <a:t>关系登场！</a:t>
            </a:r>
          </a:p>
          <a:p>
            <a:r>
              <a:rPr lang="zh-CN" altLang="en-US" dirty="0"/>
              <a:t>从笛卡尔积中</a:t>
            </a:r>
            <a:r>
              <a:rPr lang="zh-CN" altLang="en-US" dirty="0">
                <a:solidFill>
                  <a:srgbClr val="FF0000"/>
                </a:solidFill>
              </a:rPr>
              <a:t>挑</a:t>
            </a:r>
            <a:r>
              <a:rPr lang="zh-CN" altLang="en-US" dirty="0"/>
              <a:t>出有实际意义并且需要的元祖</a:t>
            </a:r>
          </a:p>
        </p:txBody>
      </p:sp>
      <p:sp>
        <p:nvSpPr>
          <p:cNvPr id="4" name="椭圆形标注 3"/>
          <p:cNvSpPr/>
          <p:nvPr/>
        </p:nvSpPr>
        <p:spPr bwMode="auto">
          <a:xfrm rot="10800000" flipV="1">
            <a:off x="4664075" y="2548255"/>
            <a:ext cx="2255520" cy="562610"/>
          </a:xfrm>
          <a:prstGeom prst="wedgeEllipseCallout">
            <a:avLst>
              <a:gd name="adj1" fmla="val 95692"/>
              <a:gd name="adj2" fmla="val -8747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什么样的子集？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与关系有关的概念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378460" y="1216660"/>
            <a:ext cx="8388985" cy="4780280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dirty="0"/>
              <a:t>码</a:t>
            </a:r>
          </a:p>
          <a:p>
            <a:pPr marL="800100" lvl="1" indent="-342900" algn="just" eaLnBrk="1" hangingPunct="1">
              <a:lnSpc>
                <a:spcPct val="150000"/>
              </a:lnSpc>
              <a:buSzPct val="75000"/>
              <a:buFont typeface="Arial" panose="020B0604020202020204" pitchFamily="34" charset="0"/>
              <a:buChar char="•"/>
            </a:pPr>
            <a:r>
              <a:rPr lang="zh-CN" altLang="en-US" sz="2000" dirty="0"/>
              <a:t>候选码（</a:t>
            </a:r>
            <a:r>
              <a:rPr lang="en-US" altLang="zh-CN" sz="2000" dirty="0"/>
              <a:t>Candidate key</a:t>
            </a:r>
            <a:r>
              <a:rPr lang="zh-CN" altLang="en-US" sz="2000" dirty="0" smtClean="0"/>
              <a:t>）：关系中能</a:t>
            </a:r>
            <a:r>
              <a:rPr lang="zh-CN" altLang="en-US" sz="2000" dirty="0">
                <a:solidFill>
                  <a:srgbClr val="FF0000"/>
                </a:solidFill>
              </a:rPr>
              <a:t>唯一地标识</a:t>
            </a:r>
            <a:r>
              <a:rPr lang="zh-CN" altLang="en-US" sz="2000" dirty="0"/>
              <a:t>一个</a:t>
            </a:r>
            <a:r>
              <a:rPr lang="zh-CN" altLang="en-US" sz="2000" dirty="0" smtClean="0"/>
              <a:t>元组的某一属性组    </a:t>
            </a:r>
          </a:p>
          <a:p>
            <a:pPr marL="800100" lvl="1" indent="-342900" algn="just" eaLnBrk="1" hangingPunct="1">
              <a:lnSpc>
                <a:spcPct val="150000"/>
              </a:lnSpc>
              <a:buSzPct val="75000"/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全码（</a:t>
            </a:r>
            <a:r>
              <a:rPr lang="en-US" altLang="zh-CN" sz="2000" dirty="0" smtClean="0"/>
              <a:t>All-key</a:t>
            </a:r>
            <a:r>
              <a:rPr lang="zh-CN" altLang="en-US" sz="2000" dirty="0" smtClean="0"/>
              <a:t>）：候选码包含了关系中所有属性指称为全码</a:t>
            </a:r>
            <a:endParaRPr lang="en-US" altLang="zh-CN" sz="2000" dirty="0" smtClean="0"/>
          </a:p>
          <a:p>
            <a:pPr marL="800100" lvl="1" indent="-342900" algn="just" eaLnBrk="1" hangingPunct="1">
              <a:lnSpc>
                <a:spcPct val="150000"/>
              </a:lnSpc>
              <a:buSzPct val="75000"/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主码（</a:t>
            </a:r>
            <a:r>
              <a:rPr lang="en-US" altLang="zh-CN" sz="2000" dirty="0" smtClean="0"/>
              <a:t>Primary key</a:t>
            </a:r>
            <a:r>
              <a:rPr lang="zh-CN" altLang="en-US" sz="2000" dirty="0" smtClean="0"/>
              <a:t>）：若一个关系有多个候选码，则选定其中一个为</a:t>
            </a:r>
            <a:r>
              <a:rPr lang="zh-CN" altLang="en-US" sz="2000" dirty="0" smtClean="0">
                <a:ea typeface="黑体" panose="02010609060101010101" pitchFamily="49" charset="-122"/>
              </a:rPr>
              <a:t>主码</a:t>
            </a:r>
            <a:endParaRPr lang="zh-CN" altLang="en-US" sz="2000" dirty="0" smtClean="0"/>
          </a:p>
          <a:p>
            <a:pPr marL="800100" lvl="1" indent="-342900" algn="just" eaLnBrk="1" hangingPunct="1">
              <a:lnSpc>
                <a:spcPct val="150000"/>
              </a:lnSpc>
              <a:buSzPct val="75000"/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主属性（</a:t>
            </a:r>
            <a:r>
              <a:rPr lang="en-US" altLang="zh-CN" sz="2000" dirty="0" smtClean="0"/>
              <a:t>Prime attribute</a:t>
            </a:r>
            <a:r>
              <a:rPr lang="zh-CN" altLang="en-US" sz="2000" dirty="0" smtClean="0"/>
              <a:t>）：含在候选码中的属性称为主属性</a:t>
            </a:r>
          </a:p>
          <a:p>
            <a:pPr marL="800100" lvl="1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非主属性（</a:t>
            </a:r>
            <a:r>
              <a:rPr lang="en-US" altLang="zh-CN" sz="2000" dirty="0" smtClean="0"/>
              <a:t>Non-Prime attribute</a:t>
            </a:r>
            <a:r>
              <a:rPr lang="zh-CN" altLang="en-US" sz="2000" dirty="0" smtClean="0"/>
              <a:t>）或非码属性（</a:t>
            </a:r>
            <a:r>
              <a:rPr lang="en-US" altLang="zh-CN" sz="2000" dirty="0" smtClean="0"/>
              <a:t>Non-key attribute</a:t>
            </a:r>
            <a:r>
              <a:rPr lang="zh-CN" altLang="en-US" sz="2000" dirty="0" smtClean="0"/>
              <a:t>）：不是主属性的属性 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关系</a:t>
            </a: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400" dirty="0" smtClean="0"/>
              <a:t>从表</a:t>
            </a:r>
            <a:r>
              <a:rPr lang="en-US" altLang="zh-CN" sz="2400" dirty="0">
                <a:ea typeface="黑体" panose="02010609060101010101" pitchFamily="49" charset="-122"/>
              </a:rPr>
              <a:t>2.</a:t>
            </a:r>
            <a:r>
              <a:rPr lang="en-US" altLang="zh-CN" sz="2400" dirty="0"/>
              <a:t>1 </a:t>
            </a:r>
            <a:r>
              <a:rPr lang="zh-CN" altLang="en-US" sz="2400" dirty="0"/>
              <a:t>的笛卡尔</a:t>
            </a:r>
            <a:r>
              <a:rPr lang="zh-CN" altLang="en-US" sz="2400" dirty="0" smtClean="0"/>
              <a:t>积选出有</a:t>
            </a:r>
            <a:r>
              <a:rPr lang="zh-CN" altLang="en-US" sz="2400" dirty="0"/>
              <a:t>实际意义的</a:t>
            </a:r>
            <a:r>
              <a:rPr lang="zh-CN" altLang="en-US" sz="2400" dirty="0" smtClean="0"/>
              <a:t>元组就构成了关系</a:t>
            </a:r>
            <a:r>
              <a:rPr lang="zh-CN" altLang="en-US" sz="2400" dirty="0"/>
              <a:t>：</a:t>
            </a:r>
            <a:r>
              <a:rPr lang="en-US" altLang="zh-CN" sz="2200" dirty="0" smtClean="0"/>
              <a:t>SSP(SUPERVISOR</a:t>
            </a:r>
            <a:r>
              <a:rPr lang="zh-CN" altLang="en-US" sz="2200" dirty="0"/>
              <a:t>，</a:t>
            </a:r>
            <a:r>
              <a:rPr lang="en-US" altLang="zh-CN" sz="2200" dirty="0"/>
              <a:t>SPECIALITY</a:t>
            </a:r>
            <a:r>
              <a:rPr lang="zh-CN" altLang="en-US" sz="2200" dirty="0"/>
              <a:t>，</a:t>
            </a:r>
            <a:r>
              <a:rPr lang="en-US" altLang="zh-CN" sz="2200" u="sng" dirty="0"/>
              <a:t>POSTGRADUATE</a:t>
            </a:r>
            <a:r>
              <a:rPr lang="en-US" altLang="zh-CN" sz="2200" dirty="0"/>
              <a:t>)</a:t>
            </a: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200" dirty="0"/>
              <a:t>      </a:t>
            </a:r>
            <a:r>
              <a:rPr lang="zh-CN" altLang="en-US" sz="2000" dirty="0" smtClean="0"/>
              <a:t>      </a:t>
            </a:r>
            <a:endParaRPr lang="en-US" altLang="zh-CN" sz="2000" dirty="0" smtClean="0"/>
          </a:p>
          <a:p>
            <a:pPr algn="just" eaLnBrk="1" hangingPunct="1">
              <a:lnSpc>
                <a:spcPct val="120000"/>
              </a:lnSpc>
              <a:buNone/>
            </a:pPr>
            <a:endParaRPr lang="en-US" altLang="zh-CN" sz="2000" dirty="0" smtClean="0"/>
          </a:p>
          <a:p>
            <a:pPr algn="just" eaLnBrk="1" hangingPunct="1">
              <a:lnSpc>
                <a:spcPct val="120000"/>
              </a:lnSpc>
              <a:buNone/>
            </a:pPr>
            <a:endParaRPr lang="en-US" altLang="zh-CN" sz="2000" dirty="0" smtClean="0"/>
          </a:p>
          <a:p>
            <a:pPr algn="just" eaLnBrk="1" hangingPunct="1">
              <a:lnSpc>
                <a:spcPct val="120000"/>
              </a:lnSpc>
              <a:buNone/>
            </a:pPr>
            <a:endParaRPr lang="en-US" altLang="zh-CN" sz="2000" dirty="0" smtClean="0"/>
          </a:p>
          <a:p>
            <a:pPr algn="just" eaLnBrk="1" hangingPunct="1">
              <a:lnSpc>
                <a:spcPct val="120000"/>
              </a:lnSpc>
              <a:buNone/>
            </a:pPr>
            <a:endParaRPr lang="en-US" altLang="zh-CN" sz="2200" dirty="0" smtClean="0"/>
          </a:p>
          <a:p>
            <a:pPr algn="just" eaLnBrk="1" hangingPunct="1">
              <a:lnSpc>
                <a:spcPct val="120000"/>
              </a:lnSpc>
              <a:buNone/>
            </a:pPr>
            <a:endParaRPr lang="en-US" altLang="zh-CN" sz="2200" dirty="0" smtClean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200" dirty="0" smtClean="0"/>
              <a:t>假设：</a:t>
            </a:r>
            <a:r>
              <a:rPr lang="zh-CN" altLang="en-US" sz="2200" dirty="0" smtClean="0">
                <a:sym typeface="+mn-ea"/>
              </a:rPr>
              <a:t>专业与</a:t>
            </a:r>
            <a:r>
              <a:rPr lang="zh-CN" altLang="en-US" sz="2200" dirty="0" smtClean="0"/>
              <a:t>导师：</a:t>
            </a:r>
            <a:r>
              <a:rPr lang="en-US" altLang="zh-CN" sz="2200" dirty="0" smtClean="0">
                <a:sym typeface="+mn-ea"/>
              </a:rPr>
              <a:t>1:</a:t>
            </a:r>
            <a:r>
              <a:rPr lang="en-US" altLang="zh-CN" sz="2200" dirty="0" smtClean="0"/>
              <a:t>n</a:t>
            </a:r>
            <a:r>
              <a:rPr lang="zh-CN" altLang="en-US" sz="2200" dirty="0" smtClean="0"/>
              <a:t>，   导师与研究生：</a:t>
            </a:r>
            <a:r>
              <a:rPr lang="en-US" altLang="zh-CN" sz="2200" dirty="0" smtClean="0"/>
              <a:t>1:n</a:t>
            </a:r>
          </a:p>
          <a:p>
            <a:pPr lvl="1" eaLnBrk="1" hangingPunct="1">
              <a:lnSpc>
                <a:spcPct val="120000"/>
              </a:lnSpc>
              <a:buNone/>
            </a:pPr>
            <a:r>
              <a:rPr lang="zh-CN" altLang="en-US" sz="2200" dirty="0" smtClean="0"/>
              <a:t>主码：</a:t>
            </a:r>
            <a:r>
              <a:rPr lang="en-US" altLang="zh-CN" sz="2200" dirty="0" smtClean="0"/>
              <a:t>POSTGRADUATE</a:t>
            </a:r>
            <a:r>
              <a:rPr lang="zh-CN" altLang="en-US" sz="2200" dirty="0" smtClean="0"/>
              <a:t>（假设研究生不会重名） </a:t>
            </a:r>
          </a:p>
          <a:p>
            <a:pPr algn="just" eaLnBrk="1" hangingPunct="1">
              <a:lnSpc>
                <a:spcPct val="120000"/>
              </a:lnSpc>
              <a:buNone/>
            </a:pPr>
            <a:endParaRPr lang="en-US" altLang="zh-CN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98198" y="2326402"/>
          <a:ext cx="7056755" cy="1943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495"/>
                <a:gridCol w="2310130"/>
                <a:gridCol w="2310130"/>
              </a:tblGrid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SPECIALITY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POSTGRADUATE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</a:tr>
              <a:tr h="486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张清玫</a:t>
                      </a:r>
                      <a:endParaRPr lang="zh-CN" alt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计算机专业</a:t>
                      </a:r>
                      <a:endParaRPr lang="zh-CN" alt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李勇</a:t>
                      </a:r>
                      <a:endParaRPr lang="zh-CN" altLang="en-US" sz="1800" b="1" dirty="0"/>
                    </a:p>
                  </a:txBody>
                  <a:tcPr marT="45700" marB="45700"/>
                </a:tc>
              </a:tr>
              <a:tr h="485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张清玫</a:t>
                      </a:r>
                      <a:endParaRPr lang="zh-CN" alt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 smtClean="0"/>
                        <a:t>计算机专业</a:t>
                      </a:r>
                      <a:endParaRPr lang="zh-CN" alt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 smtClean="0"/>
                        <a:t>刘晨</a:t>
                      </a:r>
                      <a:endParaRPr lang="zh-CN" altLang="en-US" sz="1800" b="1" dirty="0"/>
                    </a:p>
                  </a:txBody>
                  <a:tcPr marT="45700" marB="45700"/>
                </a:tc>
              </a:tr>
              <a:tr h="486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刘逸</a:t>
                      </a:r>
                      <a:endParaRPr lang="zh-CN" alt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 smtClean="0"/>
                        <a:t>信息专业</a:t>
                      </a:r>
                      <a:endParaRPr lang="zh-CN" alt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 smtClean="0"/>
                        <a:t>王敏</a:t>
                      </a:r>
                    </a:p>
                  </a:txBody>
                  <a:tcPr marT="45700" marB="4570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关系</a:t>
            </a: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dirty="0"/>
              <a:t>基本关系的性质</a:t>
            </a:r>
          </a:p>
          <a:p>
            <a:pPr lvl="1" eaLnBrk="1" hangingPunct="1">
              <a:lnSpc>
                <a:spcPct val="130000"/>
              </a:lnSpc>
              <a:buNone/>
            </a:pPr>
            <a:r>
              <a:rPr lang="zh-CN" altLang="en-US" dirty="0"/>
              <a:t>① 列是同质的（</a:t>
            </a:r>
            <a:r>
              <a:rPr lang="en-US" altLang="zh-CN" dirty="0"/>
              <a:t>Homogeneous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130000"/>
              </a:lnSpc>
              <a:buNone/>
            </a:pPr>
            <a:r>
              <a:rPr lang="zh-CN" altLang="en-US" dirty="0"/>
              <a:t>② 不同的列可出自同一个域</a:t>
            </a:r>
          </a:p>
          <a:p>
            <a:pPr lvl="2" algn="just" eaLnBrk="1" hangingPunct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 其中的每一列称为一个属性</a:t>
            </a:r>
          </a:p>
          <a:p>
            <a:pPr lvl="2" algn="just" eaLnBrk="1" hangingPunct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 不同的属性要给予不同的属性名</a:t>
            </a:r>
          </a:p>
          <a:p>
            <a:pPr lvl="1" algn="just" eaLnBrk="1" hangingPunct="1">
              <a:lnSpc>
                <a:spcPct val="130000"/>
              </a:lnSpc>
              <a:buSzPct val="75000"/>
              <a:buNone/>
            </a:pPr>
            <a:r>
              <a:rPr lang="zh-CN" altLang="en-US" dirty="0"/>
              <a:t>③ 列的顺序可以任意交换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dirty="0"/>
              <a:t>④ 任意两个元组的候选码不能相同</a:t>
            </a:r>
          </a:p>
          <a:p>
            <a:pPr lvl="1" algn="just" eaLnBrk="1" hangingPunct="1">
              <a:lnSpc>
                <a:spcPct val="140000"/>
              </a:lnSpc>
              <a:buNone/>
            </a:pPr>
            <a:r>
              <a:rPr lang="zh-CN" altLang="en-US" dirty="0"/>
              <a:t>⑤ 行的顺序可以任意交换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>
                <a:sym typeface="+mn-ea"/>
              </a:rPr>
              <a:t>关系</a:t>
            </a:r>
            <a:endParaRPr lang="en-US" altLang="zh-CN" sz="3600" dirty="0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400" dirty="0"/>
              <a:t>⑥ </a:t>
            </a:r>
            <a:r>
              <a:rPr lang="zh-CN" altLang="en-US" sz="2400" dirty="0"/>
              <a:t>分量必须取原子</a:t>
            </a:r>
            <a:r>
              <a:rPr lang="zh-CN" altLang="en-US" sz="2400" dirty="0" smtClean="0"/>
              <a:t>值即不可再分解，下表为非</a:t>
            </a:r>
            <a:r>
              <a:rPr lang="zh-CN" altLang="en-US" sz="2400" dirty="0"/>
              <a:t>规范化</a:t>
            </a:r>
            <a:r>
              <a:rPr lang="zh-CN" altLang="en-US" sz="2400" dirty="0" smtClean="0"/>
              <a:t>关系，不允许</a:t>
            </a:r>
            <a:endParaRPr lang="zh-CN" altLang="en-US" sz="24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11237" y="2313191"/>
          <a:ext cx="6319520" cy="14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575"/>
                <a:gridCol w="1591945"/>
                <a:gridCol w="1524000"/>
                <a:gridCol w="15240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SPECIALITY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POSTGRADUATE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7020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PG1</a:t>
                      </a:r>
                      <a:endParaRPr lang="zh-CN" altLang="en-US" sz="1800" b="1" dirty="0"/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PG2</a:t>
                      </a:r>
                      <a:endParaRPr lang="zh-CN" altLang="en-US" sz="1800" b="1" dirty="0"/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张清玫</a:t>
                      </a:r>
                      <a:endParaRPr lang="zh-CN" altLang="en-US" sz="1800" b="1" dirty="0"/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计算机专业</a:t>
                      </a:r>
                      <a:endParaRPr lang="zh-CN" altLang="en-US" sz="1800" b="1" dirty="0"/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李勇</a:t>
                      </a:r>
                      <a:endParaRPr lang="zh-CN" altLang="en-US" sz="1800" b="1" dirty="0"/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刘晨</a:t>
                      </a:r>
                      <a:endParaRPr lang="zh-CN" altLang="en-US" sz="1800" b="1" dirty="0"/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刘逸</a:t>
                      </a:r>
                      <a:endParaRPr lang="zh-CN" altLang="en-US" sz="1800" b="1" dirty="0"/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信息专业</a:t>
                      </a:r>
                      <a:endParaRPr lang="zh-CN" altLang="en-US" sz="1800" b="1" dirty="0"/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王敏</a:t>
                      </a:r>
                      <a:endParaRPr lang="zh-CN" altLang="en-US" sz="1800" b="1" dirty="0"/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/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cxnSp>
        <p:nvCxnSpPr>
          <p:cNvPr id="31775" name="直接箭头连接符 8"/>
          <p:cNvCxnSpPr/>
          <p:nvPr/>
        </p:nvCxnSpPr>
        <p:spPr>
          <a:xfrm flipH="1" flipV="1">
            <a:off x="7167403" y="3161073"/>
            <a:ext cx="792163" cy="360363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31776" name="TextBox 9"/>
          <p:cNvSpPr txBox="1"/>
          <p:nvPr/>
        </p:nvSpPr>
        <p:spPr>
          <a:xfrm>
            <a:off x="7797105" y="3521436"/>
            <a:ext cx="7302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小表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关系数据结构</a:t>
            </a: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200000"/>
              </a:lnSpc>
              <a:buNone/>
            </a:pPr>
            <a:r>
              <a:rPr lang="en-US" altLang="zh-CN" dirty="0"/>
              <a:t>2.1.1  </a:t>
            </a:r>
            <a:r>
              <a:rPr lang="zh-CN" altLang="en-US" dirty="0">
                <a:latin typeface="宋体" panose="02010600030101010101" pitchFamily="2" charset="-122"/>
              </a:rPr>
              <a:t>关系</a:t>
            </a:r>
          </a:p>
          <a:p>
            <a:pPr eaLnBrk="1" hangingPunct="1">
              <a:lnSpc>
                <a:spcPct val="200000"/>
              </a:lnSpc>
              <a:buNone/>
            </a:pPr>
            <a:r>
              <a:rPr lang="en-US" altLang="zh-CN" dirty="0">
                <a:solidFill>
                  <a:srgbClr val="8E0000"/>
                </a:solidFill>
              </a:rPr>
              <a:t>2.1.2  </a:t>
            </a:r>
            <a:r>
              <a:rPr lang="zh-CN" altLang="en-US" dirty="0">
                <a:solidFill>
                  <a:srgbClr val="8E0000"/>
                </a:solidFill>
              </a:rPr>
              <a:t>关系模式</a:t>
            </a:r>
          </a:p>
          <a:p>
            <a:pPr eaLnBrk="1" hangingPunct="1">
              <a:lnSpc>
                <a:spcPct val="200000"/>
              </a:lnSpc>
              <a:buNone/>
            </a:pPr>
            <a:r>
              <a:rPr lang="en-US" altLang="zh-CN" dirty="0"/>
              <a:t>2.1.3  </a:t>
            </a:r>
            <a:r>
              <a:rPr lang="zh-CN" altLang="en-US" dirty="0"/>
              <a:t>关系数据库</a:t>
            </a:r>
            <a:endParaRPr lang="en-US" altLang="zh-CN" dirty="0"/>
          </a:p>
          <a:p>
            <a:pPr eaLnBrk="1" hangingPunct="1">
              <a:lnSpc>
                <a:spcPct val="200000"/>
              </a:lnSpc>
              <a:buNone/>
            </a:pPr>
            <a:r>
              <a:rPr lang="en-US" altLang="zh-CN" dirty="0"/>
              <a:t>2.1.4   </a:t>
            </a:r>
            <a:r>
              <a:rPr lang="zh-CN" altLang="en-US" dirty="0"/>
              <a:t>关系模型的存储结构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关系模式</a:t>
            </a:r>
            <a:endParaRPr lang="zh-CN" altLang="en-US" sz="3600" dirty="0">
              <a:ea typeface="黑体" panose="02010609060101010101" pitchFamily="49" charset="-122"/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．什么是关系模式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．定义关系模式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dirty="0"/>
              <a:t>3. </a:t>
            </a:r>
            <a:r>
              <a:rPr lang="zh-CN" altLang="en-US" dirty="0"/>
              <a:t>关系模式与关系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关系数据库简介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dirty="0" smtClean="0"/>
              <a:t>提出</a:t>
            </a:r>
            <a:endParaRPr lang="en-US" altLang="zh-CN" dirty="0" smtClean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 smtClean="0"/>
              <a:t>美国</a:t>
            </a:r>
            <a:r>
              <a:rPr lang="en-US" altLang="zh-CN" dirty="0"/>
              <a:t>IBM</a:t>
            </a:r>
            <a:r>
              <a:rPr lang="zh-CN" altLang="en-US" dirty="0"/>
              <a:t>公司的</a:t>
            </a:r>
            <a:r>
              <a:rPr lang="en-US" altLang="zh-CN" dirty="0"/>
              <a:t>E.F.Codd1970</a:t>
            </a:r>
            <a:r>
              <a:rPr lang="zh-CN" altLang="en-US" dirty="0"/>
              <a:t>年提出</a:t>
            </a:r>
            <a:r>
              <a:rPr lang="zh-CN" altLang="en-US" dirty="0" smtClean="0"/>
              <a:t>关系数据模型</a:t>
            </a:r>
            <a:endParaRPr lang="en-US" altLang="zh-CN" dirty="0" smtClean="0"/>
          </a:p>
          <a:p>
            <a:pPr algn="just" eaLnBrk="1" hangingPunct="1">
              <a:lnSpc>
                <a:spcPct val="140000"/>
              </a:lnSpc>
            </a:pPr>
            <a:r>
              <a:rPr lang="zh-CN" altLang="en-US" dirty="0" smtClean="0"/>
              <a:t>完善</a:t>
            </a:r>
            <a:endParaRPr lang="zh-CN" altLang="en-US" dirty="0"/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、提出了</a:t>
            </a:r>
            <a:r>
              <a:rPr lang="zh-CN" altLang="en-US" dirty="0">
                <a:solidFill>
                  <a:srgbClr val="FF0000"/>
                </a:solidFill>
              </a:rPr>
              <a:t>关系代数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关系演算</a:t>
            </a:r>
            <a:r>
              <a:rPr lang="zh-CN" altLang="en-US" dirty="0"/>
              <a:t>的概念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、提出了并不断完善规范化理论</a:t>
            </a:r>
          </a:p>
          <a:p>
            <a:pPr lvl="3" algn="just" eaLnBrk="1" hangingPunct="1">
              <a:lnSpc>
                <a:spcPct val="140000"/>
              </a:lnSpc>
            </a:pPr>
            <a:r>
              <a:rPr lang="en-US" altLang="zh-CN" sz="1800" dirty="0"/>
              <a:t>1972</a:t>
            </a:r>
            <a:r>
              <a:rPr lang="zh-CN" altLang="en-US" sz="1800" dirty="0"/>
              <a:t>年提出了关系的第一、第二、第三范式</a:t>
            </a:r>
          </a:p>
          <a:p>
            <a:pPr lvl="3" algn="just" eaLnBrk="1" hangingPunct="1">
              <a:lnSpc>
                <a:spcPct val="140000"/>
              </a:lnSpc>
            </a:pPr>
            <a:r>
              <a:rPr lang="en-US" altLang="zh-CN" sz="1800" dirty="0"/>
              <a:t>1974</a:t>
            </a:r>
            <a:r>
              <a:rPr lang="zh-CN" altLang="en-US" sz="1800" dirty="0"/>
              <a:t>年提出了关系的</a:t>
            </a:r>
            <a:r>
              <a:rPr lang="en-US" altLang="zh-CN" sz="1800" dirty="0">
                <a:latin typeface="Times New Roman" panose="02020603050405020304" pitchFamily="18" charset="0"/>
              </a:rPr>
              <a:t>BC</a:t>
            </a:r>
            <a:r>
              <a:rPr lang="zh-CN" altLang="en-US" sz="1800" dirty="0"/>
              <a:t>范式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9605010" y="1234440"/>
            <a:ext cx="2350770" cy="4525963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E.F.Codd</a:t>
            </a:r>
            <a:r>
              <a:rPr lang="zh-CN" altLang="en-US" dirty="0">
                <a:sym typeface="+mn-ea"/>
              </a:rPr>
              <a:t>之伟大在于他完全摆脱了当时层次和网状模型的束缚，另辟蹊径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什么是关系模式</a:t>
            </a: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关系模式（</a:t>
            </a:r>
            <a:r>
              <a:rPr lang="en-US" altLang="zh-CN" dirty="0"/>
              <a:t>Relation Schema</a:t>
            </a:r>
            <a:r>
              <a:rPr lang="zh-CN" altLang="en-US" dirty="0"/>
              <a:t>）是</a:t>
            </a:r>
            <a:r>
              <a:rPr lang="zh-CN" altLang="en-US" dirty="0" smtClean="0"/>
              <a:t>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表头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关系是</a:t>
            </a:r>
            <a:r>
              <a:rPr lang="zh-CN" altLang="en-US" dirty="0" smtClean="0"/>
              <a:t>值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表值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关系模式是对关系</a:t>
            </a:r>
            <a:r>
              <a:rPr lang="zh-CN" altLang="en-US" dirty="0" smtClean="0"/>
              <a:t>的抽象描述</a:t>
            </a:r>
            <a:endParaRPr lang="zh-CN" altLang="en-US" dirty="0"/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dirty="0"/>
              <a:t> 元组集合的结构</a:t>
            </a:r>
          </a:p>
          <a:p>
            <a:pPr lvl="2" algn="just" eaLnBrk="1" hangingPunct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 属性构成</a:t>
            </a:r>
          </a:p>
          <a:p>
            <a:pPr lvl="2" algn="just" eaLnBrk="1" hangingPunct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 属性来自的域           </a:t>
            </a:r>
          </a:p>
          <a:p>
            <a:pPr lvl="2" algn="just" eaLnBrk="1" hangingPunct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 属性与域之间的映象关系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dirty="0"/>
              <a:t> 完整性约束条件</a:t>
            </a:r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定义关系模式</a:t>
            </a: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algn="just" eaLnBrk="1" hangingPunct="1">
              <a:buNone/>
            </a:pPr>
            <a:r>
              <a:rPr lang="zh-CN" altLang="en-US" dirty="0"/>
              <a:t>关系模式形式化表示：</a:t>
            </a:r>
          </a:p>
          <a:p>
            <a:pPr algn="just" eaLnBrk="1" hangingPunct="1">
              <a:buNone/>
            </a:pPr>
            <a:r>
              <a:rPr lang="zh-CN" altLang="en-US" sz="2800" dirty="0">
                <a:solidFill>
                  <a:srgbClr val="79710F"/>
                </a:solidFill>
              </a:rPr>
              <a:t>   </a:t>
            </a:r>
            <a:r>
              <a:rPr lang="en-US" altLang="zh-CN" sz="2800" i="1" dirty="0">
                <a:solidFill>
                  <a:srgbClr val="C00000"/>
                </a:solidFill>
              </a:rPr>
              <a:t>R</a:t>
            </a:r>
            <a:r>
              <a:rPr lang="zh-CN" altLang="en-US" sz="2800" i="1" dirty="0">
                <a:solidFill>
                  <a:srgbClr val="C00000"/>
                </a:solidFill>
              </a:rPr>
              <a:t>（</a:t>
            </a:r>
            <a:r>
              <a:rPr lang="en-US" altLang="zh-CN" sz="2800" i="1" dirty="0">
                <a:solidFill>
                  <a:srgbClr val="C00000"/>
                </a:solidFill>
              </a:rPr>
              <a:t>U</a:t>
            </a:r>
            <a:r>
              <a:rPr lang="zh-CN" altLang="en-US" sz="2800" i="1" dirty="0">
                <a:solidFill>
                  <a:srgbClr val="C00000"/>
                </a:solidFill>
              </a:rPr>
              <a:t>，</a:t>
            </a:r>
            <a:r>
              <a:rPr lang="en-US" altLang="zh-CN" sz="2800" i="1" dirty="0">
                <a:solidFill>
                  <a:srgbClr val="C00000"/>
                </a:solidFill>
              </a:rPr>
              <a:t>D</a:t>
            </a:r>
            <a:r>
              <a:rPr lang="zh-CN" altLang="en-US" sz="2800" i="1" dirty="0">
                <a:solidFill>
                  <a:srgbClr val="C00000"/>
                </a:solidFill>
              </a:rPr>
              <a:t>，</a:t>
            </a:r>
            <a:r>
              <a:rPr lang="en-US" altLang="zh-CN" sz="2800" i="1" dirty="0">
                <a:solidFill>
                  <a:srgbClr val="C00000"/>
                </a:solidFill>
              </a:rPr>
              <a:t>DOM</a:t>
            </a:r>
            <a:r>
              <a:rPr lang="zh-CN" altLang="en-US" sz="2800" i="1" dirty="0">
                <a:solidFill>
                  <a:srgbClr val="C00000"/>
                </a:solidFill>
              </a:rPr>
              <a:t>，</a:t>
            </a:r>
            <a:r>
              <a:rPr lang="en-US" altLang="zh-CN" sz="2800" i="1" dirty="0">
                <a:solidFill>
                  <a:srgbClr val="C00000"/>
                </a:solidFill>
              </a:rPr>
              <a:t>F</a:t>
            </a:r>
            <a:r>
              <a:rPr lang="zh-CN" altLang="en-US" sz="2800" i="1" dirty="0">
                <a:solidFill>
                  <a:srgbClr val="C00000"/>
                </a:solidFill>
              </a:rPr>
              <a:t>）</a:t>
            </a:r>
          </a:p>
          <a:p>
            <a:pPr lvl="0" algn="just" eaLnBrk="1" hangingPunct="1"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R     </a:t>
            </a:r>
            <a:r>
              <a:rPr lang="zh-CN" altLang="en-US" dirty="0"/>
              <a:t>关系名</a:t>
            </a:r>
          </a:p>
          <a:p>
            <a:pPr lvl="0" algn="just" eaLnBrk="1" hangingPunct="1"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U</a:t>
            </a:r>
            <a:r>
              <a:rPr lang="en-US" altLang="zh-CN" dirty="0"/>
              <a:t>     </a:t>
            </a:r>
            <a:r>
              <a:rPr lang="zh-CN" altLang="en-US" dirty="0"/>
              <a:t>组成该关系的属性名集合</a:t>
            </a:r>
          </a:p>
          <a:p>
            <a:pPr lvl="0" algn="just" eaLnBrk="1" hangingPunct="1"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D</a:t>
            </a:r>
            <a:r>
              <a:rPr lang="en-US" altLang="zh-CN" dirty="0"/>
              <a:t>     </a:t>
            </a:r>
            <a:r>
              <a:rPr lang="en-US" altLang="zh-CN" i="1" dirty="0"/>
              <a:t>U </a:t>
            </a:r>
            <a:r>
              <a:rPr lang="zh-CN" altLang="en-US" dirty="0"/>
              <a:t>中属性所来自的域</a:t>
            </a:r>
          </a:p>
          <a:p>
            <a:pPr lvl="0" algn="just" eaLnBrk="1" hangingPunct="1">
              <a:buNone/>
            </a:pPr>
            <a:r>
              <a:rPr lang="zh-CN" altLang="en-US" dirty="0"/>
              <a:t>		</a:t>
            </a:r>
            <a:r>
              <a:rPr lang="en-US" altLang="zh-CN" dirty="0"/>
              <a:t>DOM  	</a:t>
            </a:r>
            <a:r>
              <a:rPr lang="zh-CN" altLang="en-US" dirty="0"/>
              <a:t>属性向域的映象集合</a:t>
            </a:r>
          </a:p>
          <a:p>
            <a:pPr lvl="0" algn="just" eaLnBrk="1" hangingPunct="1"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F</a:t>
            </a:r>
            <a:r>
              <a:rPr lang="en-US" altLang="zh-CN" dirty="0"/>
              <a:t>     </a:t>
            </a:r>
            <a:r>
              <a:rPr lang="zh-CN" altLang="en-US" dirty="0"/>
              <a:t>属性间数据的依赖关系的集合</a:t>
            </a:r>
          </a:p>
          <a:p>
            <a:pPr eaLnBrk="1" hangingPunct="1">
              <a:buNone/>
            </a:pPr>
            <a:endParaRPr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9669780" y="1303020"/>
            <a:ext cx="2217420" cy="4525963"/>
          </a:xfrm>
        </p:spPr>
        <p:txBody>
          <a:bodyPr/>
          <a:lstStyle/>
          <a:p>
            <a:r>
              <a:rPr lang="zh-CN" altLang="en-US" dirty="0"/>
              <a:t>形式化的</a:t>
            </a:r>
            <a:r>
              <a:rPr lang="zh-CN" altLang="en-US" dirty="0" smtClean="0"/>
              <a:t>表述</a:t>
            </a:r>
            <a:r>
              <a:rPr lang="zh-CN" altLang="en-US" dirty="0"/>
              <a:t>就是</a:t>
            </a:r>
            <a:r>
              <a:rPr lang="zh-CN" altLang="en-US" dirty="0" smtClean="0"/>
              <a:t>数学方式的</a:t>
            </a:r>
            <a:r>
              <a:rPr lang="zh-CN" altLang="en-US" dirty="0"/>
              <a:t>表达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定义关系模式 </a:t>
            </a:r>
            <a:endParaRPr lang="en-US" altLang="zh-CN" sz="3600" dirty="0"/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dirty="0"/>
              <a:t>例</a:t>
            </a:r>
            <a:r>
              <a:rPr lang="en-US" altLang="zh-CN" dirty="0"/>
              <a:t>:</a:t>
            </a:r>
          </a:p>
          <a:p>
            <a:pPr lvl="1" eaLnBrk="1" hangingPunct="1">
              <a:buNone/>
            </a:pPr>
            <a:r>
              <a:rPr lang="zh-CN" altLang="en-US" dirty="0"/>
              <a:t>导师和研究生出自同一个域</a:t>
            </a:r>
            <a:r>
              <a:rPr lang="en-US" altLang="zh-CN" dirty="0"/>
              <a:t>——</a:t>
            </a:r>
            <a:r>
              <a:rPr lang="zh-CN" altLang="en-US" dirty="0"/>
              <a:t>人，</a:t>
            </a:r>
          </a:p>
          <a:p>
            <a:pPr lvl="1" eaLnBrk="1" hangingPunct="1">
              <a:buNone/>
            </a:pPr>
            <a:r>
              <a:rPr lang="zh-CN" altLang="en-US" dirty="0"/>
              <a:t>取不同的属性名，并在模式中定义属性向域</a:t>
            </a:r>
          </a:p>
          <a:p>
            <a:pPr lvl="1" eaLnBrk="1" hangingPunct="1">
              <a:buNone/>
            </a:pPr>
            <a:r>
              <a:rPr lang="zh-CN" altLang="en-US" dirty="0"/>
              <a:t>的映象，即说明它们分别出自哪个域：</a:t>
            </a:r>
          </a:p>
          <a:p>
            <a:pPr lvl="1" eaLnBrk="1" hangingPunct="1">
              <a:buNone/>
            </a:pPr>
            <a:r>
              <a:rPr lang="zh-CN" altLang="en-US" dirty="0"/>
              <a:t>   </a:t>
            </a:r>
            <a:r>
              <a:rPr lang="en-US" altLang="zh-CN" dirty="0"/>
              <a:t>DOM</a:t>
            </a:r>
            <a:r>
              <a:rPr lang="zh-CN" altLang="en-US" dirty="0"/>
              <a:t>（</a:t>
            </a:r>
            <a:r>
              <a:rPr lang="en-US" altLang="zh-CN" dirty="0"/>
              <a:t>SUPERVISOR-PERSON</a:t>
            </a:r>
            <a:r>
              <a:rPr lang="zh-CN" altLang="en-US" dirty="0"/>
              <a:t>）</a:t>
            </a:r>
          </a:p>
          <a:p>
            <a:pPr lvl="1" eaLnBrk="1" hangingPunct="1">
              <a:buNone/>
            </a:pPr>
            <a:r>
              <a:rPr lang="en-US" altLang="zh-CN" dirty="0"/>
              <a:t>= DOM</a:t>
            </a:r>
            <a:r>
              <a:rPr lang="zh-CN" altLang="en-US" dirty="0"/>
              <a:t>（</a:t>
            </a:r>
            <a:r>
              <a:rPr lang="en-US" altLang="zh-CN" dirty="0"/>
              <a:t>POSTGRADUATE-PERSON</a:t>
            </a:r>
            <a:r>
              <a:rPr lang="zh-CN" altLang="en-US" dirty="0"/>
              <a:t>）</a:t>
            </a:r>
          </a:p>
          <a:p>
            <a:pPr lvl="1" eaLnBrk="1" hangingPunct="1">
              <a:buNone/>
            </a:pPr>
            <a:r>
              <a:rPr lang="en-US" altLang="zh-CN" dirty="0"/>
              <a:t>= PERSON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定义关系模式 </a:t>
            </a:r>
            <a:endParaRPr lang="en-US" altLang="zh-CN" sz="3600" dirty="0"/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dirty="0"/>
              <a:t>关系模式通常可以简记为</a:t>
            </a:r>
          </a:p>
          <a:p>
            <a:pPr eaLnBrk="1" hangingPunct="1">
              <a:buNone/>
            </a:pPr>
            <a:r>
              <a:rPr lang="zh-CN" altLang="en-US" dirty="0"/>
              <a:t> 	</a:t>
            </a:r>
            <a:r>
              <a:rPr lang="en-US" altLang="zh-CN" i="1" dirty="0"/>
              <a:t>R (U)    </a:t>
            </a:r>
            <a:r>
              <a:rPr lang="zh-CN" altLang="en-US" i="1" dirty="0"/>
              <a:t>或    </a:t>
            </a:r>
            <a:r>
              <a:rPr lang="en-US" altLang="zh-CN" i="1" dirty="0"/>
              <a:t>R (A</a:t>
            </a:r>
            <a:r>
              <a:rPr lang="en-US" altLang="zh-CN" i="1" baseline="-25000" dirty="0"/>
              <a:t>1</a:t>
            </a:r>
            <a:r>
              <a:rPr lang="zh-CN" altLang="en-US" i="1" dirty="0"/>
              <a:t>，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2</a:t>
            </a:r>
            <a:r>
              <a:rPr lang="zh-CN" altLang="en-US" i="1" dirty="0"/>
              <a:t>，</a:t>
            </a:r>
            <a:r>
              <a:rPr lang="en-US" altLang="zh-CN" i="1" dirty="0"/>
              <a:t>…</a:t>
            </a:r>
            <a:r>
              <a:rPr lang="zh-CN" altLang="en-US" i="1" dirty="0"/>
              <a:t>，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i="1" dirty="0"/>
              <a:t>)</a:t>
            </a:r>
          </a:p>
          <a:p>
            <a:pPr lvl="1" eaLnBrk="1" hangingPunct="1">
              <a:lnSpc>
                <a:spcPct val="130000"/>
              </a:lnSpc>
              <a:buSzPct val="85000"/>
            </a:pPr>
            <a:r>
              <a:rPr lang="en-US" altLang="zh-CN" i="1" dirty="0"/>
              <a:t>R: </a:t>
            </a:r>
            <a:r>
              <a:rPr lang="zh-CN" altLang="en-US" dirty="0"/>
              <a:t>关系名</a:t>
            </a:r>
          </a:p>
          <a:p>
            <a:pPr lvl="1" eaLnBrk="1" hangingPunct="1">
              <a:lnSpc>
                <a:spcPct val="130000"/>
              </a:lnSpc>
              <a:buSzPct val="75000"/>
            </a:pP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  </a:t>
            </a:r>
            <a:r>
              <a:rPr lang="en-US" altLang="zh-CN" dirty="0"/>
              <a:t>: </a:t>
            </a:r>
            <a:r>
              <a:rPr lang="zh-CN" altLang="en-US" dirty="0"/>
              <a:t>属性名</a:t>
            </a:r>
          </a:p>
          <a:p>
            <a:pPr marL="10795" indent="0"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关系数据结构</a:t>
            </a: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/>
              <a:t>2.1.1  </a:t>
            </a:r>
            <a:r>
              <a:rPr lang="zh-CN" altLang="en-US" dirty="0">
                <a:latin typeface="宋体" panose="02010600030101010101" pitchFamily="2" charset="-122"/>
              </a:rPr>
              <a:t>关系</a:t>
            </a:r>
          </a:p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/>
              <a:t>2.1.2  </a:t>
            </a:r>
            <a:r>
              <a:rPr lang="zh-CN" altLang="en-US" dirty="0"/>
              <a:t>关系模式</a:t>
            </a:r>
            <a:endParaRPr lang="zh-CN" altLang="en-US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>
                <a:solidFill>
                  <a:srgbClr val="8E0000"/>
                </a:solidFill>
              </a:rPr>
              <a:t>2.1.3  </a:t>
            </a:r>
            <a:r>
              <a:rPr lang="zh-CN" altLang="en-US" dirty="0">
                <a:solidFill>
                  <a:srgbClr val="8E0000"/>
                </a:solidFill>
              </a:rPr>
              <a:t>关系数据库</a:t>
            </a:r>
          </a:p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/>
              <a:t>2.1.4   </a:t>
            </a:r>
            <a:r>
              <a:rPr lang="zh-CN" altLang="en-US" dirty="0"/>
              <a:t>关系模型的存储结构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关系数据库</a:t>
            </a: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dirty="0"/>
              <a:t>关系数据库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/>
              <a:t>在一个给定的应用领域中，</a:t>
            </a:r>
            <a:r>
              <a:rPr lang="zh-CN" altLang="en-US" dirty="0">
                <a:solidFill>
                  <a:srgbClr val="C00000"/>
                </a:solidFill>
              </a:rPr>
              <a:t>所有关系的集合</a:t>
            </a:r>
            <a:r>
              <a:rPr lang="zh-CN" altLang="en-US" dirty="0"/>
              <a:t>构成一个关系数据库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/>
              <a:t>关系数据库的型与值</a:t>
            </a:r>
            <a:endParaRPr lang="en-US" altLang="zh-CN" dirty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/>
              <a:t>关系数据库的型</a:t>
            </a:r>
            <a:r>
              <a:rPr lang="en-US" altLang="zh-CN" dirty="0"/>
              <a:t>: </a:t>
            </a:r>
            <a:r>
              <a:rPr lang="zh-CN" altLang="en-US" dirty="0"/>
              <a:t>关系数据库模式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C00000"/>
                </a:solidFill>
              </a:rPr>
              <a:t>关系模式的集合</a:t>
            </a:r>
            <a:r>
              <a:rPr lang="zh-CN" altLang="en-US" dirty="0" smtClean="0"/>
              <a:t>，是</a:t>
            </a:r>
            <a:r>
              <a:rPr lang="zh-CN" altLang="en-US" dirty="0"/>
              <a:t>对关系数据库抽象的描述</a:t>
            </a:r>
            <a:endParaRPr lang="en-US" altLang="zh-CN" dirty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/>
              <a:t>关系数据库的值</a:t>
            </a:r>
            <a:r>
              <a:rPr lang="en-US" altLang="zh-CN" dirty="0"/>
              <a:t>: </a:t>
            </a:r>
            <a:r>
              <a:rPr lang="zh-CN" altLang="en-US" dirty="0" smtClean="0"/>
              <a:t>关系数据库模式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某一时刻</a:t>
            </a:r>
            <a:r>
              <a:rPr lang="zh-CN" altLang="en-US" dirty="0"/>
              <a:t>对应的关系的集合，通常称为关系数据库</a:t>
            </a:r>
            <a:endParaRPr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9685020" y="1428750"/>
            <a:ext cx="2156460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关系数据库</a:t>
            </a:r>
            <a:r>
              <a:rPr lang="zh-CN" altLang="en-US" dirty="0">
                <a:sym typeface="+mn-ea"/>
              </a:rPr>
              <a:t>：一个给定领域中</a:t>
            </a:r>
            <a:r>
              <a:rPr lang="zh-CN" altLang="en-US" dirty="0"/>
              <a:t>所有表达关系的二维表的</a:t>
            </a:r>
            <a:r>
              <a:rPr lang="zh-CN" altLang="en-US" dirty="0" smtClean="0"/>
              <a:t>集合，反映的是三级模式中的模式这一级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关系数据结构</a:t>
            </a: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/>
              <a:t>2.1.1  </a:t>
            </a:r>
            <a:r>
              <a:rPr lang="zh-CN" altLang="en-US" dirty="0">
                <a:latin typeface="宋体" panose="02010600030101010101" pitchFamily="2" charset="-122"/>
              </a:rPr>
              <a:t>关系</a:t>
            </a:r>
          </a:p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/>
              <a:t>2.1.2  </a:t>
            </a:r>
            <a:r>
              <a:rPr lang="zh-CN" altLang="en-US" dirty="0"/>
              <a:t>关系模式</a:t>
            </a:r>
            <a:endParaRPr lang="zh-CN" altLang="en-US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/>
              <a:t>2.1.3  </a:t>
            </a:r>
            <a:r>
              <a:rPr lang="zh-CN" altLang="en-US" dirty="0"/>
              <a:t>关系数据库</a:t>
            </a:r>
            <a:endParaRPr lang="en-US" altLang="zh-CN" dirty="0"/>
          </a:p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>
                <a:solidFill>
                  <a:srgbClr val="8E0000"/>
                </a:solidFill>
              </a:rPr>
              <a:t>2.1.4   </a:t>
            </a:r>
            <a:r>
              <a:rPr lang="zh-CN" altLang="en-US" dirty="0">
                <a:solidFill>
                  <a:srgbClr val="8E0000"/>
                </a:solidFill>
              </a:rPr>
              <a:t>关系模型的存储结构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关系模型的存储结构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</a:pPr>
            <a:r>
              <a:rPr lang="zh-CN" altLang="zh-CN" dirty="0"/>
              <a:t>关系数据库的物理</a:t>
            </a:r>
            <a:r>
              <a:rPr lang="zh-CN" altLang="zh-CN" dirty="0" smtClean="0"/>
              <a:t>组织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二维表向</a:t>
            </a:r>
            <a:r>
              <a:rPr lang="en-US" altLang="zh-CN" dirty="0" smtClean="0"/>
              <a:t>OS</a:t>
            </a:r>
            <a:r>
              <a:rPr lang="zh-CN" altLang="en-US" dirty="0" smtClean="0"/>
              <a:t>文件的映射问题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有</a:t>
            </a:r>
            <a:r>
              <a:rPr lang="zh-CN" altLang="zh-CN" dirty="0" smtClean="0"/>
              <a:t>的</a:t>
            </a:r>
            <a:r>
              <a:rPr lang="en-US" altLang="zh-CN" dirty="0" smtClean="0"/>
              <a:t>DBMS</a:t>
            </a:r>
            <a:r>
              <a:rPr lang="zh-CN" altLang="en-US" dirty="0" smtClean="0"/>
              <a:t>中</a:t>
            </a:r>
            <a:r>
              <a:rPr lang="zh-CN" altLang="zh-CN" dirty="0"/>
              <a:t>一个表对应一</a:t>
            </a:r>
            <a:r>
              <a:rPr lang="zh-CN" altLang="zh-CN" dirty="0" smtClean="0"/>
              <a:t>个</a:t>
            </a:r>
            <a:r>
              <a:rPr lang="en-US" altLang="zh-CN" dirty="0" smtClean="0"/>
              <a:t>OS</a:t>
            </a:r>
            <a:r>
              <a:rPr lang="zh-CN" altLang="zh-CN" dirty="0" smtClean="0"/>
              <a:t>文件</a:t>
            </a:r>
            <a:r>
              <a:rPr lang="zh-CN" altLang="zh-CN" dirty="0"/>
              <a:t>，将物理数据组织</a:t>
            </a:r>
            <a:r>
              <a:rPr lang="zh-CN" altLang="zh-CN" dirty="0" smtClean="0"/>
              <a:t>交给</a:t>
            </a:r>
            <a:r>
              <a:rPr lang="en-US" altLang="zh-CN" dirty="0" smtClean="0"/>
              <a:t>OS</a:t>
            </a:r>
            <a:r>
              <a:rPr lang="zh-CN" altLang="zh-CN" dirty="0" smtClean="0"/>
              <a:t>完成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有</a:t>
            </a:r>
            <a:r>
              <a:rPr lang="zh-CN" altLang="zh-CN" dirty="0" smtClean="0"/>
              <a:t>的</a:t>
            </a:r>
            <a:r>
              <a:rPr lang="en-US" altLang="zh-CN" dirty="0" smtClean="0"/>
              <a:t>DBMS</a:t>
            </a:r>
            <a:r>
              <a:rPr lang="zh-CN" altLang="zh-CN" dirty="0" smtClean="0"/>
              <a:t>从</a:t>
            </a:r>
            <a:r>
              <a:rPr lang="en-US" altLang="zh-CN" dirty="0" smtClean="0"/>
              <a:t>OS</a:t>
            </a:r>
            <a:r>
              <a:rPr lang="zh-CN" altLang="zh-CN" dirty="0" smtClean="0"/>
              <a:t>那申请</a:t>
            </a:r>
            <a:r>
              <a:rPr lang="zh-CN" altLang="zh-CN" dirty="0"/>
              <a:t>若干个</a:t>
            </a:r>
            <a:r>
              <a:rPr lang="zh-CN" altLang="zh-CN" dirty="0" smtClean="0"/>
              <a:t>大文件</a:t>
            </a:r>
            <a:r>
              <a:rPr lang="zh-CN" altLang="zh-CN" dirty="0"/>
              <a:t>，自己划分文件空间，组织表、索引等存储结构，并进行存储管理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第二章 关系数据库</a:t>
            </a: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2.1  </a:t>
            </a:r>
            <a:r>
              <a:rPr lang="zh-CN" altLang="en-US" sz="2800" dirty="0"/>
              <a:t>关系模型概述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8E0000"/>
                </a:solidFill>
              </a:rPr>
              <a:t>2.2  </a:t>
            </a:r>
            <a:r>
              <a:rPr lang="zh-CN" altLang="en-US" sz="2800" dirty="0">
                <a:solidFill>
                  <a:srgbClr val="8E0000"/>
                </a:solidFill>
              </a:rPr>
              <a:t>关系操作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2.3  </a:t>
            </a:r>
            <a:r>
              <a:rPr lang="zh-CN" altLang="en-US" sz="2800" dirty="0"/>
              <a:t>关系的完整性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2.4  </a:t>
            </a:r>
            <a:r>
              <a:rPr lang="zh-CN" altLang="en-US" sz="2800" dirty="0"/>
              <a:t>关系代数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2.5  *</a:t>
            </a:r>
            <a:r>
              <a:rPr lang="zh-CN" altLang="en-US" sz="2800" dirty="0"/>
              <a:t>关系演算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2.6  </a:t>
            </a:r>
            <a:r>
              <a:rPr lang="zh-CN" altLang="en-US" sz="2800" dirty="0"/>
              <a:t>小结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9625965" y="1233170"/>
            <a:ext cx="2230120" cy="5034280"/>
          </a:xfrm>
        </p:spPr>
        <p:txBody>
          <a:bodyPr>
            <a:normAutofit/>
          </a:bodyPr>
          <a:lstStyle/>
          <a:p>
            <a:r>
              <a:rPr lang="zh-CN" altLang="en-US" dirty="0"/>
              <a:t>关系模型三要素中第一个</a:t>
            </a:r>
            <a:r>
              <a:rPr lang="en-US" altLang="zh-CN" dirty="0"/>
              <a:t>“</a:t>
            </a:r>
            <a:r>
              <a:rPr lang="zh-CN" altLang="en-US" dirty="0"/>
              <a:t>结构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（已学完） ，第二个：</a:t>
            </a:r>
            <a:r>
              <a:rPr lang="zh-CN" altLang="en-US" dirty="0"/>
              <a:t>操作</a:t>
            </a:r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基本的关系操作</a:t>
            </a: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/>
              <a:t> </a:t>
            </a:r>
            <a:r>
              <a:rPr lang="zh-CN" altLang="en-US" dirty="0"/>
              <a:t>常用的关系操作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查询操作：选择、投影、连接、除、并、差、</a:t>
            </a:r>
            <a:r>
              <a:rPr lang="zh-CN" altLang="en-US" dirty="0" smtClean="0"/>
              <a:t>交</a:t>
            </a:r>
            <a:endParaRPr lang="en-US" altLang="zh-CN" dirty="0" smtClean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数据</a:t>
            </a:r>
            <a:r>
              <a:rPr lang="zh-CN" altLang="en-US" dirty="0"/>
              <a:t>更新：</a:t>
            </a:r>
            <a:r>
              <a:rPr lang="zh-CN" altLang="en-US" dirty="0">
                <a:solidFill>
                  <a:srgbClr val="C00000"/>
                </a:solidFill>
              </a:rPr>
              <a:t>插入、删除、修改、统计</a:t>
            </a:r>
            <a:r>
              <a:rPr lang="en-US" altLang="zh-CN" dirty="0">
                <a:solidFill>
                  <a:srgbClr val="C00000"/>
                </a:solidFill>
              </a:rPr>
              <a:t>----OLTP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关系操作的特点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集合操作方式：操作的对象和结果都是</a:t>
            </a:r>
            <a:r>
              <a:rPr lang="zh-CN" altLang="en-US" dirty="0" smtClean="0"/>
              <a:t>集合（关系）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9799320" y="1314450"/>
            <a:ext cx="203073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把</a:t>
            </a:r>
            <a:r>
              <a:rPr lang="zh-CN" altLang="en-US" dirty="0"/>
              <a:t>数据组织成数据库的</a:t>
            </a:r>
            <a:r>
              <a:rPr lang="zh-CN" altLang="en-US" dirty="0" smtClean="0"/>
              <a:t>初心就是：操作他们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关系数据库</a:t>
            </a: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216535" y="1282065"/>
            <a:ext cx="7957185" cy="4780280"/>
          </a:xfrm>
        </p:spPr>
        <p:txBody>
          <a:bodyPr vert="horz" wrap="square" lIns="91440" tIns="45720" rIns="91440" bIns="45720" anchor="t"/>
          <a:lstStyle/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2.1  </a:t>
            </a:r>
            <a:r>
              <a:rPr lang="zh-CN" altLang="en-US" sz="2800" dirty="0">
                <a:solidFill>
                  <a:srgbClr val="FF0000"/>
                </a:solidFill>
              </a:rPr>
              <a:t>关系数据结构及形式化定义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2.2  </a:t>
            </a:r>
            <a:r>
              <a:rPr lang="zh-CN" altLang="en-US" sz="2800" dirty="0"/>
              <a:t>关系操作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2.3  </a:t>
            </a:r>
            <a:r>
              <a:rPr lang="zh-CN" altLang="en-US" sz="2800" dirty="0"/>
              <a:t>关系的完整性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2.4  </a:t>
            </a:r>
            <a:r>
              <a:rPr lang="zh-CN" altLang="en-US" sz="2800" dirty="0" smtClean="0"/>
              <a:t>关系代数</a:t>
            </a:r>
            <a:r>
              <a:rPr lang="en-US" altLang="zh-CN" sz="2800" dirty="0" smtClean="0"/>
              <a:t>--</a:t>
            </a:r>
            <a:r>
              <a:rPr lang="zh-CN" altLang="en-US" dirty="0" smtClean="0"/>
              <a:t>关系操作的</a:t>
            </a:r>
            <a:r>
              <a:rPr lang="zh-CN" altLang="en-US" dirty="0" smtClean="0">
                <a:solidFill>
                  <a:schemeClr val="tx1"/>
                </a:solidFill>
              </a:rPr>
              <a:t>数学基础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2.5  *</a:t>
            </a:r>
            <a:r>
              <a:rPr lang="zh-CN" altLang="en-US" sz="2800" dirty="0"/>
              <a:t>关系演算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2.6  </a:t>
            </a:r>
            <a:r>
              <a:rPr lang="zh-CN" altLang="en-US" sz="2800" dirty="0"/>
              <a:t>小结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9673590" y="1314450"/>
            <a:ext cx="2236470" cy="4525963"/>
          </a:xfrm>
        </p:spPr>
        <p:txBody>
          <a:bodyPr/>
          <a:lstStyle/>
          <a:p>
            <a:r>
              <a:rPr lang="zh-CN" altLang="en-US" dirty="0"/>
              <a:t>关系数据库是指逻辑模型为</a:t>
            </a:r>
            <a:r>
              <a:rPr lang="en-US" altLang="zh-CN" dirty="0"/>
              <a:t>“</a:t>
            </a:r>
            <a:r>
              <a:rPr lang="zh-CN" altLang="en-US" dirty="0"/>
              <a:t>关系</a:t>
            </a:r>
            <a:r>
              <a:rPr lang="en-US" altLang="zh-CN" dirty="0"/>
              <a:t>”</a:t>
            </a:r>
            <a:r>
              <a:rPr lang="zh-CN" altLang="en-US" dirty="0"/>
              <a:t>的数据库</a:t>
            </a:r>
          </a:p>
        </p:txBody>
      </p:sp>
      <p:sp>
        <p:nvSpPr>
          <p:cNvPr id="4" name="右大括号 3"/>
          <p:cNvSpPr/>
          <p:nvPr/>
        </p:nvSpPr>
        <p:spPr bwMode="auto">
          <a:xfrm>
            <a:off x="6026150" y="1635125"/>
            <a:ext cx="358140" cy="1440180"/>
          </a:xfrm>
          <a:prstGeom prst="rightBrace">
            <a:avLst>
              <a:gd name="adj1" fmla="val 5595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7724" y="2111519"/>
            <a:ext cx="24482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逻辑模型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三要素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 smtClean="0"/>
              <a:t>关系操作语言</a:t>
            </a:r>
            <a:endParaRPr lang="zh-CN" altLang="en-US" sz="3600" dirty="0"/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500380" y="1472565"/>
            <a:ext cx="7957185" cy="4780280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/>
              <a:t>关系代数</a:t>
            </a:r>
            <a:r>
              <a:rPr lang="zh-CN" altLang="en-US" sz="2400" dirty="0" smtClean="0"/>
              <a:t>语言：用</a:t>
            </a:r>
            <a:r>
              <a:rPr lang="zh-CN" altLang="en-US" sz="2400" dirty="0"/>
              <a:t>关系运算来表达查询要求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sz="2400" dirty="0"/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/>
              <a:t>关系演算语言：用谓词</a:t>
            </a:r>
            <a:r>
              <a:rPr lang="zh-CN" altLang="en-US" sz="2400" dirty="0">
                <a:sym typeface="+mn-ea"/>
              </a:rPr>
              <a:t>演算</a:t>
            </a:r>
            <a:r>
              <a:rPr lang="zh-CN" altLang="en-US" sz="2400" dirty="0"/>
              <a:t>来表达查询要求</a:t>
            </a:r>
          </a:p>
          <a:p>
            <a:pPr marL="800100" lvl="1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元组关系演算语言： 谓词变元的基本对象是元组变量</a:t>
            </a:r>
          </a:p>
          <a:p>
            <a:pPr marL="800100" lvl="1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域关系演算语言：谓词变元的基本对象是域变量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sz="2400" dirty="0"/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/>
              <a:t>具有关系代数和关系演算双重特点的语言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/>
              <a:t>代表：</a:t>
            </a:r>
            <a:r>
              <a:rPr lang="en-US" altLang="zh-CN" sz="2200" dirty="0"/>
              <a:t>SQL</a:t>
            </a:r>
            <a:r>
              <a:rPr lang="zh-CN" altLang="en-US" sz="2200" dirty="0"/>
              <a:t>（</a:t>
            </a:r>
            <a:r>
              <a:rPr lang="en-US" altLang="zh-CN" sz="2200" dirty="0"/>
              <a:t>Structured Query Language</a:t>
            </a:r>
            <a:r>
              <a:rPr lang="zh-CN" altLang="en-US" sz="2200" dirty="0"/>
              <a:t>） 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>
                <a:latin typeface="Times New Roman" panose="02020603050405020304" pitchFamily="18" charset="0"/>
              </a:rPr>
              <a:t>第三章专门学习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9625965" y="1096010"/>
            <a:ext cx="2189480" cy="5034280"/>
          </a:xfrm>
        </p:spPr>
        <p:txBody>
          <a:bodyPr/>
          <a:lstStyle/>
          <a:p>
            <a:r>
              <a:rPr lang="zh-CN" altLang="en-US" dirty="0"/>
              <a:t>实现对数据库操作的手段是什么？</a:t>
            </a:r>
          </a:p>
          <a:p>
            <a:r>
              <a:rPr lang="zh-CN" altLang="en-US" dirty="0"/>
              <a:t>就是这些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第二章 关系数据库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2.1  </a:t>
            </a:r>
            <a:r>
              <a:rPr lang="zh-CN" altLang="en-US" sz="2800" dirty="0"/>
              <a:t>关系数据结构及形式化定义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2.2  </a:t>
            </a:r>
            <a:r>
              <a:rPr lang="zh-CN" altLang="en-US" sz="2800" dirty="0"/>
              <a:t>关系操作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8E0000"/>
                </a:solidFill>
              </a:rPr>
              <a:t>2.3  </a:t>
            </a:r>
            <a:r>
              <a:rPr lang="zh-CN" altLang="en-US" sz="2800" dirty="0">
                <a:solidFill>
                  <a:srgbClr val="8E0000"/>
                </a:solidFill>
              </a:rPr>
              <a:t>关系的完整性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2.4  </a:t>
            </a:r>
            <a:r>
              <a:rPr lang="zh-CN" altLang="en-US" sz="2800" dirty="0"/>
              <a:t>关系代数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2.5  *</a:t>
            </a:r>
            <a:r>
              <a:rPr lang="zh-CN" altLang="en-US" sz="2800" dirty="0"/>
              <a:t>关系演算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2.6  </a:t>
            </a:r>
            <a:r>
              <a:rPr lang="zh-CN" altLang="en-US" sz="2800" dirty="0"/>
              <a:t>小结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9799320" y="1325880"/>
            <a:ext cx="20193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关系模型三要素之三：完整性 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关系的完整性</a:t>
            </a: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414655" y="1423035"/>
            <a:ext cx="7957820" cy="4658360"/>
          </a:xfrm>
        </p:spPr>
        <p:txBody>
          <a:bodyPr vert="horz" wrap="square" lIns="91440" tIns="45720" rIns="91440" bIns="45720" anchor="t"/>
          <a:lstStyle/>
          <a:p>
            <a:pPr lvl="1" eaLnBrk="1" hangingPunct="1">
              <a:lnSpc>
                <a:spcPct val="180000"/>
              </a:lnSpc>
              <a:buNone/>
            </a:pPr>
            <a:r>
              <a:rPr lang="zh-CN" altLang="en-US" sz="2600">
                <a:sym typeface="+mn-ea"/>
              </a:rPr>
              <a:t>顾名思义，如何保证组织在不同表中的数据，其完整性（正确）始终保持不会被各种操作（修改类）所破坏</a:t>
            </a:r>
          </a:p>
          <a:p>
            <a:pPr marL="800100" lvl="1" indent="-342900" eaLnBrk="1" hangingPunct="1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运行中如何约束？</a:t>
            </a:r>
          </a:p>
          <a:p>
            <a:pPr marL="800100" lvl="1" indent="-342900" eaLnBrk="1" hangingPunct="1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一旦遭破坏，如何处理？</a:t>
            </a:r>
          </a:p>
          <a:p>
            <a:pPr marL="0" lvl="0" indent="0" eaLnBrk="1" hangingPunct="1"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   从三个方面进行约束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关系的完整性约束规则</a:t>
            </a: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647065" y="1471930"/>
            <a:ext cx="7957820" cy="465836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>
                <a:solidFill>
                  <a:srgbClr val="8E0000"/>
                </a:solidFill>
              </a:rPr>
              <a:t>2.3.1 </a:t>
            </a:r>
            <a:r>
              <a:rPr lang="zh-CN" altLang="en-US" dirty="0">
                <a:solidFill>
                  <a:srgbClr val="8E0000"/>
                </a:solidFill>
              </a:rPr>
              <a:t>实体自身完整性</a:t>
            </a:r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/>
              <a:t>2.3.2 </a:t>
            </a:r>
            <a:r>
              <a:rPr lang="zh-CN" altLang="en-US" dirty="0"/>
              <a:t>相互参照完整性</a:t>
            </a:r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/>
              <a:t>2.3.3 </a:t>
            </a:r>
            <a:r>
              <a:rPr lang="zh-CN" altLang="en-US" dirty="0"/>
              <a:t>用户定义的完整性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9719310" y="1314450"/>
            <a:ext cx="2076450" cy="4525963"/>
          </a:xfrm>
        </p:spPr>
        <p:txBody>
          <a:bodyPr/>
          <a:lstStyle/>
          <a:p>
            <a:r>
              <a:rPr lang="zh-CN" altLang="en-US"/>
              <a:t>具体落实在三个方面的完整性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 smtClean="0"/>
              <a:t>实体自身完整性</a:t>
            </a:r>
            <a:endParaRPr lang="zh-CN" altLang="en-US" sz="3600" dirty="0"/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488315" y="1283970"/>
            <a:ext cx="8226425" cy="4780280"/>
          </a:xfrm>
        </p:spPr>
        <p:txBody>
          <a:bodyPr vert="horz" wrap="square" lIns="91440" tIns="45720" rIns="91440" bIns="45720" anchor="t"/>
          <a:lstStyle/>
          <a:p>
            <a:pPr algn="l" eaLnBrk="1" hangingPunct="1">
              <a:lnSpc>
                <a:spcPct val="140000"/>
              </a:lnSpc>
            </a:pPr>
            <a:r>
              <a:rPr lang="zh-CN" altLang="en-US" sz="2600" dirty="0"/>
              <a:t>规则</a:t>
            </a:r>
            <a:r>
              <a:rPr lang="en-US" altLang="zh-CN" sz="2600" dirty="0"/>
              <a:t>2.1  </a:t>
            </a:r>
            <a:r>
              <a:rPr lang="zh-CN" altLang="en-US" sz="2600" dirty="0" smtClean="0"/>
              <a:t>实体自身完整性</a:t>
            </a:r>
            <a:r>
              <a:rPr lang="zh-CN" altLang="en-US" sz="2600" dirty="0"/>
              <a:t>规则（</a:t>
            </a:r>
            <a:r>
              <a:rPr lang="en-US" altLang="zh-CN" sz="2600" dirty="0"/>
              <a:t>Entity Integrity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marL="800100" lvl="1" indent="-342900" algn="just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主属性</a:t>
            </a:r>
            <a:r>
              <a:rPr lang="zh-CN" altLang="en-US" dirty="0" smtClean="0">
                <a:solidFill>
                  <a:srgbClr val="C00000"/>
                </a:solidFill>
              </a:rPr>
              <a:t>不能</a:t>
            </a:r>
            <a:r>
              <a:rPr lang="zh-CN" altLang="en-US" dirty="0">
                <a:solidFill>
                  <a:srgbClr val="C00000"/>
                </a:solidFill>
              </a:rPr>
              <a:t>取</a:t>
            </a:r>
            <a:r>
              <a:rPr lang="zh-CN" altLang="en-US" dirty="0" smtClean="0">
                <a:solidFill>
                  <a:srgbClr val="C00000"/>
                </a:solidFill>
              </a:rPr>
              <a:t>空值</a:t>
            </a:r>
            <a:r>
              <a:rPr lang="zh-CN" altLang="en-US" dirty="0" smtClean="0"/>
              <a:t>，如：</a:t>
            </a:r>
            <a:r>
              <a:rPr lang="zh-CN" altLang="zh-CN" dirty="0" smtClean="0"/>
              <a:t>“不知道”</a:t>
            </a:r>
            <a:r>
              <a:rPr lang="zh-CN" altLang="zh-CN" dirty="0"/>
              <a:t>或“不存在”或“无意义”的</a:t>
            </a:r>
            <a:r>
              <a:rPr lang="zh-CN" altLang="zh-CN" dirty="0" smtClean="0"/>
              <a:t>值。</a:t>
            </a:r>
            <a:endParaRPr lang="en-US" altLang="zh-CN" dirty="0" smtClean="0"/>
          </a:p>
          <a:p>
            <a:pPr marL="800100" lvl="1" indent="-342900" algn="just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二维表中</a:t>
            </a:r>
            <a:r>
              <a:rPr lang="zh-CN" altLang="en-US" dirty="0" smtClean="0">
                <a:solidFill>
                  <a:srgbClr val="C00000"/>
                </a:solidFill>
              </a:rPr>
              <a:t>主码的取值必须唯一</a:t>
            </a:r>
          </a:p>
          <a:p>
            <a:pPr marL="800100" lvl="1" indent="-342900" algn="just" eaLnBrk="1" hangingPunct="1">
              <a:lnSpc>
                <a:spcPct val="140000"/>
              </a:lnSpc>
              <a:buNone/>
            </a:pPr>
            <a:r>
              <a:rPr lang="zh-CN" altLang="en-US" dirty="0" smtClean="0"/>
              <a:t>如：</a:t>
            </a:r>
            <a:r>
              <a:rPr lang="zh-CN" altLang="zh-CN" dirty="0" smtClean="0"/>
              <a:t>选修</a:t>
            </a:r>
            <a:r>
              <a:rPr lang="zh-CN" altLang="zh-CN" dirty="0"/>
              <a:t>（学号，课程号，成绩</a:t>
            </a:r>
            <a:r>
              <a:rPr lang="zh-CN" altLang="zh-CN" dirty="0" smtClean="0"/>
              <a:t>）</a:t>
            </a:r>
            <a:r>
              <a:rPr lang="zh-CN" altLang="en-US" dirty="0" smtClean="0"/>
              <a:t>中</a:t>
            </a:r>
            <a:r>
              <a:rPr lang="zh-CN" altLang="zh-CN" dirty="0" smtClean="0"/>
              <a:t>“</a:t>
            </a:r>
            <a:r>
              <a:rPr lang="zh-CN" altLang="zh-CN" dirty="0"/>
              <a:t>学号、课程号”为主</a:t>
            </a:r>
            <a:r>
              <a:rPr lang="zh-CN" altLang="zh-CN" dirty="0" smtClean="0"/>
              <a:t>码</a:t>
            </a:r>
            <a:r>
              <a:rPr lang="zh-CN" altLang="en-US" dirty="0" smtClean="0"/>
              <a:t>，则这</a:t>
            </a:r>
            <a:r>
              <a:rPr lang="zh-CN" altLang="zh-CN" dirty="0" smtClean="0"/>
              <a:t>两</a:t>
            </a:r>
            <a:r>
              <a:rPr lang="zh-CN" altLang="zh-CN" dirty="0"/>
              <a:t>个属性都不能取</a:t>
            </a:r>
            <a:r>
              <a:rPr lang="zh-CN" altLang="zh-CN" dirty="0" smtClean="0"/>
              <a:t>空值，</a:t>
            </a:r>
            <a:r>
              <a:rPr lang="zh-CN" altLang="en-US" dirty="0" smtClean="0"/>
              <a:t>主属性为空或主码取值不唯一，说明存在某个不可标识的实体或不可区分的实体，违背了实体存在的唯一性，因此，实体自身是不完整的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9742170" y="1280160"/>
            <a:ext cx="2099310" cy="4525963"/>
          </a:xfrm>
        </p:spPr>
        <p:txBody>
          <a:bodyPr/>
          <a:lstStyle/>
          <a:p>
            <a:r>
              <a:rPr lang="zh-CN" altLang="en-US" dirty="0"/>
              <a:t>数据自己的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关系的完整性</a:t>
            </a: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70000"/>
              </a:lnSpc>
              <a:buNone/>
            </a:pPr>
            <a:r>
              <a:rPr lang="en-US" altLang="zh-CN" dirty="0"/>
              <a:t>2.3.1 </a:t>
            </a:r>
            <a:r>
              <a:rPr lang="zh-CN" altLang="en-US" dirty="0"/>
              <a:t>实体自身完整性</a:t>
            </a:r>
          </a:p>
          <a:p>
            <a:pPr eaLnBrk="1" hangingPunct="1">
              <a:lnSpc>
                <a:spcPct val="170000"/>
              </a:lnSpc>
              <a:buNone/>
            </a:pPr>
            <a:r>
              <a:rPr lang="en-US" altLang="zh-CN" dirty="0">
                <a:solidFill>
                  <a:srgbClr val="8E0000"/>
                </a:solidFill>
              </a:rPr>
              <a:t>2.3.2 </a:t>
            </a:r>
            <a:r>
              <a:rPr lang="zh-CN" altLang="en-US" dirty="0">
                <a:solidFill>
                  <a:srgbClr val="8E0000"/>
                </a:solidFill>
              </a:rPr>
              <a:t>相互参照完整性</a:t>
            </a:r>
          </a:p>
          <a:p>
            <a:pPr eaLnBrk="1" hangingPunct="1">
              <a:lnSpc>
                <a:spcPct val="170000"/>
              </a:lnSpc>
              <a:buNone/>
            </a:pPr>
            <a:r>
              <a:rPr lang="en-US" altLang="zh-CN" dirty="0"/>
              <a:t>2.3.3 </a:t>
            </a:r>
            <a:r>
              <a:rPr lang="zh-CN" altLang="en-US" dirty="0"/>
              <a:t>用户定义的完整性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相互参照完整性</a:t>
            </a: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4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关系间的引用</a:t>
            </a:r>
          </a:p>
          <a:p>
            <a:pPr algn="just" eaLnBrk="1" hangingPunct="1">
              <a:lnSpc>
                <a:spcPct val="14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外码</a:t>
            </a:r>
          </a:p>
          <a:p>
            <a:pPr algn="just" eaLnBrk="1" hangingPunct="1">
              <a:lnSpc>
                <a:spcPct val="140000"/>
              </a:lnSpc>
              <a:buNone/>
            </a:pPr>
            <a:r>
              <a:rPr lang="en-US" altLang="zh-CN" dirty="0"/>
              <a:t>3. </a:t>
            </a:r>
            <a:r>
              <a:rPr lang="zh-CN" altLang="en-US" dirty="0"/>
              <a:t>参照完整性规则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9707880" y="1325880"/>
            <a:ext cx="2213610" cy="4525963"/>
          </a:xfrm>
        </p:spPr>
        <p:txBody>
          <a:bodyPr/>
          <a:lstStyle/>
          <a:p>
            <a:r>
              <a:rPr lang="zh-CN" altLang="en-US"/>
              <a:t>不同数据之间的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关系间的引用</a:t>
            </a: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关系</a:t>
            </a:r>
            <a:r>
              <a:rPr lang="zh-CN" altLang="en-US" dirty="0"/>
              <a:t>模型中</a:t>
            </a:r>
            <a:r>
              <a:rPr lang="zh-CN" altLang="en-US" dirty="0">
                <a:solidFill>
                  <a:srgbClr val="C00000"/>
                </a:solidFill>
              </a:rPr>
              <a:t>实体</a:t>
            </a:r>
            <a:r>
              <a:rPr lang="zh-CN" altLang="en-US" dirty="0"/>
              <a:t>及实体间的</a:t>
            </a:r>
            <a:r>
              <a:rPr lang="zh-CN" altLang="en-US" dirty="0">
                <a:solidFill>
                  <a:srgbClr val="C00000"/>
                </a:solidFill>
              </a:rPr>
              <a:t>联系</a:t>
            </a:r>
            <a:r>
              <a:rPr lang="zh-CN" altLang="en-US" dirty="0"/>
              <a:t>都是用关系来描述的，自然存在着关系与关系间的引用。</a:t>
            </a:r>
          </a:p>
          <a:p>
            <a:pPr algn="just" eaLnBrk="1" hangingPunct="1">
              <a:lnSpc>
                <a:spcPct val="160000"/>
              </a:lnSpc>
              <a:buNone/>
            </a:pPr>
            <a:r>
              <a:rPr lang="en-US" altLang="zh-CN" dirty="0">
                <a:ea typeface="黑体" panose="02010609060101010101" pitchFamily="49" charset="-122"/>
              </a:rPr>
              <a:t>[</a:t>
            </a:r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2.</a:t>
            </a:r>
            <a:r>
              <a:rPr lang="en-US" altLang="zh-CN" dirty="0"/>
              <a:t>1]  </a:t>
            </a:r>
            <a:r>
              <a:rPr lang="zh-CN" altLang="en-US" dirty="0"/>
              <a:t>学生实体、专业实体</a:t>
            </a:r>
          </a:p>
          <a:p>
            <a:pPr algn="just" eaLnBrk="1" hangingPunct="1">
              <a:lnSpc>
                <a:spcPct val="160000"/>
              </a:lnSpc>
              <a:buNone/>
            </a:pPr>
            <a:r>
              <a:rPr lang="zh-CN" altLang="en-US" dirty="0"/>
              <a:t>　学生（</a:t>
            </a:r>
            <a:r>
              <a:rPr lang="zh-CN" altLang="en-US" u="sng" dirty="0"/>
              <a:t>学号</a:t>
            </a:r>
            <a:r>
              <a:rPr lang="zh-CN" altLang="en-US" dirty="0"/>
              <a:t>，姓名，性别，</a:t>
            </a:r>
            <a:r>
              <a:rPr lang="zh-CN" altLang="en-US" dirty="0">
                <a:solidFill>
                  <a:srgbClr val="002060"/>
                </a:solidFill>
              </a:rPr>
              <a:t>专业号</a:t>
            </a:r>
            <a:r>
              <a:rPr lang="zh-CN" altLang="en-US" dirty="0"/>
              <a:t>，年龄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just" eaLnBrk="1" hangingPunct="1">
              <a:lnSpc>
                <a:spcPct val="160000"/>
              </a:lnSpc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专业</a:t>
            </a:r>
            <a:r>
              <a:rPr lang="zh-CN" altLang="en-US" dirty="0"/>
              <a:t>（</a:t>
            </a:r>
            <a:r>
              <a:rPr lang="zh-CN" altLang="en-US" u="sng" dirty="0">
                <a:solidFill>
                  <a:srgbClr val="002060"/>
                </a:solidFill>
              </a:rPr>
              <a:t>专业号</a:t>
            </a:r>
            <a:r>
              <a:rPr lang="zh-CN" altLang="en-US" dirty="0"/>
              <a:t>，专业名）</a:t>
            </a:r>
          </a:p>
        </p:txBody>
      </p:sp>
      <p:sp>
        <p:nvSpPr>
          <p:cNvPr id="9" name="椭圆形标注 8"/>
          <p:cNvSpPr/>
          <p:nvPr/>
        </p:nvSpPr>
        <p:spPr>
          <a:xfrm>
            <a:off x="316290" y="4351091"/>
            <a:ext cx="1212850" cy="408606"/>
          </a:xfrm>
          <a:prstGeom prst="wedgeEllipseCallout">
            <a:avLst>
              <a:gd name="adj1" fmla="val 124079"/>
              <a:gd name="adj2" fmla="val -83584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  <a:tileRect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342900" lvl="0" indent="-342900" algn="ctr" eaLnBrk="1" hangingPunct="1"/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主码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01990" y="3459018"/>
            <a:ext cx="914400" cy="468065"/>
          </a:xfrm>
          <a:prstGeom prst="wedgeEllipseCallout">
            <a:avLst>
              <a:gd name="adj1" fmla="val 184368"/>
              <a:gd name="adj2" fmla="val -23853"/>
            </a:avLst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lvl="0" indent="-342900" eaLnBrk="1" hangingPunct="1"/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主码</a:t>
            </a:r>
          </a:p>
        </p:txBody>
      </p:sp>
      <p:sp>
        <p:nvSpPr>
          <p:cNvPr id="7" name="椭圆形标注 6"/>
          <p:cNvSpPr/>
          <p:nvPr/>
        </p:nvSpPr>
        <p:spPr>
          <a:xfrm>
            <a:off x="5950585" y="2326640"/>
            <a:ext cx="2011045" cy="468630"/>
          </a:xfrm>
          <a:prstGeom prst="wedgeEllipseCallout">
            <a:avLst>
              <a:gd name="adj1" fmla="val -52418"/>
              <a:gd name="adj2" fmla="val 130520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  <a:tileRect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342900" lvl="0" indent="-342900" algn="ctr" eaLnBrk="1" hangingPunct="1"/>
            <a:r>
              <a:rPr lang="zh-CN" altLang="en-US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别人的主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码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--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外码</a:t>
            </a:r>
          </a:p>
        </p:txBody>
      </p:sp>
      <p:graphicFrame>
        <p:nvGraphicFramePr>
          <p:cNvPr id="36865" name="Object 1" descr="image7"/>
          <p:cNvGraphicFramePr>
            <a:graphicFrameLocks/>
          </p:cNvGraphicFramePr>
          <p:nvPr/>
        </p:nvGraphicFramePr>
        <p:xfrm>
          <a:off x="2439035" y="4493895"/>
          <a:ext cx="4248785" cy="1150620"/>
        </p:xfrm>
        <a:graphic>
          <a:graphicData uri="http://schemas.openxmlformats.org/presentationml/2006/ole">
            <p:oleObj spid="_x0000_s20481" r:id="rId3" imgW="11187302" imgH="3415873" progId="">
              <p:embed/>
            </p:oleObj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关系间的引用</a:t>
            </a:r>
            <a:endParaRPr lang="en-US" altLang="zh-CN" sz="3600" dirty="0"/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[</a:t>
            </a:r>
            <a:r>
              <a:rPr lang="en-US" altLang="zh-CN" sz="2400" dirty="0"/>
              <a:t>2.2] </a:t>
            </a:r>
            <a:r>
              <a:rPr lang="zh-CN" altLang="en-US" sz="2400" dirty="0"/>
              <a:t>学生、课程、学生与课程之间的多对多联系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dirty="0"/>
              <a:t>     学生（</a:t>
            </a:r>
            <a:r>
              <a:rPr lang="zh-CN" altLang="en-US" u="sng" dirty="0">
                <a:solidFill>
                  <a:srgbClr val="C00000"/>
                </a:solidFill>
              </a:rPr>
              <a:t>学号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zh-CN" altLang="en-US" dirty="0"/>
              <a:t>姓名，性别，专业号，年龄）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dirty="0"/>
              <a:t>     课程（</a:t>
            </a:r>
            <a:r>
              <a:rPr lang="zh-CN" altLang="en-US" u="sng" dirty="0">
                <a:solidFill>
                  <a:srgbClr val="3333FF"/>
                </a:solidFill>
              </a:rPr>
              <a:t>课程号</a:t>
            </a:r>
            <a:r>
              <a:rPr lang="zh-CN" altLang="en-US" dirty="0"/>
              <a:t>，课程名，学分）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dirty="0"/>
              <a:t>     选修（</a:t>
            </a:r>
            <a:r>
              <a:rPr lang="zh-CN" altLang="en-US" u="sng" dirty="0">
                <a:solidFill>
                  <a:srgbClr val="C00000"/>
                </a:solidFill>
              </a:rPr>
              <a:t>学号</a:t>
            </a:r>
            <a:r>
              <a:rPr lang="zh-CN" altLang="en-US" dirty="0"/>
              <a:t>，</a:t>
            </a:r>
            <a:r>
              <a:rPr lang="zh-CN" altLang="en-US" u="sng" dirty="0">
                <a:solidFill>
                  <a:srgbClr val="3333FF"/>
                </a:solidFill>
              </a:rPr>
              <a:t>课程号</a:t>
            </a:r>
            <a:r>
              <a:rPr lang="zh-CN" altLang="en-US" dirty="0"/>
              <a:t>，成绩）</a:t>
            </a:r>
          </a:p>
          <a:p>
            <a:pPr lvl="1" algn="just" eaLnBrk="1" hangingPunct="1">
              <a:lnSpc>
                <a:spcPct val="140000"/>
              </a:lnSpc>
              <a:buNone/>
            </a:pPr>
            <a:endParaRPr lang="zh-CN" altLang="en-US" dirty="0"/>
          </a:p>
          <a:p>
            <a:pPr algn="just" eaLnBrk="1" hangingPunct="1">
              <a:buNone/>
            </a:pPr>
            <a:endParaRPr lang="en-US" altLang="zh-CN" sz="2400" dirty="0"/>
          </a:p>
        </p:txBody>
      </p:sp>
      <p:graphicFrame>
        <p:nvGraphicFramePr>
          <p:cNvPr id="35841" name="Object 1" descr="image8"/>
          <p:cNvGraphicFramePr>
            <a:graphicFrameLocks/>
          </p:cNvGraphicFramePr>
          <p:nvPr/>
        </p:nvGraphicFramePr>
        <p:xfrm>
          <a:off x="1421765" y="4251325"/>
          <a:ext cx="6408738" cy="919163"/>
        </p:xfrm>
        <a:graphic>
          <a:graphicData uri="http://schemas.openxmlformats.org/presentationml/2006/ole">
            <p:oleObj spid="_x0000_s48129" r:id="rId3" imgW="18044444" imgH="259047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关系间的引用</a:t>
            </a:r>
            <a:endParaRPr lang="en-US" altLang="zh-CN" sz="3600" dirty="0"/>
          </a:p>
        </p:txBody>
      </p:sp>
      <p:sp>
        <p:nvSpPr>
          <p:cNvPr id="307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algn="just" eaLnBrk="1" hangingPunct="1"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[2.</a:t>
            </a:r>
            <a:r>
              <a:rPr lang="en-US" altLang="zh-CN" sz="2400" dirty="0"/>
              <a:t>3]  </a:t>
            </a:r>
            <a:r>
              <a:rPr lang="zh-CN" altLang="en-US" sz="2400" dirty="0"/>
              <a:t>学生实体及其内部的一对多联系 </a:t>
            </a:r>
          </a:p>
          <a:p>
            <a:pPr algn="just" eaLnBrk="1" hangingPunct="1">
              <a:lnSpc>
                <a:spcPct val="150000"/>
              </a:lnSpc>
              <a:spcBef>
                <a:spcPct val="40000"/>
              </a:spcBef>
              <a:buNone/>
            </a:pPr>
            <a:r>
              <a:rPr lang="zh-CN" altLang="en-US" sz="2000" dirty="0"/>
              <a:t> </a:t>
            </a:r>
            <a:r>
              <a:rPr lang="zh-CN" altLang="en-US" sz="2200" dirty="0" smtClean="0"/>
              <a:t>学生</a:t>
            </a:r>
            <a:r>
              <a:rPr lang="zh-CN" altLang="en-US" sz="2200" dirty="0"/>
              <a:t>（</a:t>
            </a:r>
            <a:r>
              <a:rPr lang="zh-CN" altLang="en-US" sz="2200" u="sng" dirty="0">
                <a:solidFill>
                  <a:srgbClr val="3333FF"/>
                </a:solidFill>
              </a:rPr>
              <a:t>学号</a:t>
            </a:r>
            <a:r>
              <a:rPr lang="zh-CN" altLang="en-US" sz="2200" dirty="0"/>
              <a:t>，姓名，性别，专业号，年龄，</a:t>
            </a:r>
            <a:r>
              <a:rPr lang="zh-CN" altLang="en-US" sz="2200" dirty="0">
                <a:solidFill>
                  <a:srgbClr val="3333FF"/>
                </a:solidFill>
              </a:rPr>
              <a:t>班长</a:t>
            </a:r>
            <a:r>
              <a:rPr lang="zh-CN" altLang="en-US" sz="2200" dirty="0"/>
              <a:t>）</a:t>
            </a:r>
          </a:p>
        </p:txBody>
      </p:sp>
      <p:graphicFrame>
        <p:nvGraphicFramePr>
          <p:cNvPr id="3074" name="Object 4"/>
          <p:cNvGraphicFramePr>
            <a:graphicFrameLocks/>
          </p:cNvGraphicFramePr>
          <p:nvPr/>
        </p:nvGraphicFramePr>
        <p:xfrm>
          <a:off x="984885" y="2598420"/>
          <a:ext cx="7515860" cy="2962910"/>
        </p:xfrm>
        <a:graphic>
          <a:graphicData uri="http://schemas.openxmlformats.org/presentationml/2006/ole">
            <p:oleObj spid="_x0000_s49154" r:id="rId3" imgW="11820814" imgH="6542110" progId="Word.Document.8">
              <p:embed/>
            </p:oleObj>
          </a:graphicData>
        </a:graphic>
      </p:graphicFrame>
      <p:sp>
        <p:nvSpPr>
          <p:cNvPr id="3077" name="Rectangle 6"/>
          <p:cNvSpPr/>
          <p:nvPr/>
        </p:nvSpPr>
        <p:spPr>
          <a:xfrm>
            <a:off x="879475" y="4539987"/>
            <a:ext cx="4834880" cy="1512570"/>
          </a:xfrm>
          <a:prstGeom prst="rect">
            <a:avLst/>
          </a:prstGeom>
          <a:noFill/>
          <a:ln w="25400">
            <a:noFill/>
          </a:ln>
        </p:spPr>
        <p:txBody>
          <a:bodyPr wrap="square" anchor="ctr">
            <a:spAutoFit/>
          </a:bodyPr>
          <a:lstStyle/>
          <a:p>
            <a:pPr lvl="0" eaLnBrk="1" hangingPunct="1">
              <a:lnSpc>
                <a:spcPct val="140000"/>
              </a:lnSpc>
              <a:buClr>
                <a:schemeClr val="accent1"/>
              </a:buClr>
            </a:pP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学号”是主码，“班长”是外码，它引用了本关系的“学号” </a:t>
            </a:r>
            <a:r>
              <a:rPr lang="zh-CN" altLang="en-US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，“班长” 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必须是确实存在的学生的学号 </a:t>
            </a:r>
          </a:p>
        </p:txBody>
      </p:sp>
      <p:graphicFrame>
        <p:nvGraphicFramePr>
          <p:cNvPr id="34818" name="Object 2" descr="image9"/>
          <p:cNvGraphicFramePr>
            <a:graphicFrameLocks/>
          </p:cNvGraphicFramePr>
          <p:nvPr/>
        </p:nvGraphicFramePr>
        <p:xfrm>
          <a:off x="5795645" y="4540250"/>
          <a:ext cx="3030855" cy="1522730"/>
        </p:xfrm>
        <a:graphic>
          <a:graphicData uri="http://schemas.openxmlformats.org/presentationml/2006/ole">
            <p:oleObj spid="_x0000_s49153" r:id="rId4" imgW="10057143" imgH="590476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关系数据结构及形式化定义</a:t>
            </a: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220000"/>
              </a:lnSpc>
              <a:buNone/>
            </a:pPr>
            <a:r>
              <a:rPr lang="en-US" altLang="zh-CN" dirty="0">
                <a:solidFill>
                  <a:srgbClr val="8E0000"/>
                </a:solidFill>
              </a:rPr>
              <a:t>2.1.1  </a:t>
            </a:r>
            <a:r>
              <a:rPr lang="zh-CN" altLang="en-US" dirty="0">
                <a:solidFill>
                  <a:srgbClr val="8E0000"/>
                </a:solidFill>
                <a:latin typeface="宋体" panose="02010600030101010101" pitchFamily="2" charset="-122"/>
              </a:rPr>
              <a:t>关系</a:t>
            </a:r>
          </a:p>
          <a:p>
            <a:pPr marL="0" indent="0" eaLnBrk="1" hangingPunct="1">
              <a:lnSpc>
                <a:spcPct val="220000"/>
              </a:lnSpc>
              <a:buNone/>
            </a:pPr>
            <a:r>
              <a:rPr lang="en-US" altLang="zh-CN" dirty="0"/>
              <a:t>2.1.2  </a:t>
            </a:r>
            <a:r>
              <a:rPr lang="zh-CN" altLang="en-US" dirty="0"/>
              <a:t>关系模式</a:t>
            </a:r>
            <a:endParaRPr lang="zh-CN" altLang="en-US" dirty="0"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220000"/>
              </a:lnSpc>
              <a:buNone/>
            </a:pPr>
            <a:r>
              <a:rPr lang="en-US" altLang="zh-CN" dirty="0"/>
              <a:t>2.1.3  </a:t>
            </a:r>
            <a:r>
              <a:rPr lang="zh-CN" altLang="en-US" dirty="0"/>
              <a:t>关系数据库</a:t>
            </a:r>
            <a:endParaRPr lang="en-US" altLang="zh-CN" dirty="0"/>
          </a:p>
          <a:p>
            <a:pPr marL="0" indent="0" eaLnBrk="1" hangingPunct="1">
              <a:lnSpc>
                <a:spcPct val="220000"/>
              </a:lnSpc>
              <a:buNone/>
            </a:pPr>
            <a:r>
              <a:rPr lang="en-US" altLang="zh-CN" dirty="0"/>
              <a:t>2.1.4  </a:t>
            </a:r>
            <a:r>
              <a:rPr lang="zh-CN" altLang="en-US" dirty="0"/>
              <a:t>关系模型的存储结构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9753600" y="1245870"/>
            <a:ext cx="2099310" cy="4525963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关系数据库中的关系到底是什么？</a:t>
            </a:r>
          </a:p>
          <a:p>
            <a:r>
              <a:rPr lang="zh-CN" altLang="en-US" dirty="0"/>
              <a:t> 来路如何？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外码</a:t>
            </a: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419100" y="1350010"/>
            <a:ext cx="8185785" cy="4780280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400" dirty="0"/>
              <a:t>设</a:t>
            </a:r>
            <a:r>
              <a:rPr lang="en-US" altLang="zh-CN" sz="2400" i="1" dirty="0"/>
              <a:t>F </a:t>
            </a:r>
            <a:r>
              <a:rPr lang="zh-CN" altLang="en-US" sz="2400" dirty="0"/>
              <a:t>是基本关系</a:t>
            </a:r>
            <a:r>
              <a:rPr lang="en-US" altLang="zh-CN" sz="2400" i="1" dirty="0"/>
              <a:t>R </a:t>
            </a:r>
            <a:r>
              <a:rPr lang="zh-CN" altLang="en-US" sz="2400" dirty="0"/>
              <a:t>的一个或一组属性，但不是关系</a:t>
            </a:r>
            <a:r>
              <a:rPr lang="en-US" altLang="zh-CN" sz="2400" i="1" dirty="0"/>
              <a:t>R </a:t>
            </a:r>
            <a:r>
              <a:rPr lang="zh-CN" altLang="en-US" sz="2400" dirty="0"/>
              <a:t>的码。如果</a:t>
            </a:r>
            <a:r>
              <a:rPr lang="en-US" altLang="zh-CN" sz="2400" i="1" dirty="0"/>
              <a:t>F </a:t>
            </a:r>
            <a:r>
              <a:rPr lang="zh-CN" altLang="en-US" sz="2400" dirty="0"/>
              <a:t>与基本关系</a:t>
            </a:r>
            <a:r>
              <a:rPr lang="en-US" altLang="zh-CN" sz="2400" i="1" dirty="0"/>
              <a:t>S </a:t>
            </a:r>
            <a:r>
              <a:rPr lang="zh-CN" altLang="en-US" sz="2400" dirty="0"/>
              <a:t>的主码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s</a:t>
            </a:r>
            <a:r>
              <a:rPr lang="zh-CN" altLang="en-US" sz="2400" dirty="0"/>
              <a:t>相对应，则称</a:t>
            </a:r>
            <a:r>
              <a:rPr lang="en-US" altLang="zh-CN" sz="2400" i="1" dirty="0"/>
              <a:t>F </a:t>
            </a:r>
            <a:r>
              <a:rPr lang="zh-CN" altLang="en-US" sz="2400" dirty="0"/>
              <a:t>是</a:t>
            </a:r>
            <a:r>
              <a:rPr lang="en-US" altLang="zh-CN" sz="2400" i="1" dirty="0"/>
              <a:t>R 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hlink"/>
                </a:solidFill>
                <a:ea typeface="黑体" panose="02010609060101010101" pitchFamily="49" charset="-122"/>
              </a:rPr>
              <a:t>外码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/>
              <a:t>基本关系</a:t>
            </a:r>
            <a:r>
              <a:rPr lang="en-US" altLang="zh-CN" sz="2400" i="1" dirty="0"/>
              <a:t>R </a:t>
            </a:r>
            <a:r>
              <a:rPr lang="zh-CN" altLang="en-US" sz="2400" dirty="0"/>
              <a:t>称为</a:t>
            </a:r>
            <a:r>
              <a:rPr lang="zh-CN" altLang="en-US" sz="2400" dirty="0">
                <a:solidFill>
                  <a:schemeClr val="hlink"/>
                </a:solidFill>
                <a:ea typeface="黑体" panose="02010609060101010101" pitchFamily="49" charset="-122"/>
              </a:rPr>
              <a:t>参照关系</a:t>
            </a:r>
            <a:r>
              <a:rPr lang="zh-CN" altLang="en-US" sz="2400" dirty="0"/>
              <a:t>（</a:t>
            </a:r>
            <a:r>
              <a:rPr lang="en-US" altLang="zh-CN" sz="2400" dirty="0"/>
              <a:t>Referencing  Relation</a:t>
            </a:r>
            <a:r>
              <a:rPr lang="zh-CN" altLang="en-US" sz="2400" dirty="0"/>
              <a:t>）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/>
              <a:t>基本关系</a:t>
            </a:r>
            <a:r>
              <a:rPr lang="en-US" altLang="zh-CN" sz="2400" i="1" dirty="0"/>
              <a:t>S </a:t>
            </a:r>
            <a:r>
              <a:rPr lang="zh-CN" altLang="en-US" sz="2400" dirty="0"/>
              <a:t>称为</a:t>
            </a:r>
            <a:r>
              <a:rPr lang="zh-CN" altLang="en-US" sz="2400" dirty="0">
                <a:solidFill>
                  <a:schemeClr val="hlink"/>
                </a:solidFill>
                <a:ea typeface="黑体" panose="02010609060101010101" pitchFamily="49" charset="-122"/>
              </a:rPr>
              <a:t>被参照关系</a:t>
            </a:r>
            <a:r>
              <a:rPr lang="zh-CN" altLang="en-US" sz="2400" dirty="0"/>
              <a:t>（</a:t>
            </a:r>
            <a:r>
              <a:rPr lang="en-US" altLang="zh-CN" sz="2400" dirty="0"/>
              <a:t>Referenced Relation</a:t>
            </a:r>
            <a:r>
              <a:rPr lang="zh-CN" altLang="en-US" sz="2400" dirty="0"/>
              <a:t>）</a:t>
            </a:r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400" dirty="0"/>
              <a:t>    或</a:t>
            </a:r>
            <a:r>
              <a:rPr lang="zh-CN" altLang="en-US" sz="2400" dirty="0">
                <a:solidFill>
                  <a:schemeClr val="hlink"/>
                </a:solidFill>
                <a:ea typeface="黑体" panose="02010609060101010101" pitchFamily="49" charset="-122"/>
              </a:rPr>
              <a:t>目标关系</a:t>
            </a:r>
            <a:r>
              <a:rPr lang="zh-CN" altLang="en-US" sz="2400" dirty="0"/>
              <a:t>（</a:t>
            </a:r>
            <a:r>
              <a:rPr lang="en-US" altLang="zh-CN" sz="2400" dirty="0"/>
              <a:t>Target Relation</a:t>
            </a:r>
            <a:r>
              <a:rPr lang="zh-CN" altLang="en-US" sz="2400" dirty="0"/>
              <a:t>）</a:t>
            </a:r>
          </a:p>
          <a:p>
            <a:pPr eaLnBrk="1" hangingPunct="1"/>
            <a:endParaRPr lang="en-US" altLang="zh-CN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外码</a:t>
            </a:r>
            <a:endParaRPr lang="en-US" altLang="zh-CN" sz="3600" dirty="0"/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407670" y="1350010"/>
            <a:ext cx="8454390" cy="478028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/>
              <a:t>关系</a:t>
            </a:r>
            <a:r>
              <a:rPr lang="en-US" altLang="zh-CN" i="1" dirty="0"/>
              <a:t>R </a:t>
            </a:r>
            <a:r>
              <a:rPr lang="zh-CN" altLang="en-US" dirty="0"/>
              <a:t>和</a:t>
            </a:r>
            <a:r>
              <a:rPr lang="en-US" altLang="zh-CN" i="1" dirty="0" smtClean="0"/>
              <a:t>S </a:t>
            </a:r>
            <a:r>
              <a:rPr lang="zh-CN" altLang="en-US" dirty="0" smtClean="0"/>
              <a:t>可以是相同</a:t>
            </a:r>
            <a:r>
              <a:rPr lang="zh-CN" altLang="en-US" dirty="0"/>
              <a:t>的关系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目标关系</a:t>
            </a:r>
            <a:r>
              <a:rPr lang="en-US" altLang="zh-CN" i="1" dirty="0"/>
              <a:t>S </a:t>
            </a:r>
            <a:r>
              <a:rPr lang="zh-CN" altLang="en-US" dirty="0"/>
              <a:t>的主码</a:t>
            </a:r>
            <a:r>
              <a:rPr lang="en-US" altLang="zh-CN" dirty="0"/>
              <a:t>K</a:t>
            </a:r>
            <a:r>
              <a:rPr lang="en-US" altLang="zh-CN" baseline="-25000" dirty="0"/>
              <a:t>s </a:t>
            </a:r>
            <a:r>
              <a:rPr lang="zh-CN" altLang="en-US" dirty="0"/>
              <a:t>和参照关系的外码</a:t>
            </a:r>
            <a:r>
              <a:rPr lang="en-US" altLang="zh-CN" i="1" dirty="0"/>
              <a:t>F </a:t>
            </a:r>
            <a:r>
              <a:rPr lang="zh-CN" altLang="en-US" dirty="0"/>
              <a:t>必须定义在</a:t>
            </a:r>
            <a:r>
              <a:rPr lang="zh-CN" altLang="en-US" dirty="0">
                <a:solidFill>
                  <a:srgbClr val="FF0000"/>
                </a:solidFill>
              </a:rPr>
              <a:t>同一个</a:t>
            </a:r>
            <a:r>
              <a:rPr lang="zh-CN" altLang="en-US" dirty="0"/>
              <a:t>（或一组）域上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外码并不一定要与相应的主码同名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sz="2000" dirty="0"/>
              <a:t>当外码与相应的主码属于不同关系时，往往取相同的名字，以便于识别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参照完整性规则</a:t>
            </a:r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>
          <a:xfrm>
            <a:off x="513715" y="1350010"/>
            <a:ext cx="8091170" cy="478028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dirty="0"/>
              <a:t>规则</a:t>
            </a:r>
            <a:r>
              <a:rPr lang="en-US" altLang="zh-CN" sz="2400" dirty="0"/>
              <a:t>2.2  </a:t>
            </a:r>
            <a:r>
              <a:rPr lang="zh-CN" altLang="en-US" sz="2400" dirty="0"/>
              <a:t>参照完整性规则</a:t>
            </a:r>
          </a:p>
          <a:p>
            <a:pPr algn="just" eaLnBrk="1" hangingPunct="1">
              <a:lnSpc>
                <a:spcPct val="170000"/>
              </a:lnSpc>
              <a:buClr>
                <a:schemeClr val="accent1"/>
              </a:buClr>
              <a:buSzPct val="75000"/>
              <a:buNone/>
            </a:pPr>
            <a:r>
              <a:rPr lang="zh-CN" altLang="en-US" sz="2400" dirty="0"/>
              <a:t>  若属性（或属性组）</a:t>
            </a:r>
            <a:r>
              <a:rPr lang="en-US" altLang="zh-CN" sz="2400" i="1" dirty="0"/>
              <a:t>F </a:t>
            </a:r>
            <a:r>
              <a:rPr lang="zh-CN" altLang="en-US" sz="2400" dirty="0"/>
              <a:t>是基本关系</a:t>
            </a:r>
            <a:r>
              <a:rPr lang="en-US" altLang="zh-CN" sz="2400" i="1" dirty="0"/>
              <a:t>R 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C00000"/>
                </a:solidFill>
              </a:rPr>
              <a:t>外码</a:t>
            </a:r>
            <a:r>
              <a:rPr lang="zh-CN" altLang="en-US" sz="2400" dirty="0">
                <a:solidFill>
                  <a:schemeClr val="tx1"/>
                </a:solidFill>
              </a:rPr>
              <a:t>，</a:t>
            </a:r>
            <a:r>
              <a:rPr lang="zh-CN" altLang="en-US" sz="2400" dirty="0"/>
              <a:t>它与基本关系</a:t>
            </a:r>
            <a:r>
              <a:rPr lang="en-US" altLang="zh-CN" sz="2400" i="1" dirty="0"/>
              <a:t>S </a:t>
            </a:r>
            <a:r>
              <a:rPr lang="zh-CN" altLang="en-US" sz="2400" dirty="0"/>
              <a:t>的主码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s</a:t>
            </a:r>
            <a:r>
              <a:rPr lang="zh-CN" altLang="en-US" sz="2400" dirty="0"/>
              <a:t>相对应，则对于</a:t>
            </a:r>
            <a:r>
              <a:rPr lang="en-US" altLang="zh-CN" sz="2400" i="1" dirty="0"/>
              <a:t>R </a:t>
            </a:r>
            <a:r>
              <a:rPr lang="zh-CN" altLang="en-US" sz="2400" dirty="0"/>
              <a:t>中每个元组在</a:t>
            </a:r>
            <a:r>
              <a:rPr lang="en-US" altLang="zh-CN" sz="2400" i="1" dirty="0"/>
              <a:t>F </a:t>
            </a:r>
            <a:r>
              <a:rPr lang="zh-CN" altLang="en-US" sz="2400" dirty="0"/>
              <a:t>上的值必须为：</a:t>
            </a:r>
          </a:p>
          <a:p>
            <a:pPr lvl="1" algn="just" eaLnBrk="1" hangingPunct="1">
              <a:lnSpc>
                <a:spcPct val="170000"/>
              </a:lnSpc>
              <a:buSzPct val="75000"/>
            </a:pPr>
            <a:r>
              <a:rPr lang="zh-CN" altLang="en-US" dirty="0"/>
              <a:t>或者取空值（</a:t>
            </a:r>
            <a:r>
              <a:rPr lang="en-US" altLang="zh-CN" i="1" dirty="0"/>
              <a:t>F </a:t>
            </a:r>
            <a:r>
              <a:rPr lang="zh-CN" altLang="en-US" dirty="0"/>
              <a:t>的每个属性值均为空值）</a:t>
            </a:r>
          </a:p>
          <a:p>
            <a:pPr lvl="1" algn="just" eaLnBrk="1" hangingPunct="1">
              <a:lnSpc>
                <a:spcPct val="170000"/>
              </a:lnSpc>
              <a:buSzPct val="75000"/>
            </a:pPr>
            <a:r>
              <a:rPr lang="zh-CN" altLang="en-US" dirty="0"/>
              <a:t>或者等于</a:t>
            </a:r>
            <a:r>
              <a:rPr lang="en-US" altLang="zh-CN" i="1" dirty="0"/>
              <a:t>S </a:t>
            </a:r>
            <a:r>
              <a:rPr lang="zh-CN" altLang="en-US" dirty="0"/>
              <a:t>中某个元组的主码值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参照完整性规则</a:t>
            </a:r>
            <a:endParaRPr lang="en-US" altLang="zh-CN" sz="3600" dirty="0"/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459740" y="1350010"/>
            <a:ext cx="8307070" cy="4780280"/>
          </a:xfrm>
        </p:spPr>
        <p:txBody>
          <a:bodyPr vert="horz" wrap="square" lIns="91440" tIns="45720" rIns="91440" bIns="45720" anchor="t"/>
          <a:lstStyle/>
          <a:p>
            <a:pPr marL="0" lvl="4" algn="l" fontAlgn="auto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2.1]</a:t>
            </a:r>
            <a:r>
              <a:rPr lang="zh-CN" altLang="en-US" sz="2400" dirty="0"/>
              <a:t>中学生关系中每个元组的</a:t>
            </a:r>
            <a:r>
              <a:rPr lang="zh-CN" altLang="en-US" sz="2400" dirty="0">
                <a:solidFill>
                  <a:srgbClr val="C00000"/>
                </a:solidFill>
              </a:rPr>
              <a:t>“专业号”</a:t>
            </a:r>
            <a:r>
              <a:rPr lang="zh-CN" altLang="en-US" sz="2400" dirty="0"/>
              <a:t>属性只取两类值：</a:t>
            </a:r>
          </a:p>
          <a:p>
            <a:pPr algn="just" eaLnBrk="1" hangingPunct="1">
              <a:lnSpc>
                <a:spcPct val="16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C00000"/>
                </a:solidFill>
              </a:rPr>
              <a:t>空值</a:t>
            </a:r>
            <a:r>
              <a:rPr lang="zh-CN" altLang="en-US" sz="2400" dirty="0"/>
              <a:t>，表示尚未给该学生分配专业</a:t>
            </a:r>
          </a:p>
          <a:p>
            <a:pPr algn="just" eaLnBrk="1" hangingPunct="1">
              <a:lnSpc>
                <a:spcPct val="16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）非空值，这时该值必须</a:t>
            </a:r>
            <a:r>
              <a:rPr lang="zh-CN" altLang="en-US" sz="2400" dirty="0">
                <a:solidFill>
                  <a:schemeClr val="tx1"/>
                </a:solidFill>
              </a:rPr>
              <a:t>是</a:t>
            </a:r>
            <a:r>
              <a:rPr lang="zh-CN" altLang="en-US" sz="2400" dirty="0">
                <a:solidFill>
                  <a:srgbClr val="C00000"/>
                </a:solidFill>
              </a:rPr>
              <a:t>专业关系</a:t>
            </a:r>
            <a:r>
              <a:rPr lang="zh-CN" altLang="en-US" sz="2400" dirty="0">
                <a:solidFill>
                  <a:schemeClr val="tx1"/>
                </a:solidFill>
              </a:rPr>
              <a:t>中某个元组的“专业号”值</a:t>
            </a:r>
            <a:r>
              <a:rPr lang="zh-CN" altLang="en-US" sz="2400" dirty="0"/>
              <a:t>，表示该学生不可能分配一个不存在的专业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参照完整性规则</a:t>
            </a:r>
            <a:endParaRPr lang="en-US" altLang="zh-CN" sz="3600" dirty="0"/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6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2.2] </a:t>
            </a:r>
            <a:r>
              <a:rPr lang="zh-CN" altLang="en-US" sz="2400" dirty="0"/>
              <a:t>中选修（</a:t>
            </a:r>
            <a:r>
              <a:rPr lang="zh-CN" altLang="en-US" sz="2400" u="sng" dirty="0">
                <a:solidFill>
                  <a:srgbClr val="3333FF"/>
                </a:solidFill>
              </a:rPr>
              <a:t>学号</a:t>
            </a:r>
            <a:r>
              <a:rPr lang="zh-CN" altLang="en-US" sz="2400" dirty="0"/>
              <a:t>，</a:t>
            </a:r>
            <a:r>
              <a:rPr lang="zh-CN" altLang="en-US" sz="2400" u="sng" dirty="0">
                <a:solidFill>
                  <a:srgbClr val="3333FF"/>
                </a:solidFill>
              </a:rPr>
              <a:t>课程号</a:t>
            </a:r>
            <a:r>
              <a:rPr lang="zh-CN" altLang="en-US" sz="2400" dirty="0"/>
              <a:t>，成绩）</a:t>
            </a:r>
          </a:p>
          <a:p>
            <a:pPr eaLnBrk="1" hangingPunct="1">
              <a:lnSpc>
                <a:spcPct val="160000"/>
              </a:lnSpc>
              <a:buNone/>
            </a:pPr>
            <a:r>
              <a:rPr lang="zh-CN" altLang="en-US" sz="2400" dirty="0"/>
              <a:t>“学号”和“课程号”可能的取值 ：</a:t>
            </a:r>
          </a:p>
          <a:p>
            <a:pPr eaLnBrk="1" hangingPunct="1">
              <a:lnSpc>
                <a:spcPct val="160000"/>
              </a:lnSpc>
              <a:buNone/>
            </a:pPr>
            <a:r>
              <a:rPr lang="zh-CN" altLang="en-US" sz="2400" dirty="0"/>
              <a:t> （</a:t>
            </a:r>
            <a:r>
              <a:rPr lang="en-US" altLang="zh-CN" sz="2400" dirty="0"/>
              <a:t>1</a:t>
            </a:r>
            <a:r>
              <a:rPr lang="zh-CN" altLang="en-US" sz="2400" dirty="0"/>
              <a:t>）选修关系中的主属性，不能取空值</a:t>
            </a:r>
          </a:p>
          <a:p>
            <a:pPr eaLnBrk="1" hangingPunct="1">
              <a:lnSpc>
                <a:spcPct val="160000"/>
              </a:lnSpc>
              <a:buNone/>
            </a:pPr>
            <a:r>
              <a:rPr lang="zh-CN" altLang="en-US" sz="2400" dirty="0"/>
              <a:t> （</a:t>
            </a:r>
            <a:r>
              <a:rPr lang="en-US" altLang="zh-CN" sz="2400" dirty="0"/>
              <a:t>2</a:t>
            </a:r>
            <a:r>
              <a:rPr lang="zh-CN" altLang="en-US" sz="2400" dirty="0"/>
              <a:t>）只能取相应被参照关系中已经存在的主码值</a:t>
            </a:r>
          </a:p>
          <a:p>
            <a:pPr algn="just" eaLnBrk="1" hangingPunct="1"/>
            <a:endParaRPr lang="zh-CN" altLang="en-US" sz="2400" dirty="0"/>
          </a:p>
          <a:p>
            <a:pPr lvl="1" algn="just"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参照完整性规则</a:t>
            </a:r>
            <a:endParaRPr lang="en-US" altLang="zh-CN" sz="3600" dirty="0"/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458470" y="1350010"/>
            <a:ext cx="8361680" cy="478028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6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2.3] </a:t>
            </a:r>
            <a:r>
              <a:rPr lang="zh-CN" altLang="en-US" sz="2400" dirty="0"/>
              <a:t>中学生（</a:t>
            </a:r>
            <a:r>
              <a:rPr lang="zh-CN" altLang="en-US" sz="2400" u="sng" dirty="0">
                <a:solidFill>
                  <a:srgbClr val="3333FF"/>
                </a:solidFill>
              </a:rPr>
              <a:t>学号</a:t>
            </a:r>
            <a:r>
              <a:rPr lang="zh-CN" altLang="en-US" sz="2400" dirty="0"/>
              <a:t>，姓名，性别，专业号，年龄，</a:t>
            </a:r>
            <a:r>
              <a:rPr lang="zh-CN" altLang="en-US" sz="2400" dirty="0">
                <a:solidFill>
                  <a:srgbClr val="3333FF"/>
                </a:solidFill>
              </a:rPr>
              <a:t>班长</a:t>
            </a:r>
            <a:r>
              <a:rPr lang="zh-CN" altLang="en-US" sz="2400" dirty="0"/>
              <a:t>）</a:t>
            </a:r>
            <a:endParaRPr lang="zh-CN" altLang="en-US" sz="3200" dirty="0"/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sz="2400" dirty="0"/>
              <a:t>“班长”属性值可以取两类值：</a:t>
            </a:r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）空值，表示该学生所在班级尚未选出班长</a:t>
            </a:r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）非空值，该值必须是本关系中某个元组的学号值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关系的完整性</a:t>
            </a:r>
            <a:endParaRPr lang="en-US" altLang="zh-CN" sz="3600" dirty="0"/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80000"/>
              </a:lnSpc>
              <a:buNone/>
            </a:pPr>
            <a:r>
              <a:rPr lang="en-US" altLang="zh-CN" sz="3200" dirty="0"/>
              <a:t>2.3.1 </a:t>
            </a:r>
            <a:r>
              <a:rPr lang="zh-CN" altLang="en-US" sz="3200" dirty="0"/>
              <a:t>实体完整性</a:t>
            </a:r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sz="3200" dirty="0"/>
              <a:t>2.3.2 </a:t>
            </a:r>
            <a:r>
              <a:rPr lang="zh-CN" altLang="en-US" sz="3200" dirty="0"/>
              <a:t>参照完整性</a:t>
            </a:r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sz="3200" dirty="0">
                <a:solidFill>
                  <a:srgbClr val="8E0000"/>
                </a:solidFill>
              </a:rPr>
              <a:t>2.3.3 </a:t>
            </a:r>
            <a:r>
              <a:rPr lang="zh-CN" altLang="en-US" sz="3200" dirty="0">
                <a:solidFill>
                  <a:srgbClr val="8E0000"/>
                </a:solidFill>
              </a:rPr>
              <a:t>用户定义的完整性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用户定义的完整性</a:t>
            </a:r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647700" y="1362075"/>
            <a:ext cx="7962265" cy="4780280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6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某</a:t>
            </a:r>
            <a:r>
              <a:rPr lang="zh-CN" altLang="en-US" dirty="0">
                <a:solidFill>
                  <a:srgbClr val="C00000"/>
                </a:solidFill>
              </a:rPr>
              <a:t>一具体应用</a:t>
            </a:r>
            <a:r>
              <a:rPr lang="zh-CN" altLang="en-US" dirty="0"/>
              <a:t>所涉及的数据必须满足的</a:t>
            </a:r>
            <a:r>
              <a:rPr lang="zh-CN" altLang="en-US" dirty="0">
                <a:solidFill>
                  <a:srgbClr val="C00000"/>
                </a:solidFill>
              </a:rPr>
              <a:t>语义</a:t>
            </a:r>
            <a:r>
              <a:rPr lang="zh-CN" altLang="en-US" dirty="0" smtClean="0">
                <a:solidFill>
                  <a:schemeClr val="tx1"/>
                </a:solidFill>
              </a:rPr>
              <a:t>要求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C00000"/>
                </a:solidFill>
              </a:rPr>
              <a:t>约束</a:t>
            </a:r>
          </a:p>
          <a:p>
            <a:pPr algn="just" eaLnBrk="1" hangingPunct="1">
              <a:lnSpc>
                <a:spcPct val="160000"/>
              </a:lnSpc>
            </a:pPr>
            <a:r>
              <a:rPr lang="zh-CN" altLang="en-US" dirty="0"/>
              <a:t>关系模型应提供</a:t>
            </a: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zh-CN" altLang="en-US" dirty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检验</a:t>
            </a:r>
            <a:r>
              <a:rPr lang="zh-CN" altLang="en-US" dirty="0" smtClean="0"/>
              <a:t>完整性</a:t>
            </a:r>
            <a:r>
              <a:rPr lang="zh-CN" altLang="en-US" dirty="0"/>
              <a:t>规则的机制，以及当完整性一旦可能遭某些操破坏时，用统一的系统方法加以自动</a:t>
            </a:r>
            <a:r>
              <a:rPr lang="zh-CN" altLang="en-US" dirty="0">
                <a:solidFill>
                  <a:srgbClr val="FF0000"/>
                </a:solidFill>
              </a:rPr>
              <a:t>处理</a:t>
            </a:r>
            <a:r>
              <a:rPr lang="zh-CN" altLang="en-US" dirty="0"/>
              <a:t>，而不需由应用程序承担这一功能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9696450" y="1337310"/>
            <a:ext cx="2167890" cy="4525963"/>
          </a:xfrm>
        </p:spPr>
        <p:txBody>
          <a:bodyPr/>
          <a:lstStyle/>
          <a:p>
            <a:r>
              <a:rPr lang="zh-CN" altLang="en-US" dirty="0"/>
              <a:t>数据处在某</a:t>
            </a:r>
            <a:r>
              <a:rPr lang="zh-CN" altLang="en-US" dirty="0" smtClean="0"/>
              <a:t>特定应用</a:t>
            </a:r>
            <a:r>
              <a:rPr lang="zh-CN" altLang="en-US" dirty="0"/>
              <a:t>场景</a:t>
            </a:r>
            <a:r>
              <a:rPr lang="zh-CN" altLang="en-US" dirty="0" smtClean="0"/>
              <a:t>中应遵守的约束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用户定义的完整性</a:t>
            </a:r>
            <a:endParaRPr lang="en-US" altLang="zh-CN" sz="3600" dirty="0"/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algn="just" eaLnBrk="1" hangingPunct="1">
              <a:buNone/>
            </a:pPr>
            <a:r>
              <a:rPr lang="zh-CN" altLang="en-US" dirty="0"/>
              <a:t>例</a:t>
            </a:r>
            <a:r>
              <a:rPr lang="en-US" altLang="zh-CN" dirty="0"/>
              <a:t>:</a:t>
            </a:r>
          </a:p>
          <a:p>
            <a:pPr algn="just" eaLnBrk="1" hangingPunct="1">
              <a:lnSpc>
                <a:spcPct val="140000"/>
              </a:lnSpc>
              <a:buNone/>
            </a:pPr>
            <a:r>
              <a:rPr lang="en-US" altLang="zh-CN" dirty="0"/>
              <a:t>	 </a:t>
            </a:r>
            <a:r>
              <a:rPr lang="zh-CN" altLang="en-US" dirty="0"/>
              <a:t>课程（</a:t>
            </a:r>
            <a:r>
              <a:rPr lang="zh-CN" altLang="en-US" u="sng" dirty="0"/>
              <a:t>课程号</a:t>
            </a:r>
            <a:r>
              <a:rPr lang="zh-CN" altLang="en-US" dirty="0"/>
              <a:t>，课程名，学分）</a:t>
            </a:r>
            <a:endParaRPr lang="en-US" altLang="zh-CN" dirty="0"/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/>
              <a:t>“</a:t>
            </a:r>
            <a:r>
              <a:rPr lang="zh-CN" altLang="en-US" dirty="0"/>
              <a:t>课程号”属性必须取唯一值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/>
              <a:t>非主属性“课程名”也不能取空值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/>
              <a:t>“学分”属性只能取值</a:t>
            </a:r>
            <a:r>
              <a:rPr lang="en-US" altLang="zh-CN" dirty="0"/>
              <a:t>{1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小结</a:t>
            </a: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xfrm>
            <a:off x="525780" y="1178560"/>
            <a:ext cx="7957185" cy="4780280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buFont typeface="Wingdings" panose="05000000000000000000" charset="0"/>
              <a:buChar char=""/>
            </a:pPr>
            <a:r>
              <a:rPr lang="zh-CN" altLang="en-US" dirty="0"/>
              <a:t>关系</a:t>
            </a:r>
          </a:p>
          <a:p>
            <a:pPr lvl="1" algn="just" eaLnBrk="1" hangingPunct="1">
              <a:buNone/>
            </a:pPr>
            <a:r>
              <a:rPr lang="zh-CN" altLang="en-US" sz="2000" dirty="0"/>
              <a:t>若干域的所有取值全组合（笛卡尔积</a:t>
            </a:r>
            <a:r>
              <a:rPr lang="zh-CN" altLang="en-US" sz="2000" dirty="0">
                <a:sym typeface="+mn-ea"/>
              </a:rPr>
              <a:t>）所形成的二维表中有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实际意义</a:t>
            </a:r>
            <a:r>
              <a:rPr lang="zh-CN" altLang="en-US" sz="2000" dirty="0">
                <a:sym typeface="+mn-ea"/>
              </a:rPr>
              <a:t>并且需要留存的元祖的集合，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笛卡尔积的子集</a:t>
            </a:r>
            <a:r>
              <a:rPr lang="zh-CN" altLang="en-US" sz="2000" dirty="0">
                <a:sym typeface="+mn-ea"/>
              </a:rPr>
              <a:t>，也是二维表</a:t>
            </a:r>
            <a:endParaRPr lang="zh-CN" altLang="en-US" sz="2000" dirty="0"/>
          </a:p>
          <a:p>
            <a:pPr algn="just" eaLnBrk="1" hangingPunct="1">
              <a:buFont typeface="Wingdings" panose="05000000000000000000" charset="0"/>
              <a:buChar char=""/>
            </a:pPr>
            <a:r>
              <a:rPr lang="zh-CN" altLang="en-US" dirty="0"/>
              <a:t>关系数据库</a:t>
            </a:r>
          </a:p>
          <a:p>
            <a:pPr lvl="1" algn="just" eaLnBrk="1" hangingPunct="1">
              <a:buNone/>
            </a:pPr>
            <a:r>
              <a:rPr lang="zh-CN" altLang="en-US" sz="2000" dirty="0"/>
              <a:t>以关系作为逻辑模型的数据库</a:t>
            </a:r>
          </a:p>
          <a:p>
            <a:pPr algn="just" eaLnBrk="1" hangingPunct="1">
              <a:buFont typeface="Wingdings" panose="05000000000000000000" charset="0"/>
              <a:buChar char=""/>
            </a:pPr>
            <a:r>
              <a:rPr lang="zh-CN" altLang="en-US" dirty="0"/>
              <a:t>关系数据库三要素</a:t>
            </a:r>
          </a:p>
          <a:p>
            <a:pPr marL="800100" lvl="1" indent="-342900" algn="just" eaLnBrk="1" hangingPunct="1">
              <a:buFont typeface="Arial" panose="020B0604020202020204" pitchFamily="34" charset="0"/>
              <a:buChar char="•"/>
            </a:pPr>
            <a:r>
              <a:rPr lang="zh-CN" altLang="en-US" sz="2000" dirty="0"/>
              <a:t>结构：二维表</a:t>
            </a:r>
          </a:p>
          <a:p>
            <a:pPr marL="800100" lvl="1" indent="-342900" algn="just" eaLnBrk="1" hangingPunct="1">
              <a:buFont typeface="Arial" panose="020B0604020202020204" pitchFamily="34" charset="0"/>
              <a:buChar char="•"/>
            </a:pPr>
            <a:r>
              <a:rPr lang="zh-CN" altLang="en-US" sz="2000" dirty="0"/>
              <a:t>操作：一般意义下数据库系统应提供的操作服务，关系数据库是通过集合操作实现的，</a:t>
            </a:r>
            <a:r>
              <a:rPr lang="zh-CN" altLang="en-US" sz="2000" dirty="0">
                <a:sym typeface="+mn-ea"/>
              </a:rPr>
              <a:t>关系代数</a:t>
            </a:r>
            <a:r>
              <a:rPr lang="zh-CN" altLang="en-US" sz="2000" dirty="0" smtClean="0">
                <a:sym typeface="+mn-ea"/>
              </a:rPr>
              <a:t>语言、</a:t>
            </a:r>
            <a:r>
              <a:rPr lang="zh-CN" altLang="en-US" sz="2000" dirty="0">
                <a:sym typeface="+mn-ea"/>
              </a:rPr>
              <a:t>关系演算</a:t>
            </a:r>
            <a:r>
              <a:rPr lang="zh-CN" altLang="en-US" sz="2000" dirty="0" smtClean="0">
                <a:sym typeface="+mn-ea"/>
              </a:rPr>
              <a:t>语言、</a:t>
            </a:r>
            <a:r>
              <a:rPr lang="en-US" altLang="zh-CN" sz="2000" dirty="0" smtClean="0">
                <a:sym typeface="+mn-ea"/>
              </a:rPr>
              <a:t>SQL</a:t>
            </a:r>
          </a:p>
          <a:p>
            <a:pPr marL="800100" lvl="1" indent="-342900" algn="just" eaLnBrk="1" hangingPunct="1">
              <a:buFont typeface="Arial" panose="020B0604020202020204" pitchFamily="34" charset="0"/>
              <a:buChar char="•"/>
            </a:pPr>
            <a:r>
              <a:rPr lang="zh-CN" altLang="en-US" sz="2000" dirty="0"/>
              <a:t>完整性：自身、参照、自定义三种完整性的规则及处理方法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9730740" y="1360170"/>
            <a:ext cx="2190750" cy="4525963"/>
          </a:xfrm>
        </p:spPr>
        <p:txBody>
          <a:bodyPr/>
          <a:lstStyle/>
          <a:p>
            <a:r>
              <a:rPr lang="zh-CN" altLang="en-US"/>
              <a:t>记住：关系数据库中的</a:t>
            </a:r>
            <a:r>
              <a:rPr lang="en-US" altLang="zh-CN"/>
              <a:t>“</a:t>
            </a:r>
            <a:r>
              <a:rPr lang="zh-CN" altLang="en-US"/>
              <a:t>关系</a:t>
            </a:r>
            <a:r>
              <a:rPr lang="en-US" altLang="zh-CN"/>
              <a:t>”</a:t>
            </a:r>
            <a:r>
              <a:rPr lang="zh-CN" altLang="en-US"/>
              <a:t>是一个严谨的专有名词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关系</a:t>
            </a:r>
            <a:endParaRPr lang="en-US" altLang="zh-CN" sz="3600" dirty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lvl="1" algn="just" eaLnBrk="1" hangingPunct="1">
              <a:lnSpc>
                <a:spcPct val="150000"/>
              </a:lnSpc>
              <a:buNone/>
            </a:pPr>
            <a:r>
              <a:rPr lang="en-US" altLang="zh-CN" sz="2800" dirty="0"/>
              <a:t> 1. </a:t>
            </a:r>
            <a:r>
              <a:rPr lang="zh-CN" altLang="en-US" sz="2800" dirty="0"/>
              <a:t>域（</a:t>
            </a:r>
            <a:r>
              <a:rPr lang="en-US" altLang="zh-CN" sz="2800" dirty="0"/>
              <a:t>Domain</a:t>
            </a:r>
            <a:r>
              <a:rPr lang="zh-CN" altLang="en-US" sz="2800" dirty="0"/>
              <a:t>）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sz="2800" dirty="0"/>
              <a:t> </a:t>
            </a:r>
            <a:r>
              <a:rPr lang="en-US" altLang="zh-CN" sz="2800" dirty="0"/>
              <a:t>2. </a:t>
            </a:r>
            <a:r>
              <a:rPr lang="zh-CN" altLang="en-US" sz="2800" dirty="0"/>
              <a:t>笛卡尔积（</a:t>
            </a:r>
            <a:r>
              <a:rPr lang="en-US" altLang="zh-CN" sz="2800" dirty="0"/>
              <a:t>Cartesian Product</a:t>
            </a:r>
            <a:r>
              <a:rPr lang="zh-CN" altLang="en-US" sz="2800" dirty="0"/>
              <a:t>）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sz="2800" dirty="0"/>
              <a:t> </a:t>
            </a:r>
            <a:r>
              <a:rPr lang="en-US" altLang="zh-CN" sz="2800" dirty="0"/>
              <a:t>3. </a:t>
            </a:r>
            <a:r>
              <a:rPr lang="zh-CN" altLang="en-US" sz="2800" dirty="0"/>
              <a:t>关系（</a:t>
            </a:r>
            <a:r>
              <a:rPr lang="en-US" altLang="zh-CN" sz="2800" dirty="0"/>
              <a:t>Relation</a:t>
            </a:r>
            <a:r>
              <a:rPr lang="zh-CN" altLang="en-US" sz="2800" dirty="0"/>
              <a:t>）</a:t>
            </a:r>
          </a:p>
          <a:p>
            <a:pPr eaLnBrk="1" hangingPunct="1"/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9742170" y="1223010"/>
            <a:ext cx="2133600" cy="4525963"/>
          </a:xfrm>
        </p:spPr>
        <p:txBody>
          <a:bodyPr/>
          <a:lstStyle/>
          <a:p>
            <a:r>
              <a:rPr lang="zh-CN" altLang="en-US" dirty="0" smtClean="0"/>
              <a:t>追根</a:t>
            </a:r>
            <a:r>
              <a:rPr lang="zh-CN" altLang="en-US" dirty="0"/>
              <a:t>溯源，从头说起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第二章 关系数据库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2.1  </a:t>
            </a:r>
            <a:r>
              <a:rPr lang="zh-CN" altLang="en-US" sz="2800" dirty="0"/>
              <a:t>关系模型概述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2.2  </a:t>
            </a:r>
            <a:r>
              <a:rPr lang="zh-CN" altLang="en-US" sz="2800" dirty="0"/>
              <a:t>关系数据结构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2.3  </a:t>
            </a:r>
            <a:r>
              <a:rPr lang="zh-CN" altLang="en-US" sz="2800" dirty="0"/>
              <a:t>关系的完整性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8E0000"/>
                </a:solidFill>
              </a:rPr>
              <a:t>2.4  </a:t>
            </a:r>
            <a:r>
              <a:rPr lang="zh-CN" altLang="en-US" sz="2800" dirty="0">
                <a:solidFill>
                  <a:srgbClr val="8E0000"/>
                </a:solidFill>
              </a:rPr>
              <a:t>关系代数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2.5  *</a:t>
            </a:r>
            <a:r>
              <a:rPr lang="zh-CN" altLang="en-US" sz="2800" dirty="0"/>
              <a:t>关系演算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2.6  </a:t>
            </a:r>
            <a:r>
              <a:rPr lang="zh-CN" altLang="en-US" sz="2800" dirty="0"/>
              <a:t>小结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9719310" y="1371600"/>
            <a:ext cx="2122170" cy="4525963"/>
          </a:xfrm>
        </p:spPr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要素之后，看支撑</a:t>
            </a:r>
            <a:r>
              <a:rPr lang="zh-CN" altLang="en-US" dirty="0"/>
              <a:t>关系数据库操作的</a:t>
            </a:r>
            <a:r>
              <a:rPr lang="zh-CN" altLang="en-US" dirty="0">
                <a:solidFill>
                  <a:srgbClr val="C00000"/>
                </a:solidFill>
              </a:rPr>
              <a:t>数学基础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关系代数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426720" y="1288415"/>
            <a:ext cx="8178165" cy="48418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sz="2400" dirty="0"/>
              <a:t>关系代数</a:t>
            </a:r>
            <a:r>
              <a:rPr lang="zh-CN" altLang="zh-CN" sz="2400" dirty="0" smtClean="0"/>
              <a:t>：</a:t>
            </a:r>
            <a:r>
              <a:rPr lang="zh-CN" altLang="zh-CN" sz="2400" dirty="0"/>
              <a:t>用</a:t>
            </a:r>
            <a:r>
              <a:rPr lang="zh-CN" altLang="en-US" sz="2400" dirty="0" smtClean="0">
                <a:solidFill>
                  <a:srgbClr val="C00000"/>
                </a:solidFill>
                <a:sym typeface="+mn-ea"/>
              </a:rPr>
              <a:t>数学意义上</a:t>
            </a:r>
            <a:r>
              <a:rPr lang="zh-CN" altLang="zh-CN" sz="2400" dirty="0"/>
              <a:t>对</a:t>
            </a:r>
            <a:r>
              <a:rPr lang="zh-CN" altLang="zh-CN" sz="2400" dirty="0" smtClean="0"/>
              <a:t>关系的</a:t>
            </a:r>
            <a:r>
              <a:rPr lang="zh-CN" altLang="zh-CN" sz="2400" dirty="0">
                <a:solidFill>
                  <a:schemeClr val="tx1"/>
                </a:solidFill>
              </a:rPr>
              <a:t>运算（集合运算）来表达查询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 smtClean="0"/>
              <a:t>两类</a:t>
            </a:r>
            <a:r>
              <a:rPr lang="zh-CN" altLang="zh-CN" sz="2400" dirty="0" smtClean="0"/>
              <a:t>关系代数</a:t>
            </a:r>
            <a:r>
              <a:rPr lang="zh-CN" altLang="en-US" sz="2400" dirty="0" smtClean="0"/>
              <a:t>运算</a:t>
            </a:r>
            <a:endParaRPr lang="en-US" altLang="zh-CN" sz="240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9787890" y="1291590"/>
            <a:ext cx="2053590" cy="4525963"/>
          </a:xfrm>
        </p:spPr>
        <p:txBody>
          <a:bodyPr/>
          <a:lstStyle/>
          <a:p>
            <a:r>
              <a:rPr lang="zh-CN" altLang="en-US" dirty="0"/>
              <a:t>基本是中学的集合学知识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93694" y="2733050"/>
          <a:ext cx="6048375" cy="3168015"/>
        </p:xfrm>
        <a:graphic>
          <a:graphicData uri="http://schemas.openxmlformats.org/drawingml/2006/table">
            <a:tbl>
              <a:tblPr/>
              <a:tblGrid>
                <a:gridCol w="2015490"/>
                <a:gridCol w="2016125"/>
                <a:gridCol w="2016760"/>
              </a:tblGrid>
              <a:tr h="35179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运　算　符</a:t>
                      </a: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含　义</a:t>
                      </a: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2000" b="0" kern="100" dirty="0" smtClean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传统集合</a:t>
                      </a:r>
                      <a:r>
                        <a:rPr lang="zh-CN" sz="2000" b="1" kern="100" dirty="0" smtClean="0">
                          <a:latin typeface="Times New Roman" panose="02020603050405020304"/>
                          <a:cs typeface="Times New Roman" panose="02020603050405020304"/>
                        </a:rPr>
                        <a:t>运算</a:t>
                      </a:r>
                      <a:endParaRPr lang="zh-CN" sz="20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∪</a:t>
                      </a: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并</a:t>
                      </a: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7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-</a:t>
                      </a:r>
                      <a:endParaRPr lang="zh-CN" sz="20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差</a:t>
                      </a: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 panose="02020603050405020304"/>
                          <a:cs typeface="Times New Roman" panose="02020603050405020304"/>
                        </a:rPr>
                        <a:t>∩</a:t>
                      </a:r>
                      <a:endParaRPr lang="zh-CN" sz="20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 panose="02020603050405020304"/>
                          <a:cs typeface="Times New Roman" panose="02020603050405020304"/>
                        </a:rPr>
                        <a:t>交</a:t>
                      </a:r>
                      <a:endParaRPr lang="zh-CN" sz="20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15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 panose="02020603050405020304"/>
                          <a:cs typeface="Times New Roman" panose="02020603050405020304"/>
                        </a:rPr>
                        <a:t>×</a:t>
                      </a:r>
                      <a:endParaRPr lang="zh-CN" sz="20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 panose="02020603050405020304"/>
                          <a:cs typeface="Times New Roman" panose="02020603050405020304"/>
                        </a:rPr>
                        <a:t>笛卡尔积</a:t>
                      </a:r>
                      <a:endParaRPr lang="zh-CN" sz="20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790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2000" b="1" kern="100" dirty="0" smtClean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latin typeface="Times New Roman" panose="02020603050405020304"/>
                          <a:cs typeface="Times New Roman" panose="02020603050405020304"/>
                        </a:rPr>
                        <a:t>专门的关系</a:t>
                      </a:r>
                      <a:endParaRPr lang="zh-CN" sz="20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latin typeface="Times New Roman" panose="02020603050405020304"/>
                          <a:cs typeface="Times New Roman" panose="02020603050405020304"/>
                        </a:rPr>
                        <a:t>运算</a:t>
                      </a:r>
                      <a:endParaRPr lang="zh-CN" sz="20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i="1" kern="100" dirty="0">
                          <a:latin typeface="Times New Roman" panose="02020603050405020304"/>
                          <a:cs typeface="Times New Roman" panose="02020603050405020304"/>
                        </a:rPr>
                        <a:t>σ</a:t>
                      </a:r>
                      <a:endParaRPr lang="zh-CN" sz="20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 panose="02020603050405020304"/>
                          <a:cs typeface="Times New Roman" panose="02020603050405020304"/>
                        </a:rPr>
                        <a:t>选择</a:t>
                      </a:r>
                      <a:endParaRPr lang="zh-CN" sz="20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 panose="02020603050405020304"/>
                          <a:cs typeface="Times New Roman" panose="02020603050405020304"/>
                        </a:rPr>
                        <a:t>π</a:t>
                      </a:r>
                      <a:endParaRPr lang="zh-CN" sz="20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 panose="02020603050405020304"/>
                          <a:cs typeface="Times New Roman" panose="02020603050405020304"/>
                        </a:rPr>
                        <a:t>投影</a:t>
                      </a:r>
                      <a:endParaRPr lang="zh-CN" sz="20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7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 panose="02020603050405020304"/>
                          <a:cs typeface="Times New Roman" panose="02020603050405020304"/>
                        </a:rPr>
                        <a:t>连接</a:t>
                      </a:r>
                      <a:endParaRPr lang="zh-CN" sz="20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 panose="02020603050405020304"/>
                          <a:cs typeface="Times New Roman" panose="02020603050405020304"/>
                        </a:rPr>
                        <a:t>÷</a:t>
                      </a:r>
                      <a:endParaRPr lang="zh-CN" sz="20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 panose="02020603050405020304"/>
                          <a:cs typeface="Times New Roman" panose="02020603050405020304"/>
                        </a:rPr>
                        <a:t>除</a:t>
                      </a:r>
                      <a:endParaRPr lang="zh-CN" sz="20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关系代数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E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2.4.1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E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 传统集合运算</a:t>
            </a:r>
          </a:p>
          <a:p>
            <a:pPr marL="0" marR="0" lvl="0" indent="0" algn="l" defTabSz="914400" rtl="0" eaLnBrk="1" fontAlgn="base" latinLnBrk="0" hangingPunct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2.4.2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 专门关系运算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9776460" y="1291590"/>
            <a:ext cx="2087880" cy="4525963"/>
          </a:xfrm>
        </p:spPr>
        <p:txBody>
          <a:bodyPr/>
          <a:lstStyle/>
          <a:p>
            <a:r>
              <a:rPr lang="zh-CN" altLang="en-US" dirty="0" smtClean="0"/>
              <a:t>中学的集合运算复习一下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并</a:t>
            </a:r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algn="just" eaLnBrk="1" hangingPunct="1"/>
            <a:r>
              <a:rPr lang="en-US" altLang="zh-CN" i="1" dirty="0"/>
              <a:t>R </a:t>
            </a:r>
            <a:r>
              <a:rPr lang="zh-CN" altLang="en-US" dirty="0"/>
              <a:t>和</a:t>
            </a:r>
            <a:r>
              <a:rPr lang="en-US" altLang="zh-CN" i="1" dirty="0"/>
              <a:t>S</a:t>
            </a:r>
          </a:p>
          <a:p>
            <a:pPr lvl="1" algn="just" eaLnBrk="1" hangingPunct="1"/>
            <a:r>
              <a:rPr lang="zh-CN" altLang="en-US" dirty="0"/>
              <a:t>具有</a:t>
            </a:r>
            <a:r>
              <a:rPr lang="zh-CN" altLang="en-US" dirty="0">
                <a:solidFill>
                  <a:srgbClr val="FF0000"/>
                </a:solidFill>
              </a:rPr>
              <a:t>相同的目</a:t>
            </a:r>
            <a:r>
              <a:rPr lang="en-US" altLang="zh-CN" i="1" dirty="0"/>
              <a:t>n</a:t>
            </a:r>
            <a:r>
              <a:rPr lang="zh-CN" altLang="en-US" dirty="0"/>
              <a:t>（即两个关系都有</a:t>
            </a:r>
            <a:r>
              <a:rPr lang="en-US" altLang="zh-CN" i="1" dirty="0"/>
              <a:t>n</a:t>
            </a:r>
            <a:r>
              <a:rPr lang="zh-CN" altLang="en-US" dirty="0"/>
              <a:t>个属性）</a:t>
            </a:r>
          </a:p>
          <a:p>
            <a:pPr lvl="1" algn="just" eaLnBrk="1" hangingPunct="1"/>
            <a:r>
              <a:rPr lang="zh-CN" altLang="en-US" dirty="0"/>
              <a:t>相应的属性取自同一个域</a:t>
            </a:r>
          </a:p>
          <a:p>
            <a:pPr algn="just" eaLnBrk="1" hangingPunct="1">
              <a:buNone/>
            </a:pPr>
            <a:endParaRPr lang="zh-CN" altLang="en-US" dirty="0"/>
          </a:p>
          <a:p>
            <a:pPr algn="just" eaLnBrk="1" hangingPunct="1"/>
            <a:r>
              <a:rPr lang="en-US" altLang="zh-CN" i="1" dirty="0"/>
              <a:t>R </a:t>
            </a:r>
            <a:r>
              <a:rPr lang="en-US" altLang="zh-CN" dirty="0"/>
              <a:t>∪</a:t>
            </a:r>
            <a:r>
              <a:rPr lang="en-US" altLang="zh-CN" i="1" dirty="0"/>
              <a:t>S</a:t>
            </a:r>
            <a:r>
              <a:rPr lang="en-US" altLang="zh-CN" dirty="0"/>
              <a:t> </a:t>
            </a:r>
          </a:p>
          <a:p>
            <a:pPr lvl="1" algn="just" eaLnBrk="1" hangingPunct="1"/>
            <a:r>
              <a:rPr lang="zh-CN" altLang="en-US" dirty="0"/>
              <a:t>仍为</a:t>
            </a:r>
            <a:r>
              <a:rPr lang="en-US" altLang="zh-CN" i="1" dirty="0"/>
              <a:t>n</a:t>
            </a:r>
            <a:r>
              <a:rPr lang="zh-CN" altLang="en-US" dirty="0"/>
              <a:t>目关系，由属于</a:t>
            </a:r>
            <a:r>
              <a:rPr lang="en-US" altLang="zh-CN" i="1" dirty="0"/>
              <a:t>R </a:t>
            </a:r>
            <a:r>
              <a:rPr lang="zh-CN" altLang="en-US" dirty="0"/>
              <a:t>或属于</a:t>
            </a:r>
            <a:r>
              <a:rPr lang="en-US" altLang="zh-CN" i="1" dirty="0"/>
              <a:t>S </a:t>
            </a:r>
            <a:r>
              <a:rPr lang="zh-CN" altLang="en-US" dirty="0"/>
              <a:t>的元组组成</a:t>
            </a:r>
          </a:p>
          <a:p>
            <a:pPr lvl="1" algn="just" eaLnBrk="1" hangingPunct="1">
              <a:buNone/>
            </a:pPr>
            <a:r>
              <a:rPr lang="zh-CN" altLang="en-US" i="1" dirty="0"/>
              <a:t>       </a:t>
            </a:r>
            <a:r>
              <a:rPr lang="en-US" altLang="zh-CN" i="1" dirty="0"/>
              <a:t>R </a:t>
            </a:r>
            <a:r>
              <a:rPr lang="en-US" altLang="zh-CN" dirty="0"/>
              <a:t>∪</a:t>
            </a:r>
            <a:r>
              <a:rPr lang="en-US" altLang="zh-CN" i="1" dirty="0"/>
              <a:t>S</a:t>
            </a:r>
            <a:r>
              <a:rPr lang="en-US" altLang="zh-CN" dirty="0"/>
              <a:t> = { </a:t>
            </a:r>
            <a:r>
              <a:rPr lang="en-US" altLang="zh-CN" i="1" dirty="0"/>
              <a:t>t </a:t>
            </a:r>
            <a:r>
              <a:rPr lang="en-US" altLang="zh-CN" dirty="0"/>
              <a:t>|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R </a:t>
            </a:r>
            <a:r>
              <a:rPr lang="en-US" altLang="zh-CN" dirty="0"/>
              <a:t>∨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S </a:t>
            </a:r>
            <a:r>
              <a:rPr lang="en-US" altLang="zh-CN" dirty="0"/>
              <a:t>}</a:t>
            </a:r>
          </a:p>
          <a:p>
            <a:pPr eaLnBrk="1" hangingPunct="1">
              <a:buNone/>
            </a:pPr>
            <a:r>
              <a:rPr lang="en-US" altLang="zh-CN" dirty="0"/>
              <a:t>   </a:t>
            </a:r>
            <a:r>
              <a:rPr lang="zh-CN" altLang="en-US" sz="2200" dirty="0"/>
              <a:t>即将</a:t>
            </a:r>
            <a:r>
              <a:rPr lang="en-US" altLang="zh-CN" sz="2200" i="1" dirty="0">
                <a:sym typeface="+mn-ea"/>
              </a:rPr>
              <a:t>R </a:t>
            </a:r>
            <a:r>
              <a:rPr lang="zh-CN" altLang="en-US" sz="2200" dirty="0">
                <a:sym typeface="+mn-ea"/>
              </a:rPr>
              <a:t>和 </a:t>
            </a:r>
            <a:r>
              <a:rPr lang="en-US" altLang="zh-CN" sz="2200" i="1" dirty="0">
                <a:sym typeface="+mn-ea"/>
              </a:rPr>
              <a:t>S</a:t>
            </a: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/>
              <a:t>中的元组合并起来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>
          <a:xfrm>
            <a:off x="32385" y="213678"/>
            <a:ext cx="7391400" cy="649287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>
                <a:solidFill>
                  <a:schemeClr val="bg1"/>
                </a:solidFill>
              </a:rPr>
              <a:t>并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4294967295"/>
          </p:nvPr>
        </p:nvGraphicFramePr>
        <p:xfrm>
          <a:off x="1524000" y="1557338"/>
          <a:ext cx="4038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3" marB="45693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693" marB="45693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693" marB="45693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693" marB="45693"/>
                </a:tc>
              </a:tr>
            </a:tbl>
          </a:graphicData>
        </a:graphic>
      </p:graphicFrame>
      <p:graphicFrame>
        <p:nvGraphicFramePr>
          <p:cNvPr id="10" name="内容占位符 9"/>
          <p:cNvGraphicFramePr>
            <a:graphicFrameLocks noGrp="1"/>
          </p:cNvGraphicFramePr>
          <p:nvPr>
            <p:ph sz="quarter" idx="4294967295"/>
          </p:nvPr>
        </p:nvGraphicFramePr>
        <p:xfrm>
          <a:off x="6629400" y="2089150"/>
          <a:ext cx="4038600" cy="2449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743" marB="45743"/>
                </a:tc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43" marB="45743"/>
                </a:tc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743" marB="45743"/>
                </a:tc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43" marB="45743"/>
                </a:tc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4294967295"/>
          </p:nvPr>
        </p:nvGraphicFramePr>
        <p:xfrm>
          <a:off x="1524000" y="4025900"/>
          <a:ext cx="4038600" cy="1706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23" marB="4572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23" marB="4572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723" marB="45723"/>
                </a:tc>
              </a:tr>
            </a:tbl>
          </a:graphicData>
        </a:graphic>
      </p:graphicFrame>
      <p:sp>
        <p:nvSpPr>
          <p:cNvPr id="70729" name="TextBox 7"/>
          <p:cNvSpPr txBox="1"/>
          <p:nvPr/>
        </p:nvSpPr>
        <p:spPr>
          <a:xfrm>
            <a:off x="2201863" y="1052513"/>
            <a:ext cx="38481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730" name="TextBox 10"/>
          <p:cNvSpPr txBox="1"/>
          <p:nvPr/>
        </p:nvSpPr>
        <p:spPr>
          <a:xfrm>
            <a:off x="2201863" y="3574851"/>
            <a:ext cx="368935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731" name="TextBox 11"/>
          <p:cNvSpPr txBox="1"/>
          <p:nvPr/>
        </p:nvSpPr>
        <p:spPr>
          <a:xfrm>
            <a:off x="6523038" y="1435100"/>
            <a:ext cx="772795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RUS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差</a:t>
            </a:r>
          </a:p>
        </p:txBody>
      </p:sp>
      <p:sp>
        <p:nvSpPr>
          <p:cNvPr id="71683" name="Rectangle 3"/>
          <p:cNvSpPr>
            <a:spLocks noGrp="1"/>
          </p:cNvSpPr>
          <p:nvPr>
            <p:ph idx="1"/>
          </p:nvPr>
        </p:nvSpPr>
        <p:spPr>
          <a:xfrm>
            <a:off x="537210" y="1350010"/>
            <a:ext cx="8067675" cy="4780280"/>
          </a:xfrm>
        </p:spPr>
        <p:txBody>
          <a:bodyPr vert="horz" wrap="square" lIns="91440" tIns="45720" rIns="91440" bIns="45720" anchor="t"/>
          <a:lstStyle/>
          <a:p>
            <a:pPr algn="just" eaLnBrk="1" hangingPunct="1"/>
            <a:r>
              <a:rPr lang="en-US" altLang="zh-CN" i="1" dirty="0"/>
              <a:t>R </a:t>
            </a:r>
            <a:r>
              <a:rPr lang="zh-CN" altLang="en-US" dirty="0"/>
              <a:t>和</a:t>
            </a:r>
            <a:r>
              <a:rPr lang="en-US" altLang="zh-CN" i="1" dirty="0"/>
              <a:t>S</a:t>
            </a:r>
          </a:p>
          <a:p>
            <a:pPr lvl="1" algn="just" eaLnBrk="1" hangingPunct="1"/>
            <a:r>
              <a:rPr lang="zh-CN" altLang="en-US" dirty="0"/>
              <a:t>具有</a:t>
            </a:r>
            <a:r>
              <a:rPr lang="zh-CN" altLang="en-US" dirty="0">
                <a:solidFill>
                  <a:srgbClr val="FF0000"/>
                </a:solidFill>
              </a:rPr>
              <a:t>相同的目</a:t>
            </a:r>
            <a:r>
              <a:rPr lang="en-US" altLang="zh-CN" i="1" dirty="0"/>
              <a:t>n</a:t>
            </a:r>
          </a:p>
          <a:p>
            <a:pPr lvl="1" algn="just" eaLnBrk="1" hangingPunct="1"/>
            <a:r>
              <a:rPr lang="zh-CN" altLang="en-US" dirty="0"/>
              <a:t>相应的属性取自同一个域</a:t>
            </a:r>
          </a:p>
          <a:p>
            <a:pPr algn="just" eaLnBrk="1" hangingPunct="1">
              <a:buNone/>
            </a:pPr>
            <a:endParaRPr lang="zh-CN" altLang="en-US" dirty="0"/>
          </a:p>
          <a:p>
            <a:pPr algn="just" eaLnBrk="1" hangingPunct="1"/>
            <a:r>
              <a:rPr lang="en-US" altLang="zh-CN" i="1" dirty="0"/>
              <a:t>R - S</a:t>
            </a:r>
            <a:r>
              <a:rPr lang="en-US" altLang="zh-CN" dirty="0"/>
              <a:t> </a:t>
            </a:r>
          </a:p>
          <a:p>
            <a:pPr lvl="1" algn="just" eaLnBrk="1" hangingPunct="1"/>
            <a:r>
              <a:rPr lang="zh-CN" altLang="en-US" dirty="0"/>
              <a:t>仍为</a:t>
            </a:r>
            <a:r>
              <a:rPr lang="en-US" altLang="zh-CN" i="1" dirty="0"/>
              <a:t>n</a:t>
            </a:r>
            <a:r>
              <a:rPr lang="zh-CN" altLang="en-US" dirty="0"/>
              <a:t>目关系，由属于</a:t>
            </a:r>
            <a:r>
              <a:rPr lang="en-US" altLang="zh-CN" i="1" dirty="0"/>
              <a:t>R </a:t>
            </a:r>
            <a:r>
              <a:rPr lang="zh-CN" altLang="en-US" dirty="0"/>
              <a:t>而不属于</a:t>
            </a:r>
            <a:r>
              <a:rPr lang="en-US" altLang="zh-CN" i="1" dirty="0"/>
              <a:t>S </a:t>
            </a:r>
            <a:r>
              <a:rPr lang="zh-CN" altLang="en-US" dirty="0"/>
              <a:t>的所有元组组成</a:t>
            </a:r>
          </a:p>
          <a:p>
            <a:pPr algn="just" eaLnBrk="1" hangingPunct="1">
              <a:buNone/>
            </a:pPr>
            <a:r>
              <a:rPr lang="zh-CN" altLang="en-US" dirty="0"/>
              <a:t>         </a:t>
            </a:r>
            <a:r>
              <a:rPr lang="en-US" altLang="zh-CN" sz="2400" i="1" dirty="0">
                <a:sym typeface="+mn-ea"/>
              </a:rPr>
              <a:t>R</a:t>
            </a:r>
            <a:r>
              <a:rPr lang="en-US" altLang="zh-CN" sz="2400" i="1" dirty="0"/>
              <a:t> </a:t>
            </a:r>
            <a:r>
              <a:rPr lang="en-US" altLang="zh-CN" sz="2400" dirty="0"/>
              <a:t>-</a:t>
            </a:r>
            <a:r>
              <a:rPr lang="en-US" altLang="zh-CN" sz="2400" i="1" dirty="0"/>
              <a:t>S</a:t>
            </a:r>
            <a:r>
              <a:rPr lang="en-US" altLang="zh-CN" sz="2400" dirty="0"/>
              <a:t> = { </a:t>
            </a:r>
            <a:r>
              <a:rPr lang="en-US" altLang="zh-CN" sz="2400" i="1" dirty="0"/>
              <a:t>t</a:t>
            </a:r>
            <a:r>
              <a:rPr lang="en-US" altLang="zh-CN" sz="2400" dirty="0"/>
              <a:t>|</a:t>
            </a:r>
            <a:r>
              <a:rPr lang="en-US" altLang="zh-CN" sz="2400" i="1" dirty="0"/>
              <a:t>t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i="1" dirty="0"/>
              <a:t>R </a:t>
            </a:r>
            <a:r>
              <a:rPr lang="en-US" altLang="zh-CN" sz="2400" dirty="0"/>
              <a:t>∧</a:t>
            </a:r>
            <a:r>
              <a:rPr lang="en-US" altLang="zh-CN" sz="2400" i="1" dirty="0"/>
              <a:t>t</a:t>
            </a:r>
            <a:r>
              <a:rPr lang="en-US" altLang="zh-CN" sz="2400" dirty="0">
                <a:sym typeface="Symbol" panose="05050102010706020507" pitchFamily="18" charset="2"/>
              </a:rPr>
              <a:t></a:t>
            </a:r>
            <a:r>
              <a:rPr lang="en-US" altLang="zh-CN" sz="2400" i="1" dirty="0"/>
              <a:t>S</a:t>
            </a:r>
            <a:r>
              <a:rPr lang="en-US" altLang="zh-CN" sz="2400" dirty="0"/>
              <a:t> }</a:t>
            </a:r>
            <a:endParaRPr lang="en-US" altLang="zh-CN" dirty="0"/>
          </a:p>
          <a:p>
            <a:pPr marL="10795" indent="0" eaLnBrk="1" hangingPunct="1">
              <a:buNone/>
            </a:pPr>
            <a:r>
              <a:rPr lang="zh-CN" altLang="en-US" dirty="0"/>
              <a:t>  </a:t>
            </a:r>
            <a:r>
              <a:rPr lang="zh-CN" altLang="en-US" sz="2200" dirty="0"/>
              <a:t> 即从</a:t>
            </a:r>
            <a:r>
              <a:rPr lang="en-US" altLang="zh-CN" sz="2400" i="1" dirty="0">
                <a:sym typeface="+mn-ea"/>
              </a:rPr>
              <a:t>R </a:t>
            </a:r>
            <a:r>
              <a:rPr lang="zh-CN" altLang="en-US" sz="2200" dirty="0"/>
              <a:t>中去掉与</a:t>
            </a:r>
            <a:r>
              <a:rPr lang="en-US" altLang="zh-CN" sz="2400" i="1" dirty="0">
                <a:sym typeface="+mn-ea"/>
              </a:rPr>
              <a:t>S</a:t>
            </a:r>
            <a:r>
              <a:rPr lang="zh-CN" altLang="en-US" sz="2200" dirty="0"/>
              <a:t> 中相同的元祖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 idx="4294967295"/>
          </p:nvPr>
        </p:nvSpPr>
        <p:spPr>
          <a:xfrm>
            <a:off x="-3810" y="189548"/>
            <a:ext cx="7391400" cy="649287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>
                <a:solidFill>
                  <a:schemeClr val="bg1"/>
                </a:solidFill>
              </a:rPr>
              <a:t>差</a:t>
            </a:r>
          </a:p>
        </p:txBody>
      </p:sp>
      <p:graphicFrame>
        <p:nvGraphicFramePr>
          <p:cNvPr id="10" name="内容占位符 6"/>
          <p:cNvGraphicFramePr>
            <a:graphicFrameLocks noGrp="1"/>
          </p:cNvGraphicFramePr>
          <p:nvPr>
            <p:ph sz="half" idx="4294967295"/>
          </p:nvPr>
        </p:nvGraphicFramePr>
        <p:xfrm>
          <a:off x="1524000" y="1628775"/>
          <a:ext cx="4038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3" marB="45693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693" marB="45693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693" marB="45693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693" marB="45693"/>
                </a:tc>
              </a:tr>
            </a:tbl>
          </a:graphicData>
        </a:graphic>
      </p:graphicFrame>
      <p:graphicFrame>
        <p:nvGraphicFramePr>
          <p:cNvPr id="11" name="内容占位符 9"/>
          <p:cNvGraphicFramePr>
            <a:graphicFrameLocks noGrp="1"/>
          </p:cNvGraphicFramePr>
          <p:nvPr>
            <p:ph sz="quarter" idx="4294967295"/>
          </p:nvPr>
        </p:nvGraphicFramePr>
        <p:xfrm>
          <a:off x="6629400" y="2233613"/>
          <a:ext cx="4038600" cy="979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8" marB="45728"/>
                </a:tc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728" marB="45728"/>
                </a:tc>
              </a:tr>
            </a:tbl>
          </a:graphicData>
        </a:graphic>
      </p:graphicFrame>
      <p:graphicFrame>
        <p:nvGraphicFramePr>
          <p:cNvPr id="12" name="内容占位符 8"/>
          <p:cNvGraphicFramePr>
            <a:graphicFrameLocks noGrp="1"/>
          </p:cNvGraphicFramePr>
          <p:nvPr>
            <p:ph sz="quarter" idx="4294967295"/>
          </p:nvPr>
        </p:nvGraphicFramePr>
        <p:xfrm>
          <a:off x="1524000" y="4098925"/>
          <a:ext cx="4038600" cy="1706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23" marB="4572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23" marB="4572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723" marB="45723"/>
                </a:tc>
              </a:tr>
            </a:tbl>
          </a:graphicData>
        </a:graphic>
      </p:graphicFrame>
      <p:sp>
        <p:nvSpPr>
          <p:cNvPr id="72765" name="TextBox 12"/>
          <p:cNvSpPr txBox="1"/>
          <p:nvPr/>
        </p:nvSpPr>
        <p:spPr>
          <a:xfrm>
            <a:off x="2273300" y="1196975"/>
            <a:ext cx="38481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66" name="TextBox 13"/>
          <p:cNvSpPr txBox="1"/>
          <p:nvPr/>
        </p:nvSpPr>
        <p:spPr>
          <a:xfrm>
            <a:off x="2273300" y="3646859"/>
            <a:ext cx="368935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67" name="TextBox 14"/>
          <p:cNvSpPr txBox="1"/>
          <p:nvPr/>
        </p:nvSpPr>
        <p:spPr>
          <a:xfrm>
            <a:off x="6594475" y="1579563"/>
            <a:ext cx="66421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R-S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交</a:t>
            </a:r>
          </a:p>
        </p:txBody>
      </p:sp>
      <p:sp>
        <p:nvSpPr>
          <p:cNvPr id="73731" name="Rectangle 3"/>
          <p:cNvSpPr>
            <a:spLocks noGrp="1"/>
          </p:cNvSpPr>
          <p:nvPr>
            <p:ph idx="1"/>
          </p:nvPr>
        </p:nvSpPr>
        <p:spPr>
          <a:xfrm>
            <a:off x="475615" y="1251585"/>
            <a:ext cx="7957185" cy="478028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i="1" dirty="0"/>
              <a:t>R </a:t>
            </a:r>
            <a:r>
              <a:rPr lang="zh-CN" altLang="en-US" dirty="0"/>
              <a:t>和</a:t>
            </a:r>
            <a:r>
              <a:rPr lang="en-US" altLang="zh-CN" i="1" dirty="0"/>
              <a:t>S</a:t>
            </a:r>
          </a:p>
          <a:p>
            <a:pPr lvl="1" eaLnBrk="1" hangingPunct="1"/>
            <a:r>
              <a:rPr lang="zh-CN" altLang="en-US" dirty="0"/>
              <a:t>具有相同的目</a:t>
            </a:r>
            <a:r>
              <a:rPr lang="en-US" altLang="zh-CN" i="1" dirty="0"/>
              <a:t>n</a:t>
            </a:r>
          </a:p>
          <a:p>
            <a:pPr lvl="1" eaLnBrk="1" hangingPunct="1"/>
            <a:r>
              <a:rPr lang="zh-CN" altLang="en-US" dirty="0"/>
              <a:t>相应的属性取自同一个域</a:t>
            </a:r>
          </a:p>
          <a:p>
            <a:pPr algn="just" eaLnBrk="1" hangingPunct="1">
              <a:buNone/>
            </a:pPr>
            <a:endParaRPr lang="zh-CN" altLang="en-US" dirty="0"/>
          </a:p>
          <a:p>
            <a:pPr algn="just" eaLnBrk="1" hangingPunct="1"/>
            <a:r>
              <a:rPr lang="en-US" altLang="zh-CN" i="1" dirty="0"/>
              <a:t>R </a:t>
            </a:r>
            <a:r>
              <a:rPr lang="en-US" altLang="zh-CN" dirty="0"/>
              <a:t>∩</a:t>
            </a:r>
            <a:r>
              <a:rPr lang="en-US" altLang="zh-CN" i="1" dirty="0"/>
              <a:t>S</a:t>
            </a:r>
          </a:p>
          <a:p>
            <a:pPr lvl="1" algn="just" eaLnBrk="1" hangingPunct="1"/>
            <a:r>
              <a:rPr lang="zh-CN" altLang="en-US" dirty="0"/>
              <a:t>仍为</a:t>
            </a:r>
            <a:r>
              <a:rPr lang="en-US" altLang="zh-CN" i="1" dirty="0"/>
              <a:t>n</a:t>
            </a:r>
            <a:r>
              <a:rPr lang="zh-CN" altLang="en-US" dirty="0"/>
              <a:t>目关系，由既属于</a:t>
            </a:r>
            <a:r>
              <a:rPr lang="en-US" altLang="zh-CN" i="1" dirty="0"/>
              <a:t>R </a:t>
            </a:r>
            <a:r>
              <a:rPr lang="zh-CN" altLang="en-US" dirty="0"/>
              <a:t>又属于</a:t>
            </a:r>
            <a:r>
              <a:rPr lang="en-US" altLang="zh-CN" i="1" dirty="0"/>
              <a:t>S </a:t>
            </a:r>
            <a:r>
              <a:rPr lang="zh-CN" altLang="en-US" dirty="0"/>
              <a:t>的元组组成</a:t>
            </a:r>
          </a:p>
          <a:p>
            <a:pPr lvl="1" algn="just" eaLnBrk="1" hangingPunct="1">
              <a:buNone/>
            </a:pPr>
            <a:r>
              <a:rPr lang="en-US" altLang="zh-CN" i="1" dirty="0"/>
              <a:t>     R </a:t>
            </a:r>
            <a:r>
              <a:rPr lang="en-US" altLang="zh-CN" dirty="0"/>
              <a:t>∩</a:t>
            </a:r>
            <a:r>
              <a:rPr lang="en-US" altLang="zh-CN" i="1" dirty="0"/>
              <a:t>S</a:t>
            </a:r>
            <a:r>
              <a:rPr lang="en-US" altLang="zh-CN" dirty="0"/>
              <a:t> = { </a:t>
            </a:r>
            <a:r>
              <a:rPr lang="en-US" altLang="zh-CN" i="1" dirty="0"/>
              <a:t>t</a:t>
            </a:r>
            <a:r>
              <a:rPr lang="en-US" altLang="zh-CN" dirty="0"/>
              <a:t>|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R </a:t>
            </a:r>
            <a:r>
              <a:rPr lang="en-US" altLang="zh-CN" dirty="0"/>
              <a:t>∧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S </a:t>
            </a:r>
            <a:r>
              <a:rPr lang="en-US" altLang="zh-CN" dirty="0"/>
              <a:t>}</a:t>
            </a:r>
          </a:p>
          <a:p>
            <a:pPr lvl="1" algn="just" eaLnBrk="1" hangingPunct="1">
              <a:buNone/>
            </a:pPr>
            <a:r>
              <a:rPr lang="en-US" altLang="zh-CN" i="1" dirty="0"/>
              <a:t>     R </a:t>
            </a:r>
            <a:r>
              <a:rPr lang="en-US" altLang="zh-CN" dirty="0"/>
              <a:t>∩</a:t>
            </a:r>
            <a:r>
              <a:rPr lang="en-US" altLang="zh-CN" i="1" dirty="0"/>
              <a:t>S</a:t>
            </a:r>
            <a:r>
              <a:rPr lang="en-US" altLang="zh-CN" dirty="0"/>
              <a:t> = </a:t>
            </a:r>
            <a:r>
              <a:rPr lang="en-US" altLang="zh-CN" i="1" dirty="0"/>
              <a:t>R</a:t>
            </a:r>
            <a:r>
              <a:rPr lang="en-US" altLang="zh-CN" dirty="0"/>
              <a:t> –(</a:t>
            </a:r>
            <a:r>
              <a:rPr lang="en-US" altLang="zh-CN" i="1" dirty="0"/>
              <a:t>R </a:t>
            </a:r>
            <a:r>
              <a:rPr lang="en-US" altLang="zh-CN" dirty="0"/>
              <a:t>-</a:t>
            </a:r>
            <a:r>
              <a:rPr lang="en-US" altLang="zh-CN" i="1" dirty="0"/>
              <a:t>S </a:t>
            </a:r>
            <a:r>
              <a:rPr lang="zh-CN" altLang="en-US" dirty="0"/>
              <a:t>）</a:t>
            </a:r>
          </a:p>
          <a:p>
            <a:pPr lvl="1" algn="just" eaLnBrk="1" hangingPunct="1">
              <a:buNone/>
            </a:pPr>
            <a:r>
              <a:rPr lang="zh-CN" altLang="en-US" dirty="0"/>
              <a:t>只留下那些同时存在于</a:t>
            </a:r>
            <a:r>
              <a:rPr lang="en-US" altLang="zh-CN" i="1" dirty="0">
                <a:sym typeface="+mn-ea"/>
              </a:rPr>
              <a:t>R </a:t>
            </a:r>
            <a:r>
              <a:rPr lang="zh-CN" altLang="en-US" i="1" dirty="0">
                <a:sym typeface="+mn-ea"/>
              </a:rPr>
              <a:t>和</a:t>
            </a:r>
            <a:r>
              <a:rPr lang="en-US" altLang="zh-CN" i="1" dirty="0">
                <a:sym typeface="+mn-ea"/>
              </a:rPr>
              <a:t>S </a:t>
            </a:r>
            <a:r>
              <a:rPr lang="zh-CN" altLang="en-US" dirty="0"/>
              <a:t>中的元祖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 idx="4294967295"/>
          </p:nvPr>
        </p:nvSpPr>
        <p:spPr>
          <a:xfrm>
            <a:off x="-16510" y="189548"/>
            <a:ext cx="7391400" cy="649287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>
                <a:solidFill>
                  <a:schemeClr val="bg1"/>
                </a:solidFill>
              </a:rPr>
              <a:t>交</a:t>
            </a:r>
            <a:r>
              <a:rPr lang="zh-CN" altLang="en-US" sz="3600" dirty="0"/>
              <a:t> 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4294967295"/>
          </p:nvPr>
        </p:nvGraphicFramePr>
        <p:xfrm>
          <a:off x="1524000" y="1758950"/>
          <a:ext cx="4038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3" marB="45693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693" marB="45693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693" marB="45693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693" marB="45693"/>
                </a:tc>
              </a:tr>
            </a:tbl>
          </a:graphicData>
        </a:graphic>
      </p:graphicFrame>
      <p:graphicFrame>
        <p:nvGraphicFramePr>
          <p:cNvPr id="10" name="内容占位符 9"/>
          <p:cNvGraphicFramePr>
            <a:graphicFrameLocks noGrp="1"/>
          </p:cNvGraphicFramePr>
          <p:nvPr>
            <p:ph sz="quarter" idx="4294967295"/>
          </p:nvPr>
        </p:nvGraphicFramePr>
        <p:xfrm>
          <a:off x="6629400" y="2233613"/>
          <a:ext cx="4038600" cy="146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</a:tr>
              <a:tr h="488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53" marB="45753"/>
                </a:tc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753" marB="45753"/>
                </a:tc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4294967295"/>
          </p:nvPr>
        </p:nvGraphicFramePr>
        <p:xfrm>
          <a:off x="1524000" y="3817938"/>
          <a:ext cx="4038600" cy="1706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23" marB="4572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23" marB="4572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723" marB="45723"/>
                </a:tc>
              </a:tr>
            </a:tbl>
          </a:graphicData>
        </a:graphic>
      </p:graphicFrame>
      <p:sp>
        <p:nvSpPr>
          <p:cNvPr id="74817" name="TextBox 7"/>
          <p:cNvSpPr txBox="1"/>
          <p:nvPr/>
        </p:nvSpPr>
        <p:spPr>
          <a:xfrm>
            <a:off x="2279650" y="1196975"/>
            <a:ext cx="38481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818" name="TextBox 10"/>
          <p:cNvSpPr txBox="1"/>
          <p:nvPr/>
        </p:nvSpPr>
        <p:spPr>
          <a:xfrm>
            <a:off x="2279650" y="3429000"/>
            <a:ext cx="368935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819" name="TextBox 11"/>
          <p:cNvSpPr txBox="1"/>
          <p:nvPr/>
        </p:nvSpPr>
        <p:spPr>
          <a:xfrm>
            <a:off x="6538913" y="1579563"/>
            <a:ext cx="927735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R ∩ S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笛卡尔积</a:t>
            </a: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>
          <a:xfrm>
            <a:off x="418465" y="1323340"/>
            <a:ext cx="8213090" cy="4780280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400" dirty="0"/>
              <a:t>严格地讲应该是广义的笛卡尔积（</a:t>
            </a:r>
            <a:r>
              <a:rPr lang="en-US" altLang="zh-CN" sz="2400" dirty="0"/>
              <a:t>Extended Cartesian Product</a:t>
            </a:r>
            <a:r>
              <a:rPr lang="zh-CN" altLang="en-US" sz="2400" dirty="0"/>
              <a:t>） 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i="1" dirty="0">
                <a:sym typeface="+mn-ea"/>
              </a:rPr>
              <a:t>R </a:t>
            </a:r>
            <a:r>
              <a:rPr lang="en-US" altLang="zh-CN" sz="2400" dirty="0"/>
              <a:t>: </a:t>
            </a:r>
            <a:r>
              <a:rPr lang="en-US" altLang="zh-CN" sz="2400" i="1" dirty="0"/>
              <a:t>n</a:t>
            </a:r>
            <a:r>
              <a:rPr lang="zh-CN" altLang="en-US" sz="2400" dirty="0"/>
              <a:t>目，</a:t>
            </a:r>
            <a:r>
              <a:rPr lang="en-US" altLang="zh-CN" sz="2400" i="1" dirty="0"/>
              <a:t>k</a:t>
            </a:r>
            <a:r>
              <a:rPr lang="en-US" altLang="zh-CN" sz="2400" baseline="-30000" dirty="0"/>
              <a:t>1</a:t>
            </a:r>
            <a:r>
              <a:rPr lang="zh-CN" altLang="en-US" sz="2400" dirty="0" smtClean="0"/>
              <a:t>基  </a:t>
            </a:r>
            <a:r>
              <a:rPr lang="en-US" altLang="zh-CN" sz="2400" i="1" dirty="0">
                <a:sym typeface="+mn-ea"/>
              </a:rPr>
              <a:t>S</a:t>
            </a:r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/>
              <a:t>: </a:t>
            </a:r>
            <a:r>
              <a:rPr lang="en-US" altLang="zh-CN" sz="2400" i="1" dirty="0"/>
              <a:t>m </a:t>
            </a:r>
            <a:r>
              <a:rPr lang="zh-CN" altLang="en-US" sz="2400" dirty="0"/>
              <a:t>目，</a:t>
            </a:r>
            <a:r>
              <a:rPr lang="en-US" altLang="zh-CN" sz="2400" i="1" dirty="0"/>
              <a:t>k</a:t>
            </a:r>
            <a:r>
              <a:rPr lang="en-US" altLang="zh-CN" sz="2400" baseline="-30000" dirty="0"/>
              <a:t>2</a:t>
            </a:r>
            <a:r>
              <a:rPr lang="zh-CN" altLang="en-US" sz="2400" dirty="0" smtClean="0"/>
              <a:t>基</a:t>
            </a:r>
            <a:endParaRPr lang="zh-CN" altLang="en-US" sz="2400" dirty="0"/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i="1" dirty="0"/>
              <a:t>R </a:t>
            </a:r>
            <a:r>
              <a:rPr lang="en-US" altLang="zh-CN" sz="2400" dirty="0"/>
              <a:t>×</a:t>
            </a:r>
            <a:r>
              <a:rPr lang="en-US" altLang="zh-CN" sz="2400" i="1" dirty="0"/>
              <a:t>S</a:t>
            </a:r>
            <a:r>
              <a:rPr lang="en-US" altLang="zh-CN" sz="2400" dirty="0"/>
              <a:t> 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列（目）：</a:t>
            </a:r>
            <a:r>
              <a:rPr lang="en-US" altLang="zh-CN" i="1" dirty="0"/>
              <a:t>n 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endParaRPr lang="zh-CN" altLang="en-US" dirty="0"/>
          </a:p>
          <a:p>
            <a:pPr marL="1257300" lvl="2" indent="-342900" algn="just" eaLnBrk="1" hangingPunct="1">
              <a:lnSpc>
                <a:spcPct val="120000"/>
              </a:lnSpc>
              <a:buSzPct val="87000"/>
              <a:buFont typeface="Arial" panose="020B0604020202020204" pitchFamily="34" charset="0"/>
              <a:buChar char="•"/>
            </a:pPr>
            <a:r>
              <a:rPr lang="zh-CN" altLang="en-US" sz="2000" dirty="0"/>
              <a:t>元组的前</a:t>
            </a:r>
            <a:r>
              <a:rPr lang="en-US" altLang="zh-CN" sz="2000" i="1" dirty="0"/>
              <a:t>n </a:t>
            </a:r>
            <a:r>
              <a:rPr lang="zh-CN" altLang="en-US" sz="2000" dirty="0"/>
              <a:t>列来自关系</a:t>
            </a:r>
            <a:r>
              <a:rPr lang="en-US" altLang="zh-CN" sz="2000" i="1" dirty="0"/>
              <a:t>R </a:t>
            </a:r>
            <a:endParaRPr lang="zh-CN" altLang="en-US" sz="2000" dirty="0"/>
          </a:p>
          <a:p>
            <a:pPr marL="1257300" lvl="2" indent="-342900" algn="just" eaLnBrk="1" hangingPunct="1">
              <a:lnSpc>
                <a:spcPct val="120000"/>
              </a:lnSpc>
              <a:buSzPct val="87000"/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元组的</a:t>
            </a:r>
            <a:r>
              <a:rPr lang="zh-CN" altLang="en-US" sz="2000" dirty="0"/>
              <a:t>后</a:t>
            </a:r>
            <a:r>
              <a:rPr lang="en-US" altLang="zh-CN" sz="2000" i="1" dirty="0"/>
              <a:t>m </a:t>
            </a:r>
            <a:r>
              <a:rPr lang="zh-CN" altLang="en-US" sz="2000" dirty="0"/>
              <a:t>列关系</a:t>
            </a:r>
            <a:r>
              <a:rPr lang="zh-CN" altLang="en-US" sz="2000" dirty="0">
                <a:sym typeface="+mn-ea"/>
              </a:rPr>
              <a:t>来自关系</a:t>
            </a:r>
            <a:r>
              <a:rPr lang="en-US" altLang="zh-CN" sz="2000" i="1" dirty="0"/>
              <a:t>S </a:t>
            </a:r>
            <a:endParaRPr lang="zh-CN" altLang="en-US" sz="2000" dirty="0"/>
          </a:p>
          <a:p>
            <a:pPr marL="800100" lvl="1" indent="-342900" algn="just" eaLnBrk="1" hangingPunct="1">
              <a:lnSpc>
                <a:spcPct val="120000"/>
              </a:lnSpc>
            </a:pPr>
            <a:r>
              <a:rPr lang="zh-CN" altLang="en-US" dirty="0" smtClean="0"/>
              <a:t>行（基）：</a:t>
            </a:r>
            <a:r>
              <a:rPr lang="en-US" altLang="zh-CN" i="1" dirty="0"/>
              <a:t>k</a:t>
            </a:r>
            <a:r>
              <a:rPr lang="en-US" altLang="zh-CN" baseline="-30000" dirty="0"/>
              <a:t>1</a:t>
            </a:r>
            <a:r>
              <a:rPr lang="en-US" altLang="zh-CN" dirty="0"/>
              <a:t>×</a:t>
            </a:r>
            <a:r>
              <a:rPr lang="en-US" altLang="zh-CN" i="1" dirty="0"/>
              <a:t>k</a:t>
            </a:r>
            <a:r>
              <a:rPr lang="en-US" altLang="zh-CN" baseline="-30000" dirty="0"/>
              <a:t>2</a:t>
            </a:r>
            <a:r>
              <a:rPr lang="zh-CN" altLang="en-US" dirty="0"/>
              <a:t>个元组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</a:pPr>
            <a:r>
              <a:rPr lang="en-US" altLang="zh-CN" sz="2400" i="1" dirty="0"/>
              <a:t>R </a:t>
            </a:r>
            <a:r>
              <a:rPr lang="en-US" altLang="zh-CN" sz="2400" dirty="0"/>
              <a:t>×</a:t>
            </a:r>
            <a:r>
              <a:rPr lang="en-US" altLang="zh-CN" sz="2400" i="1" dirty="0"/>
              <a:t>S</a:t>
            </a:r>
            <a:r>
              <a:rPr lang="en-US" altLang="zh-CN" sz="2400" dirty="0"/>
              <a:t> = {</a:t>
            </a:r>
            <a:r>
              <a:rPr lang="en-US" altLang="zh-CN" sz="2400" i="1" dirty="0"/>
              <a:t>t</a:t>
            </a:r>
            <a:r>
              <a:rPr lang="en-US" altLang="zh-CN" sz="2400" baseline="-30000" dirty="0"/>
              <a:t>r</a:t>
            </a:r>
            <a:r>
              <a:rPr lang="en-US" altLang="zh-CN" sz="2400" dirty="0"/>
              <a:t> </a:t>
            </a:r>
            <a:r>
              <a:rPr lang="en-US" altLang="zh-CN" sz="2400" i="1" dirty="0"/>
              <a:t>t</a:t>
            </a:r>
            <a:r>
              <a:rPr lang="en-US" altLang="zh-CN" sz="2400" baseline="-30000" dirty="0"/>
              <a:t>s</a:t>
            </a:r>
            <a:r>
              <a:rPr lang="en-US" altLang="zh-CN" sz="2400" dirty="0"/>
              <a:t> |</a:t>
            </a:r>
            <a:r>
              <a:rPr lang="en-US" altLang="zh-CN" sz="2400" i="1" dirty="0"/>
              <a:t>t</a:t>
            </a:r>
            <a:r>
              <a:rPr lang="en-US" altLang="zh-CN" sz="2400" baseline="-30000" dirty="0"/>
              <a:t>r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i="1" dirty="0"/>
              <a:t>R</a:t>
            </a:r>
            <a:r>
              <a:rPr lang="en-US" altLang="zh-CN" sz="2400" dirty="0"/>
              <a:t> ∧ </a:t>
            </a:r>
            <a:r>
              <a:rPr lang="en-US" altLang="zh-CN" sz="2400" i="1" dirty="0" err="1"/>
              <a:t>t</a:t>
            </a:r>
            <a:r>
              <a:rPr lang="en-US" altLang="zh-CN" sz="2400" baseline="-30000" dirty="0" err="1"/>
              <a:t>s</a:t>
            </a:r>
            <a:r>
              <a:rPr lang="en-US" altLang="zh-CN" sz="2400" dirty="0" err="1">
                <a:sym typeface="Symbol" panose="05050102010706020507" pitchFamily="18" charset="2"/>
              </a:rPr>
              <a:t></a:t>
            </a:r>
            <a:r>
              <a:rPr lang="en-US" altLang="zh-CN" sz="2400" i="1" dirty="0" err="1"/>
              <a:t>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}</a:t>
            </a:r>
            <a:endParaRPr lang="en-US" altLang="zh-CN" dirty="0"/>
          </a:p>
        </p:txBody>
      </p:sp>
      <p:sp>
        <p:nvSpPr>
          <p:cNvPr id="75780" name="Freeform 4"/>
          <p:cNvSpPr/>
          <p:nvPr/>
        </p:nvSpPr>
        <p:spPr>
          <a:xfrm>
            <a:off x="2935605" y="4699953"/>
            <a:ext cx="360363" cy="130175"/>
          </a:xfrm>
          <a:custGeom>
            <a:avLst/>
            <a:gdLst>
              <a:gd name="txL" fmla="*/ 0 w 196"/>
              <a:gd name="txT" fmla="*/ 0 h 82"/>
              <a:gd name="txR" fmla="*/ 196 w 196"/>
              <a:gd name="txB" fmla="*/ 82 h 82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域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Domain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algn="just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域</a:t>
            </a:r>
            <a:r>
              <a:rPr lang="zh-CN" altLang="en-US" dirty="0"/>
              <a:t>是一组具有</a:t>
            </a:r>
            <a:r>
              <a:rPr lang="zh-CN" altLang="en-US" dirty="0">
                <a:solidFill>
                  <a:srgbClr val="FF0000"/>
                </a:solidFill>
              </a:rPr>
              <a:t>相同数据类型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值的集合</a:t>
            </a:r>
            <a:r>
              <a:rPr lang="zh-CN" altLang="en-US" dirty="0"/>
              <a:t>。例</a:t>
            </a:r>
            <a:r>
              <a:rPr lang="en-US" altLang="zh-CN" dirty="0"/>
              <a:t>:</a:t>
            </a:r>
          </a:p>
          <a:p>
            <a:pPr lvl="2" algn="just" eaLnBrk="1" hangingPunct="1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zh-CN" altLang="en-US" sz="2400" dirty="0"/>
              <a:t>整数</a:t>
            </a:r>
          </a:p>
          <a:p>
            <a:pPr lvl="2" algn="just" eaLnBrk="1" hangingPunct="1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zh-CN" altLang="en-US" sz="2400" dirty="0"/>
              <a:t>实数</a:t>
            </a:r>
          </a:p>
          <a:p>
            <a:pPr lvl="2" eaLnBrk="1" hangingPunct="1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zh-CN" altLang="en-US" sz="2400" dirty="0"/>
              <a:t>介于某个取值范围的整数</a:t>
            </a:r>
          </a:p>
          <a:p>
            <a:pPr lvl="2" algn="just" eaLnBrk="1" hangingPunct="1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zh-CN" altLang="en-US" sz="2400" dirty="0"/>
              <a:t>指定长度的字符串集合</a:t>
            </a:r>
          </a:p>
          <a:p>
            <a:pPr lvl="2" algn="just" eaLnBrk="1" hangingPunct="1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en-US" altLang="zh-CN" sz="2400" dirty="0"/>
              <a:t>{‘</a:t>
            </a:r>
            <a:r>
              <a:rPr lang="zh-CN" altLang="en-US" sz="2400" dirty="0"/>
              <a:t>男’，‘女’</a:t>
            </a:r>
            <a:r>
              <a:rPr lang="en-US" altLang="zh-CN" sz="2400" dirty="0"/>
              <a:t>}</a:t>
            </a:r>
          </a:p>
          <a:p>
            <a:pPr lvl="2" algn="just" eaLnBrk="1" hangingPunct="1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en-US" altLang="zh-CN" sz="2400" dirty="0"/>
              <a:t>……………..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9730740" y="1245870"/>
            <a:ext cx="2110740" cy="4525963"/>
          </a:xfrm>
        </p:spPr>
        <p:txBody>
          <a:bodyPr/>
          <a:lstStyle/>
          <a:p>
            <a:r>
              <a:rPr lang="zh-CN" altLang="en-US" dirty="0"/>
              <a:t>对语义单一的数据的抽象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 idx="4294967295"/>
          </p:nvPr>
        </p:nvSpPr>
        <p:spPr>
          <a:xfrm>
            <a:off x="-3810" y="238443"/>
            <a:ext cx="7391400" cy="563562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>
                <a:solidFill>
                  <a:schemeClr val="bg1"/>
                </a:solidFill>
              </a:rPr>
              <a:t>笛卡尔积 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4294967295"/>
          </p:nvPr>
        </p:nvGraphicFramePr>
        <p:xfrm>
          <a:off x="1524000" y="2233613"/>
          <a:ext cx="3035300" cy="14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/>
                <a:gridCol w="1012190"/>
                <a:gridCol w="10115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0" marB="45700"/>
                </a:tc>
              </a:tr>
              <a:tr h="370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</a:tr>
              <a:tr h="370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b2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c2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a2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b2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</a:tr>
            </a:tbl>
          </a:graphicData>
        </a:graphic>
      </p:graphicFrame>
      <p:graphicFrame>
        <p:nvGraphicFramePr>
          <p:cNvPr id="10" name="内容占位符 9"/>
          <p:cNvGraphicFramePr>
            <a:graphicFrameLocks noGrp="1"/>
          </p:cNvGraphicFramePr>
          <p:nvPr>
            <p:ph sz="quarter" idx="4294967295"/>
          </p:nvPr>
        </p:nvGraphicFramePr>
        <p:xfrm>
          <a:off x="5770563" y="1412875"/>
          <a:ext cx="4897120" cy="489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75"/>
                <a:gridCol w="816610"/>
                <a:gridCol w="815975"/>
                <a:gridCol w="815975"/>
                <a:gridCol w="815975"/>
                <a:gridCol w="816610"/>
              </a:tblGrid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R.A       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R.C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S.A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S.C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4294967295"/>
          </p:nvPr>
        </p:nvGraphicFramePr>
        <p:xfrm>
          <a:off x="1524000" y="4292600"/>
          <a:ext cx="3168650" cy="1484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005"/>
                <a:gridCol w="1056640"/>
                <a:gridCol w="1056005"/>
              </a:tblGrid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9" marB="45749"/>
                </a:tc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a1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a1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b3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c1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</a:tr>
            </a:tbl>
          </a:graphicData>
        </a:graphic>
      </p:graphicFrame>
      <p:sp>
        <p:nvSpPr>
          <p:cNvPr id="76926" name="TextBox 7"/>
          <p:cNvSpPr txBox="1"/>
          <p:nvPr/>
        </p:nvSpPr>
        <p:spPr>
          <a:xfrm>
            <a:off x="2135188" y="1671638"/>
            <a:ext cx="38481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927" name="TextBox 10"/>
          <p:cNvSpPr txBox="1"/>
          <p:nvPr/>
        </p:nvSpPr>
        <p:spPr>
          <a:xfrm>
            <a:off x="2135188" y="3790950"/>
            <a:ext cx="368935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928" name="TextBox 11"/>
          <p:cNvSpPr txBox="1"/>
          <p:nvPr/>
        </p:nvSpPr>
        <p:spPr>
          <a:xfrm>
            <a:off x="5519738" y="981075"/>
            <a:ext cx="1083945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R × S 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关系代数</a:t>
            </a:r>
          </a:p>
        </p:txBody>
      </p:sp>
      <p:sp>
        <p:nvSpPr>
          <p:cNvPr id="7782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186055" indent="0" eaLnBrk="1" hangingPunct="1">
              <a:lnSpc>
                <a:spcPct val="180000"/>
              </a:lnSpc>
              <a:buNone/>
            </a:pPr>
            <a:r>
              <a:rPr lang="en-US" altLang="zh-CN" dirty="0"/>
              <a:t>2.4.1 </a:t>
            </a:r>
            <a:r>
              <a:rPr lang="zh-CN" altLang="en-US" dirty="0"/>
              <a:t>传统的集合运算</a:t>
            </a:r>
            <a:endParaRPr lang="zh-CN" altLang="en-US" dirty="0">
              <a:ea typeface="Times New Roman" panose="02020603050405020304" pitchFamily="18" charset="0"/>
            </a:endParaRPr>
          </a:p>
          <a:p>
            <a:pPr marL="186055" indent="0" eaLnBrk="1" hangingPunct="1">
              <a:lnSpc>
                <a:spcPct val="180000"/>
              </a:lnSpc>
              <a:buNone/>
            </a:pPr>
            <a:r>
              <a:rPr lang="en-US" altLang="zh-CN" dirty="0">
                <a:solidFill>
                  <a:srgbClr val="8E0000"/>
                </a:solidFill>
              </a:rPr>
              <a:t>2.4.2 </a:t>
            </a:r>
            <a:r>
              <a:rPr lang="zh-CN" altLang="en-US" dirty="0">
                <a:solidFill>
                  <a:srgbClr val="8E0000"/>
                </a:solidFill>
              </a:rPr>
              <a:t>专门的关系运算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9639300" y="1314450"/>
            <a:ext cx="2259330" cy="4525963"/>
          </a:xfrm>
        </p:spPr>
        <p:txBody>
          <a:bodyPr/>
          <a:lstStyle/>
          <a:p>
            <a:r>
              <a:rPr lang="zh-CN" altLang="en-US"/>
              <a:t>专门用于关系的集合运算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专门的关系运算</a:t>
            </a:r>
          </a:p>
        </p:txBody>
      </p:sp>
      <p:sp>
        <p:nvSpPr>
          <p:cNvPr id="78851" name="Rectangle 3"/>
          <p:cNvSpPr>
            <a:spLocks noGrp="1"/>
          </p:cNvSpPr>
          <p:nvPr>
            <p:ph idx="1"/>
          </p:nvPr>
        </p:nvSpPr>
        <p:spPr>
          <a:xfrm>
            <a:off x="472440" y="1323340"/>
            <a:ext cx="7957185" cy="478028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/>
              <a:t>几个记号 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 </a:t>
            </a:r>
            <a:r>
              <a:rPr lang="en-US" altLang="zh-CN" sz="2400" dirty="0"/>
              <a:t>R</a:t>
            </a:r>
            <a:r>
              <a:rPr lang="zh-CN" altLang="en-US" sz="2400" dirty="0"/>
              <a:t>，</a:t>
            </a:r>
            <a:r>
              <a:rPr lang="en-US" altLang="zh-CN" sz="2400" dirty="0"/>
              <a:t>t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R</a:t>
            </a:r>
            <a:r>
              <a:rPr lang="zh-CN" altLang="en-US" sz="2400" dirty="0"/>
              <a:t>，</a:t>
            </a:r>
            <a:r>
              <a:rPr lang="en-US" altLang="zh-CN" sz="2400" dirty="0"/>
              <a:t>t[A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]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      </a:t>
            </a:r>
            <a:r>
              <a:rPr lang="zh-CN" altLang="en-US" sz="2200" dirty="0"/>
              <a:t>设关系模式为</a:t>
            </a:r>
            <a:r>
              <a:rPr lang="en-US" altLang="zh-CN" sz="2200" i="1" dirty="0"/>
              <a:t>R(A</a:t>
            </a:r>
            <a:r>
              <a:rPr lang="en-US" altLang="zh-CN" sz="2200" i="1" baseline="-30000" dirty="0"/>
              <a:t>1</a:t>
            </a:r>
            <a:r>
              <a:rPr lang="zh-CN" altLang="en-US" sz="2200" i="1" dirty="0"/>
              <a:t>，</a:t>
            </a:r>
            <a:r>
              <a:rPr lang="en-US" altLang="zh-CN" sz="2200" i="1" dirty="0"/>
              <a:t>A</a:t>
            </a:r>
            <a:r>
              <a:rPr lang="en-US" altLang="zh-CN" sz="2200" i="1" baseline="-30000" dirty="0"/>
              <a:t>2</a:t>
            </a:r>
            <a:r>
              <a:rPr lang="zh-CN" altLang="en-US" sz="2200" i="1" dirty="0"/>
              <a:t>，</a:t>
            </a:r>
            <a:r>
              <a:rPr lang="en-US" altLang="zh-CN" sz="2200" i="1" dirty="0"/>
              <a:t>…</a:t>
            </a:r>
            <a:r>
              <a:rPr lang="zh-CN" altLang="en-US" sz="2200" i="1" dirty="0"/>
              <a:t>，</a:t>
            </a:r>
            <a:r>
              <a:rPr lang="en-US" altLang="zh-CN" sz="2200" i="1" dirty="0"/>
              <a:t>A</a:t>
            </a:r>
            <a:r>
              <a:rPr lang="en-US" altLang="zh-CN" sz="2200" i="1" baseline="-30000" dirty="0"/>
              <a:t>n</a:t>
            </a:r>
            <a:r>
              <a:rPr lang="en-US" altLang="zh-CN" sz="2200" i="1" dirty="0"/>
              <a:t>)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dirty="0"/>
              <a:t>       </a:t>
            </a:r>
            <a:r>
              <a:rPr lang="zh-CN" altLang="en-US" sz="2200" dirty="0"/>
              <a:t>它的一个关系设为</a:t>
            </a:r>
            <a:r>
              <a:rPr lang="en-US" altLang="zh-CN" sz="2200" i="1" dirty="0">
                <a:solidFill>
                  <a:srgbClr val="FF0000"/>
                </a:solidFill>
              </a:rPr>
              <a:t>R</a:t>
            </a:r>
            <a:endParaRPr lang="en-US" altLang="zh-CN" sz="22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dirty="0"/>
              <a:t>       </a:t>
            </a:r>
            <a:r>
              <a:rPr lang="en-US" altLang="zh-CN" sz="2200" i="1" dirty="0">
                <a:solidFill>
                  <a:srgbClr val="FF0000"/>
                </a:solidFill>
              </a:rPr>
              <a:t>t</a:t>
            </a:r>
            <a:r>
              <a:rPr lang="en-US" altLang="zh-CN" sz="2200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200" i="1" dirty="0">
                <a:solidFill>
                  <a:srgbClr val="FF0000"/>
                </a:solidFill>
              </a:rPr>
              <a:t>R </a:t>
            </a:r>
            <a:r>
              <a:rPr lang="zh-CN" altLang="en-US" sz="2200" dirty="0"/>
              <a:t>表示</a:t>
            </a:r>
            <a:r>
              <a:rPr lang="en-US" altLang="zh-CN" sz="2200" i="1" dirty="0"/>
              <a:t>t</a:t>
            </a:r>
            <a:r>
              <a:rPr lang="zh-CN" altLang="en-US" sz="2200" dirty="0"/>
              <a:t>是</a:t>
            </a:r>
            <a:r>
              <a:rPr lang="en-US" altLang="zh-CN" sz="2200" i="1" dirty="0"/>
              <a:t>R </a:t>
            </a:r>
            <a:r>
              <a:rPr lang="zh-CN" altLang="en-US" sz="2200" dirty="0"/>
              <a:t>的一个元组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200" i="1" dirty="0">
                <a:solidFill>
                  <a:srgbClr val="FF0000"/>
                </a:solidFill>
              </a:rPr>
              <a:t>       </a:t>
            </a:r>
            <a:r>
              <a:rPr lang="en-US" altLang="zh-CN" sz="2200" i="1" dirty="0">
                <a:solidFill>
                  <a:srgbClr val="FF0000"/>
                </a:solidFill>
              </a:rPr>
              <a:t>t</a:t>
            </a:r>
            <a:r>
              <a:rPr lang="en-US" altLang="zh-CN" sz="2200" dirty="0">
                <a:solidFill>
                  <a:srgbClr val="FF0000"/>
                </a:solidFill>
              </a:rPr>
              <a:t>[</a:t>
            </a:r>
            <a:r>
              <a:rPr lang="en-US" altLang="zh-CN" sz="2200" i="1" dirty="0">
                <a:solidFill>
                  <a:srgbClr val="FF0000"/>
                </a:solidFill>
              </a:rPr>
              <a:t>A</a:t>
            </a:r>
            <a:r>
              <a:rPr lang="en-US" altLang="zh-CN" sz="2200" i="1" baseline="-30000" dirty="0">
                <a:solidFill>
                  <a:srgbClr val="FF0000"/>
                </a:solidFill>
              </a:rPr>
              <a:t>i</a:t>
            </a:r>
            <a:r>
              <a:rPr lang="en-US" altLang="zh-CN" sz="2200" dirty="0">
                <a:solidFill>
                  <a:srgbClr val="FF0000"/>
                </a:solidFill>
              </a:rPr>
              <a:t>]</a:t>
            </a:r>
            <a:r>
              <a:rPr lang="zh-CN" altLang="en-US" sz="2200" dirty="0"/>
              <a:t>则表示元组</a:t>
            </a:r>
            <a:r>
              <a:rPr lang="en-US" altLang="zh-CN" sz="2200" i="1" dirty="0"/>
              <a:t>t </a:t>
            </a:r>
            <a:r>
              <a:rPr lang="zh-CN" altLang="en-US" sz="2200" dirty="0"/>
              <a:t>中相应于属性</a:t>
            </a:r>
            <a:r>
              <a:rPr lang="en-US" altLang="zh-CN" sz="2200" i="1" dirty="0"/>
              <a:t>A</a:t>
            </a:r>
            <a:r>
              <a:rPr lang="en-US" altLang="zh-CN" sz="2200" i="1" baseline="-30000" dirty="0"/>
              <a:t>i</a:t>
            </a:r>
            <a:r>
              <a:rPr lang="zh-CN" altLang="en-US" sz="2200" dirty="0"/>
              <a:t>的</a:t>
            </a:r>
            <a:r>
              <a:rPr lang="zh-CN" altLang="en-US" sz="2200" dirty="0">
                <a:solidFill>
                  <a:srgbClr val="FF0000"/>
                </a:solidFill>
              </a:rPr>
              <a:t>一个分量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关系代数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9673590" y="1291590"/>
            <a:ext cx="2213610" cy="4525963"/>
          </a:xfrm>
        </p:spPr>
        <p:txBody>
          <a:bodyPr/>
          <a:lstStyle/>
          <a:p>
            <a:r>
              <a:rPr lang="zh-CN" altLang="en-US" dirty="0"/>
              <a:t>专门用于关系的集合运算</a:t>
            </a:r>
          </a:p>
        </p:txBody>
      </p:sp>
      <p:sp>
        <p:nvSpPr>
          <p:cNvPr id="79875" name="Rectangle 3"/>
          <p:cNvSpPr>
            <a:spLocks noGrp="1"/>
          </p:cNvSpPr>
          <p:nvPr/>
        </p:nvSpPr>
        <p:spPr>
          <a:xfrm>
            <a:off x="536575" y="1362075"/>
            <a:ext cx="7957185" cy="4780280"/>
          </a:xfrm>
        </p:spPr>
        <p:txBody>
          <a:bodyPr vert="horz" wrap="square" lIns="91440" tIns="45720" rIns="91440" bIns="45720" anchor="t"/>
          <a:lstStyle>
            <a:lvl1pPr marL="313055" indent="-30226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A60000"/>
              </a:buClr>
              <a:buSzPct val="70000"/>
              <a:buFont typeface="Wingdings" panose="05000000000000000000" charset="0"/>
              <a:buChar char="u"/>
              <a:defRPr sz="2600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Wingdings" panose="05000000000000000000" charset="0"/>
              <a:buNone/>
              <a:defRPr sz="2200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Wingdings" panose="05000000000000000000" charset="0"/>
              <a:buNone/>
              <a:defRPr sz="1800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Wingdings" panose="05000000000000000000" charset="0"/>
              <a:buNone/>
              <a:defRPr sz="1600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Wingdings" panose="05000000000000000000" charset="0"/>
              <a:buNone/>
              <a:defRPr sz="1400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） </a:t>
            </a:r>
            <a:r>
              <a:rPr lang="en-US" altLang="zh-CN" sz="2400" dirty="0">
                <a:solidFill>
                  <a:schemeClr val="tx1"/>
                </a:solidFill>
              </a:rPr>
              <a:t>A</a:t>
            </a:r>
            <a:r>
              <a:rPr lang="zh-CN" altLang="en-US" sz="2400" dirty="0">
                <a:solidFill>
                  <a:schemeClr val="tx1"/>
                </a:solidFill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</a:rPr>
              <a:t>t[A]</a:t>
            </a:r>
            <a:r>
              <a:rPr lang="zh-CN" altLang="en-US" sz="2400" dirty="0">
                <a:solidFill>
                  <a:schemeClr val="tx1"/>
                </a:solidFill>
              </a:rPr>
              <a:t>， </a:t>
            </a:r>
            <a:r>
              <a:rPr lang="en-US" altLang="zh-CN" sz="2400" dirty="0">
                <a:solidFill>
                  <a:schemeClr val="tx1"/>
                </a:solidFill>
              </a:rPr>
              <a:t>A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</a:rPr>
              <a:t>A </a:t>
            </a:r>
            <a:r>
              <a:rPr lang="en-US" altLang="zh-CN" dirty="0">
                <a:solidFill>
                  <a:schemeClr val="tx1"/>
                </a:solidFill>
              </a:rPr>
              <a:t>={</a:t>
            </a:r>
            <a:r>
              <a:rPr lang="en-US" altLang="zh-CN" i="1" dirty="0">
                <a:solidFill>
                  <a:schemeClr val="tx1"/>
                </a:solidFill>
              </a:rPr>
              <a:t>A</a:t>
            </a:r>
            <a:r>
              <a:rPr lang="en-US" altLang="zh-CN" i="1" baseline="-30000" dirty="0">
                <a:solidFill>
                  <a:schemeClr val="tx1"/>
                </a:solidFill>
              </a:rPr>
              <a:t>i</a:t>
            </a:r>
            <a:r>
              <a:rPr lang="en-US" altLang="zh-CN" baseline="-30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</a:rPr>
              <a:t>A</a:t>
            </a:r>
            <a:r>
              <a:rPr lang="en-US" altLang="zh-CN" i="1" baseline="-30000" dirty="0">
                <a:solidFill>
                  <a:schemeClr val="tx1"/>
                </a:solidFill>
              </a:rPr>
              <a:t>i</a:t>
            </a:r>
            <a:r>
              <a:rPr lang="en-US" altLang="zh-CN" baseline="-30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</a:rPr>
              <a:t>A</a:t>
            </a:r>
            <a:r>
              <a:rPr lang="en-US" altLang="zh-CN" i="1" baseline="-30000" dirty="0">
                <a:solidFill>
                  <a:schemeClr val="tx1"/>
                </a:solidFill>
              </a:rPr>
              <a:t>ik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i="1" dirty="0">
                <a:solidFill>
                  <a:srgbClr val="FF0000"/>
                </a:solidFill>
              </a:rPr>
              <a:t>A </a:t>
            </a:r>
            <a:r>
              <a:rPr lang="zh-CN" altLang="en-US" dirty="0">
                <a:solidFill>
                  <a:schemeClr val="tx1"/>
                </a:solidFill>
              </a:rPr>
              <a:t>称为属性列或属性组。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i="1" dirty="0" smtClean="0">
                <a:solidFill>
                  <a:srgbClr val="FF0000"/>
                </a:solidFill>
              </a:rPr>
              <a:t>A</a:t>
            </a:r>
            <a:r>
              <a:rPr lang="en-US" altLang="zh-CN" i="1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表示</a:t>
            </a:r>
            <a:r>
              <a:rPr lang="en-US" altLang="zh-CN" dirty="0" smtClean="0">
                <a:solidFill>
                  <a:schemeClr val="tx1"/>
                </a:solidFill>
              </a:rPr>
              <a:t>{</a:t>
            </a:r>
            <a:r>
              <a:rPr lang="en-US" altLang="zh-CN" i="1" dirty="0" smtClean="0">
                <a:solidFill>
                  <a:schemeClr val="tx1"/>
                </a:solidFill>
              </a:rPr>
              <a:t>A</a:t>
            </a:r>
            <a:r>
              <a:rPr lang="en-US" altLang="zh-CN" baseline="-30000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i="1" dirty="0" smtClean="0">
                <a:solidFill>
                  <a:schemeClr val="tx1"/>
                </a:solidFill>
              </a:rPr>
              <a:t>A</a:t>
            </a:r>
            <a:r>
              <a:rPr lang="en-US" altLang="zh-CN" baseline="-30000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i="1" dirty="0" smtClean="0">
                <a:solidFill>
                  <a:schemeClr val="tx1"/>
                </a:solidFill>
              </a:rPr>
              <a:t>A</a:t>
            </a:r>
            <a:r>
              <a:rPr lang="en-US" altLang="zh-CN" i="1" baseline="-30000" dirty="0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r>
              <a:rPr lang="zh-CN" altLang="en-US" dirty="0" smtClean="0">
                <a:solidFill>
                  <a:schemeClr val="tx1"/>
                </a:solidFill>
              </a:rPr>
              <a:t>中去掉</a:t>
            </a:r>
            <a:r>
              <a:rPr lang="en-US" altLang="zh-CN" dirty="0" smtClean="0">
                <a:solidFill>
                  <a:schemeClr val="tx1"/>
                </a:solidFill>
              </a:rPr>
              <a:t>{</a:t>
            </a:r>
            <a:r>
              <a:rPr lang="en-US" altLang="zh-CN" i="1" dirty="0" smtClean="0">
                <a:solidFill>
                  <a:schemeClr val="tx1"/>
                </a:solidFill>
              </a:rPr>
              <a:t>A</a:t>
            </a:r>
            <a:r>
              <a:rPr lang="en-US" altLang="zh-CN" i="1" baseline="-30000" dirty="0" smtClean="0">
                <a:solidFill>
                  <a:schemeClr val="tx1"/>
                </a:solidFill>
              </a:rPr>
              <a:t>i</a:t>
            </a:r>
            <a:r>
              <a:rPr lang="en-US" altLang="zh-CN" baseline="-30000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i="1" dirty="0" smtClean="0">
                <a:solidFill>
                  <a:schemeClr val="tx1"/>
                </a:solidFill>
              </a:rPr>
              <a:t>A</a:t>
            </a:r>
            <a:r>
              <a:rPr lang="en-US" altLang="zh-CN" i="1" baseline="-30000" dirty="0" smtClean="0">
                <a:solidFill>
                  <a:schemeClr val="tx1"/>
                </a:solidFill>
              </a:rPr>
              <a:t>i</a:t>
            </a:r>
            <a:r>
              <a:rPr lang="en-US" altLang="zh-CN" baseline="-30000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i="1" dirty="0" err="1" smtClean="0">
                <a:solidFill>
                  <a:schemeClr val="tx1"/>
                </a:solidFill>
              </a:rPr>
              <a:t>A</a:t>
            </a:r>
            <a:r>
              <a:rPr lang="en-US" altLang="zh-CN" i="1" baseline="-30000" dirty="0" err="1" smtClean="0">
                <a:solidFill>
                  <a:schemeClr val="tx1"/>
                </a:solidFill>
              </a:rPr>
              <a:t>ik</a:t>
            </a:r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r>
              <a:rPr lang="zh-CN" altLang="en-US" dirty="0" smtClean="0">
                <a:solidFill>
                  <a:schemeClr val="tx1"/>
                </a:solidFill>
              </a:rPr>
              <a:t>后剩余的属性组，即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的补。 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i="1" dirty="0" smtClean="0">
                <a:solidFill>
                  <a:srgbClr val="FF0000"/>
                </a:solidFill>
              </a:rPr>
              <a:t>t[A</a:t>
            </a:r>
            <a:r>
              <a:rPr lang="en-US" altLang="zh-CN" i="1" dirty="0">
                <a:solidFill>
                  <a:srgbClr val="FF0000"/>
                </a:solidFill>
              </a:rPr>
              <a:t>]</a:t>
            </a:r>
            <a:r>
              <a:rPr lang="en-US" altLang="zh-CN" i="1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i="1" dirty="0">
                <a:solidFill>
                  <a:schemeClr val="tx1"/>
                </a:solidFill>
              </a:rPr>
              <a:t>t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</a:rPr>
              <a:t>A</a:t>
            </a:r>
            <a:r>
              <a:rPr lang="en-US" altLang="zh-CN" i="1" baseline="-30000" dirty="0">
                <a:solidFill>
                  <a:schemeClr val="tx1"/>
                </a:solidFill>
              </a:rPr>
              <a:t>i</a:t>
            </a:r>
            <a:r>
              <a:rPr lang="en-US" altLang="zh-CN" baseline="-3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</a:rPr>
              <a:t>t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</a:rPr>
              <a:t>A</a:t>
            </a:r>
            <a:r>
              <a:rPr lang="en-US" altLang="zh-CN" i="1" baseline="-30000" dirty="0">
                <a:solidFill>
                  <a:schemeClr val="tx1"/>
                </a:solidFill>
              </a:rPr>
              <a:t>i</a:t>
            </a:r>
            <a:r>
              <a:rPr lang="en-US" altLang="zh-CN" baseline="-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</a:rPr>
              <a:t>t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</a:rPr>
              <a:t>A</a:t>
            </a:r>
            <a:r>
              <a:rPr lang="en-US" altLang="zh-CN" i="1" baseline="-30000" dirty="0">
                <a:solidFill>
                  <a:schemeClr val="tx1"/>
                </a:solidFill>
              </a:rPr>
              <a:t>ik</a:t>
            </a:r>
            <a:r>
              <a:rPr lang="en-US" altLang="zh-CN" dirty="0">
                <a:solidFill>
                  <a:schemeClr val="tx1"/>
                </a:solidFill>
              </a:rPr>
              <a:t>])</a:t>
            </a:r>
            <a:r>
              <a:rPr lang="zh-CN" altLang="en-US" dirty="0">
                <a:solidFill>
                  <a:schemeClr val="tx1"/>
                </a:solidFill>
              </a:rPr>
              <a:t>表示元组</a:t>
            </a:r>
            <a:r>
              <a:rPr lang="en-US" altLang="zh-CN" i="1" dirty="0">
                <a:solidFill>
                  <a:schemeClr val="tx1"/>
                </a:solidFill>
              </a:rPr>
              <a:t>t </a:t>
            </a:r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zh-CN" altLang="en-US" dirty="0" smtClean="0">
                <a:solidFill>
                  <a:schemeClr val="tx1"/>
                </a:solidFill>
              </a:rPr>
              <a:t>属性组</a:t>
            </a:r>
            <a:r>
              <a:rPr lang="en-US" altLang="zh-CN" i="1" dirty="0" smtClean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上诸</a:t>
            </a:r>
            <a:r>
              <a:rPr lang="zh-CN" altLang="en-US" dirty="0">
                <a:solidFill>
                  <a:srgbClr val="FF0000"/>
                </a:solidFill>
              </a:rPr>
              <a:t>分量的集合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068955" y="1562100"/>
            <a:ext cx="196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092200" y="2679065"/>
            <a:ext cx="2209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专门的关系运算</a:t>
            </a:r>
            <a:endParaRPr lang="en-US" altLang="zh-CN" sz="3600" dirty="0"/>
          </a:p>
        </p:txBody>
      </p:sp>
      <p:sp>
        <p:nvSpPr>
          <p:cNvPr id="80899" name="Rectangle 3"/>
          <p:cNvSpPr>
            <a:spLocks noGrp="1"/>
          </p:cNvSpPr>
          <p:nvPr>
            <p:ph idx="1"/>
          </p:nvPr>
        </p:nvSpPr>
        <p:spPr>
          <a:xfrm>
            <a:off x="377825" y="1251585"/>
            <a:ext cx="7957185" cy="4780280"/>
          </a:xfrm>
        </p:spPr>
        <p:txBody>
          <a:bodyPr vert="horz" wrap="square" lIns="91440" tIns="45720" rIns="91440" bIns="45720" anchor="t"/>
          <a:lstStyle/>
          <a:p>
            <a:pPr lvl="0" eaLnBrk="1" hangingPunct="1">
              <a:lnSpc>
                <a:spcPct val="15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 </a:t>
            </a:r>
            <a:r>
              <a:rPr lang="en-US" altLang="zh-CN" sz="2400" i="1" dirty="0"/>
              <a:t>t</a:t>
            </a:r>
            <a:r>
              <a:rPr lang="en-US" altLang="zh-CN" sz="2400" baseline="-30000" dirty="0"/>
              <a:t>r </a:t>
            </a:r>
            <a:r>
              <a:rPr lang="en-US" altLang="zh-CN" sz="2400" i="1" dirty="0"/>
              <a:t>t</a:t>
            </a:r>
            <a:r>
              <a:rPr lang="en-US" altLang="zh-CN" sz="2400" baseline="-30000" dirty="0"/>
              <a:t>s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  <a:buNone/>
            </a:pPr>
            <a:r>
              <a:rPr lang="en-US" altLang="zh-CN" i="1" dirty="0"/>
              <a:t>    R </a:t>
            </a:r>
            <a:r>
              <a:rPr lang="zh-CN" altLang="en-US" dirty="0"/>
              <a:t>为</a:t>
            </a:r>
            <a:r>
              <a:rPr lang="en-US" altLang="zh-CN" i="1" dirty="0"/>
              <a:t>n </a:t>
            </a:r>
            <a:r>
              <a:rPr lang="zh-CN" altLang="en-US" dirty="0"/>
              <a:t>目关系，</a:t>
            </a:r>
            <a:r>
              <a:rPr lang="en-US" altLang="zh-CN" i="1" dirty="0"/>
              <a:t>S </a:t>
            </a:r>
            <a:r>
              <a:rPr lang="zh-CN" altLang="en-US" dirty="0"/>
              <a:t>为</a:t>
            </a:r>
            <a:r>
              <a:rPr lang="en-US" altLang="zh-CN" i="1" dirty="0"/>
              <a:t>m </a:t>
            </a:r>
            <a:r>
              <a:rPr lang="zh-CN" altLang="en-US" dirty="0"/>
              <a:t>目关系。</a:t>
            </a:r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dirty="0"/>
              <a:t>    </a:t>
            </a:r>
            <a:r>
              <a:rPr lang="en-US" altLang="zh-CN" i="1" dirty="0"/>
              <a:t>t</a:t>
            </a:r>
            <a:r>
              <a:rPr lang="en-US" altLang="zh-CN" baseline="-30000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zh-CN" altLang="en-US" dirty="0"/>
              <a:t>，</a:t>
            </a:r>
            <a:r>
              <a:rPr lang="en-US" altLang="zh-CN" i="1" dirty="0"/>
              <a:t>t</a:t>
            </a:r>
            <a:r>
              <a:rPr lang="en-US" altLang="zh-CN" baseline="-30000" dirty="0"/>
              <a:t>s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S</a:t>
            </a:r>
            <a:r>
              <a:rPr lang="zh-CN" altLang="en-US" dirty="0"/>
              <a:t>， </a:t>
            </a:r>
            <a:r>
              <a:rPr lang="en-US" altLang="zh-CN" i="1" dirty="0">
                <a:solidFill>
                  <a:srgbClr val="E02920"/>
                </a:solidFill>
              </a:rPr>
              <a:t>t</a:t>
            </a:r>
            <a:r>
              <a:rPr lang="en-US" altLang="zh-CN" baseline="-30000" dirty="0">
                <a:solidFill>
                  <a:srgbClr val="E02920"/>
                </a:solidFill>
              </a:rPr>
              <a:t>r </a:t>
            </a:r>
            <a:r>
              <a:rPr lang="en-US" altLang="zh-CN" i="1" dirty="0">
                <a:solidFill>
                  <a:srgbClr val="E02920"/>
                </a:solidFill>
              </a:rPr>
              <a:t>t</a:t>
            </a:r>
            <a:r>
              <a:rPr lang="en-US" altLang="zh-CN" baseline="-30000" dirty="0">
                <a:solidFill>
                  <a:srgbClr val="E02920"/>
                </a:solidFill>
              </a:rPr>
              <a:t>s</a:t>
            </a:r>
            <a:r>
              <a:rPr lang="zh-CN" altLang="en-US" dirty="0"/>
              <a:t>称为元组的</a:t>
            </a:r>
            <a:r>
              <a:rPr lang="zh-CN" altLang="en-US" dirty="0">
                <a:solidFill>
                  <a:srgbClr val="C00000"/>
                </a:solidFill>
              </a:rPr>
              <a:t>连接</a:t>
            </a:r>
            <a:r>
              <a:rPr lang="zh-CN" altLang="en-US" dirty="0"/>
              <a:t>。</a:t>
            </a:r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dirty="0"/>
              <a:t>    </a:t>
            </a:r>
            <a:r>
              <a:rPr lang="en-US" altLang="zh-CN" i="1" dirty="0">
                <a:solidFill>
                  <a:srgbClr val="E02920"/>
                </a:solidFill>
              </a:rPr>
              <a:t>t</a:t>
            </a:r>
            <a:r>
              <a:rPr lang="en-US" altLang="zh-CN" baseline="-30000" dirty="0">
                <a:solidFill>
                  <a:srgbClr val="E02920"/>
                </a:solidFill>
              </a:rPr>
              <a:t>r </a:t>
            </a:r>
            <a:r>
              <a:rPr lang="en-US" altLang="zh-CN" i="1" dirty="0">
                <a:solidFill>
                  <a:srgbClr val="E02920"/>
                </a:solidFill>
              </a:rPr>
              <a:t>t</a:t>
            </a:r>
            <a:r>
              <a:rPr lang="en-US" altLang="zh-CN" baseline="-30000" dirty="0">
                <a:solidFill>
                  <a:srgbClr val="E02920"/>
                </a:solidFill>
              </a:rPr>
              <a:t>s</a:t>
            </a:r>
            <a:r>
              <a:rPr lang="zh-CN" altLang="en-US" dirty="0"/>
              <a:t>是一个</a:t>
            </a:r>
            <a:r>
              <a:rPr lang="en-US" altLang="zh-CN" i="1" dirty="0"/>
              <a:t>n</a:t>
            </a:r>
            <a:r>
              <a:rPr lang="en-US" altLang="zh-CN" dirty="0"/>
              <a:t> + </a:t>
            </a:r>
            <a:r>
              <a:rPr lang="en-US" altLang="zh-CN" i="1" dirty="0"/>
              <a:t>m </a:t>
            </a:r>
            <a:r>
              <a:rPr lang="zh-CN" altLang="en-US" dirty="0"/>
              <a:t>列的元组，前</a:t>
            </a:r>
            <a:r>
              <a:rPr lang="en-US" altLang="zh-CN" i="1" dirty="0"/>
              <a:t>n </a:t>
            </a:r>
            <a:r>
              <a:rPr lang="zh-CN" altLang="en-US" dirty="0"/>
              <a:t>个分量为</a:t>
            </a:r>
            <a:r>
              <a:rPr lang="en-US" altLang="zh-CN" i="1" dirty="0"/>
              <a:t>R </a:t>
            </a:r>
            <a:r>
              <a:rPr lang="zh-CN" altLang="en-US" dirty="0"/>
              <a:t>中的一个</a:t>
            </a:r>
            <a:r>
              <a:rPr lang="en-US" altLang="zh-CN" i="1" dirty="0"/>
              <a:t>n </a:t>
            </a:r>
            <a:r>
              <a:rPr lang="zh-CN" altLang="en-US" dirty="0"/>
              <a:t>列元组，后</a:t>
            </a:r>
            <a:r>
              <a:rPr lang="en-US" altLang="zh-CN" i="1" dirty="0"/>
              <a:t>m</a:t>
            </a:r>
            <a:r>
              <a:rPr lang="zh-CN" altLang="en-US" dirty="0"/>
              <a:t>个分量为</a:t>
            </a:r>
            <a:r>
              <a:rPr lang="en-US" altLang="zh-CN" i="1" dirty="0"/>
              <a:t>S </a:t>
            </a:r>
            <a:r>
              <a:rPr lang="zh-CN" altLang="en-US" dirty="0"/>
              <a:t>中的一个</a:t>
            </a:r>
            <a:r>
              <a:rPr lang="en-US" altLang="zh-CN" i="1" dirty="0"/>
              <a:t>m </a:t>
            </a:r>
            <a:r>
              <a:rPr lang="zh-CN" altLang="en-US" dirty="0">
                <a:sym typeface="+mn-ea"/>
              </a:rPr>
              <a:t>列</a:t>
            </a:r>
            <a:r>
              <a:rPr lang="zh-CN" altLang="en-US" dirty="0"/>
              <a:t>元组。 </a:t>
            </a:r>
          </a:p>
        </p:txBody>
      </p:sp>
      <p:sp>
        <p:nvSpPr>
          <p:cNvPr id="80900" name="Freeform 4"/>
          <p:cNvSpPr/>
          <p:nvPr/>
        </p:nvSpPr>
        <p:spPr>
          <a:xfrm rot="21240000">
            <a:off x="1537970" y="1400493"/>
            <a:ext cx="311150" cy="147637"/>
          </a:xfrm>
          <a:custGeom>
            <a:avLst/>
            <a:gdLst>
              <a:gd name="txL" fmla="*/ 0 w 196"/>
              <a:gd name="txT" fmla="*/ 0 h 82"/>
              <a:gd name="txR" fmla="*/ 196 w 196"/>
              <a:gd name="txB" fmla="*/ 82 h 82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1" name="Freeform 5"/>
          <p:cNvSpPr/>
          <p:nvPr/>
        </p:nvSpPr>
        <p:spPr>
          <a:xfrm>
            <a:off x="3538538" y="2469515"/>
            <a:ext cx="311150" cy="130175"/>
          </a:xfrm>
          <a:custGeom>
            <a:avLst/>
            <a:gdLst>
              <a:gd name="txL" fmla="*/ 0 w 196"/>
              <a:gd name="txT" fmla="*/ 0 h 82"/>
              <a:gd name="txR" fmla="*/ 196 w 196"/>
              <a:gd name="txB" fmla="*/ 82 h 82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rgbClr val="E0292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2" name="Freeform 6"/>
          <p:cNvSpPr/>
          <p:nvPr/>
        </p:nvSpPr>
        <p:spPr>
          <a:xfrm>
            <a:off x="1622425" y="2956243"/>
            <a:ext cx="311150" cy="130175"/>
          </a:xfrm>
          <a:custGeom>
            <a:avLst/>
            <a:gdLst>
              <a:gd name="txL" fmla="*/ 0 w 196"/>
              <a:gd name="txT" fmla="*/ 0 h 82"/>
              <a:gd name="txR" fmla="*/ 196 w 196"/>
              <a:gd name="txB" fmla="*/ 82 h 82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rgbClr val="E0292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专门的关系运算</a:t>
            </a:r>
            <a:endParaRPr lang="en-US" altLang="zh-CN" sz="3600" dirty="0"/>
          </a:p>
        </p:txBody>
      </p:sp>
      <p:sp>
        <p:nvSpPr>
          <p:cNvPr id="81923" name="Rectangle 3"/>
          <p:cNvSpPr>
            <a:spLocks noGrp="1"/>
          </p:cNvSpPr>
          <p:nvPr>
            <p:ph idx="1"/>
          </p:nvPr>
        </p:nvSpPr>
        <p:spPr>
          <a:xfrm>
            <a:off x="394335" y="1350010"/>
            <a:ext cx="7957185" cy="4780280"/>
          </a:xfrm>
        </p:spPr>
        <p:txBody>
          <a:bodyPr vert="horz" wrap="square" lIns="91440" tIns="45720" rIns="91440" bIns="45720" anchor="t"/>
          <a:lstStyle/>
          <a:p>
            <a:pPr lvl="0" algn="just" eaLnBrk="1" hangingPunct="1">
              <a:lnSpc>
                <a:spcPct val="14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）像集 </a:t>
            </a:r>
            <a:r>
              <a:rPr lang="en-US" altLang="zh-CN" sz="2400" i="1" dirty="0"/>
              <a:t>Z</a:t>
            </a:r>
            <a:r>
              <a:rPr lang="en-US" altLang="zh-CN" sz="2400" baseline="-30000" dirty="0"/>
              <a:t>x</a:t>
            </a:r>
            <a:endParaRPr lang="en-US" altLang="zh-CN" sz="2400" dirty="0"/>
          </a:p>
          <a:p>
            <a:pPr lvl="1" algn="just" eaLnBrk="1" hangingPunct="1">
              <a:lnSpc>
                <a:spcPct val="140000"/>
              </a:lnSpc>
              <a:buNone/>
            </a:pPr>
            <a:r>
              <a:rPr lang="en-US" altLang="zh-CN" dirty="0"/>
              <a:t>  </a:t>
            </a:r>
            <a:r>
              <a:rPr lang="zh-CN" altLang="en-US" dirty="0"/>
              <a:t>给定一个关系</a:t>
            </a:r>
            <a:r>
              <a:rPr lang="en-US" altLang="zh-CN" dirty="0"/>
              <a:t>R</a:t>
            </a:r>
            <a:r>
              <a:rPr lang="zh-CN" altLang="en-US" dirty="0"/>
              <a:t>（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Z</a:t>
            </a:r>
            <a:r>
              <a:rPr lang="zh-CN" altLang="en-US" dirty="0"/>
              <a:t>），</a:t>
            </a:r>
            <a:r>
              <a:rPr lang="en-US" altLang="zh-CN" dirty="0"/>
              <a:t>X </a:t>
            </a:r>
            <a:r>
              <a:rPr lang="zh-CN" altLang="en-US" dirty="0"/>
              <a:t>和 </a:t>
            </a:r>
            <a:r>
              <a:rPr lang="en-US" altLang="zh-CN" dirty="0"/>
              <a:t>Z </a:t>
            </a:r>
            <a:r>
              <a:rPr lang="zh-CN" altLang="en-US" dirty="0"/>
              <a:t>为属性组。</a:t>
            </a:r>
          </a:p>
          <a:p>
            <a:pPr lvl="1" algn="just" eaLnBrk="1" hangingPunct="1">
              <a:lnSpc>
                <a:spcPct val="140000"/>
              </a:lnSpc>
              <a:buNone/>
            </a:pPr>
            <a:r>
              <a:rPr lang="zh-CN" altLang="en-US" dirty="0"/>
              <a:t>  当</a:t>
            </a:r>
            <a:r>
              <a:rPr lang="en-US" altLang="zh-CN" dirty="0"/>
              <a:t>t[X ]=x</a:t>
            </a:r>
            <a:r>
              <a:rPr lang="zh-CN" altLang="en-US" dirty="0"/>
              <a:t>时，</a:t>
            </a:r>
            <a:r>
              <a:rPr lang="en-US" altLang="zh-CN" dirty="0"/>
              <a:t>x </a:t>
            </a:r>
            <a:r>
              <a:rPr lang="zh-CN" altLang="en-US" dirty="0"/>
              <a:t>在 </a:t>
            </a:r>
            <a:r>
              <a:rPr lang="en-US" altLang="zh-CN" dirty="0"/>
              <a:t>R 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chemeClr val="tx1"/>
                </a:solidFill>
              </a:rPr>
              <a:t>像集</a:t>
            </a:r>
            <a:r>
              <a:rPr lang="zh-CN" altLang="en-US" dirty="0"/>
              <a:t>（</a:t>
            </a:r>
            <a:r>
              <a:rPr lang="en-US" altLang="zh-CN" dirty="0"/>
              <a:t>Images Set</a:t>
            </a:r>
            <a:r>
              <a:rPr lang="zh-CN" altLang="en-US" dirty="0"/>
              <a:t>）为：</a:t>
            </a:r>
          </a:p>
          <a:p>
            <a:pPr lvl="1" algn="just" eaLnBrk="1" hangingPunct="1">
              <a:lnSpc>
                <a:spcPct val="130000"/>
              </a:lnSpc>
              <a:buNone/>
            </a:pPr>
            <a:r>
              <a:rPr lang="zh-CN" altLang="en-US" dirty="0"/>
              <a:t>	           </a:t>
            </a:r>
            <a:r>
              <a:rPr lang="en-US" altLang="zh-CN" dirty="0">
                <a:solidFill>
                  <a:srgbClr val="E02920"/>
                </a:solidFill>
              </a:rPr>
              <a:t>Z</a:t>
            </a:r>
            <a:r>
              <a:rPr lang="en-US" altLang="zh-CN" sz="2800" baseline="-30000" dirty="0">
                <a:solidFill>
                  <a:srgbClr val="E02920"/>
                </a:solidFill>
              </a:rPr>
              <a:t>x</a:t>
            </a:r>
            <a:r>
              <a:rPr lang="en-US" altLang="zh-CN" dirty="0"/>
              <a:t>={t[Z]|t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t[X]=x}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dirty="0"/>
              <a:t>  </a:t>
            </a:r>
            <a:r>
              <a:rPr lang="zh-CN" altLang="en-US" dirty="0"/>
              <a:t>表示 </a:t>
            </a:r>
            <a:r>
              <a:rPr lang="en-US" altLang="zh-CN" dirty="0"/>
              <a:t>R </a:t>
            </a:r>
            <a:r>
              <a:rPr lang="zh-CN" altLang="en-US" dirty="0"/>
              <a:t>中属性组</a:t>
            </a:r>
            <a:r>
              <a:rPr lang="en-US" altLang="zh-CN" dirty="0"/>
              <a:t>X</a:t>
            </a:r>
            <a:r>
              <a:rPr lang="zh-CN" altLang="en-US" dirty="0"/>
              <a:t>上</a:t>
            </a:r>
            <a:r>
              <a:rPr lang="zh-CN" altLang="en-US" dirty="0">
                <a:solidFill>
                  <a:srgbClr val="FF0000"/>
                </a:solidFill>
              </a:rPr>
              <a:t>值为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的诸元组在</a:t>
            </a:r>
            <a:r>
              <a:rPr lang="en-US" altLang="zh-CN" dirty="0">
                <a:solidFill>
                  <a:srgbClr val="FF0000"/>
                </a:solidFill>
              </a:rPr>
              <a:t>Z</a:t>
            </a:r>
            <a:r>
              <a:rPr lang="zh-CN" altLang="en-US" dirty="0">
                <a:solidFill>
                  <a:srgbClr val="FF0000"/>
                </a:solidFill>
              </a:rPr>
              <a:t>上分量的投影</a:t>
            </a:r>
            <a:r>
              <a:rPr lang="zh-CN" altLang="en-US" dirty="0">
                <a:solidFill>
                  <a:srgbClr val="FF00FF"/>
                </a:solidFill>
              </a:rPr>
              <a:t> 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  相当于：</a:t>
            </a:r>
          </a:p>
          <a:p>
            <a:pPr lvl="2" eaLnBrk="1" hangingPunct="1">
              <a:lnSpc>
                <a:spcPct val="14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、先</a:t>
            </a:r>
            <a:r>
              <a:rPr lang="zh-CN" altLang="en-US" dirty="0">
                <a:solidFill>
                  <a:srgbClr val="FF0000"/>
                </a:solidFill>
              </a:rPr>
              <a:t>选择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上值为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的元组</a:t>
            </a:r>
          </a:p>
          <a:p>
            <a:pPr lvl="2" eaLnBrk="1" hangingPunct="1">
              <a:lnSpc>
                <a:spcPct val="14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、再对这些元组在 </a:t>
            </a:r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zh-CN" altLang="en-US" dirty="0">
                <a:solidFill>
                  <a:schemeClr val="tx1"/>
                </a:solidFill>
              </a:rPr>
              <a:t>上进行</a:t>
            </a:r>
            <a:r>
              <a:rPr lang="zh-CN" altLang="en-US" dirty="0">
                <a:solidFill>
                  <a:srgbClr val="FF0000"/>
                </a:solidFill>
              </a:rPr>
              <a:t>投影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9627870" y="1405890"/>
            <a:ext cx="2339340" cy="4525963"/>
          </a:xfrm>
        </p:spPr>
        <p:txBody>
          <a:bodyPr/>
          <a:lstStyle/>
          <a:p>
            <a:r>
              <a:rPr lang="zh-CN" altLang="en-US" dirty="0"/>
              <a:t>顾名思义，像集就是所照出的像的集合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专门的关系运算</a:t>
            </a:r>
            <a:endParaRPr lang="en-US" altLang="zh-CN" sz="3600" dirty="0"/>
          </a:p>
        </p:txBody>
      </p:sp>
      <p:sp>
        <p:nvSpPr>
          <p:cNvPr id="829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i="1" dirty="0"/>
              <a:t>x</a:t>
            </a:r>
            <a:r>
              <a:rPr lang="en-US" altLang="zh-CN" sz="2400" baseline="-30000" dirty="0"/>
              <a:t>1</a:t>
            </a:r>
            <a:r>
              <a:rPr lang="zh-CN" altLang="en-US" sz="2400" dirty="0"/>
              <a:t>在</a:t>
            </a:r>
            <a:r>
              <a:rPr lang="en-US" altLang="zh-CN" sz="2400" i="1" dirty="0"/>
              <a:t>R </a:t>
            </a:r>
            <a:r>
              <a:rPr lang="zh-CN" altLang="en-US" sz="2400" dirty="0"/>
              <a:t>中的像集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i="1" dirty="0"/>
              <a:t>    </a:t>
            </a:r>
            <a:r>
              <a:rPr lang="en-US" altLang="zh-CN" sz="2400" i="1" dirty="0">
                <a:solidFill>
                  <a:srgbClr val="E02920"/>
                </a:solidFill>
              </a:rPr>
              <a:t>Z</a:t>
            </a:r>
            <a:r>
              <a:rPr lang="en-US" altLang="zh-CN" sz="2400" baseline="-30000" dirty="0">
                <a:solidFill>
                  <a:srgbClr val="E02920"/>
                </a:solidFill>
              </a:rPr>
              <a:t>x1</a:t>
            </a:r>
            <a:r>
              <a:rPr lang="en-US" altLang="zh-CN" sz="2400" i="1" dirty="0"/>
              <a:t> </a:t>
            </a:r>
            <a:r>
              <a:rPr lang="en-US" altLang="zh-CN" sz="2400" dirty="0"/>
              <a:t>={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}</a:t>
            </a:r>
            <a:r>
              <a:rPr lang="zh-CN" altLang="en-US" sz="2400" dirty="0"/>
              <a:t>，</a:t>
            </a:r>
            <a:endParaRPr lang="zh-CN" altLang="en-US" sz="2400" i="1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i="1" dirty="0"/>
              <a:t>x</a:t>
            </a:r>
            <a:r>
              <a:rPr lang="en-US" altLang="zh-CN" sz="2400" baseline="-30000" dirty="0"/>
              <a:t>2</a:t>
            </a:r>
            <a:r>
              <a:rPr lang="zh-CN" altLang="en-US" sz="2400" dirty="0"/>
              <a:t>在</a:t>
            </a:r>
            <a:r>
              <a:rPr lang="en-US" altLang="zh-CN" sz="2400" i="1" dirty="0"/>
              <a:t>R </a:t>
            </a:r>
            <a:r>
              <a:rPr lang="zh-CN" altLang="en-US" sz="2400" dirty="0"/>
              <a:t>中的像集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i="1" dirty="0"/>
              <a:t>    </a:t>
            </a:r>
            <a:r>
              <a:rPr lang="en-US" altLang="zh-CN" sz="2400" i="1" dirty="0">
                <a:solidFill>
                  <a:srgbClr val="E02920"/>
                </a:solidFill>
              </a:rPr>
              <a:t>Z</a:t>
            </a:r>
            <a:r>
              <a:rPr lang="en-US" altLang="zh-CN" sz="2400" baseline="-30000" dirty="0">
                <a:solidFill>
                  <a:srgbClr val="E02920"/>
                </a:solidFill>
              </a:rPr>
              <a:t>x2</a:t>
            </a:r>
            <a:r>
              <a:rPr lang="en-US" altLang="zh-CN" sz="2400" i="1" dirty="0"/>
              <a:t> </a:t>
            </a:r>
            <a:r>
              <a:rPr lang="en-US" altLang="zh-CN" sz="2400" dirty="0"/>
              <a:t>={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}</a:t>
            </a:r>
            <a:r>
              <a:rPr lang="zh-CN" altLang="en-US" sz="2400" dirty="0"/>
              <a:t>，</a:t>
            </a:r>
            <a:endParaRPr lang="zh-CN" altLang="en-US" sz="2400" i="1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i="1" dirty="0"/>
              <a:t>x</a:t>
            </a:r>
            <a:r>
              <a:rPr lang="en-US" altLang="zh-CN" sz="2400" baseline="-30000" dirty="0"/>
              <a:t>3</a:t>
            </a:r>
            <a:r>
              <a:rPr lang="zh-CN" altLang="en-US" sz="2400" dirty="0"/>
              <a:t>在</a:t>
            </a:r>
            <a:r>
              <a:rPr lang="en-US" altLang="zh-CN" sz="2400" i="1" dirty="0"/>
              <a:t>R </a:t>
            </a:r>
            <a:r>
              <a:rPr lang="zh-CN" altLang="en-US" sz="2400" dirty="0"/>
              <a:t>中的像集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i="1" dirty="0"/>
              <a:t>    </a:t>
            </a:r>
            <a:r>
              <a:rPr lang="en-US" altLang="zh-CN" sz="2400" i="1" dirty="0">
                <a:solidFill>
                  <a:srgbClr val="E02920"/>
                </a:solidFill>
              </a:rPr>
              <a:t>Z</a:t>
            </a:r>
            <a:r>
              <a:rPr lang="en-US" altLang="zh-CN" sz="2400" baseline="-30000" dirty="0">
                <a:solidFill>
                  <a:srgbClr val="E02920"/>
                </a:solidFill>
              </a:rPr>
              <a:t>x3</a:t>
            </a:r>
            <a:r>
              <a:rPr lang="en-US" altLang="zh-CN" sz="2400" dirty="0"/>
              <a:t>={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}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9639300" y="1280160"/>
            <a:ext cx="2225040" cy="452596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i="1" dirty="0"/>
              <a:t>x</a:t>
            </a:r>
            <a:r>
              <a:rPr lang="en-US" altLang="zh-CN" dirty="0"/>
              <a:t>1</a:t>
            </a:r>
            <a:r>
              <a:rPr lang="zh-CN" altLang="en-US" dirty="0"/>
              <a:t>在</a:t>
            </a:r>
            <a:r>
              <a:rPr lang="en-US" altLang="zh-CN" i="1" dirty="0"/>
              <a:t>R</a:t>
            </a:r>
            <a:r>
              <a:rPr lang="zh-CN" altLang="en-US" dirty="0"/>
              <a:t>上照相，得到</a:t>
            </a:r>
            <a:r>
              <a:rPr lang="en-US" altLang="zh-CN" dirty="0"/>
              <a:t>{Z</a:t>
            </a:r>
            <a:r>
              <a:rPr lang="en-US" altLang="zh-CN" sz="1600" dirty="0"/>
              <a:t>1</a:t>
            </a:r>
            <a:r>
              <a:rPr lang="en-US" altLang="zh-CN" dirty="0"/>
              <a:t>,Z</a:t>
            </a:r>
            <a:r>
              <a:rPr lang="en-US" altLang="zh-CN" sz="1600" dirty="0"/>
              <a:t>2</a:t>
            </a:r>
            <a:r>
              <a:rPr lang="en-US" altLang="zh-CN" dirty="0"/>
              <a:t>,Z</a:t>
            </a:r>
            <a:r>
              <a:rPr lang="en-US" altLang="zh-CN" sz="1600" dirty="0"/>
              <a:t>3</a:t>
            </a:r>
            <a:r>
              <a:rPr lang="en-US" altLang="zh-CN" dirty="0"/>
              <a:t>}</a:t>
            </a:r>
            <a:r>
              <a:rPr lang="zh-CN" altLang="en-US" dirty="0"/>
              <a:t>，以此类推</a:t>
            </a:r>
            <a:r>
              <a:rPr lang="en-US" altLang="zh-CN" dirty="0"/>
              <a:t>...</a:t>
            </a:r>
          </a:p>
        </p:txBody>
      </p:sp>
      <p:pic>
        <p:nvPicPr>
          <p:cNvPr id="82948" name="Picture 4" descr="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1217" y="1556068"/>
            <a:ext cx="2738464" cy="3959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949" name="Rectangle 5"/>
          <p:cNvSpPr/>
          <p:nvPr/>
        </p:nvSpPr>
        <p:spPr>
          <a:xfrm>
            <a:off x="1859280" y="5515769"/>
            <a:ext cx="116586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eaLnBrk="1" hangingPunct="1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像集举例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专门的关系运算</a:t>
            </a:r>
            <a:endParaRPr lang="en-US" altLang="zh-CN" sz="3600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849630" indent="-476250" eaLnBrk="1" hangingPunct="1">
              <a:lnSpc>
                <a:spcPct val="15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选择</a:t>
            </a:r>
          </a:p>
          <a:p>
            <a:pPr marL="849630" indent="-476250" eaLnBrk="1" hangingPunct="1">
              <a:lnSpc>
                <a:spcPct val="15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投影</a:t>
            </a:r>
          </a:p>
          <a:p>
            <a:pPr marL="849630" indent="-476250" eaLnBrk="1" hangingPunct="1">
              <a:lnSpc>
                <a:spcPct val="150000"/>
              </a:lnSpc>
              <a:buNone/>
            </a:pPr>
            <a:r>
              <a:rPr lang="en-US" altLang="zh-CN" dirty="0"/>
              <a:t>3. </a:t>
            </a:r>
            <a:r>
              <a:rPr lang="zh-CN" altLang="en-US" dirty="0"/>
              <a:t>连接</a:t>
            </a:r>
          </a:p>
          <a:p>
            <a:pPr marL="849630" indent="-476250" eaLnBrk="1" hangingPunct="1">
              <a:lnSpc>
                <a:spcPct val="150000"/>
              </a:lnSpc>
              <a:buNone/>
            </a:pPr>
            <a:r>
              <a:rPr lang="en-US" altLang="zh-CN" dirty="0"/>
              <a:t>4. </a:t>
            </a:r>
            <a:r>
              <a:rPr lang="zh-CN" altLang="en-US" dirty="0"/>
              <a:t>除运算</a:t>
            </a:r>
          </a:p>
          <a:p>
            <a:pPr marL="849630" indent="-476250" eaLnBrk="1" hangingPunct="1">
              <a:lnSpc>
                <a:spcPct val="150000"/>
              </a:lnSpc>
              <a:buNone/>
            </a:pPr>
            <a:r>
              <a:rPr lang="zh-CN" altLang="en-US" dirty="0"/>
              <a:t>关系模型数据库</a:t>
            </a:r>
            <a:r>
              <a:rPr lang="zh-CN" altLang="en-US" dirty="0">
                <a:solidFill>
                  <a:srgbClr val="FF0000"/>
                </a:solidFill>
              </a:rPr>
              <a:t>实现查询操作</a:t>
            </a:r>
            <a:r>
              <a:rPr lang="zh-CN" altLang="en-US" dirty="0"/>
              <a:t>的集合运算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1263" name="Group 271"/>
          <p:cNvGraphicFramePr>
            <a:graphicFrameLocks noGrp="1"/>
          </p:cNvGraphicFramePr>
          <p:nvPr>
            <p:ph idx="1"/>
          </p:nvPr>
        </p:nvGraphicFramePr>
        <p:xfrm>
          <a:off x="647700" y="2690495"/>
          <a:ext cx="7957185" cy="285220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91945"/>
                <a:gridCol w="1591310"/>
                <a:gridCol w="1590675"/>
                <a:gridCol w="1591945"/>
                <a:gridCol w="1591310"/>
              </a:tblGrid>
              <a:tr h="83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Sname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性别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Ssex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Sage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所在系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Sdept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6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201215121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李勇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47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201215122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刘晨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47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201215123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王敏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5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201215125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张立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49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>
                <a:solidFill>
                  <a:schemeClr val="bg1"/>
                </a:solidFill>
              </a:rPr>
              <a:t>专门的关系运算</a:t>
            </a:r>
            <a:endParaRPr lang="en-US" altLang="zh-CN" sz="3600" dirty="0"/>
          </a:p>
        </p:txBody>
      </p:sp>
      <p:sp>
        <p:nvSpPr>
          <p:cNvPr id="84995" name="Rectangle 82"/>
          <p:cNvSpPr/>
          <p:nvPr/>
        </p:nvSpPr>
        <p:spPr>
          <a:xfrm>
            <a:off x="3309620" y="5759450"/>
            <a:ext cx="22733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(a)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6" name="Rectangle 83"/>
          <p:cNvSpPr/>
          <p:nvPr/>
        </p:nvSpPr>
        <p:spPr>
          <a:xfrm>
            <a:off x="818833" y="2080895"/>
            <a:ext cx="914400" cy="609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</a:p>
        </p:txBody>
      </p:sp>
      <p:sp>
        <p:nvSpPr>
          <p:cNvPr id="84997" name="Rectangle 91"/>
          <p:cNvSpPr/>
          <p:nvPr/>
        </p:nvSpPr>
        <p:spPr>
          <a:xfrm>
            <a:off x="395605" y="1154430"/>
            <a:ext cx="8394700" cy="939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lvl="0" indent="-342900" eaLnBrk="1" hangingPunct="1">
              <a:lnSpc>
                <a:spcPct val="120000"/>
              </a:lnSpc>
            </a:pP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以前述的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学生选课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数据库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为例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20000"/>
              </a:lnSpc>
            </a:pPr>
            <a:r>
              <a:rPr lang="zh-CN" altLang="en-US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学生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关系</a:t>
            </a:r>
            <a:r>
              <a:rPr lang="en-US" altLang="zh-CN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r>
              <a:rPr lang="zh-CN" altLang="en-US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zh-CN" altLang="en-US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课程关系</a:t>
            </a:r>
            <a:r>
              <a:rPr lang="en-US" altLang="zh-CN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Course</a:t>
            </a:r>
            <a:r>
              <a:rPr lang="zh-CN" altLang="en-US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zh-CN" altLang="en-US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选课关系</a:t>
            </a:r>
            <a:r>
              <a:rPr lang="en-US" altLang="zh-CN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SC</a:t>
            </a:r>
            <a:r>
              <a:rPr lang="zh-CN" altLang="en-US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en-US" altLang="zh-CN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>
                <a:solidFill>
                  <a:schemeClr val="bg1"/>
                </a:solidFill>
              </a:rPr>
              <a:t>专门的关系运算</a:t>
            </a:r>
            <a:endParaRPr lang="en-US" altLang="zh-CN" sz="3600" dirty="0"/>
          </a:p>
        </p:txBody>
      </p:sp>
      <p:graphicFrame>
        <p:nvGraphicFramePr>
          <p:cNvPr id="86019" name="内容占位符 86018"/>
          <p:cNvGraphicFramePr>
            <a:graphicFrameLocks noGrp="1"/>
          </p:cNvGraphicFramePr>
          <p:nvPr>
            <p:ph idx="1"/>
          </p:nvPr>
        </p:nvGraphicFramePr>
        <p:xfrm>
          <a:off x="647700" y="1674495"/>
          <a:ext cx="7957185" cy="4232276"/>
        </p:xfrm>
        <a:graphic>
          <a:graphicData uri="http://schemas.openxmlformats.org/drawingml/2006/table">
            <a:tbl>
              <a:tblPr/>
              <a:tblGrid>
                <a:gridCol w="1990090"/>
                <a:gridCol w="2106930"/>
                <a:gridCol w="1871980"/>
                <a:gridCol w="1988185"/>
              </a:tblGrid>
              <a:tr h="78613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课程名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Cname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先行课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Cpno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学分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Ccredit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41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235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sz="22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41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信息系统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41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操作系统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数据结构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41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数据处理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sz="22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41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PASCAL</a:t>
                      </a:r>
                      <a:r>
                        <a:rPr lang="zh-CN" altLang="en-US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语言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066" name="Text Box 502"/>
          <p:cNvSpPr txBox="1"/>
          <p:nvPr/>
        </p:nvSpPr>
        <p:spPr>
          <a:xfrm>
            <a:off x="633413" y="1185863"/>
            <a:ext cx="1142365" cy="43116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lvl="0" eaLnBrk="1" hangingPunct="1"/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Course</a:t>
            </a:r>
          </a:p>
        </p:txBody>
      </p:sp>
      <p:sp>
        <p:nvSpPr>
          <p:cNvPr id="86067" name="Text Box 505"/>
          <p:cNvSpPr txBox="1"/>
          <p:nvPr/>
        </p:nvSpPr>
        <p:spPr>
          <a:xfrm>
            <a:off x="4262120" y="5968048"/>
            <a:ext cx="471170" cy="36957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lvl="0" eaLnBrk="1" hangingPunct="1"/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(b)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笛卡尔积（</a:t>
            </a:r>
            <a:r>
              <a:rPr lang="en-US" altLang="zh-CN" sz="3600" dirty="0"/>
              <a:t>Cartesian Product</a:t>
            </a:r>
            <a:r>
              <a:rPr lang="zh-CN" altLang="en-US" sz="3600" dirty="0"/>
              <a:t>）</a:t>
            </a: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353695" y="1227455"/>
            <a:ext cx="8568055" cy="4780280"/>
          </a:xfrm>
        </p:spPr>
        <p:txBody>
          <a:bodyPr vert="horz" wrap="square" lIns="91440" tIns="45720" rIns="91440" bIns="45720" anchor="t"/>
          <a:lstStyle/>
          <a:p>
            <a:pPr algn="just" eaLnBrk="1" hangingPunct="1"/>
            <a:r>
              <a:rPr lang="zh-CN" altLang="en-US" dirty="0"/>
              <a:t>笛卡尔积</a:t>
            </a:r>
          </a:p>
          <a:p>
            <a:pPr marL="800100" lvl="1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给定一组域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n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允许其中某些域是相同</a:t>
            </a:r>
            <a:r>
              <a:rPr lang="zh-CN" altLang="en-US" dirty="0"/>
              <a:t>的</a:t>
            </a:r>
          </a:p>
          <a:p>
            <a:pPr lvl="1" algn="just"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zh-CN" altLang="en-US" dirty="0"/>
              <a:t>   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i="1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n </a:t>
            </a:r>
            <a:r>
              <a:rPr lang="zh-CN" altLang="en-US" dirty="0"/>
              <a:t>的</a:t>
            </a:r>
            <a:r>
              <a:rPr lang="zh-CN" altLang="en-US" dirty="0">
                <a:ea typeface="黑体" panose="02010609060101010101" pitchFamily="49" charset="-122"/>
              </a:rPr>
              <a:t>笛卡尔积</a:t>
            </a:r>
            <a:r>
              <a:rPr lang="zh-CN" altLang="en-US" dirty="0"/>
              <a:t>为：</a:t>
            </a:r>
          </a:p>
          <a:p>
            <a:pPr lvl="1" algn="just"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zh-CN" altLang="en-US" i="1" dirty="0"/>
              <a:t>   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en-US" altLang="zh-CN" dirty="0"/>
              <a:t>×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en-US" altLang="zh-CN" dirty="0"/>
              <a:t>×…×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n </a:t>
            </a:r>
            <a:r>
              <a:rPr lang="zh-CN" altLang="en-US" dirty="0"/>
              <a:t>＝｛（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n</a:t>
            </a:r>
            <a:r>
              <a:rPr lang="zh-CN" altLang="en-US" dirty="0"/>
              <a:t>）｜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zh-CN" altLang="en-US" dirty="0"/>
              <a:t>，</a:t>
            </a:r>
            <a:r>
              <a:rPr lang="en-US" altLang="zh-CN" i="1" dirty="0"/>
              <a:t>i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n</a:t>
            </a:r>
            <a:r>
              <a:rPr lang="zh-CN" altLang="en-US" dirty="0"/>
              <a:t>｝</a:t>
            </a:r>
          </a:p>
          <a:p>
            <a:pPr marL="800100" lvl="1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所有域的所有取值的一</a:t>
            </a:r>
            <a:r>
              <a:rPr lang="zh-CN" altLang="en-US" dirty="0" smtClean="0"/>
              <a:t>个全组合</a:t>
            </a:r>
            <a:endParaRPr lang="en-US" altLang="zh-CN" dirty="0" smtClean="0"/>
          </a:p>
          <a:p>
            <a:pPr marL="800100" lvl="1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每一个域所含元素个数称为</a:t>
            </a:r>
            <a:r>
              <a:rPr lang="zh-CN" altLang="en-US" dirty="0" smtClean="0">
                <a:solidFill>
                  <a:srgbClr val="FF0000"/>
                </a:solidFill>
              </a:rPr>
              <a:t>这个域</a:t>
            </a:r>
            <a:r>
              <a:rPr lang="zh-CN" altLang="en-US" dirty="0" smtClean="0"/>
              <a:t>的基数</a:t>
            </a:r>
            <a:r>
              <a:rPr lang="en-US" altLang="zh-CN" i="1" dirty="0" smtClean="0"/>
              <a:t>m</a:t>
            </a:r>
            <a:r>
              <a:rPr lang="en-US" altLang="zh-CN" i="1" baseline="-25000" dirty="0" smtClean="0"/>
              <a:t>i</a:t>
            </a:r>
            <a:r>
              <a:rPr lang="zh-CN" altLang="en-US" dirty="0" smtClean="0"/>
              <a:t>（</a:t>
            </a:r>
            <a:r>
              <a:rPr lang="en-US" altLang="zh-CN" i="1" dirty="0" err="1" smtClean="0"/>
              <a:t>i</a:t>
            </a:r>
            <a:r>
              <a:rPr lang="zh-CN" altLang="en-US" dirty="0" smtClean="0"/>
              <a:t>＝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9753600" y="1303020"/>
            <a:ext cx="2110740" cy="4525963"/>
          </a:xfrm>
        </p:spPr>
        <p:txBody>
          <a:bodyPr/>
          <a:lstStyle/>
          <a:p>
            <a:r>
              <a:rPr lang="zh-CN" altLang="en-US" dirty="0"/>
              <a:t>笛卡尔积：将多个单一语义的</a:t>
            </a:r>
            <a:r>
              <a:rPr lang="en-US" altLang="zh-CN" dirty="0"/>
              <a:t>“</a:t>
            </a:r>
            <a:r>
              <a:rPr lang="zh-CN" altLang="en-US" dirty="0"/>
              <a:t>数据组</a:t>
            </a:r>
            <a:r>
              <a:rPr lang="en-US" altLang="zh-CN" dirty="0"/>
              <a:t>”</a:t>
            </a:r>
            <a:r>
              <a:rPr lang="zh-CN" altLang="en-US" dirty="0"/>
              <a:t>组合成多语义数据组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>
                <a:solidFill>
                  <a:schemeClr val="bg1"/>
                </a:solidFill>
              </a:rPr>
              <a:t>专门的关系运算</a:t>
            </a:r>
            <a:endParaRPr lang="en-US" altLang="zh-CN" sz="3600" dirty="0"/>
          </a:p>
        </p:txBody>
      </p:sp>
      <p:graphicFrame>
        <p:nvGraphicFramePr>
          <p:cNvPr id="87048" name="内容占位符 87047"/>
          <p:cNvGraphicFramePr>
            <a:graphicFrameLocks noGrp="1"/>
          </p:cNvGraphicFramePr>
          <p:nvPr>
            <p:ph idx="1"/>
          </p:nvPr>
        </p:nvGraphicFramePr>
        <p:xfrm>
          <a:off x="647700" y="1756410"/>
          <a:ext cx="7957185" cy="3345180"/>
        </p:xfrm>
        <a:graphic>
          <a:graphicData uri="http://schemas.openxmlformats.org/drawingml/2006/table">
            <a:tbl>
              <a:tblPr/>
              <a:tblGrid>
                <a:gridCol w="2653030"/>
                <a:gridCol w="2651125"/>
                <a:gridCol w="2653030"/>
              </a:tblGrid>
              <a:tr h="831215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335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26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605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065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043" name="Rectangle 115"/>
          <p:cNvSpPr/>
          <p:nvPr/>
        </p:nvSpPr>
        <p:spPr>
          <a:xfrm>
            <a:off x="1527175" y="339725"/>
            <a:ext cx="9144000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just" eaLnBrk="1" hangingPunct="1"/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4" name="Rectangle 182"/>
          <p:cNvSpPr/>
          <p:nvPr/>
        </p:nvSpPr>
        <p:spPr>
          <a:xfrm>
            <a:off x="4297998" y="5280343"/>
            <a:ext cx="838200" cy="675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(c)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5" name="Rectangle 184"/>
          <p:cNvSpPr/>
          <p:nvPr/>
        </p:nvSpPr>
        <p:spPr>
          <a:xfrm>
            <a:off x="8229600" y="3200400"/>
            <a:ext cx="1143000" cy="7620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6" name="Rectangle 185"/>
          <p:cNvSpPr/>
          <p:nvPr/>
        </p:nvSpPr>
        <p:spPr>
          <a:xfrm>
            <a:off x="447993" y="1223645"/>
            <a:ext cx="1079500" cy="50482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/>
          <a:lstStyle/>
          <a:p>
            <a:pPr lvl="0" algn="ctr" eaLnBrk="1" hangingPunct="1"/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SC</a:t>
            </a:r>
          </a:p>
        </p:txBody>
      </p:sp>
      <p:sp>
        <p:nvSpPr>
          <p:cNvPr id="87047" name="Rectangle 186"/>
          <p:cNvSpPr/>
          <p:nvPr/>
        </p:nvSpPr>
        <p:spPr>
          <a:xfrm>
            <a:off x="8001000" y="3810000"/>
            <a:ext cx="990600" cy="9906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/>
          <a:lstStyle/>
          <a:p>
            <a:pPr lvl="0" algn="ctr" eaLnBrk="1" hangingPunct="1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选择 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algn="just" eaLnBrk="1" hangingPunct="1"/>
            <a:r>
              <a:rPr lang="zh-CN" altLang="en-US" sz="2600" dirty="0"/>
              <a:t>选择又称为限制（</a:t>
            </a:r>
            <a:r>
              <a:rPr lang="en-US" altLang="zh-CN" sz="2600" dirty="0"/>
              <a:t>Restriction</a:t>
            </a:r>
            <a:r>
              <a:rPr lang="zh-CN" altLang="en-US" sz="2600" dirty="0"/>
              <a:t>）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 smtClean="0"/>
              <a:t>在</a:t>
            </a:r>
            <a:r>
              <a:rPr lang="zh-CN" altLang="en-US" dirty="0"/>
              <a:t>关系 </a:t>
            </a:r>
            <a:r>
              <a:rPr lang="en-US" altLang="zh-CN" i="1" dirty="0"/>
              <a:t>R 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选择</a:t>
            </a:r>
            <a:r>
              <a:rPr lang="zh-CN" altLang="en-US" dirty="0">
                <a:solidFill>
                  <a:schemeClr val="tx1"/>
                </a:solidFill>
              </a:rPr>
              <a:t>满足给定条件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诸元组</a:t>
            </a:r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zh-CN" altLang="en-US" dirty="0"/>
              <a:t>         </a:t>
            </a:r>
            <a:r>
              <a:rPr lang="en-US" altLang="zh-CN" dirty="0"/>
              <a:t>σ</a:t>
            </a:r>
            <a:r>
              <a:rPr lang="en-US" altLang="zh-CN" baseline="-30000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R </a:t>
            </a:r>
            <a:r>
              <a:rPr lang="en-US" altLang="zh-CN" dirty="0"/>
              <a:t>) = {</a:t>
            </a:r>
            <a:r>
              <a:rPr lang="en-US" altLang="zh-CN" i="1" dirty="0"/>
              <a:t>t</a:t>
            </a:r>
            <a:r>
              <a:rPr lang="en-US" altLang="zh-CN" dirty="0"/>
              <a:t>|</a:t>
            </a:r>
            <a:r>
              <a:rPr lang="en-US" altLang="zh-CN" i="1" dirty="0"/>
              <a:t>t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∧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)= '</a:t>
            </a:r>
            <a:r>
              <a:rPr lang="zh-CN" altLang="en-US" dirty="0"/>
              <a:t>真</a:t>
            </a:r>
            <a:r>
              <a:rPr lang="en-US" altLang="zh-CN" dirty="0"/>
              <a:t>'}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zh-CN" dirty="0"/>
              <a:t>F</a:t>
            </a:r>
            <a:r>
              <a:rPr lang="zh-CN" altLang="en-US" dirty="0"/>
              <a:t>：选择条件</a:t>
            </a:r>
            <a:r>
              <a:rPr lang="zh-CN" altLang="en-US" dirty="0" smtClean="0"/>
              <a:t>，一</a:t>
            </a:r>
            <a:r>
              <a:rPr lang="zh-CN" altLang="en-US" dirty="0"/>
              <a:t>个逻辑表达式，取值为“真”或“假”</a:t>
            </a:r>
            <a:endParaRPr lang="en-US" altLang="zh-CN" dirty="0"/>
          </a:p>
          <a:p>
            <a:pPr lvl="2" algn="just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基本形式为：</a:t>
            </a:r>
            <a:r>
              <a:rPr lang="en-US" altLang="zh-CN" sz="2200" i="1" dirty="0"/>
              <a:t>X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θ</a:t>
            </a:r>
            <a:r>
              <a:rPr lang="en-US" altLang="zh-CN" sz="2200" i="1" dirty="0"/>
              <a:t>Y</a:t>
            </a:r>
            <a:r>
              <a:rPr lang="en-US" altLang="zh-CN" sz="2200" baseline="-25000" dirty="0"/>
              <a:t>1</a:t>
            </a:r>
          </a:p>
          <a:p>
            <a:pPr lvl="2" algn="just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zh-CN" sz="2200" dirty="0"/>
              <a:t>θ表示比较运算符</a:t>
            </a:r>
            <a:r>
              <a:rPr lang="zh-CN" altLang="zh-CN" sz="2200" dirty="0" smtClean="0"/>
              <a:t>，＞，</a:t>
            </a:r>
            <a:r>
              <a:rPr lang="zh-CN" altLang="zh-CN" sz="2200" dirty="0"/>
              <a:t>≥，＜，≤，＝或</a:t>
            </a:r>
            <a:r>
              <a:rPr lang="en-US" altLang="zh-CN" sz="2200" dirty="0"/>
              <a:t>&lt;&gt;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836420" y="4304759"/>
            <a:ext cx="4191000" cy="1219200"/>
            <a:chOff x="2448" y="1728"/>
            <a:chExt cx="2640" cy="768"/>
          </a:xfrm>
        </p:grpSpPr>
        <p:sp>
          <p:nvSpPr>
            <p:cNvPr id="5" name="Rectangle 5"/>
            <p:cNvSpPr/>
            <p:nvPr/>
          </p:nvSpPr>
          <p:spPr>
            <a:xfrm>
              <a:off x="2448" y="1728"/>
              <a:ext cx="912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Rectangle 6" descr="浅色下对角线"/>
            <p:cNvSpPr/>
            <p:nvPr/>
          </p:nvSpPr>
          <p:spPr>
            <a:xfrm>
              <a:off x="2448" y="182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Rectangle 7"/>
            <p:cNvSpPr/>
            <p:nvPr/>
          </p:nvSpPr>
          <p:spPr>
            <a:xfrm>
              <a:off x="2448" y="1920"/>
              <a:ext cx="912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Rectangle 8"/>
            <p:cNvSpPr/>
            <p:nvPr/>
          </p:nvSpPr>
          <p:spPr>
            <a:xfrm>
              <a:off x="2448" y="2400"/>
              <a:ext cx="912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9"/>
            <p:cNvSpPr/>
            <p:nvPr/>
          </p:nvSpPr>
          <p:spPr>
            <a:xfrm>
              <a:off x="2448" y="2016"/>
              <a:ext cx="912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Rectangle 10" descr="浅色下对角线"/>
            <p:cNvSpPr/>
            <p:nvPr/>
          </p:nvSpPr>
          <p:spPr>
            <a:xfrm>
              <a:off x="2448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11"/>
            <p:cNvSpPr/>
            <p:nvPr/>
          </p:nvSpPr>
          <p:spPr>
            <a:xfrm>
              <a:off x="2448" y="2208"/>
              <a:ext cx="912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Rectangle 12" descr="浅色下对角线"/>
            <p:cNvSpPr/>
            <p:nvPr/>
          </p:nvSpPr>
          <p:spPr>
            <a:xfrm>
              <a:off x="2448" y="230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Rectangle 13" descr="浅色下对角线"/>
            <p:cNvSpPr/>
            <p:nvPr/>
          </p:nvSpPr>
          <p:spPr>
            <a:xfrm>
              <a:off x="4176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Rectangle 14" descr="浅色下对角线"/>
            <p:cNvSpPr/>
            <p:nvPr/>
          </p:nvSpPr>
          <p:spPr>
            <a:xfrm>
              <a:off x="4176" y="2016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15" descr="浅色下对角线"/>
            <p:cNvSpPr/>
            <p:nvPr/>
          </p:nvSpPr>
          <p:spPr>
            <a:xfrm>
              <a:off x="4176" y="1920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3552" y="2016"/>
              <a:ext cx="528" cy="144"/>
            </a:xfrm>
            <a:prstGeom prst="rightArrow">
              <a:avLst>
                <a:gd name="adj1" fmla="val 50000"/>
                <a:gd name="adj2" fmla="val 91666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 Box 17"/>
            <p:cNvSpPr txBox="1"/>
            <p:nvPr/>
          </p:nvSpPr>
          <p:spPr>
            <a:xfrm>
              <a:off x="3552" y="1728"/>
              <a:ext cx="43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σ</a:t>
              </a:r>
              <a:endParaRPr lang="en-US" altLang="zh-CN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 idx="4294967295"/>
          </p:nvPr>
        </p:nvSpPr>
        <p:spPr>
          <a:xfrm>
            <a:off x="8255" y="250508"/>
            <a:ext cx="7391400" cy="563562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>
                <a:solidFill>
                  <a:schemeClr val="bg1"/>
                </a:solidFill>
              </a:rPr>
              <a:t>选择</a:t>
            </a:r>
          </a:p>
        </p:txBody>
      </p:sp>
      <p:sp>
        <p:nvSpPr>
          <p:cNvPr id="9011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868458" y="1293798"/>
            <a:ext cx="7354888" cy="1871662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kern="1200" dirty="0"/>
              <a:t>例2.4  </a:t>
            </a:r>
            <a:r>
              <a:rPr lang="zh-CN" altLang="en-US" sz="2400" kern="1200" dirty="0">
                <a:solidFill>
                  <a:srgbClr val="FF0000"/>
                </a:solidFill>
              </a:rPr>
              <a:t>查询</a:t>
            </a:r>
            <a:r>
              <a:rPr lang="zh-CN" altLang="en-US" sz="2400" kern="1200" dirty="0"/>
              <a:t>信息系（IS系）全体学生。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000" kern="1200" dirty="0"/>
              <a:t>   		         </a:t>
            </a:r>
            <a:r>
              <a:rPr lang="en-US" altLang="zh-CN" sz="2400" kern="1200" dirty="0"/>
              <a:t>σ</a:t>
            </a:r>
            <a:r>
              <a:rPr lang="en-US" altLang="zh-CN" sz="2400" kern="1200" baseline="-30000" dirty="0"/>
              <a:t>Sdept</a:t>
            </a:r>
            <a:r>
              <a:rPr lang="en-US" altLang="zh-CN" sz="2400" kern="1200" dirty="0"/>
              <a:t> </a:t>
            </a:r>
            <a:r>
              <a:rPr lang="en-US" altLang="zh-CN" sz="2400" kern="1200" baseline="-30000" dirty="0"/>
              <a:t>= 'IS' </a:t>
            </a:r>
            <a:r>
              <a:rPr lang="en-US" altLang="zh-CN" sz="2400" kern="1200" dirty="0"/>
              <a:t>(Student</a:t>
            </a:r>
            <a:r>
              <a:rPr lang="en-US" altLang="zh-CN" sz="2400" kern="1200" dirty="0" smtClean="0"/>
              <a:t>)</a:t>
            </a:r>
            <a:r>
              <a:rPr lang="en-US" altLang="zh-CN" sz="2400" kern="1200" dirty="0"/>
              <a:t>		</a:t>
            </a:r>
            <a:r>
              <a:rPr lang="en-US" altLang="zh-CN" sz="2000" kern="1200" dirty="0"/>
              <a:t>       </a:t>
            </a:r>
          </a:p>
          <a:p>
            <a:pPr algn="just" eaLnBrk="1" hangingPunct="1">
              <a:lnSpc>
                <a:spcPct val="90000"/>
              </a:lnSpc>
              <a:buNone/>
            </a:pPr>
            <a:endParaRPr lang="en-US" altLang="zh-CN" sz="2000" kern="12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200" kern="1200" dirty="0"/>
              <a:t>结果： 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kern="1200" dirty="0"/>
          </a:p>
        </p:txBody>
      </p:sp>
      <p:graphicFrame>
        <p:nvGraphicFramePr>
          <p:cNvPr id="510068" name="Group 116"/>
          <p:cNvGraphicFramePr>
            <a:graphicFrameLocks noGrp="1"/>
          </p:cNvGraphicFramePr>
          <p:nvPr>
            <p:ph sz="half" idx="4294967295"/>
          </p:nvPr>
        </p:nvGraphicFramePr>
        <p:xfrm>
          <a:off x="2381224" y="3644900"/>
          <a:ext cx="7210425" cy="1439862"/>
        </p:xfrm>
        <a:graphic>
          <a:graphicData uri="http://schemas.openxmlformats.org/drawingml/2006/table">
            <a:tbl>
              <a:tblPr/>
              <a:tblGrid>
                <a:gridCol w="1584325"/>
                <a:gridCol w="1301750"/>
                <a:gridCol w="1438275"/>
                <a:gridCol w="1442720"/>
                <a:gridCol w="1443355"/>
              </a:tblGrid>
              <a:tr h="61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Sname</a:t>
                      </a:r>
                    </a:p>
                  </a:txBody>
                  <a:tcPr marL="90000" marR="90000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Ssex</a:t>
                      </a:r>
                    </a:p>
                  </a:txBody>
                  <a:tcPr marL="90000" marR="90000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Sage</a:t>
                      </a:r>
                    </a:p>
                  </a:txBody>
                  <a:tcPr marL="90000" marR="90000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Sdept</a:t>
                      </a:r>
                    </a:p>
                  </a:txBody>
                  <a:tcPr marL="90000" marR="90000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4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201215125</a:t>
                      </a:r>
                    </a:p>
                  </a:txBody>
                  <a:tcPr marL="90000" marR="90000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张立</a:t>
                      </a:r>
                    </a:p>
                  </a:txBody>
                  <a:tcPr marL="90000" marR="90000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90000" marR="90000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90000" marR="90000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IS</a:t>
                      </a:r>
                    </a:p>
                  </a:txBody>
                  <a:tcPr marL="90000" marR="90000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 idx="4294967295"/>
          </p:nvPr>
        </p:nvSpPr>
        <p:spPr>
          <a:xfrm>
            <a:off x="8255" y="226378"/>
            <a:ext cx="7391400" cy="563562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>
                <a:solidFill>
                  <a:schemeClr val="bg1"/>
                </a:solidFill>
              </a:rPr>
              <a:t>选择</a:t>
            </a:r>
            <a:endParaRPr lang="zh-CN" altLang="en-US" sz="3600" dirty="0"/>
          </a:p>
        </p:txBody>
      </p:sp>
      <p:sp>
        <p:nvSpPr>
          <p:cNvPr id="9113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523683" y="1279843"/>
            <a:ext cx="8218487" cy="1528762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buNone/>
            </a:pPr>
            <a:r>
              <a:rPr lang="zh-CN" altLang="en-US" sz="2400" kern="1200" dirty="0"/>
              <a:t>例2.5   </a:t>
            </a:r>
            <a:r>
              <a:rPr lang="zh-CN" altLang="en-US" sz="2400" kern="1200" dirty="0">
                <a:solidFill>
                  <a:srgbClr val="FF0000"/>
                </a:solidFill>
              </a:rPr>
              <a:t>查询</a:t>
            </a:r>
            <a:r>
              <a:rPr lang="zh-CN" altLang="en-US" sz="2400" kern="1200" dirty="0"/>
              <a:t>年龄小于20岁的学生。</a:t>
            </a:r>
          </a:p>
          <a:p>
            <a:pPr algn="just" eaLnBrk="1" hangingPunct="1">
              <a:buNone/>
            </a:pPr>
            <a:r>
              <a:rPr lang="zh-CN" altLang="en-US" sz="2400" kern="1200" dirty="0"/>
              <a:t>    	          </a:t>
            </a:r>
            <a:r>
              <a:rPr lang="en-US" altLang="zh-CN" sz="2400" kern="1200" dirty="0"/>
              <a:t>σ</a:t>
            </a:r>
            <a:r>
              <a:rPr lang="en-US" altLang="zh-CN" sz="2400" kern="1200" baseline="-30000" dirty="0"/>
              <a:t>Sage &lt; 20</a:t>
            </a:r>
            <a:r>
              <a:rPr lang="en-US" altLang="zh-CN" sz="2400" kern="1200" dirty="0"/>
              <a:t>(Student) </a:t>
            </a:r>
          </a:p>
          <a:p>
            <a:pPr algn="just" eaLnBrk="1" hangingPunct="1">
              <a:buNone/>
            </a:pPr>
            <a:r>
              <a:rPr lang="en-US" altLang="zh-CN" sz="2400" kern="1200" dirty="0"/>
              <a:t>	</a:t>
            </a:r>
            <a:r>
              <a:rPr lang="zh-CN" altLang="en-US" sz="2400" kern="1200" dirty="0"/>
              <a:t>结果： </a:t>
            </a:r>
          </a:p>
        </p:txBody>
      </p:sp>
      <p:graphicFrame>
        <p:nvGraphicFramePr>
          <p:cNvPr id="346390" name="Group 278"/>
          <p:cNvGraphicFramePr>
            <a:graphicFrameLocks noGrp="1"/>
          </p:cNvGraphicFramePr>
          <p:nvPr>
            <p:ph sz="half" idx="4294967295"/>
          </p:nvPr>
        </p:nvGraphicFramePr>
        <p:xfrm>
          <a:off x="2034858" y="3054350"/>
          <a:ext cx="7706995" cy="2534920"/>
        </p:xfrm>
        <a:graphic>
          <a:graphicData uri="http://schemas.openxmlformats.org/drawingml/2006/table">
            <a:tbl>
              <a:tblPr/>
              <a:tblGrid>
                <a:gridCol w="1657985"/>
                <a:gridCol w="1512570"/>
                <a:gridCol w="1512570"/>
                <a:gridCol w="1513205"/>
                <a:gridCol w="1510665"/>
              </a:tblGrid>
              <a:tr h="633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Sname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Ssex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Sage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Sdept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43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刘晨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IS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201215123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王敏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201215125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张立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IS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140" name="Rectangle 131"/>
          <p:cNvSpPr/>
          <p:nvPr/>
        </p:nvSpPr>
        <p:spPr>
          <a:xfrm>
            <a:off x="1524000" y="5459413"/>
            <a:ext cx="9144000" cy="708025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lstStyle/>
          <a:p>
            <a:pPr lvl="0" algn="just" eaLnBrk="1" hangingPunct="1"/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投影 </a:t>
            </a:r>
          </a:p>
        </p:txBody>
      </p:sp>
      <p:sp>
        <p:nvSpPr>
          <p:cNvPr id="921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lvl="1" algn="just" eaLnBrk="1" hangingPunct="1">
              <a:lnSpc>
                <a:spcPct val="120000"/>
              </a:lnSpc>
            </a:pPr>
            <a:r>
              <a:rPr lang="zh-CN" altLang="en-US" dirty="0"/>
              <a:t>从</a:t>
            </a:r>
            <a:r>
              <a:rPr lang="en-US" altLang="zh-CN" i="1" dirty="0"/>
              <a:t>R 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选择</a:t>
            </a:r>
            <a:r>
              <a:rPr lang="zh-CN" altLang="en-US" dirty="0">
                <a:solidFill>
                  <a:schemeClr val="tx1"/>
                </a:solidFill>
              </a:rPr>
              <a:t>出</a:t>
            </a:r>
            <a:r>
              <a:rPr lang="zh-CN" altLang="en-US" dirty="0">
                <a:solidFill>
                  <a:srgbClr val="FF0000"/>
                </a:solidFill>
              </a:rPr>
              <a:t>若干列</a:t>
            </a:r>
            <a:r>
              <a:rPr lang="zh-CN" altLang="en-US" dirty="0"/>
              <a:t>组成新的关系</a:t>
            </a:r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dirty="0"/>
              <a:t>     </a:t>
            </a:r>
            <a:r>
              <a:rPr lang="en-US" altLang="zh-CN" dirty="0"/>
              <a:t>π</a:t>
            </a:r>
            <a:r>
              <a:rPr lang="en-US" altLang="zh-CN" i="1" baseline="-30000" dirty="0"/>
              <a:t>A</a:t>
            </a:r>
            <a:r>
              <a:rPr lang="en-US" altLang="zh-CN" dirty="0"/>
              <a:t>(</a:t>
            </a:r>
            <a:r>
              <a:rPr lang="en-US" altLang="zh-CN" i="1" dirty="0"/>
              <a:t>R </a:t>
            </a:r>
            <a:r>
              <a:rPr lang="en-US" altLang="zh-CN" dirty="0"/>
              <a:t>) = { </a:t>
            </a:r>
            <a:r>
              <a:rPr lang="en-US" altLang="zh-CN" i="1" dirty="0"/>
              <a:t>t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 | 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 }</a:t>
            </a:r>
          </a:p>
          <a:p>
            <a:pPr marL="1162050" lvl="2" algn="just" eaLnBrk="1" hangingPunct="1">
              <a:lnSpc>
                <a:spcPct val="120000"/>
              </a:lnSpc>
              <a:buNone/>
            </a:pPr>
            <a:r>
              <a:rPr lang="en-US" altLang="zh-CN" sz="2400" i="1" dirty="0"/>
              <a:t>		A</a:t>
            </a:r>
            <a:r>
              <a:rPr lang="zh-CN" altLang="en-US" sz="2400" i="1" dirty="0"/>
              <a:t>：</a:t>
            </a:r>
            <a:r>
              <a:rPr lang="en-US" altLang="zh-CN" sz="2400" i="1" dirty="0"/>
              <a:t>R </a:t>
            </a:r>
            <a:r>
              <a:rPr lang="zh-CN" altLang="en-US" sz="2400" dirty="0"/>
              <a:t>中的属性列 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/>
              <a:t>投影操作主要是从列的角度进行运算</a:t>
            </a:r>
          </a:p>
          <a:p>
            <a:pPr lvl="1" algn="just" eaLnBrk="1" hangingPunct="1">
              <a:lnSpc>
                <a:spcPct val="120000"/>
              </a:lnSpc>
            </a:pPr>
            <a:endParaRPr lang="zh-CN" altLang="en-US" dirty="0"/>
          </a:p>
          <a:p>
            <a:pPr lvl="1" algn="just" eaLnBrk="1" hangingPunct="1">
              <a:lnSpc>
                <a:spcPct val="120000"/>
              </a:lnSpc>
            </a:pPr>
            <a:endParaRPr lang="zh-CN" altLang="en-US" dirty="0"/>
          </a:p>
          <a:p>
            <a:pPr lvl="1" algn="just" eaLnBrk="1" hangingPunct="1">
              <a:lnSpc>
                <a:spcPct val="120000"/>
              </a:lnSpc>
            </a:pPr>
            <a:endParaRPr lang="zh-CN" altLang="en-US" dirty="0"/>
          </a:p>
          <a:p>
            <a:pPr lvl="1" algn="just" eaLnBrk="1" hangingPunct="1">
              <a:lnSpc>
                <a:spcPct val="120000"/>
              </a:lnSpc>
            </a:pPr>
            <a:endParaRPr lang="en-US" altLang="zh-CN" dirty="0" smtClean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投影</a:t>
            </a:r>
            <a:r>
              <a:rPr lang="zh-CN" altLang="en-US" dirty="0"/>
              <a:t>之后不仅取消了原关系中的某些列，而且还可能</a:t>
            </a:r>
            <a:r>
              <a:rPr lang="zh-CN" altLang="en-US" dirty="0">
                <a:solidFill>
                  <a:srgbClr val="FF0000"/>
                </a:solidFill>
              </a:rPr>
              <a:t>取消某些元组</a:t>
            </a:r>
            <a:r>
              <a:rPr lang="zh-CN" altLang="en-US" dirty="0"/>
              <a:t>（避免重复行）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  <p:grpSp>
        <p:nvGrpSpPr>
          <p:cNvPr id="92164" name="Group 27"/>
          <p:cNvGrpSpPr/>
          <p:nvPr/>
        </p:nvGrpSpPr>
        <p:grpSpPr>
          <a:xfrm>
            <a:off x="1967230" y="3353542"/>
            <a:ext cx="2743200" cy="1248412"/>
            <a:chOff x="1536" y="1584"/>
            <a:chExt cx="1728" cy="1008"/>
          </a:xfrm>
        </p:grpSpPr>
        <p:sp>
          <p:nvSpPr>
            <p:cNvPr id="92165" name="AutoShape 16"/>
            <p:cNvSpPr/>
            <p:nvPr/>
          </p:nvSpPr>
          <p:spPr>
            <a:xfrm>
              <a:off x="2352" y="2016"/>
              <a:ext cx="528" cy="144"/>
            </a:xfrm>
            <a:prstGeom prst="rightArrow">
              <a:avLst>
                <a:gd name="adj1" fmla="val 50000"/>
                <a:gd name="adj2" fmla="val 91666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166" name="Text Box 17"/>
            <p:cNvSpPr txBox="1"/>
            <p:nvPr/>
          </p:nvSpPr>
          <p:spPr>
            <a:xfrm>
              <a:off x="2352" y="1728"/>
              <a:ext cx="432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π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167" name="Rectangle 19"/>
            <p:cNvSpPr/>
            <p:nvPr/>
          </p:nvSpPr>
          <p:spPr>
            <a:xfrm>
              <a:off x="153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168" name="Rectangle 20" descr="浅色下对角线"/>
            <p:cNvSpPr/>
            <p:nvPr/>
          </p:nvSpPr>
          <p:spPr>
            <a:xfrm>
              <a:off x="163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169" name="Rectangle 21"/>
            <p:cNvSpPr/>
            <p:nvPr/>
          </p:nvSpPr>
          <p:spPr>
            <a:xfrm>
              <a:off x="1728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170" name="Rectangle 22"/>
            <p:cNvSpPr/>
            <p:nvPr/>
          </p:nvSpPr>
          <p:spPr>
            <a:xfrm>
              <a:off x="1824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171" name="Rectangle 23" descr="浅色下对角线"/>
            <p:cNvSpPr/>
            <p:nvPr/>
          </p:nvSpPr>
          <p:spPr>
            <a:xfrm>
              <a:off x="1920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172" name="Rectangle 24"/>
            <p:cNvSpPr/>
            <p:nvPr/>
          </p:nvSpPr>
          <p:spPr>
            <a:xfrm>
              <a:off x="201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173" name="Rectangle 25" descr="浅色下对角线"/>
            <p:cNvSpPr/>
            <p:nvPr/>
          </p:nvSpPr>
          <p:spPr>
            <a:xfrm>
              <a:off x="307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174" name="Rectangle 26" descr="浅色下对角线"/>
            <p:cNvSpPr/>
            <p:nvPr/>
          </p:nvSpPr>
          <p:spPr>
            <a:xfrm>
              <a:off x="3168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 idx="4294967295"/>
          </p:nvPr>
        </p:nvSpPr>
        <p:spPr>
          <a:xfrm>
            <a:off x="12065" y="265430"/>
            <a:ext cx="6601460" cy="523875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>
                <a:solidFill>
                  <a:schemeClr val="bg1"/>
                </a:solidFill>
              </a:rPr>
              <a:t>投影</a:t>
            </a:r>
          </a:p>
        </p:txBody>
      </p:sp>
      <p:sp>
        <p:nvSpPr>
          <p:cNvPr id="93187" name="Rectangle 3"/>
          <p:cNvSpPr>
            <a:spLocks noGrp="1"/>
          </p:cNvSpPr>
          <p:nvPr>
            <p:ph idx="4294967295"/>
          </p:nvPr>
        </p:nvSpPr>
        <p:spPr>
          <a:xfrm>
            <a:off x="1248410" y="1196975"/>
            <a:ext cx="8229600" cy="2032000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dirty="0"/>
              <a:t>例2.6  </a:t>
            </a:r>
            <a:r>
              <a:rPr lang="zh-CN" altLang="en-US" sz="2400" dirty="0">
                <a:solidFill>
                  <a:srgbClr val="FF0000"/>
                </a:solidFill>
              </a:rPr>
              <a:t>查询</a:t>
            </a:r>
            <a:r>
              <a:rPr lang="zh-CN" altLang="en-US" sz="2400" dirty="0"/>
              <a:t>学生的姓名和所在系。</a:t>
            </a:r>
          </a:p>
          <a:p>
            <a:pPr marL="228600" lvl="1" algn="just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dirty="0"/>
              <a:t>即求Student关系上学生姓名和所在系两个属性上的投影</a:t>
            </a:r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π</a:t>
            </a:r>
            <a:r>
              <a:rPr lang="en-US" altLang="zh-CN" baseline="-30000" dirty="0"/>
              <a:t>Sname,Sdept</a:t>
            </a:r>
            <a:r>
              <a:rPr lang="en-US" altLang="zh-CN" dirty="0"/>
              <a:t>(Student)</a:t>
            </a:r>
          </a:p>
          <a:p>
            <a:pPr marL="228600" lvl="1" algn="just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dirty="0"/>
              <a:t>结果：</a:t>
            </a:r>
          </a:p>
          <a:p>
            <a:pPr eaLnBrk="1" hangingPunct="1"/>
            <a:endParaRPr lang="en-US" altLang="zh-CN" dirty="0"/>
          </a:p>
        </p:txBody>
      </p:sp>
      <p:graphicFrame>
        <p:nvGraphicFramePr>
          <p:cNvPr id="6" name="Group 124"/>
          <p:cNvGraphicFramePr/>
          <p:nvPr/>
        </p:nvGraphicFramePr>
        <p:xfrm>
          <a:off x="2452370" y="3146743"/>
          <a:ext cx="4679950" cy="2297110"/>
        </p:xfrm>
        <a:graphic>
          <a:graphicData uri="http://schemas.openxmlformats.org/drawingml/2006/table">
            <a:tbl>
              <a:tblPr/>
              <a:tblGrid>
                <a:gridCol w="2340610"/>
                <a:gridCol w="2339340"/>
              </a:tblGrid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Sname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80" marR="8998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Sdept</a:t>
                      </a:r>
                    </a:p>
                  </a:txBody>
                  <a:tcPr marL="89980" marR="8998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李勇</a:t>
                      </a:r>
                    </a:p>
                  </a:txBody>
                  <a:tcPr marL="89980" marR="8998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CS</a:t>
                      </a:r>
                    </a:p>
                  </a:txBody>
                  <a:tcPr marL="89980" marR="8998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刘晨</a:t>
                      </a:r>
                    </a:p>
                  </a:txBody>
                  <a:tcPr marL="89980" marR="8998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CS</a:t>
                      </a:r>
                    </a:p>
                  </a:txBody>
                  <a:tcPr marL="89980" marR="8998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王敏</a:t>
                      </a:r>
                    </a:p>
                  </a:txBody>
                  <a:tcPr marL="89980" marR="8998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</a:t>
                      </a:r>
                    </a:p>
                  </a:txBody>
                  <a:tcPr marL="89980" marR="8998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张立</a:t>
                      </a:r>
                    </a:p>
                  </a:txBody>
                  <a:tcPr marL="89980" marR="8998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IS</a:t>
                      </a:r>
                    </a:p>
                  </a:txBody>
                  <a:tcPr marL="89980" marR="8998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20320" y="238443"/>
            <a:ext cx="7391400" cy="563562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>
                <a:solidFill>
                  <a:schemeClr val="bg1"/>
                </a:solidFill>
              </a:rPr>
              <a:t>投影</a:t>
            </a:r>
          </a:p>
        </p:txBody>
      </p:sp>
      <p:sp>
        <p:nvSpPr>
          <p:cNvPr id="9421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316163" y="1412875"/>
            <a:ext cx="8351837" cy="2105025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buNone/>
            </a:pPr>
            <a:r>
              <a:rPr lang="zh-CN" altLang="en-US" sz="2400" kern="1200" dirty="0">
                <a:latin typeface="+mj-ea"/>
                <a:ea typeface="黑体" panose="02010609060101010101" pitchFamily="49" charset="-122"/>
              </a:rPr>
              <a:t>例</a:t>
            </a:r>
            <a:r>
              <a:rPr lang="en-US" altLang="zh-CN" sz="2400" kern="1200" dirty="0">
                <a:latin typeface="+mj-ea"/>
                <a:ea typeface="黑体" panose="02010609060101010101" pitchFamily="49" charset="-122"/>
              </a:rPr>
              <a:t>2.7</a:t>
            </a:r>
            <a:r>
              <a:rPr lang="en-US" altLang="zh-CN" sz="2400" kern="1200" dirty="0">
                <a:latin typeface="+mj-ea"/>
              </a:rPr>
              <a:t>  </a:t>
            </a:r>
            <a:r>
              <a:rPr lang="zh-CN" altLang="en-US" sz="2400" kern="1200" dirty="0">
                <a:solidFill>
                  <a:srgbClr val="FF0000"/>
                </a:solidFill>
                <a:latin typeface="+mj-ea"/>
              </a:rPr>
              <a:t>查询</a:t>
            </a:r>
            <a:r>
              <a:rPr lang="zh-CN" altLang="en-US" sz="2400" kern="1200" dirty="0">
                <a:latin typeface="+mj-ea"/>
              </a:rPr>
              <a:t>学生关系</a:t>
            </a:r>
            <a:r>
              <a:rPr lang="en-US" altLang="zh-CN" sz="2400" kern="1200" dirty="0">
                <a:latin typeface="+mj-ea"/>
              </a:rPr>
              <a:t>Student</a:t>
            </a:r>
            <a:r>
              <a:rPr lang="zh-CN" altLang="en-US" sz="2400" kern="1200" dirty="0">
                <a:latin typeface="+mj-ea"/>
              </a:rPr>
              <a:t>中都有哪些系。</a:t>
            </a:r>
            <a:r>
              <a:rPr lang="zh-CN" altLang="en-US" sz="2400" kern="1200" dirty="0"/>
              <a:t>           </a:t>
            </a:r>
          </a:p>
          <a:p>
            <a:pPr algn="just" eaLnBrk="1" hangingPunct="1">
              <a:buNone/>
            </a:pPr>
            <a:r>
              <a:rPr lang="zh-CN" altLang="en-US" sz="2400" kern="1200" dirty="0"/>
              <a:t>             </a:t>
            </a:r>
            <a:r>
              <a:rPr lang="en-US" altLang="zh-CN" sz="2400" kern="1200" dirty="0"/>
              <a:t>π</a:t>
            </a:r>
            <a:r>
              <a:rPr lang="en-US" altLang="zh-CN" sz="2400" kern="1200" baseline="-30000" dirty="0"/>
              <a:t>Sdept</a:t>
            </a:r>
            <a:r>
              <a:rPr lang="en-US" altLang="zh-CN" sz="2400" kern="1200" dirty="0"/>
              <a:t>(Student)</a:t>
            </a:r>
          </a:p>
          <a:p>
            <a:pPr eaLnBrk="1" hangingPunct="1">
              <a:buNone/>
            </a:pPr>
            <a:endParaRPr lang="en-US" altLang="zh-CN" sz="2400" kern="1200" dirty="0"/>
          </a:p>
          <a:p>
            <a:pPr eaLnBrk="1" hangingPunct="1">
              <a:buNone/>
            </a:pPr>
            <a:r>
              <a:rPr lang="en-US" altLang="zh-CN" sz="2400" kern="1200" dirty="0"/>
              <a:t>	</a:t>
            </a:r>
            <a:r>
              <a:rPr lang="zh-CN" altLang="en-US" sz="2400" kern="1200" dirty="0"/>
              <a:t>结果：</a:t>
            </a:r>
          </a:p>
        </p:txBody>
      </p:sp>
      <p:graphicFrame>
        <p:nvGraphicFramePr>
          <p:cNvPr id="351299" name="Group 67"/>
          <p:cNvGraphicFramePr>
            <a:graphicFrameLocks noGrp="1"/>
          </p:cNvGraphicFramePr>
          <p:nvPr>
            <p:ph sz="half" idx="4294967295"/>
          </p:nvPr>
        </p:nvGraphicFramePr>
        <p:xfrm>
          <a:off x="4452926" y="3286124"/>
          <a:ext cx="1658620" cy="2157095"/>
        </p:xfrm>
        <a:graphic>
          <a:graphicData uri="http://schemas.openxmlformats.org/drawingml/2006/table">
            <a:tbl>
              <a:tblPr/>
              <a:tblGrid>
                <a:gridCol w="1658620"/>
              </a:tblGrid>
              <a:tr h="429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Sdept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5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5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5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/>
          </p:nvPr>
        </p:nvSpPr>
        <p:spPr>
          <a:xfrm>
            <a:off x="408940" y="497840"/>
            <a:ext cx="8054975" cy="523875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dirty="0"/>
              <a:t>连接</a:t>
            </a:r>
            <a:r>
              <a:rPr lang="en-US" altLang="zh-CN" dirty="0"/>
              <a:t>--</a:t>
            </a:r>
            <a:r>
              <a:rPr lang="zh-CN" altLang="en-US" dirty="0"/>
              <a:t>用于实现涉及两个以上关系的查询</a:t>
            </a:r>
          </a:p>
        </p:txBody>
      </p:sp>
      <p:sp>
        <p:nvSpPr>
          <p:cNvPr id="95235" name="Rectangle 3"/>
          <p:cNvSpPr>
            <a:spLocks noGrp="1"/>
          </p:cNvSpPr>
          <p:nvPr>
            <p:ph idx="1"/>
          </p:nvPr>
        </p:nvSpPr>
        <p:spPr>
          <a:xfrm>
            <a:off x="408940" y="1162685"/>
            <a:ext cx="8199755" cy="4780280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400" dirty="0" smtClean="0"/>
              <a:t>连接运算：</a:t>
            </a:r>
            <a:endParaRPr lang="zh-CN" altLang="en-US" sz="2400" dirty="0"/>
          </a:p>
          <a:p>
            <a:pPr marL="819150" lvl="1" algn="just" eaLnBrk="1" hangingPunct="1">
              <a:lnSpc>
                <a:spcPct val="120000"/>
              </a:lnSpc>
              <a:buNone/>
            </a:pPr>
            <a:r>
              <a:rPr lang="zh-CN" altLang="en-US" sz="2200" dirty="0"/>
              <a:t>从两个关系的</a:t>
            </a:r>
            <a:r>
              <a:rPr lang="zh-CN" altLang="en-US" sz="2200" dirty="0">
                <a:solidFill>
                  <a:srgbClr val="FF0000"/>
                </a:solidFill>
              </a:rPr>
              <a:t>笛卡尔积</a:t>
            </a:r>
            <a:r>
              <a:rPr lang="zh-CN" altLang="en-US" sz="2200" dirty="0"/>
              <a:t>中</a:t>
            </a:r>
            <a:r>
              <a:rPr lang="zh-CN" altLang="en-US" sz="2200" dirty="0">
                <a:solidFill>
                  <a:srgbClr val="FF0000"/>
                </a:solidFill>
              </a:rPr>
              <a:t>选取</a:t>
            </a:r>
            <a:r>
              <a:rPr lang="zh-CN" altLang="en-US" sz="2200" dirty="0"/>
              <a:t>属性间满足一定条件的</a:t>
            </a:r>
            <a:r>
              <a:rPr lang="zh-CN" altLang="en-US" sz="2200" dirty="0">
                <a:solidFill>
                  <a:srgbClr val="FF0000"/>
                </a:solidFill>
              </a:rPr>
              <a:t>元组</a:t>
            </a:r>
          </a:p>
          <a:p>
            <a:pPr marL="819150" lvl="1" algn="just" eaLnBrk="1" hangingPunct="1">
              <a:lnSpc>
                <a:spcPct val="120000"/>
              </a:lnSpc>
              <a:buNone/>
            </a:pPr>
            <a:r>
              <a:rPr lang="zh-CN" altLang="en-US" sz="2000" dirty="0"/>
              <a:t> </a:t>
            </a:r>
            <a:r>
              <a:rPr lang="en-US" altLang="zh-CN" sz="2000" i="1" dirty="0"/>
              <a:t>R    S</a:t>
            </a:r>
            <a:r>
              <a:rPr lang="en-US" altLang="zh-CN" sz="2000" dirty="0"/>
              <a:t> = {    | </a:t>
            </a:r>
            <a:r>
              <a:rPr lang="en-US" altLang="zh-CN" sz="2000" i="1" dirty="0"/>
              <a:t>t</a:t>
            </a:r>
            <a:r>
              <a:rPr lang="en-US" altLang="zh-CN" sz="2000" baseline="-30000" dirty="0"/>
              <a:t>r</a:t>
            </a:r>
            <a:r>
              <a:rPr lang="en-US" altLang="zh-CN" sz="2000" i="1" baseline="-30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</a:t>
            </a:r>
            <a:r>
              <a:rPr lang="en-US" altLang="zh-CN" sz="2000" dirty="0"/>
              <a:t> </a:t>
            </a:r>
            <a:r>
              <a:rPr lang="en-US" altLang="zh-CN" sz="2000" i="1" dirty="0"/>
              <a:t>R</a:t>
            </a:r>
            <a:r>
              <a:rPr lang="en-US" altLang="zh-CN" sz="2000" dirty="0"/>
              <a:t>∧</a:t>
            </a:r>
            <a:r>
              <a:rPr lang="en-US" altLang="zh-CN" sz="2000" i="1" dirty="0"/>
              <a:t>t</a:t>
            </a:r>
            <a:r>
              <a:rPr lang="en-US" altLang="zh-CN" sz="2000" baseline="-30000" dirty="0"/>
              <a:t>s</a:t>
            </a:r>
            <a:r>
              <a:rPr lang="en-US" altLang="zh-CN" sz="2000" i="1" baseline="-30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</a:t>
            </a:r>
            <a:r>
              <a:rPr lang="en-US" altLang="zh-CN" sz="2000" i="1" dirty="0"/>
              <a:t>S</a:t>
            </a:r>
            <a:r>
              <a:rPr lang="en-US" altLang="zh-CN" sz="2000" dirty="0"/>
              <a:t>∧</a:t>
            </a:r>
            <a:r>
              <a:rPr lang="en-US" altLang="zh-CN" sz="2000" i="1" dirty="0"/>
              <a:t>t</a:t>
            </a:r>
            <a:r>
              <a:rPr lang="en-US" altLang="zh-CN" sz="2000" baseline="-30000" dirty="0"/>
              <a:t>r</a:t>
            </a:r>
            <a:r>
              <a:rPr lang="en-US" altLang="zh-CN" sz="2000" dirty="0"/>
              <a:t>[</a:t>
            </a:r>
            <a:r>
              <a:rPr lang="en-US" altLang="zh-CN" sz="2000" i="1" dirty="0"/>
              <a:t>A</a:t>
            </a:r>
            <a:r>
              <a:rPr lang="en-US" altLang="zh-CN" sz="2000" dirty="0"/>
              <a:t>]θ</a:t>
            </a:r>
            <a:r>
              <a:rPr lang="en-US" altLang="zh-CN" sz="2000" i="1" dirty="0"/>
              <a:t>t</a:t>
            </a:r>
            <a:r>
              <a:rPr lang="en-US" altLang="zh-CN" sz="2000" baseline="-30000" dirty="0"/>
              <a:t>s</a:t>
            </a:r>
            <a:r>
              <a:rPr lang="en-US" altLang="zh-CN" sz="2000" dirty="0"/>
              <a:t>[</a:t>
            </a:r>
            <a:r>
              <a:rPr lang="en-US" altLang="zh-CN" sz="2000" i="1" dirty="0"/>
              <a:t>B </a:t>
            </a:r>
            <a:r>
              <a:rPr lang="en-US" altLang="zh-CN" sz="2000" dirty="0"/>
              <a:t>] }</a:t>
            </a:r>
          </a:p>
          <a:p>
            <a:pPr marL="819150" lvl="1" algn="just" eaLnBrk="1" hangingPunct="1">
              <a:lnSpc>
                <a:spcPct val="120000"/>
              </a:lnSpc>
              <a:buNone/>
            </a:pPr>
            <a:endParaRPr lang="en-US" altLang="zh-CN" sz="1200" dirty="0"/>
          </a:p>
          <a:p>
            <a:pPr marL="1238250"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i="1" dirty="0"/>
              <a:t>A</a:t>
            </a:r>
            <a:r>
              <a:rPr lang="zh-CN" altLang="en-US" sz="2200" dirty="0"/>
              <a:t>和</a:t>
            </a:r>
            <a:r>
              <a:rPr lang="en-US" altLang="zh-CN" sz="2200" i="1" dirty="0"/>
              <a:t>B</a:t>
            </a:r>
            <a:r>
              <a:rPr lang="zh-CN" altLang="en-US" sz="2200" i="1" dirty="0"/>
              <a:t>：</a:t>
            </a:r>
            <a:r>
              <a:rPr lang="zh-CN" altLang="en-US" sz="2200" dirty="0"/>
              <a:t>分别为</a:t>
            </a:r>
            <a:r>
              <a:rPr lang="en-US" altLang="zh-CN" sz="2200" i="1" dirty="0"/>
              <a:t>R </a:t>
            </a:r>
            <a:r>
              <a:rPr lang="zh-CN" altLang="en-US" sz="2200" dirty="0"/>
              <a:t>和</a:t>
            </a:r>
            <a:r>
              <a:rPr lang="en-US" altLang="zh-CN" sz="2200" i="1" dirty="0"/>
              <a:t>S </a:t>
            </a:r>
            <a:r>
              <a:rPr lang="zh-CN" altLang="en-US" sz="2200" dirty="0" smtClean="0"/>
              <a:t>上</a:t>
            </a:r>
            <a:r>
              <a:rPr lang="zh-CN" altLang="en-US" sz="2200" dirty="0" smtClean="0">
                <a:solidFill>
                  <a:srgbClr val="FF0000"/>
                </a:solidFill>
              </a:rPr>
              <a:t>目数</a:t>
            </a:r>
            <a:r>
              <a:rPr lang="zh-CN" altLang="en-US" sz="2200" dirty="0">
                <a:solidFill>
                  <a:srgbClr val="FF0000"/>
                </a:solidFill>
              </a:rPr>
              <a:t>相等</a:t>
            </a:r>
            <a:r>
              <a:rPr lang="zh-CN" altLang="en-US" sz="2200" dirty="0">
                <a:solidFill>
                  <a:schemeClr val="tx1"/>
                </a:solidFill>
              </a:rPr>
              <a:t>且</a:t>
            </a:r>
            <a:r>
              <a:rPr lang="zh-CN" altLang="en-US" sz="2200" dirty="0">
                <a:solidFill>
                  <a:srgbClr val="FF0000"/>
                </a:solidFill>
              </a:rPr>
              <a:t>可比</a:t>
            </a:r>
            <a:r>
              <a:rPr lang="zh-CN" altLang="en-US" sz="2200" dirty="0"/>
              <a:t>的属性组</a:t>
            </a:r>
          </a:p>
          <a:p>
            <a:pPr marL="1238250"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dirty="0"/>
              <a:t>θ</a:t>
            </a:r>
            <a:r>
              <a:rPr lang="zh-CN" altLang="en-US" sz="2200" dirty="0"/>
              <a:t>：比较运算符 </a:t>
            </a:r>
          </a:p>
          <a:p>
            <a:pPr marL="819150" lvl="1" eaLnBrk="1" hangingPunct="1">
              <a:lnSpc>
                <a:spcPct val="120000"/>
              </a:lnSpc>
            </a:pPr>
            <a:r>
              <a:rPr lang="zh-CN" altLang="en-US" sz="2200" dirty="0"/>
              <a:t>从</a:t>
            </a:r>
            <a:r>
              <a:rPr lang="en-US" altLang="zh-CN" sz="2200" i="1" dirty="0"/>
              <a:t>R </a:t>
            </a:r>
            <a:r>
              <a:rPr lang="zh-CN" altLang="en-US" sz="2200" dirty="0"/>
              <a:t>和</a:t>
            </a:r>
            <a:r>
              <a:rPr lang="en-US" altLang="zh-CN" sz="2200" i="1" dirty="0"/>
              <a:t>S </a:t>
            </a:r>
            <a:r>
              <a:rPr lang="zh-CN" altLang="en-US" sz="2200" dirty="0"/>
              <a:t>的笛卡尔积中选取</a:t>
            </a:r>
            <a:r>
              <a:rPr lang="en-US" altLang="zh-CN" sz="2200" i="1" dirty="0"/>
              <a:t>R </a:t>
            </a:r>
            <a:r>
              <a:rPr lang="zh-CN" altLang="en-US" sz="2200" dirty="0"/>
              <a:t>在</a:t>
            </a:r>
            <a:r>
              <a:rPr lang="en-US" altLang="zh-CN" sz="2200" i="1" dirty="0"/>
              <a:t>A</a:t>
            </a:r>
            <a:r>
              <a:rPr lang="zh-CN" altLang="en-US" sz="2200" dirty="0"/>
              <a:t>属性组上的值与</a:t>
            </a:r>
            <a:r>
              <a:rPr lang="en-US" altLang="zh-CN" sz="2200" i="1" dirty="0"/>
              <a:t>S </a:t>
            </a:r>
            <a:r>
              <a:rPr lang="zh-CN" altLang="en-US" sz="2200" dirty="0"/>
              <a:t>在</a:t>
            </a:r>
            <a:r>
              <a:rPr lang="en-US" altLang="zh-CN" sz="2200" i="1" dirty="0"/>
              <a:t>B </a:t>
            </a:r>
            <a:r>
              <a:rPr lang="zh-CN" altLang="en-US" sz="2200" dirty="0"/>
              <a:t>属性组上的值满足</a:t>
            </a:r>
            <a:r>
              <a:rPr lang="en-US" altLang="zh-CN" sz="2200" dirty="0"/>
              <a:t>θ</a:t>
            </a:r>
            <a:r>
              <a:rPr lang="zh-CN" altLang="en-US" sz="2200" dirty="0"/>
              <a:t>的元组</a:t>
            </a:r>
            <a:r>
              <a:rPr lang="zh-CN" altLang="en-US" dirty="0"/>
              <a:t> 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9719310" y="1303020"/>
            <a:ext cx="2202180" cy="4525963"/>
          </a:xfrm>
        </p:spPr>
        <p:txBody>
          <a:bodyPr/>
          <a:lstStyle/>
          <a:p>
            <a:r>
              <a:rPr lang="zh-CN" altLang="en-US" dirty="0"/>
              <a:t>相当于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、先做笛卡尔积操作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、再做选择操作</a:t>
            </a:r>
          </a:p>
        </p:txBody>
      </p:sp>
      <p:grpSp>
        <p:nvGrpSpPr>
          <p:cNvPr id="95236" name="Group 16"/>
          <p:cNvGrpSpPr/>
          <p:nvPr/>
        </p:nvGrpSpPr>
        <p:grpSpPr>
          <a:xfrm>
            <a:off x="1346511" y="1996645"/>
            <a:ext cx="914400" cy="685800"/>
            <a:chOff x="1241" y="2101"/>
            <a:chExt cx="576" cy="432"/>
          </a:xfrm>
        </p:grpSpPr>
        <p:sp>
          <p:nvSpPr>
            <p:cNvPr id="95242" name="AutoShape 5"/>
            <p:cNvSpPr/>
            <p:nvPr/>
          </p:nvSpPr>
          <p:spPr>
            <a:xfrm rot="5400000" flipV="1">
              <a:off x="1520" y="2135"/>
              <a:ext cx="82" cy="203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5241" name="Rectangle 10"/>
            <p:cNvSpPr/>
            <p:nvPr/>
          </p:nvSpPr>
          <p:spPr>
            <a:xfrm>
              <a:off x="1241" y="2101"/>
              <a:ext cx="576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2800" b="1" i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600" b="1" i="1" dirty="0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θ</a:t>
              </a:r>
              <a:r>
                <a:rPr lang="en-US" altLang="zh-CN" sz="1600" b="1" i="1" dirty="0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95237" name="Group 12"/>
          <p:cNvGrpSpPr/>
          <p:nvPr/>
        </p:nvGrpSpPr>
        <p:grpSpPr>
          <a:xfrm>
            <a:off x="2719983" y="2097226"/>
            <a:ext cx="609600" cy="341313"/>
            <a:chOff x="2400" y="3175"/>
            <a:chExt cx="384" cy="215"/>
          </a:xfrm>
        </p:grpSpPr>
        <p:sp>
          <p:nvSpPr>
            <p:cNvPr id="95238" name="Text Box 13"/>
            <p:cNvSpPr txBox="1"/>
            <p:nvPr/>
          </p:nvSpPr>
          <p:spPr>
            <a:xfrm>
              <a:off x="2400" y="3216"/>
              <a:ext cx="384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 i="1" dirty="0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="1" baseline="-30000" dirty="0">
                  <a:latin typeface="Arial" panose="020B0604020202020204" pitchFamily="34" charset="0"/>
                  <a:ea typeface="宋体" panose="02010600030101010101" pitchFamily="2" charset="-122"/>
                </a:rPr>
                <a:t>r </a:t>
              </a:r>
              <a:r>
                <a:rPr lang="en-US" altLang="zh-CN" b="1" i="1" dirty="0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="1" baseline="-30000" dirty="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95239" name="Freeform 14"/>
            <p:cNvSpPr/>
            <p:nvPr/>
          </p:nvSpPr>
          <p:spPr>
            <a:xfrm>
              <a:off x="2504" y="3175"/>
              <a:ext cx="156" cy="62"/>
            </a:xfrm>
            <a:custGeom>
              <a:avLst/>
              <a:gdLst>
                <a:gd name="txL" fmla="*/ 0 w 156"/>
                <a:gd name="txT" fmla="*/ 0 h 62"/>
                <a:gd name="txR" fmla="*/ 156 w 156"/>
                <a:gd name="txB" fmla="*/ 62 h 62"/>
              </a:gdLst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rect l="txL" t="txT" r="txR" b="tx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Group 44"/>
          <p:cNvGrpSpPr/>
          <p:nvPr/>
        </p:nvGrpSpPr>
        <p:grpSpPr>
          <a:xfrm>
            <a:off x="2310765" y="4725035"/>
            <a:ext cx="5486400" cy="1502410"/>
            <a:chOff x="1728" y="1632"/>
            <a:chExt cx="3456" cy="1440"/>
          </a:xfrm>
        </p:grpSpPr>
        <p:grpSp>
          <p:nvGrpSpPr>
            <p:cNvPr id="14" name="Group 18"/>
            <p:cNvGrpSpPr/>
            <p:nvPr/>
          </p:nvGrpSpPr>
          <p:grpSpPr>
            <a:xfrm>
              <a:off x="2064" y="1680"/>
              <a:ext cx="912" cy="768"/>
              <a:chOff x="1536" y="1632"/>
              <a:chExt cx="912" cy="768"/>
            </a:xfrm>
          </p:grpSpPr>
          <p:sp>
            <p:nvSpPr>
              <p:cNvPr id="36" name="Rectangle 5"/>
              <p:cNvSpPr/>
              <p:nvPr/>
            </p:nvSpPr>
            <p:spPr>
              <a:xfrm>
                <a:off x="1536" y="16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Rectangle 6" descr="浅色下对角线"/>
              <p:cNvSpPr/>
              <p:nvPr/>
            </p:nvSpPr>
            <p:spPr>
              <a:xfrm>
                <a:off x="1536" y="172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Rectangle 7"/>
              <p:cNvSpPr/>
              <p:nvPr/>
            </p:nvSpPr>
            <p:spPr>
              <a:xfrm>
                <a:off x="1536" y="182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Rectangle 8"/>
              <p:cNvSpPr/>
              <p:nvPr/>
            </p:nvSpPr>
            <p:spPr>
              <a:xfrm>
                <a:off x="1536" y="230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Rectangle 9"/>
              <p:cNvSpPr/>
              <p:nvPr/>
            </p:nvSpPr>
            <p:spPr>
              <a:xfrm>
                <a:off x="1536" y="192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Rectangle 10" descr="浅色下对角线"/>
              <p:cNvSpPr/>
              <p:nvPr/>
            </p:nvSpPr>
            <p:spPr>
              <a:xfrm>
                <a:off x="1536" y="2016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Rectangle 11"/>
              <p:cNvSpPr/>
              <p:nvPr/>
            </p:nvSpPr>
            <p:spPr>
              <a:xfrm>
                <a:off x="1536" y="211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Rectangle 12" descr="浅色下对角线"/>
              <p:cNvSpPr/>
              <p:nvPr/>
            </p:nvSpPr>
            <p:spPr>
              <a:xfrm>
                <a:off x="1536" y="220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5" name="AutoShape 16"/>
            <p:cNvSpPr/>
            <p:nvPr/>
          </p:nvSpPr>
          <p:spPr>
            <a:xfrm rot="2235391">
              <a:off x="3072" y="2352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6" name="Group 27"/>
            <p:cNvGrpSpPr/>
            <p:nvPr/>
          </p:nvGrpSpPr>
          <p:grpSpPr>
            <a:xfrm>
              <a:off x="2304" y="2688"/>
              <a:ext cx="528" cy="384"/>
              <a:chOff x="1536" y="2544"/>
              <a:chExt cx="912" cy="384"/>
            </a:xfrm>
          </p:grpSpPr>
          <p:sp>
            <p:nvSpPr>
              <p:cNvPr id="32" name="Rectangle 19"/>
              <p:cNvSpPr/>
              <p:nvPr/>
            </p:nvSpPr>
            <p:spPr>
              <a:xfrm>
                <a:off x="1536" y="254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Rectangle 20" descr="浅色下对角线"/>
              <p:cNvSpPr/>
              <p:nvPr/>
            </p:nvSpPr>
            <p:spPr>
              <a:xfrm>
                <a:off x="1536" y="2640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Rectangle 21"/>
              <p:cNvSpPr/>
              <p:nvPr/>
            </p:nvSpPr>
            <p:spPr>
              <a:xfrm>
                <a:off x="1536" y="2736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Rectangle 23"/>
              <p:cNvSpPr/>
              <p:nvPr/>
            </p:nvSpPr>
            <p:spPr>
              <a:xfrm>
                <a:off x="1536" y="28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7" name="Group 43"/>
            <p:cNvGrpSpPr/>
            <p:nvPr/>
          </p:nvGrpSpPr>
          <p:grpSpPr>
            <a:xfrm>
              <a:off x="2688" y="2448"/>
              <a:ext cx="1008" cy="432"/>
              <a:chOff x="2688" y="2448"/>
              <a:chExt cx="1008" cy="432"/>
            </a:xfrm>
          </p:grpSpPr>
          <p:grpSp>
            <p:nvGrpSpPr>
              <p:cNvPr id="28" name="Group 29"/>
              <p:cNvGrpSpPr/>
              <p:nvPr/>
            </p:nvGrpSpPr>
            <p:grpSpPr>
              <a:xfrm>
                <a:off x="2688" y="2496"/>
                <a:ext cx="1008" cy="384"/>
                <a:chOff x="2325" y="6446"/>
                <a:chExt cx="705" cy="367"/>
              </a:xfrm>
            </p:grpSpPr>
            <p:sp>
              <p:nvSpPr>
                <p:cNvPr id="30" name="AutoShape 30"/>
                <p:cNvSpPr/>
                <p:nvPr/>
              </p:nvSpPr>
              <p:spPr>
                <a:xfrm rot="5400000" flipV="1">
                  <a:off x="2612" y="6414"/>
                  <a:ext cx="78" cy="142"/>
                </a:xfrm>
                <a:prstGeom prst="flowChartCollate">
                  <a:avLst/>
                </a:prstGeom>
                <a:solidFill>
                  <a:srgbClr val="FFFFFF"/>
                </a:solidFill>
                <a:ln w="635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Text Box 31"/>
                <p:cNvSpPr txBox="1"/>
                <p:nvPr/>
              </p:nvSpPr>
              <p:spPr>
                <a:xfrm flipV="1">
                  <a:off x="2325" y="6450"/>
                  <a:ext cx="705" cy="36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lvl="0" algn="just" eaLnBrk="0" hangingPunct="0">
                    <a:lnSpc>
                      <a:spcPct val="80000"/>
                    </a:lnSpc>
                  </a:pPr>
                  <a:endParaRPr lang="zh-CN" altLang="zh-CN" sz="6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9" name="Rectangle 32"/>
              <p:cNvSpPr/>
              <p:nvPr/>
            </p:nvSpPr>
            <p:spPr>
              <a:xfrm>
                <a:off x="2832" y="2448"/>
                <a:ext cx="576" cy="4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 lvl="0" algn="ctr" eaLnBrk="1" hangingPunct="1"/>
                <a:r>
                  <a:rPr lang="en-US" altLang="zh-CN" sz="2800" b="1" i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600" b="1" i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16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θ</a:t>
                </a:r>
                <a:r>
                  <a:rPr lang="en-US" altLang="zh-CN" sz="1600" b="1" i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sp>
          <p:nvSpPr>
            <p:cNvPr id="18" name="AutoShape 33"/>
            <p:cNvSpPr/>
            <p:nvPr/>
          </p:nvSpPr>
          <p:spPr>
            <a:xfrm rot="-1832436">
              <a:off x="3120" y="2736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9" name="Group 39"/>
            <p:cNvGrpSpPr/>
            <p:nvPr/>
          </p:nvGrpSpPr>
          <p:grpSpPr>
            <a:xfrm>
              <a:off x="3744" y="2400"/>
              <a:ext cx="1440" cy="288"/>
              <a:chOff x="3216" y="2352"/>
              <a:chExt cx="1440" cy="288"/>
            </a:xfrm>
          </p:grpSpPr>
          <p:sp>
            <p:nvSpPr>
              <p:cNvPr id="22" name="Rectangle 13" descr="浅色下对角线"/>
              <p:cNvSpPr/>
              <p:nvPr/>
            </p:nvSpPr>
            <p:spPr>
              <a:xfrm>
                <a:off x="3216" y="2544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Rectangle 14" descr="浅色下对角线"/>
              <p:cNvSpPr/>
              <p:nvPr/>
            </p:nvSpPr>
            <p:spPr>
              <a:xfrm>
                <a:off x="3216" y="244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Rectangle 15" descr="浅色下对角线"/>
              <p:cNvSpPr/>
              <p:nvPr/>
            </p:nvSpPr>
            <p:spPr>
              <a:xfrm>
                <a:off x="3216" y="2352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Rectangle 35" descr="浅色下对角线"/>
              <p:cNvSpPr/>
              <p:nvPr/>
            </p:nvSpPr>
            <p:spPr>
              <a:xfrm>
                <a:off x="4128" y="2352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Rectangle 36" descr="浅色下对角线"/>
              <p:cNvSpPr/>
              <p:nvPr/>
            </p:nvSpPr>
            <p:spPr>
              <a:xfrm>
                <a:off x="4128" y="2448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Rectangle 37" descr="浅色下对角线"/>
              <p:cNvSpPr/>
              <p:nvPr/>
            </p:nvSpPr>
            <p:spPr>
              <a:xfrm>
                <a:off x="4128" y="2544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" name="Text Box 40"/>
            <p:cNvSpPr txBox="1"/>
            <p:nvPr/>
          </p:nvSpPr>
          <p:spPr>
            <a:xfrm>
              <a:off x="1728" y="1632"/>
              <a:ext cx="288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Text Box 41"/>
            <p:cNvSpPr txBox="1"/>
            <p:nvPr/>
          </p:nvSpPr>
          <p:spPr>
            <a:xfrm>
              <a:off x="1920" y="2688"/>
              <a:ext cx="288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/>
          <p:cNvSpPr>
            <a:spLocks noGrp="1"/>
          </p:cNvSpPr>
          <p:nvPr>
            <p:ph type="title" idx="4294967295"/>
          </p:nvPr>
        </p:nvSpPr>
        <p:spPr>
          <a:xfrm>
            <a:off x="-635" y="238760"/>
            <a:ext cx="1638300" cy="563245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>
                <a:solidFill>
                  <a:schemeClr val="bg1"/>
                </a:solidFill>
              </a:rPr>
              <a:t>连接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4294967295"/>
          </p:nvPr>
        </p:nvGraphicFramePr>
        <p:xfrm>
          <a:off x="1952596" y="2835275"/>
          <a:ext cx="30353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/>
                <a:gridCol w="1012190"/>
                <a:gridCol w="1011555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b4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4294967295"/>
          </p:nvPr>
        </p:nvGraphicFramePr>
        <p:xfrm>
          <a:off x="6442076" y="2835275"/>
          <a:ext cx="2112645" cy="2561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40"/>
                <a:gridCol w="1056005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73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 smtClean="0"/>
                        <a:t>b5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</a:tbl>
          </a:graphicData>
        </a:graphic>
      </p:graphicFrame>
      <p:sp>
        <p:nvSpPr>
          <p:cNvPr id="97332" name="TextBox 7"/>
          <p:cNvSpPr txBox="1"/>
          <p:nvPr/>
        </p:nvSpPr>
        <p:spPr>
          <a:xfrm>
            <a:off x="2711450" y="2273300"/>
            <a:ext cx="38481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333" name="TextBox 10"/>
          <p:cNvSpPr txBox="1"/>
          <p:nvPr/>
        </p:nvSpPr>
        <p:spPr>
          <a:xfrm>
            <a:off x="7021513" y="2117725"/>
            <a:ext cx="368935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334" name="Rectangle 3"/>
          <p:cNvSpPr txBox="1"/>
          <p:nvPr/>
        </p:nvSpPr>
        <p:spPr>
          <a:xfrm>
            <a:off x="2545398" y="1268413"/>
            <a:ext cx="7570787" cy="10810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lvl="0" indent="-342900" eaLnBrk="1" hangingPunct="1">
              <a:spcBef>
                <a:spcPct val="20000"/>
              </a:spcBef>
              <a:buClr>
                <a:schemeClr val="hlink"/>
              </a:buClr>
            </a:pPr>
            <a:r>
              <a:rPr lang="zh-CN" altLang="en-US" sz="2400" b="1" dirty="0">
                <a:latin typeface="+mj-ea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latin typeface="+mj-ea"/>
                <a:ea typeface="黑体" panose="02010609060101010101" pitchFamily="49" charset="-122"/>
              </a:rPr>
              <a:t>2.8 </a:t>
            </a:r>
            <a:r>
              <a:rPr lang="zh-CN" altLang="en-US" sz="2400" b="1" dirty="0">
                <a:latin typeface="+mj-ea"/>
                <a:ea typeface="宋体" panose="02010600030101010101" pitchFamily="2" charset="-122"/>
              </a:rPr>
              <a:t>关系</a:t>
            </a:r>
            <a:r>
              <a:rPr lang="en-US" altLang="zh-CN" sz="2400" b="1" i="1" dirty="0">
                <a:latin typeface="+mj-ea"/>
                <a:ea typeface="宋体" panose="02010600030101010101" pitchFamily="2" charset="-122"/>
              </a:rPr>
              <a:t>R </a:t>
            </a:r>
            <a:r>
              <a:rPr lang="zh-CN" altLang="en-US" sz="2400" b="1" dirty="0">
                <a:latin typeface="+mj-ea"/>
                <a:ea typeface="宋体" panose="02010600030101010101" pitchFamily="2" charset="-122"/>
              </a:rPr>
              <a:t>和关系</a:t>
            </a:r>
            <a:r>
              <a:rPr lang="en-US" altLang="zh-CN" sz="2400" b="1" i="1" dirty="0">
                <a:latin typeface="+mj-ea"/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latin typeface="+mj-ea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+mj-ea"/>
                <a:ea typeface="宋体" panose="02010600030101010101" pitchFamily="2" charset="-122"/>
              </a:rPr>
              <a:t>如下所示：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 idx="4294967295"/>
          </p:nvPr>
        </p:nvSpPr>
        <p:spPr>
          <a:xfrm>
            <a:off x="11430" y="238443"/>
            <a:ext cx="7391400" cy="563562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>
                <a:solidFill>
                  <a:schemeClr val="bg1"/>
                </a:solidFill>
              </a:rPr>
              <a:t>连接</a:t>
            </a:r>
            <a:endParaRPr lang="en-US" altLang="zh-CN" sz="3600" dirty="0"/>
          </a:p>
        </p:txBody>
      </p:sp>
      <p:sp>
        <p:nvSpPr>
          <p:cNvPr id="9830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524000" y="1341438"/>
            <a:ext cx="8147050" cy="808037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2400" kern="1200" dirty="0">
                <a:latin typeface="+mn-ea"/>
              </a:rPr>
              <a:t>一般连接  </a:t>
            </a:r>
            <a:r>
              <a:rPr lang="en-US" altLang="zh-CN" sz="2400" kern="1200" dirty="0">
                <a:latin typeface="+mn-ea"/>
              </a:rPr>
              <a:t>R    S</a:t>
            </a:r>
            <a:r>
              <a:rPr lang="zh-CN" altLang="en-US" sz="2400" kern="1200" dirty="0">
                <a:latin typeface="+mn-ea"/>
              </a:rPr>
              <a:t>的结果如下：</a:t>
            </a:r>
            <a:r>
              <a:rPr lang="zh-CN" altLang="en-US" kern="1200" dirty="0"/>
              <a:t> </a:t>
            </a:r>
          </a:p>
        </p:txBody>
      </p:sp>
      <p:graphicFrame>
        <p:nvGraphicFramePr>
          <p:cNvPr id="12" name="内容占位符 9"/>
          <p:cNvGraphicFramePr>
            <a:graphicFrameLocks noGrp="1"/>
          </p:cNvGraphicFramePr>
          <p:nvPr>
            <p:ph sz="quarter" idx="4294967295"/>
          </p:nvPr>
        </p:nvGraphicFramePr>
        <p:xfrm>
          <a:off x="2381224" y="2149475"/>
          <a:ext cx="6840220" cy="3222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790"/>
                <a:gridCol w="1368425"/>
                <a:gridCol w="1367790"/>
                <a:gridCol w="1368425"/>
                <a:gridCol w="1367790"/>
              </a:tblGrid>
              <a:tr h="426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</a:tr>
            </a:tbl>
          </a:graphicData>
        </a:graphic>
      </p:graphicFrame>
      <p:grpSp>
        <p:nvGrpSpPr>
          <p:cNvPr id="98308" name="Group 97"/>
          <p:cNvGrpSpPr/>
          <p:nvPr/>
        </p:nvGrpSpPr>
        <p:grpSpPr>
          <a:xfrm rot="10800000">
            <a:off x="3047365" y="960120"/>
            <a:ext cx="1225550" cy="692785"/>
            <a:chOff x="6431" y="11824"/>
            <a:chExt cx="705" cy="367"/>
          </a:xfrm>
        </p:grpSpPr>
        <p:sp>
          <p:nvSpPr>
            <p:cNvPr id="98354" name="AutoShape 98"/>
            <p:cNvSpPr/>
            <p:nvPr/>
          </p:nvSpPr>
          <p:spPr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55" name="Text Box 99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lvl="0" algn="just" eaLnBrk="0" hangingPunct="0">
                <a:lnSpc>
                  <a:spcPct val="80000"/>
                </a:lnSpc>
              </a:pPr>
              <a:r>
                <a:rPr lang="en-US" altLang="zh-CN" sz="600" i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8309" name="Rectangle 100"/>
          <p:cNvSpPr/>
          <p:nvPr/>
        </p:nvSpPr>
        <p:spPr>
          <a:xfrm>
            <a:off x="3076893" y="1539875"/>
            <a:ext cx="990600" cy="6096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/>
          <a:lstStyle/>
          <a:p>
            <a:pPr lvl="0" algn="ctr" eaLnBrk="0" hangingPunct="0">
              <a:lnSpc>
                <a:spcPct val="80000"/>
              </a:lnSpc>
            </a:pPr>
            <a:r>
              <a:rPr lang="en-US" altLang="zh-CN" sz="1600" i="1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＜</a:t>
            </a:r>
            <a:r>
              <a:rPr lang="en-US" altLang="zh-CN" sz="1600" i="1" dirty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笛卡尔积</a:t>
            </a:r>
            <a:endParaRPr lang="en-US" altLang="zh-CN" sz="3600" dirty="0"/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dirty="0"/>
              <a:t> </a:t>
            </a:r>
            <a:r>
              <a:rPr lang="zh-CN" altLang="en-US" dirty="0">
                <a:ea typeface="黑体" panose="02010609060101010101" pitchFamily="49" charset="-122"/>
              </a:rPr>
              <a:t>元组</a:t>
            </a:r>
            <a:r>
              <a:rPr lang="zh-CN" altLang="en-US" dirty="0"/>
              <a:t>（</a:t>
            </a:r>
            <a:r>
              <a:rPr lang="en-US" altLang="zh-CN" dirty="0"/>
              <a:t>Tuple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dirty="0"/>
              <a:t>笛卡尔积中每一个元素（</a:t>
            </a:r>
            <a:r>
              <a:rPr lang="en-US" altLang="zh-CN" sz="2200" dirty="0"/>
              <a:t>d1</a:t>
            </a:r>
            <a:r>
              <a:rPr lang="zh-CN" altLang="en-US" sz="2200" dirty="0"/>
              <a:t>，</a:t>
            </a:r>
            <a:r>
              <a:rPr lang="en-US" altLang="zh-CN" sz="2200" dirty="0"/>
              <a:t>d2</a:t>
            </a:r>
            <a:r>
              <a:rPr lang="zh-CN" altLang="en-US" sz="2200" dirty="0"/>
              <a:t>，</a:t>
            </a:r>
            <a:r>
              <a:rPr lang="en-US" altLang="zh-CN" sz="2200" dirty="0"/>
              <a:t>…</a:t>
            </a:r>
            <a:r>
              <a:rPr lang="zh-CN" altLang="en-US" sz="2200" dirty="0"/>
              <a:t>，</a:t>
            </a:r>
            <a:r>
              <a:rPr lang="en-US" altLang="zh-CN" sz="2200" dirty="0"/>
              <a:t>dn</a:t>
            </a:r>
            <a:r>
              <a:rPr lang="zh-CN" altLang="en-US" sz="2200" dirty="0"/>
              <a:t>）叫作一个</a:t>
            </a:r>
            <a:r>
              <a:rPr lang="en-US" altLang="zh-CN" sz="2200" dirty="0"/>
              <a:t>n</a:t>
            </a:r>
            <a:r>
              <a:rPr lang="zh-CN" altLang="en-US" sz="2200" dirty="0"/>
              <a:t>元组（</a:t>
            </a:r>
            <a:r>
              <a:rPr lang="en-US" altLang="zh-CN" sz="2200" dirty="0"/>
              <a:t>n-tuple</a:t>
            </a:r>
            <a:r>
              <a:rPr lang="zh-CN" altLang="en-US" sz="2200" dirty="0"/>
              <a:t>）或简称元组，即一行</a:t>
            </a:r>
            <a:endParaRPr lang="en-US" altLang="zh-CN" sz="2200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dirty="0" smtClean="0"/>
              <a:t>   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黑体" panose="02010609060101010101" pitchFamily="49" charset="-122"/>
              </a:rPr>
              <a:t>分量</a:t>
            </a:r>
            <a:r>
              <a:rPr lang="zh-CN" altLang="en-US" dirty="0"/>
              <a:t>（</a:t>
            </a:r>
            <a:r>
              <a:rPr lang="en-US" altLang="zh-CN" dirty="0"/>
              <a:t>Component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dirty="0"/>
              <a:t>笛卡尔积元素（</a:t>
            </a:r>
            <a:r>
              <a:rPr lang="en-US" altLang="zh-CN" sz="2200" i="1" dirty="0"/>
              <a:t>d</a:t>
            </a:r>
            <a:r>
              <a:rPr lang="en-US" altLang="zh-CN" sz="2200" baseline="-25000" dirty="0"/>
              <a:t>1</a:t>
            </a:r>
            <a:r>
              <a:rPr lang="zh-CN" altLang="en-US" sz="2200" dirty="0"/>
              <a:t>，</a:t>
            </a:r>
            <a:r>
              <a:rPr lang="en-US" altLang="zh-CN" sz="2200" i="1" dirty="0"/>
              <a:t>d</a:t>
            </a:r>
            <a:r>
              <a:rPr lang="en-US" altLang="zh-CN" sz="2200" baseline="-25000" dirty="0"/>
              <a:t>2</a:t>
            </a:r>
            <a:r>
              <a:rPr lang="zh-CN" altLang="en-US" sz="2200" dirty="0"/>
              <a:t>，</a:t>
            </a:r>
            <a:r>
              <a:rPr lang="en-US" altLang="zh-CN" sz="2200" dirty="0"/>
              <a:t>…</a:t>
            </a:r>
            <a:r>
              <a:rPr lang="zh-CN" altLang="en-US" sz="2200" dirty="0"/>
              <a:t>，</a:t>
            </a:r>
            <a:r>
              <a:rPr lang="en-US" altLang="zh-CN" sz="2200" i="1" dirty="0"/>
              <a:t>d</a:t>
            </a:r>
            <a:r>
              <a:rPr lang="en-US" altLang="zh-CN" sz="2200" i="1" baseline="-25000" dirty="0"/>
              <a:t>n</a:t>
            </a:r>
            <a:r>
              <a:rPr lang="zh-CN" altLang="en-US" sz="2200" dirty="0"/>
              <a:t>）中的每一个值</a:t>
            </a:r>
            <a:r>
              <a:rPr lang="en-US" altLang="zh-CN" sz="2200" i="1" dirty="0"/>
              <a:t>d</a:t>
            </a:r>
            <a:r>
              <a:rPr lang="en-US" altLang="zh-CN" sz="2200" i="1" baseline="-25000" dirty="0"/>
              <a:t>i </a:t>
            </a:r>
            <a:r>
              <a:rPr lang="zh-CN" altLang="en-US" sz="2200" dirty="0"/>
              <a:t>叫作一个</a:t>
            </a:r>
            <a:r>
              <a:rPr lang="zh-CN" altLang="en-US" sz="2200" dirty="0">
                <a:ea typeface="黑体" panose="02010609060101010101" pitchFamily="49" charset="-122"/>
              </a:rPr>
              <a:t>分量</a:t>
            </a:r>
            <a:endParaRPr lang="zh-CN" altLang="en-US" sz="2200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dirty="0" smtClean="0"/>
              <a:t>   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9760585" y="1292860"/>
            <a:ext cx="2092325" cy="5166995"/>
          </a:xfrm>
        </p:spPr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元组：多语义数据组中的一个数据</a:t>
            </a:r>
          </a:p>
          <a:p>
            <a:r>
              <a:rPr lang="zh-CN" altLang="en-US" dirty="0"/>
              <a:t> 分量：元组中某个单语义数据项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en-US" altLang="zh-CN" sz="3600" dirty="0"/>
              <a:t> </a:t>
            </a:r>
            <a:r>
              <a:rPr lang="zh-CN" altLang="en-US" sz="3600" dirty="0"/>
              <a:t>连接</a:t>
            </a:r>
            <a:r>
              <a:rPr lang="en-US" altLang="zh-CN" sz="3600" dirty="0"/>
              <a:t> </a:t>
            </a:r>
          </a:p>
        </p:txBody>
      </p:sp>
      <p:sp>
        <p:nvSpPr>
          <p:cNvPr id="99331" name="Rectangle 8"/>
          <p:cNvSpPr>
            <a:spLocks noGrp="1"/>
          </p:cNvSpPr>
          <p:nvPr>
            <p:ph idx="1"/>
          </p:nvPr>
        </p:nvSpPr>
        <p:spPr>
          <a:xfrm>
            <a:off x="391795" y="1350010"/>
            <a:ext cx="8387715" cy="478028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两类常用连接运算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、等值连接（</a:t>
            </a:r>
            <a:r>
              <a:rPr lang="en-US" altLang="zh-CN" sz="2400" dirty="0"/>
              <a:t>equijoin</a:t>
            </a:r>
            <a:r>
              <a:rPr lang="zh-CN" altLang="en-US" sz="2400" dirty="0"/>
              <a:t>） </a:t>
            </a:r>
          </a:p>
          <a:p>
            <a:pPr marL="1162050" lvl="2" algn="just" eaLnBrk="1" hangingPunct="1">
              <a:lnSpc>
                <a:spcPct val="150000"/>
              </a:lnSpc>
              <a:buSzPct val="87000"/>
              <a:buFont typeface="Wingdings" panose="05000000000000000000" pitchFamily="2" charset="2"/>
            </a:pPr>
            <a:r>
              <a:rPr lang="en-US" altLang="zh-CN" sz="2200" dirty="0"/>
              <a:t>θ</a:t>
            </a:r>
            <a:r>
              <a:rPr lang="zh-CN" altLang="en-US" sz="2200" dirty="0"/>
              <a:t>为“＝”的连接运算称为等值连接</a:t>
            </a:r>
            <a:endParaRPr lang="en-US" altLang="zh-CN" sz="2200" dirty="0"/>
          </a:p>
          <a:p>
            <a:pPr marL="1162050" lvl="2" eaLnBrk="1" hangingPunct="1">
              <a:buNone/>
            </a:pPr>
            <a:r>
              <a:rPr lang="zh-CN" altLang="en-US" sz="2200" dirty="0"/>
              <a:t> </a:t>
            </a:r>
            <a:r>
              <a:rPr lang="en-US" altLang="zh-CN" sz="2200" i="1" dirty="0"/>
              <a:t>R    S</a:t>
            </a:r>
            <a:r>
              <a:rPr lang="en-US" altLang="zh-CN" sz="2200" dirty="0"/>
              <a:t> = {    |</a:t>
            </a:r>
            <a:r>
              <a:rPr lang="en-US" altLang="zh-CN" sz="2200" i="1" dirty="0"/>
              <a:t>t</a:t>
            </a:r>
            <a:r>
              <a:rPr lang="en-US" altLang="zh-CN" sz="2200" baseline="-30000" dirty="0"/>
              <a:t>r</a:t>
            </a:r>
            <a:r>
              <a:rPr lang="en-US" altLang="zh-CN" sz="2200" i="1" baseline="-300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</a:t>
            </a:r>
            <a:r>
              <a:rPr lang="en-US" altLang="zh-CN" sz="2200" i="1" dirty="0"/>
              <a:t>R</a:t>
            </a:r>
            <a:r>
              <a:rPr lang="en-US" altLang="zh-CN" sz="2200" dirty="0"/>
              <a:t>∧</a:t>
            </a:r>
            <a:r>
              <a:rPr lang="en-US" altLang="zh-CN" sz="2200" i="1" dirty="0"/>
              <a:t>t</a:t>
            </a:r>
            <a:r>
              <a:rPr lang="en-US" altLang="zh-CN" sz="2200" baseline="-30000" dirty="0"/>
              <a:t>s </a:t>
            </a:r>
            <a:r>
              <a:rPr lang="en-US" altLang="zh-CN" sz="2200" dirty="0">
                <a:sym typeface="Symbol" panose="05050102010706020507" pitchFamily="18" charset="2"/>
              </a:rPr>
              <a:t></a:t>
            </a:r>
            <a:r>
              <a:rPr lang="en-US" altLang="zh-CN" sz="2200" i="1" dirty="0"/>
              <a:t>S</a:t>
            </a:r>
            <a:r>
              <a:rPr lang="en-US" altLang="zh-CN" sz="2200" dirty="0"/>
              <a:t>∧</a:t>
            </a:r>
            <a:r>
              <a:rPr lang="en-US" altLang="zh-CN" sz="2200" i="1" dirty="0"/>
              <a:t>t</a:t>
            </a:r>
            <a:r>
              <a:rPr lang="en-US" altLang="zh-CN" sz="2200" baseline="-30000" dirty="0"/>
              <a:t>r</a:t>
            </a:r>
            <a:r>
              <a:rPr lang="en-US" altLang="zh-CN" sz="2200" dirty="0"/>
              <a:t>[</a:t>
            </a:r>
            <a:r>
              <a:rPr lang="en-US" altLang="zh-CN" sz="2200" i="1" dirty="0"/>
              <a:t>A</a:t>
            </a:r>
            <a:r>
              <a:rPr lang="en-US" altLang="zh-CN" sz="2200" dirty="0"/>
              <a:t>] = </a:t>
            </a:r>
            <a:r>
              <a:rPr lang="en-US" altLang="zh-CN" sz="2200" i="1" dirty="0"/>
              <a:t>t</a:t>
            </a:r>
            <a:r>
              <a:rPr lang="en-US" altLang="zh-CN" sz="2200" baseline="-30000" dirty="0"/>
              <a:t>s</a:t>
            </a:r>
            <a:r>
              <a:rPr lang="en-US" altLang="zh-CN" sz="2200" dirty="0"/>
              <a:t>[</a:t>
            </a:r>
            <a:r>
              <a:rPr lang="en-US" altLang="zh-CN" sz="2200" i="1" dirty="0"/>
              <a:t>B</a:t>
            </a:r>
            <a:r>
              <a:rPr lang="en-US" altLang="zh-CN" sz="2200" dirty="0"/>
              <a:t>] }  </a:t>
            </a:r>
          </a:p>
        </p:txBody>
      </p:sp>
      <p:sp>
        <p:nvSpPr>
          <p:cNvPr id="99337" name="AutoShape 10"/>
          <p:cNvSpPr/>
          <p:nvPr/>
        </p:nvSpPr>
        <p:spPr>
          <a:xfrm rot="5400000" flipV="1">
            <a:off x="2197735" y="2945130"/>
            <a:ext cx="138430" cy="347345"/>
          </a:xfrm>
          <a:prstGeom prst="flowChartCollate">
            <a:avLst/>
          </a:prstGeom>
          <a:solidFill>
            <a:srgbClr val="FFFFFF"/>
          </a:solidFill>
          <a:ln w="63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3" name="Rectangle 12"/>
          <p:cNvSpPr/>
          <p:nvPr/>
        </p:nvSpPr>
        <p:spPr>
          <a:xfrm>
            <a:off x="1682433" y="3155950"/>
            <a:ext cx="1143000" cy="325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1600" i="1" dirty="0">
                <a:latin typeface="Arial" panose="020B0604020202020204" pitchFamily="34" charset="0"/>
                <a:ea typeface="宋体" panose="02010600030101010101" pitchFamily="2" charset="-122"/>
              </a:rPr>
              <a:t>A=B</a:t>
            </a:r>
          </a:p>
        </p:txBody>
      </p:sp>
      <p:grpSp>
        <p:nvGrpSpPr>
          <p:cNvPr id="99334" name="Group 16"/>
          <p:cNvGrpSpPr/>
          <p:nvPr/>
        </p:nvGrpSpPr>
        <p:grpSpPr>
          <a:xfrm>
            <a:off x="3212148" y="2923486"/>
            <a:ext cx="574675" cy="354880"/>
            <a:chOff x="2400" y="3171"/>
            <a:chExt cx="384" cy="203"/>
          </a:xfrm>
        </p:grpSpPr>
        <p:sp>
          <p:nvSpPr>
            <p:cNvPr id="99335" name="Text Box 14"/>
            <p:cNvSpPr txBox="1"/>
            <p:nvPr/>
          </p:nvSpPr>
          <p:spPr>
            <a:xfrm>
              <a:off x="2400" y="3216"/>
              <a:ext cx="384" cy="15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 i="1" dirty="0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="1" baseline="-30000" dirty="0">
                  <a:latin typeface="Arial" panose="020B0604020202020204" pitchFamily="34" charset="0"/>
                  <a:ea typeface="宋体" panose="02010600030101010101" pitchFamily="2" charset="-122"/>
                </a:rPr>
                <a:t>r </a:t>
              </a:r>
              <a:r>
                <a:rPr lang="en-US" altLang="zh-CN" b="1" i="1" dirty="0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="1" baseline="-30000" dirty="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99336" name="Freeform 15"/>
            <p:cNvSpPr/>
            <p:nvPr/>
          </p:nvSpPr>
          <p:spPr>
            <a:xfrm>
              <a:off x="2504" y="3171"/>
              <a:ext cx="156" cy="62"/>
            </a:xfrm>
            <a:custGeom>
              <a:avLst/>
              <a:gdLst>
                <a:gd name="txL" fmla="*/ 0 w 156"/>
                <a:gd name="txT" fmla="*/ 0 h 62"/>
                <a:gd name="txR" fmla="*/ 156 w 156"/>
                <a:gd name="txB" fmla="*/ 62 h 62"/>
              </a:gdLst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rect l="txL" t="txT" r="txR" b="tx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/>
          <p:cNvSpPr>
            <a:spLocks noGrp="1"/>
          </p:cNvSpPr>
          <p:nvPr>
            <p:ph type="title" idx="4294967295"/>
          </p:nvPr>
        </p:nvSpPr>
        <p:spPr>
          <a:xfrm>
            <a:off x="-635" y="237808"/>
            <a:ext cx="7391400" cy="563562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>
                <a:solidFill>
                  <a:schemeClr val="bg1"/>
                </a:solidFill>
              </a:rPr>
              <a:t>连接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4294967295"/>
          </p:nvPr>
        </p:nvGraphicFramePr>
        <p:xfrm>
          <a:off x="2095472" y="2835275"/>
          <a:ext cx="30353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/>
                <a:gridCol w="1012190"/>
                <a:gridCol w="1011555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b4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4294967295"/>
          </p:nvPr>
        </p:nvGraphicFramePr>
        <p:xfrm>
          <a:off x="6442076" y="2703513"/>
          <a:ext cx="2112645" cy="2561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40"/>
                <a:gridCol w="1056005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73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 smtClean="0"/>
                        <a:t>b5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</a:tbl>
          </a:graphicData>
        </a:graphic>
      </p:graphicFrame>
      <p:sp>
        <p:nvSpPr>
          <p:cNvPr id="100404" name="TextBox 7"/>
          <p:cNvSpPr txBox="1"/>
          <p:nvPr/>
        </p:nvSpPr>
        <p:spPr>
          <a:xfrm>
            <a:off x="2711450" y="2273300"/>
            <a:ext cx="38481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405" name="TextBox 10"/>
          <p:cNvSpPr txBox="1"/>
          <p:nvPr/>
        </p:nvSpPr>
        <p:spPr>
          <a:xfrm>
            <a:off x="7021513" y="2117725"/>
            <a:ext cx="368935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406" name="Rectangle 3"/>
          <p:cNvSpPr txBox="1"/>
          <p:nvPr/>
        </p:nvSpPr>
        <p:spPr>
          <a:xfrm>
            <a:off x="2557463" y="1268413"/>
            <a:ext cx="7570787" cy="10810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lvl="0" indent="-342900" eaLnBrk="1" hangingPunct="1">
              <a:spcBef>
                <a:spcPct val="20000"/>
              </a:spcBef>
              <a:buClr>
                <a:schemeClr val="hlink"/>
              </a:buClr>
            </a:pPr>
            <a:r>
              <a:rPr lang="zh-CN" altLang="en-US" sz="2400" b="1" dirty="0">
                <a:latin typeface="+mn-ea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latin typeface="+mn-ea"/>
                <a:ea typeface="黑体" panose="02010609060101010101" pitchFamily="49" charset="-122"/>
              </a:rPr>
              <a:t>2.8 </a:t>
            </a:r>
            <a:r>
              <a:rPr lang="zh-CN" altLang="en-US" sz="2400" b="1" dirty="0">
                <a:latin typeface="+mn-ea"/>
                <a:ea typeface="宋体" panose="02010600030101010101" pitchFamily="2" charset="-122"/>
              </a:rPr>
              <a:t>关系</a:t>
            </a:r>
            <a:r>
              <a:rPr lang="en-US" altLang="zh-CN" sz="2400" b="1" i="1" dirty="0">
                <a:latin typeface="+mn-ea"/>
                <a:ea typeface="宋体" panose="02010600030101010101" pitchFamily="2" charset="-122"/>
              </a:rPr>
              <a:t>R </a:t>
            </a:r>
            <a:r>
              <a:rPr lang="zh-CN" altLang="en-US" sz="2400" b="1" dirty="0">
                <a:latin typeface="+mn-ea"/>
                <a:ea typeface="宋体" panose="02010600030101010101" pitchFamily="2" charset="-122"/>
              </a:rPr>
              <a:t>和关系</a:t>
            </a:r>
            <a:r>
              <a:rPr lang="en-US" altLang="zh-CN" sz="2400" b="1" i="1" dirty="0">
                <a:latin typeface="+mn-ea"/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latin typeface="+mn-ea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+mn-ea"/>
                <a:ea typeface="宋体" panose="02010600030101010101" pitchFamily="2" charset="-122"/>
              </a:rPr>
              <a:t>如下所示：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 idx="4294967295"/>
          </p:nvPr>
        </p:nvSpPr>
        <p:spPr>
          <a:xfrm>
            <a:off x="8255" y="209868"/>
            <a:ext cx="7391400" cy="563562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>
                <a:solidFill>
                  <a:schemeClr val="bg1"/>
                </a:solidFill>
              </a:rPr>
              <a:t>连接</a:t>
            </a:r>
          </a:p>
        </p:txBody>
      </p:sp>
      <p:sp>
        <p:nvSpPr>
          <p:cNvPr id="10137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524000" y="1412875"/>
            <a:ext cx="8147050" cy="808038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buNone/>
            </a:pPr>
            <a:r>
              <a:rPr lang="en-US" altLang="zh-CN" kern="1200" dirty="0"/>
              <a:t>   </a:t>
            </a:r>
            <a:r>
              <a:rPr lang="zh-CN" altLang="en-US" kern="1200" dirty="0"/>
              <a:t>等值连接 </a:t>
            </a:r>
            <a:r>
              <a:rPr lang="en-US" altLang="zh-CN" i="1" kern="1200" dirty="0"/>
              <a:t>R</a:t>
            </a:r>
            <a:r>
              <a:rPr lang="en-US" altLang="zh-CN" kern="1200" dirty="0"/>
              <a:t> </a:t>
            </a:r>
            <a:r>
              <a:rPr lang="en-US" altLang="zh-CN" i="1" kern="1200" dirty="0"/>
              <a:t>     S </a:t>
            </a:r>
            <a:r>
              <a:rPr lang="zh-CN" altLang="en-US" kern="1200" dirty="0"/>
              <a:t>的结果如下：</a:t>
            </a:r>
          </a:p>
        </p:txBody>
      </p:sp>
      <p:graphicFrame>
        <p:nvGraphicFramePr>
          <p:cNvPr id="12" name="内容占位符 9"/>
          <p:cNvGraphicFramePr>
            <a:graphicFrameLocks noGrp="1"/>
          </p:cNvGraphicFramePr>
          <p:nvPr>
            <p:ph sz="quarter" idx="4294967295"/>
          </p:nvPr>
        </p:nvGraphicFramePr>
        <p:xfrm>
          <a:off x="2309786" y="2492375"/>
          <a:ext cx="6840220" cy="266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790"/>
                <a:gridCol w="1368425"/>
                <a:gridCol w="1367790"/>
                <a:gridCol w="1368425"/>
                <a:gridCol w="1367790"/>
              </a:tblGrid>
              <a:tr h="426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</a:tr>
              <a:tr h="558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</a:tr>
              <a:tr h="558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</a:tr>
              <a:tr h="558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</a:tr>
              <a:tr h="558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</a:tr>
            </a:tbl>
          </a:graphicData>
        </a:graphic>
      </p:graphicFrame>
      <p:grpSp>
        <p:nvGrpSpPr>
          <p:cNvPr id="101380" name="Group 87"/>
          <p:cNvGrpSpPr/>
          <p:nvPr/>
        </p:nvGrpSpPr>
        <p:grpSpPr>
          <a:xfrm>
            <a:off x="2413481" y="819468"/>
            <a:ext cx="2190657" cy="1325564"/>
            <a:chOff x="3004" y="807"/>
            <a:chExt cx="983" cy="835"/>
          </a:xfrm>
        </p:grpSpPr>
        <p:sp>
          <p:nvSpPr>
            <p:cNvPr id="101419" name="Rectangle 4"/>
            <p:cNvSpPr/>
            <p:nvPr/>
          </p:nvSpPr>
          <p:spPr>
            <a:xfrm>
              <a:off x="3004" y="1258"/>
              <a:ext cx="624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ctr"/>
            <a:lstStyle/>
            <a:p>
              <a:pPr lvl="0" algn="ctr" eaLnBrk="0" hangingPunct="0">
                <a:lnSpc>
                  <a:spcPct val="80000"/>
                </a:lnSpc>
              </a:pPr>
              <a:r>
                <a:rPr lang="en-US" altLang="zh-CN" sz="1600" i="1" dirty="0">
                  <a:latin typeface="Arial" panose="020B0604020202020204" pitchFamily="34" charset="0"/>
                  <a:ea typeface="宋体" panose="02010600030101010101" pitchFamily="2" charset="-122"/>
                </a:rPr>
                <a:t>R.B=S.B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01420" name="Group 6"/>
            <p:cNvGrpSpPr/>
            <p:nvPr/>
          </p:nvGrpSpPr>
          <p:grpSpPr>
            <a:xfrm rot="10800000">
              <a:off x="3258" y="807"/>
              <a:ext cx="729" cy="570"/>
              <a:chOff x="6431" y="11828"/>
              <a:chExt cx="824" cy="363"/>
            </a:xfrm>
          </p:grpSpPr>
          <p:sp>
            <p:nvSpPr>
              <p:cNvPr id="101421" name="AutoShape 7"/>
              <p:cNvSpPr/>
              <p:nvPr/>
            </p:nvSpPr>
            <p:spPr>
              <a:xfrm rot="5400000" flipV="1">
                <a:off x="7154" y="11800"/>
                <a:ext cx="55" cy="146"/>
              </a:xfrm>
              <a:prstGeom prst="flowChartCollate">
                <a:avLst/>
              </a:prstGeom>
              <a:solidFill>
                <a:srgbClr val="FFFFFF"/>
              </a:solidFill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422" name="Text Box 8"/>
              <p:cNvSpPr txBox="1"/>
              <p:nvPr/>
            </p:nvSpPr>
            <p:spPr>
              <a:xfrm flipV="1">
                <a:off x="6431" y="11828"/>
                <a:ext cx="705" cy="3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lvl="0" algn="just" eaLnBrk="0" hangingPunct="0"/>
                <a:r>
                  <a:rPr lang="en-US" altLang="zh-CN" sz="600" i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en-US" altLang="zh-CN" sz="3600" dirty="0"/>
              <a:t> </a:t>
            </a:r>
            <a:r>
              <a:rPr lang="zh-CN" altLang="en-US" sz="3600" dirty="0"/>
              <a:t>连接</a:t>
            </a:r>
            <a:endParaRPr lang="en-US" altLang="zh-CN" sz="3600" dirty="0"/>
          </a:p>
        </p:txBody>
      </p:sp>
      <p:sp>
        <p:nvSpPr>
          <p:cNvPr id="102403" name="Rectangle 3"/>
          <p:cNvSpPr>
            <a:spLocks noGrp="1"/>
          </p:cNvSpPr>
          <p:nvPr>
            <p:ph idx="1"/>
          </p:nvPr>
        </p:nvSpPr>
        <p:spPr>
          <a:xfrm>
            <a:off x="391160" y="1322705"/>
            <a:ext cx="7957185" cy="4780280"/>
          </a:xfrm>
        </p:spPr>
        <p:txBody>
          <a:bodyPr vert="horz" wrap="square" lIns="91440" tIns="45720" rIns="91440" bIns="45720" anchor="t"/>
          <a:lstStyle/>
          <a:p>
            <a:pPr lvl="1" algn="just" eaLnBrk="1" hangingPunct="1"/>
            <a:r>
              <a:rPr lang="en-US" altLang="zh-CN" sz="2400" dirty="0"/>
              <a:t>2</a:t>
            </a:r>
            <a:r>
              <a:rPr lang="zh-CN" altLang="en-US" sz="2400" dirty="0"/>
              <a:t>、自然连接（</a:t>
            </a:r>
            <a:r>
              <a:rPr lang="en-US" altLang="zh-CN" sz="2400" dirty="0"/>
              <a:t>Natural join</a:t>
            </a:r>
            <a:r>
              <a:rPr lang="zh-CN" altLang="en-US" sz="2400" dirty="0"/>
              <a:t>）</a:t>
            </a:r>
            <a:r>
              <a:rPr lang="en-US" altLang="zh-CN" sz="2400" dirty="0"/>
              <a:t>----</a:t>
            </a:r>
            <a:r>
              <a:rPr lang="zh-CN" altLang="en-US" sz="2400" dirty="0"/>
              <a:t>特殊的等值连接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Arial" panose="020B0604020202020204" pitchFamily="34" charset="0"/>
            </a:pPr>
            <a:r>
              <a:rPr lang="zh-CN" altLang="en-US" sz="2000" dirty="0"/>
              <a:t> 两个关系中进行比较的分量必须是</a:t>
            </a:r>
            <a:r>
              <a:rPr lang="zh-CN" altLang="en-US" sz="2000" dirty="0">
                <a:solidFill>
                  <a:srgbClr val="FF0000"/>
                </a:solidFill>
              </a:rPr>
              <a:t>相同</a:t>
            </a:r>
            <a:r>
              <a:rPr lang="zh-CN" altLang="en-US" sz="2000" dirty="0"/>
              <a:t>的属性组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Arial" panose="020B0604020202020204" pitchFamily="34" charset="0"/>
            </a:pPr>
            <a:r>
              <a:rPr lang="zh-CN" altLang="en-US" sz="2000" dirty="0"/>
              <a:t> 在结果中把</a:t>
            </a:r>
            <a:r>
              <a:rPr lang="zh-CN" altLang="en-US" sz="2000" dirty="0">
                <a:solidFill>
                  <a:srgbClr val="FF0000"/>
                </a:solidFill>
              </a:rPr>
              <a:t>重复</a:t>
            </a:r>
            <a:r>
              <a:rPr lang="zh-CN" altLang="en-US" sz="2000" dirty="0"/>
              <a:t>的属性列去掉</a:t>
            </a:r>
          </a:p>
          <a:p>
            <a:pPr lvl="1" eaLnBrk="1" hangingPunct="1">
              <a:buFont typeface="Arial" panose="020B0604020202020204" pitchFamily="34" charset="0"/>
            </a:pPr>
            <a:endParaRPr lang="en-US" altLang="zh-CN" dirty="0"/>
          </a:p>
          <a:p>
            <a:pPr lvl="1" eaLnBrk="1" hangingPunct="1">
              <a:buFont typeface="Arial" panose="020B0604020202020204" pitchFamily="34" charset="0"/>
            </a:pPr>
            <a:r>
              <a:rPr lang="en-US" altLang="zh-CN" dirty="0"/>
              <a:t>     </a:t>
            </a:r>
            <a:r>
              <a:rPr lang="en-US" altLang="zh-CN" i="1" dirty="0"/>
              <a:t>R </a:t>
            </a:r>
            <a:r>
              <a:rPr lang="en-US" altLang="zh-CN" dirty="0"/>
              <a:t>  </a:t>
            </a:r>
            <a:r>
              <a:rPr lang="en-US" altLang="zh-CN" i="1" dirty="0"/>
              <a:t>S</a:t>
            </a:r>
            <a:r>
              <a:rPr lang="en-US" altLang="zh-CN" dirty="0"/>
              <a:t> ={   [U-B]|t</a:t>
            </a:r>
            <a:r>
              <a:rPr lang="en-US" altLang="zh-CN" baseline="-30000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∧</a:t>
            </a:r>
            <a:r>
              <a:rPr lang="en-US" altLang="zh-CN" i="1" dirty="0"/>
              <a:t>t</a:t>
            </a:r>
            <a:r>
              <a:rPr lang="en-US" altLang="zh-CN" baseline="-30000" dirty="0"/>
              <a:t>s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S</a:t>
            </a:r>
            <a:r>
              <a:rPr lang="en-US" altLang="zh-CN" dirty="0"/>
              <a:t>∧</a:t>
            </a:r>
            <a:r>
              <a:rPr lang="en-US" altLang="zh-CN" i="1" dirty="0"/>
              <a:t>t</a:t>
            </a:r>
            <a:r>
              <a:rPr lang="en-US" altLang="zh-CN" baseline="-30000" dirty="0"/>
              <a:t>r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]=</a:t>
            </a:r>
            <a:r>
              <a:rPr lang="en-US" altLang="zh-CN" i="1" dirty="0"/>
              <a:t>t</a:t>
            </a:r>
            <a:r>
              <a:rPr lang="en-US" altLang="zh-CN" baseline="-30000" dirty="0"/>
              <a:t>s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 } </a:t>
            </a:r>
          </a:p>
          <a:p>
            <a:pPr lvl="1" eaLnBrk="1" hangingPunct="1">
              <a:buFont typeface="Arial" panose="020B0604020202020204" pitchFamily="34" charset="0"/>
            </a:pPr>
            <a:r>
              <a:rPr lang="en-US" altLang="zh-CN" sz="2200" i="1" dirty="0">
                <a:sym typeface="+mn-ea"/>
              </a:rPr>
              <a:t>     R </a:t>
            </a:r>
            <a:r>
              <a:rPr lang="zh-CN" altLang="en-US" sz="2200" dirty="0">
                <a:sym typeface="+mn-ea"/>
              </a:rPr>
              <a:t>和</a:t>
            </a:r>
            <a:r>
              <a:rPr lang="en-US" altLang="zh-CN" sz="2200" i="1" dirty="0">
                <a:sym typeface="+mn-ea"/>
              </a:rPr>
              <a:t>S </a:t>
            </a:r>
            <a:r>
              <a:rPr lang="zh-CN" altLang="en-US" sz="2200" dirty="0">
                <a:sym typeface="+mn-ea"/>
              </a:rPr>
              <a:t>具有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相同</a:t>
            </a:r>
            <a:r>
              <a:rPr lang="zh-CN" altLang="en-US" sz="2200" dirty="0">
                <a:sym typeface="+mn-ea"/>
              </a:rPr>
              <a:t>的属性组</a:t>
            </a:r>
            <a:r>
              <a:rPr lang="en-US" altLang="zh-CN" sz="2200" i="1" dirty="0">
                <a:solidFill>
                  <a:srgbClr val="FF0000"/>
                </a:solidFill>
                <a:sym typeface="+mn-ea"/>
              </a:rPr>
              <a:t>B</a:t>
            </a:r>
          </a:p>
          <a:p>
            <a:pPr lvl="1" eaLnBrk="1" hangingPunct="1">
              <a:buFont typeface="Arial" panose="020B0604020202020204" pitchFamily="34" charset="0"/>
            </a:pPr>
            <a:r>
              <a:rPr lang="en-US" altLang="zh-CN" dirty="0"/>
              <a:t> </a:t>
            </a:r>
          </a:p>
        </p:txBody>
      </p:sp>
      <p:sp>
        <p:nvSpPr>
          <p:cNvPr id="102404" name="AutoShape 5"/>
          <p:cNvSpPr/>
          <p:nvPr/>
        </p:nvSpPr>
        <p:spPr>
          <a:xfrm rot="5400000" flipV="1">
            <a:off x="1934210" y="3018790"/>
            <a:ext cx="180340" cy="289560"/>
          </a:xfrm>
          <a:prstGeom prst="flowChartCollate">
            <a:avLst/>
          </a:prstGeom>
          <a:solidFill>
            <a:srgbClr val="FFFFFF"/>
          </a:solidFill>
          <a:ln w="63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2405" name="Group 6"/>
          <p:cNvGrpSpPr/>
          <p:nvPr/>
        </p:nvGrpSpPr>
        <p:grpSpPr>
          <a:xfrm>
            <a:off x="2687320" y="2985135"/>
            <a:ext cx="633095" cy="372529"/>
            <a:chOff x="2400" y="3199"/>
            <a:chExt cx="384" cy="202"/>
          </a:xfrm>
        </p:grpSpPr>
        <p:sp>
          <p:nvSpPr>
            <p:cNvPr id="102406" name="Text Box 7"/>
            <p:cNvSpPr txBox="1"/>
            <p:nvPr/>
          </p:nvSpPr>
          <p:spPr>
            <a:xfrm>
              <a:off x="2400" y="3251"/>
              <a:ext cx="384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 i="1" dirty="0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="1" baseline="-30000" dirty="0">
                  <a:latin typeface="Arial" panose="020B0604020202020204" pitchFamily="34" charset="0"/>
                  <a:ea typeface="宋体" panose="02010600030101010101" pitchFamily="2" charset="-122"/>
                </a:rPr>
                <a:t>r </a:t>
              </a:r>
              <a:r>
                <a:rPr lang="en-US" altLang="zh-CN" b="1" i="1" dirty="0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="1" baseline="-30000" dirty="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02407" name="Freeform 8"/>
            <p:cNvSpPr/>
            <p:nvPr/>
          </p:nvSpPr>
          <p:spPr>
            <a:xfrm>
              <a:off x="2504" y="3199"/>
              <a:ext cx="156" cy="62"/>
            </a:xfrm>
            <a:custGeom>
              <a:avLst/>
              <a:gdLst>
                <a:gd name="txL" fmla="*/ 0 w 156"/>
                <a:gd name="txT" fmla="*/ 0 h 62"/>
                <a:gd name="txR" fmla="*/ 156 w 156"/>
                <a:gd name="txB" fmla="*/ 62 h 62"/>
              </a:gdLst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rect l="txL" t="txT" r="txR" b="tx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/>
          <p:cNvSpPr>
            <a:spLocks noGrp="1"/>
          </p:cNvSpPr>
          <p:nvPr>
            <p:ph type="title" idx="4294967295"/>
          </p:nvPr>
        </p:nvSpPr>
        <p:spPr>
          <a:xfrm>
            <a:off x="-11430" y="176848"/>
            <a:ext cx="7391400" cy="563562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>
                <a:solidFill>
                  <a:schemeClr val="bg1"/>
                </a:solidFill>
              </a:rPr>
              <a:t>连接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4294967295"/>
          </p:nvPr>
        </p:nvGraphicFramePr>
        <p:xfrm>
          <a:off x="2166910" y="2835275"/>
          <a:ext cx="30353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/>
                <a:gridCol w="1012190"/>
                <a:gridCol w="1011555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b4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4294967295"/>
          </p:nvPr>
        </p:nvGraphicFramePr>
        <p:xfrm>
          <a:off x="6442076" y="2703513"/>
          <a:ext cx="2112645" cy="2561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40"/>
                <a:gridCol w="1056005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73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 smtClean="0"/>
                        <a:t>b5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</a:tbl>
          </a:graphicData>
        </a:graphic>
      </p:graphicFrame>
      <p:sp>
        <p:nvSpPr>
          <p:cNvPr id="103476" name="TextBox 7"/>
          <p:cNvSpPr txBox="1"/>
          <p:nvPr/>
        </p:nvSpPr>
        <p:spPr>
          <a:xfrm>
            <a:off x="2711450" y="2273300"/>
            <a:ext cx="38481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77" name="TextBox 10"/>
          <p:cNvSpPr txBox="1"/>
          <p:nvPr/>
        </p:nvSpPr>
        <p:spPr>
          <a:xfrm>
            <a:off x="7021513" y="2117725"/>
            <a:ext cx="368935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78" name="Rectangle 3"/>
          <p:cNvSpPr txBox="1"/>
          <p:nvPr/>
        </p:nvSpPr>
        <p:spPr>
          <a:xfrm>
            <a:off x="2557463" y="1268413"/>
            <a:ext cx="7570787" cy="10810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lvl="0" indent="-342900" eaLnBrk="1" hangingPunct="1">
              <a:spcBef>
                <a:spcPct val="20000"/>
              </a:spcBef>
              <a:buClr>
                <a:schemeClr val="hlink"/>
              </a:buClr>
            </a:pPr>
            <a:r>
              <a:rPr lang="zh-CN" altLang="en-US" sz="2400" b="1" dirty="0">
                <a:latin typeface="+mn-ea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latin typeface="+mn-ea"/>
                <a:ea typeface="黑体" panose="02010609060101010101" pitchFamily="49" charset="-122"/>
              </a:rPr>
              <a:t>2.8 </a:t>
            </a:r>
            <a:r>
              <a:rPr lang="zh-CN" altLang="en-US" sz="2400" b="1" dirty="0">
                <a:latin typeface="+mn-ea"/>
                <a:ea typeface="宋体" panose="02010600030101010101" pitchFamily="2" charset="-122"/>
              </a:rPr>
              <a:t>关系</a:t>
            </a:r>
            <a:r>
              <a:rPr lang="en-US" altLang="zh-CN" sz="2400" b="1" i="1" dirty="0">
                <a:latin typeface="+mn-ea"/>
                <a:ea typeface="宋体" panose="02010600030101010101" pitchFamily="2" charset="-122"/>
              </a:rPr>
              <a:t>R </a:t>
            </a:r>
            <a:r>
              <a:rPr lang="zh-CN" altLang="en-US" sz="2400" b="1" dirty="0">
                <a:latin typeface="+mn-ea"/>
                <a:ea typeface="宋体" panose="02010600030101010101" pitchFamily="2" charset="-122"/>
              </a:rPr>
              <a:t>和关系</a:t>
            </a:r>
            <a:r>
              <a:rPr lang="en-US" altLang="zh-CN" sz="2400" b="1" i="1" dirty="0">
                <a:latin typeface="+mn-ea"/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latin typeface="+mn-ea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+mn-ea"/>
                <a:ea typeface="宋体" panose="02010600030101010101" pitchFamily="2" charset="-122"/>
              </a:rPr>
              <a:t>如下所示：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 idx="4294967295"/>
          </p:nvPr>
        </p:nvSpPr>
        <p:spPr>
          <a:xfrm>
            <a:off x="-4445" y="177483"/>
            <a:ext cx="7391400" cy="563562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>
                <a:solidFill>
                  <a:schemeClr val="bg1"/>
                </a:solidFill>
              </a:rPr>
              <a:t>连接</a:t>
            </a:r>
            <a:endParaRPr lang="en-US" altLang="zh-CN" sz="3600" dirty="0"/>
          </a:p>
        </p:txBody>
      </p:sp>
      <p:sp>
        <p:nvSpPr>
          <p:cNvPr id="10445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376488" y="1412875"/>
            <a:ext cx="8291512" cy="879475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buNone/>
            </a:pPr>
            <a:r>
              <a:rPr lang="en-US" altLang="zh-CN" sz="2400" kern="1200" dirty="0"/>
              <a:t>   </a:t>
            </a:r>
            <a:r>
              <a:rPr lang="zh-CN" altLang="en-US" kern="1200" dirty="0"/>
              <a:t>自然连接 </a:t>
            </a:r>
            <a:r>
              <a:rPr lang="en-US" altLang="zh-CN" i="1" kern="1200" dirty="0"/>
              <a:t>R</a:t>
            </a:r>
            <a:r>
              <a:rPr lang="en-US" altLang="zh-CN" kern="1200" dirty="0"/>
              <a:t>  </a:t>
            </a:r>
            <a:r>
              <a:rPr lang="en-US" altLang="zh-CN" i="1" kern="1200" dirty="0"/>
              <a:t>     S</a:t>
            </a:r>
            <a:r>
              <a:rPr lang="zh-CN" altLang="en-US" kern="1200" dirty="0"/>
              <a:t>的结果如下：</a:t>
            </a:r>
            <a:r>
              <a:rPr lang="zh-CN" altLang="en-US" i="1" kern="1200" dirty="0"/>
              <a:t> </a:t>
            </a:r>
            <a:endParaRPr lang="zh-CN" altLang="en-US" kern="1200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sz="quarter" idx="4294967295"/>
          </p:nvPr>
        </p:nvGraphicFramePr>
        <p:xfrm>
          <a:off x="2376488" y="2292350"/>
          <a:ext cx="6840220" cy="306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055"/>
                <a:gridCol w="1710055"/>
                <a:gridCol w="1710055"/>
                <a:gridCol w="1710055"/>
              </a:tblGrid>
              <a:tr h="481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</a:tr>
              <a:tr h="645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</a:tr>
              <a:tr h="645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</a:tr>
              <a:tr h="645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</a:tr>
            </a:tbl>
          </a:graphicData>
        </a:graphic>
      </p:graphicFrame>
      <p:grpSp>
        <p:nvGrpSpPr>
          <p:cNvPr id="104452" name="Group 5"/>
          <p:cNvGrpSpPr/>
          <p:nvPr/>
        </p:nvGrpSpPr>
        <p:grpSpPr>
          <a:xfrm rot="10800000">
            <a:off x="3931965" y="828048"/>
            <a:ext cx="1596345" cy="969906"/>
            <a:chOff x="6431" y="11806"/>
            <a:chExt cx="760" cy="385"/>
          </a:xfrm>
        </p:grpSpPr>
        <p:sp>
          <p:nvSpPr>
            <p:cNvPr id="104485" name="AutoShape 6"/>
            <p:cNvSpPr/>
            <p:nvPr/>
          </p:nvSpPr>
          <p:spPr>
            <a:xfrm rot="5400000" flipV="1">
              <a:off x="7081" y="11774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486" name="Text Box 7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lvl="0" algn="just" eaLnBrk="0" hangingPunct="0"/>
              <a:r>
                <a:rPr lang="en-US" altLang="zh-CN" sz="600" i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连接</a:t>
            </a:r>
            <a:endParaRPr lang="en-US" altLang="zh-CN" sz="3600" dirty="0"/>
          </a:p>
        </p:txBody>
      </p:sp>
      <p:sp>
        <p:nvSpPr>
          <p:cNvPr id="1054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</a:pPr>
            <a:r>
              <a:rPr lang="zh-CN" altLang="zh-CN" dirty="0"/>
              <a:t>悬浮元组（</a:t>
            </a:r>
            <a:r>
              <a:rPr lang="en-US" altLang="zh-CN" dirty="0"/>
              <a:t>Dangling tuple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zh-CN" dirty="0"/>
              <a:t>两个关系</a:t>
            </a:r>
            <a:r>
              <a:rPr lang="en-US" altLang="zh-CN" i="1" dirty="0"/>
              <a:t>R </a:t>
            </a:r>
            <a:r>
              <a:rPr lang="zh-CN" altLang="zh-CN" dirty="0"/>
              <a:t>和</a:t>
            </a:r>
            <a:r>
              <a:rPr lang="en-US" altLang="zh-CN" i="1" dirty="0"/>
              <a:t>S </a:t>
            </a:r>
            <a:r>
              <a:rPr lang="zh-CN" altLang="zh-CN" dirty="0"/>
              <a:t>在做</a:t>
            </a:r>
            <a:r>
              <a:rPr lang="zh-CN" altLang="zh-CN" dirty="0">
                <a:solidFill>
                  <a:srgbClr val="FF0000"/>
                </a:solidFill>
              </a:rPr>
              <a:t>自然连接</a:t>
            </a:r>
            <a:r>
              <a:rPr lang="zh-CN" altLang="zh-CN" dirty="0"/>
              <a:t>时，关系</a:t>
            </a:r>
            <a:r>
              <a:rPr lang="en-US" altLang="zh-CN" i="1" dirty="0"/>
              <a:t>R </a:t>
            </a:r>
            <a:r>
              <a:rPr lang="zh-CN" altLang="zh-CN" dirty="0"/>
              <a:t>中</a:t>
            </a:r>
            <a:r>
              <a:rPr lang="zh-CN" altLang="zh-CN" dirty="0">
                <a:solidFill>
                  <a:srgbClr val="FF0000"/>
                </a:solidFill>
              </a:rPr>
              <a:t>某些</a:t>
            </a:r>
            <a:r>
              <a:rPr lang="zh-CN" altLang="zh-CN" dirty="0"/>
              <a:t>元组有可能</a:t>
            </a:r>
            <a:r>
              <a:rPr lang="zh-CN" altLang="zh-CN" dirty="0">
                <a:solidFill>
                  <a:schemeClr val="tx1"/>
                </a:solidFill>
              </a:rPr>
              <a:t>在</a:t>
            </a:r>
            <a:r>
              <a:rPr lang="en-US" altLang="zh-CN" i="1" dirty="0">
                <a:solidFill>
                  <a:schemeClr val="tx1"/>
                </a:solidFill>
              </a:rPr>
              <a:t>S </a:t>
            </a:r>
            <a:r>
              <a:rPr lang="zh-CN" altLang="zh-CN" dirty="0">
                <a:solidFill>
                  <a:schemeClr val="tx1"/>
                </a:solidFill>
              </a:rPr>
              <a:t>中</a:t>
            </a:r>
            <a:r>
              <a:rPr lang="zh-CN" altLang="zh-CN" dirty="0">
                <a:solidFill>
                  <a:srgbClr val="FF0000"/>
                </a:solidFill>
              </a:rPr>
              <a:t>不存在</a:t>
            </a:r>
            <a:r>
              <a:rPr lang="zh-CN" altLang="zh-CN" dirty="0">
                <a:solidFill>
                  <a:schemeClr val="tx1"/>
                </a:solidFill>
              </a:rPr>
              <a:t>公共属性上值</a:t>
            </a:r>
            <a:r>
              <a:rPr lang="zh-CN" altLang="zh-CN" dirty="0">
                <a:solidFill>
                  <a:srgbClr val="FF0000"/>
                </a:solidFill>
              </a:rPr>
              <a:t>相等</a:t>
            </a:r>
            <a:r>
              <a:rPr lang="zh-CN" altLang="zh-CN" dirty="0">
                <a:solidFill>
                  <a:schemeClr val="tx1"/>
                </a:solidFill>
              </a:rPr>
              <a:t>的元组</a:t>
            </a:r>
            <a:r>
              <a:rPr lang="zh-CN" altLang="zh-CN" dirty="0"/>
              <a:t>，从而造成</a:t>
            </a:r>
            <a:r>
              <a:rPr lang="en-US" altLang="zh-CN" i="1" dirty="0">
                <a:solidFill>
                  <a:schemeClr val="tx1"/>
                </a:solidFill>
              </a:rPr>
              <a:t>R </a:t>
            </a:r>
            <a:r>
              <a:rPr lang="zh-CN" altLang="zh-CN" dirty="0">
                <a:solidFill>
                  <a:schemeClr val="tx1"/>
                </a:solidFill>
              </a:rPr>
              <a:t>中这</a:t>
            </a:r>
            <a:r>
              <a:rPr lang="zh-CN" altLang="zh-CN" dirty="0"/>
              <a:t>些元组在操作时</a:t>
            </a:r>
            <a:r>
              <a:rPr lang="zh-CN" altLang="zh-CN" dirty="0">
                <a:solidFill>
                  <a:srgbClr val="FF0000"/>
                </a:solidFill>
              </a:rPr>
              <a:t>被舍弃</a:t>
            </a:r>
            <a:r>
              <a:rPr lang="zh-CN" altLang="zh-CN" dirty="0"/>
              <a:t>了</a:t>
            </a:r>
            <a:r>
              <a:rPr lang="zh-CN" altLang="en-US" dirty="0"/>
              <a:t>，</a:t>
            </a:r>
            <a:r>
              <a:rPr lang="zh-CN" altLang="zh-CN" dirty="0"/>
              <a:t>这些被舍弃的元组称为</a:t>
            </a:r>
            <a:r>
              <a:rPr lang="zh-CN" altLang="en-US" dirty="0"/>
              <a:t>悬浮元组</a:t>
            </a:r>
            <a:r>
              <a:rPr lang="zh-CN" altLang="en-US" sz="2200" dirty="0"/>
              <a:t>。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连接</a:t>
            </a:r>
            <a:endParaRPr lang="en-US" altLang="zh-CN" sz="3600" dirty="0"/>
          </a:p>
        </p:txBody>
      </p:sp>
      <p:sp>
        <p:nvSpPr>
          <p:cNvPr id="1064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/>
              <a:t>外连接（</a:t>
            </a:r>
            <a:r>
              <a:rPr lang="en-US" altLang="zh-CN" dirty="0"/>
              <a:t>Outer Join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zh-CN" dirty="0"/>
              <a:t>如果把</a:t>
            </a:r>
            <a:r>
              <a:rPr lang="zh-CN" altLang="zh-CN" dirty="0">
                <a:solidFill>
                  <a:srgbClr val="FF0000"/>
                </a:solidFill>
              </a:rPr>
              <a:t>悬浮元组也保存</a:t>
            </a:r>
            <a:r>
              <a:rPr lang="zh-CN" altLang="zh-CN" dirty="0"/>
              <a:t>在结果关系中，而在其他属性上填空值</a:t>
            </a:r>
            <a:r>
              <a:rPr lang="en-US" altLang="zh-CN" dirty="0"/>
              <a:t>(Null)</a:t>
            </a:r>
            <a:r>
              <a:rPr lang="zh-CN" altLang="en-US" dirty="0"/>
              <a:t>，就叫做外连接</a:t>
            </a:r>
            <a:endParaRPr lang="en-US" altLang="zh-CN" dirty="0"/>
          </a:p>
          <a:p>
            <a:pPr lvl="1" eaLnBrk="1" hangingPunct="1">
              <a:lnSpc>
                <a:spcPct val="110000"/>
              </a:lnSpc>
            </a:pPr>
            <a:r>
              <a:rPr lang="zh-CN" altLang="zh-CN" dirty="0"/>
              <a:t>左外连接</a:t>
            </a:r>
            <a:r>
              <a:rPr lang="en-US" altLang="zh-CN" dirty="0"/>
              <a:t>(LEFT OUTER JOIN</a:t>
            </a:r>
            <a:r>
              <a:rPr lang="zh-CN" altLang="zh-CN" dirty="0"/>
              <a:t>或</a:t>
            </a:r>
            <a:r>
              <a:rPr lang="en-US" altLang="zh-CN" dirty="0"/>
              <a:t>LEFT JOIN)</a:t>
            </a:r>
          </a:p>
          <a:p>
            <a:pPr lvl="2" eaLnBrk="1" hangingPunct="1">
              <a:lnSpc>
                <a:spcPct val="110000"/>
              </a:lnSpc>
              <a:buSzPct val="87000"/>
              <a:buFont typeface="Wingdings" panose="05000000000000000000" pitchFamily="2" charset="2"/>
            </a:pPr>
            <a:r>
              <a:rPr lang="zh-CN" altLang="zh-CN" sz="2000" dirty="0"/>
              <a:t>只保留左边关系</a:t>
            </a:r>
            <a:r>
              <a:rPr lang="en-US" altLang="zh-CN" sz="2000" i="1" dirty="0"/>
              <a:t>R </a:t>
            </a:r>
            <a:r>
              <a:rPr lang="zh-CN" altLang="zh-CN" sz="2000" dirty="0"/>
              <a:t>中的悬浮元组</a:t>
            </a:r>
            <a:endParaRPr lang="en-US" altLang="zh-CN" sz="2000" dirty="0"/>
          </a:p>
          <a:p>
            <a:pPr lvl="1" eaLnBrk="1" hangingPunct="1">
              <a:lnSpc>
                <a:spcPct val="110000"/>
              </a:lnSpc>
            </a:pPr>
            <a:r>
              <a:rPr lang="zh-CN" altLang="zh-CN" dirty="0"/>
              <a:t>右外连接</a:t>
            </a:r>
            <a:r>
              <a:rPr lang="en-US" altLang="zh-CN" dirty="0"/>
              <a:t>(RIGHT OUTER JOIN</a:t>
            </a:r>
            <a:r>
              <a:rPr lang="zh-CN" altLang="zh-CN" dirty="0"/>
              <a:t>或</a:t>
            </a:r>
            <a:r>
              <a:rPr lang="en-US" altLang="zh-CN" dirty="0"/>
              <a:t>RIGHT JOIN)</a:t>
            </a:r>
          </a:p>
          <a:p>
            <a:pPr lvl="2" eaLnBrk="1" hangingPunct="1">
              <a:lnSpc>
                <a:spcPct val="110000"/>
              </a:lnSpc>
              <a:buSzPct val="87000"/>
              <a:buFont typeface="Wingdings" panose="05000000000000000000" pitchFamily="2" charset="2"/>
            </a:pPr>
            <a:r>
              <a:rPr lang="zh-CN" altLang="zh-CN" sz="2000" dirty="0"/>
              <a:t>只保留右边关系</a:t>
            </a:r>
            <a:r>
              <a:rPr lang="en-US" altLang="zh-CN" sz="2000" i="1" dirty="0"/>
              <a:t>S </a:t>
            </a:r>
            <a:r>
              <a:rPr lang="zh-CN" altLang="zh-CN" sz="2000" dirty="0"/>
              <a:t>中的悬浮元组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/>
          <p:cNvSpPr>
            <a:spLocks noGrp="1"/>
          </p:cNvSpPr>
          <p:nvPr>
            <p:ph type="title" idx="4294967295"/>
          </p:nvPr>
        </p:nvSpPr>
        <p:spPr>
          <a:xfrm>
            <a:off x="-11430" y="176848"/>
            <a:ext cx="7391400" cy="563562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>
                <a:solidFill>
                  <a:schemeClr val="bg1"/>
                </a:solidFill>
              </a:rPr>
              <a:t>连接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4294967295"/>
          </p:nvPr>
        </p:nvGraphicFramePr>
        <p:xfrm>
          <a:off x="2166910" y="2835275"/>
          <a:ext cx="30353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/>
                <a:gridCol w="1012190"/>
                <a:gridCol w="1011555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b4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4294967295"/>
          </p:nvPr>
        </p:nvGraphicFramePr>
        <p:xfrm>
          <a:off x="6442076" y="2703513"/>
          <a:ext cx="2112645" cy="2561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40"/>
                <a:gridCol w="1056005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73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 smtClean="0"/>
                        <a:t>b5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</a:tbl>
          </a:graphicData>
        </a:graphic>
      </p:graphicFrame>
      <p:sp>
        <p:nvSpPr>
          <p:cNvPr id="103476" name="TextBox 7"/>
          <p:cNvSpPr txBox="1"/>
          <p:nvPr/>
        </p:nvSpPr>
        <p:spPr>
          <a:xfrm>
            <a:off x="2711450" y="2273300"/>
            <a:ext cx="38481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77" name="TextBox 10"/>
          <p:cNvSpPr txBox="1"/>
          <p:nvPr/>
        </p:nvSpPr>
        <p:spPr>
          <a:xfrm>
            <a:off x="7021513" y="2117725"/>
            <a:ext cx="368935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78" name="Rectangle 3"/>
          <p:cNvSpPr txBox="1"/>
          <p:nvPr/>
        </p:nvSpPr>
        <p:spPr>
          <a:xfrm>
            <a:off x="2557463" y="1268413"/>
            <a:ext cx="7570787" cy="10810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lvl="0" indent="-342900" eaLnBrk="1" hangingPunct="1">
              <a:spcBef>
                <a:spcPct val="20000"/>
              </a:spcBef>
              <a:buClr>
                <a:schemeClr val="hlink"/>
              </a:buClr>
            </a:pPr>
            <a:r>
              <a:rPr lang="zh-CN" altLang="en-US" sz="2400" b="1" dirty="0">
                <a:latin typeface="+mn-ea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latin typeface="+mn-ea"/>
                <a:ea typeface="黑体" panose="02010609060101010101" pitchFamily="49" charset="-122"/>
              </a:rPr>
              <a:t>2.8 </a:t>
            </a:r>
            <a:r>
              <a:rPr lang="zh-CN" altLang="en-US" sz="2400" b="1" dirty="0">
                <a:latin typeface="+mn-ea"/>
                <a:ea typeface="宋体" panose="02010600030101010101" pitchFamily="2" charset="-122"/>
              </a:rPr>
              <a:t>关系</a:t>
            </a:r>
            <a:r>
              <a:rPr lang="en-US" altLang="zh-CN" sz="2400" b="1" i="1" dirty="0">
                <a:latin typeface="+mn-ea"/>
                <a:ea typeface="宋体" panose="02010600030101010101" pitchFamily="2" charset="-122"/>
              </a:rPr>
              <a:t>R </a:t>
            </a:r>
            <a:r>
              <a:rPr lang="zh-CN" altLang="en-US" sz="2400" b="1" dirty="0">
                <a:latin typeface="+mn-ea"/>
                <a:ea typeface="宋体" panose="02010600030101010101" pitchFamily="2" charset="-122"/>
              </a:rPr>
              <a:t>和关系</a:t>
            </a:r>
            <a:r>
              <a:rPr lang="en-US" altLang="zh-CN" sz="2400" b="1" i="1" dirty="0">
                <a:latin typeface="+mn-ea"/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latin typeface="+mn-ea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+mn-ea"/>
                <a:ea typeface="宋体" panose="02010600030101010101" pitchFamily="2" charset="-122"/>
              </a:rPr>
              <a:t>如下所示：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连接</a:t>
            </a:r>
            <a:endParaRPr lang="en-US" altLang="zh-CN" sz="3600" dirty="0"/>
          </a:p>
        </p:txBody>
      </p:sp>
      <p:graphicFrame>
        <p:nvGraphicFramePr>
          <p:cNvPr id="8" name="内容占位符 9"/>
          <p:cNvGraphicFramePr>
            <a:graphicFrameLocks noGrp="1"/>
          </p:cNvGraphicFramePr>
          <p:nvPr>
            <p:ph idx="1"/>
          </p:nvPr>
        </p:nvGraphicFramePr>
        <p:xfrm>
          <a:off x="526415" y="1881505"/>
          <a:ext cx="4020820" cy="3095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205"/>
                <a:gridCol w="1005205"/>
                <a:gridCol w="1005205"/>
                <a:gridCol w="1005205"/>
              </a:tblGrid>
              <a:tr h="4268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b4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NULL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</a:tr>
            </a:tbl>
          </a:graphicData>
        </a:graphic>
      </p:graphicFrame>
      <p:graphicFrame>
        <p:nvGraphicFramePr>
          <p:cNvPr id="9" name="内容占位符 9"/>
          <p:cNvGraphicFramePr>
            <a:graphicFrameLocks noGrp="1"/>
          </p:cNvGraphicFramePr>
          <p:nvPr>
            <p:ph sz="quarter" idx="4294967295"/>
          </p:nvPr>
        </p:nvGraphicFramePr>
        <p:xfrm>
          <a:off x="4810125" y="1881505"/>
          <a:ext cx="3898900" cy="3082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25"/>
                <a:gridCol w="974725"/>
                <a:gridCol w="974725"/>
                <a:gridCol w="974725"/>
              </a:tblGrid>
              <a:tr h="436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</a:tr>
              <a:tr h="5292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</a:tr>
              <a:tr h="5292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</a:tr>
              <a:tr h="5292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</a:tr>
              <a:tr h="5292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</a:tr>
              <a:tr h="5292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NULL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b5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NULL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</a:tr>
            </a:tbl>
          </a:graphicData>
        </a:graphic>
      </p:graphicFrame>
      <p:sp>
        <p:nvSpPr>
          <p:cNvPr id="108547" name="Rectangle 6"/>
          <p:cNvSpPr/>
          <p:nvPr/>
        </p:nvSpPr>
        <p:spPr>
          <a:xfrm>
            <a:off x="414973" y="1216025"/>
            <a:ext cx="780796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l" eaLnBrk="1" hangingPunct="1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(b)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是上例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左外连接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, 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(c)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右外连接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08622" name="Rectangle 6"/>
          <p:cNvSpPr/>
          <p:nvPr/>
        </p:nvSpPr>
        <p:spPr>
          <a:xfrm>
            <a:off x="1531303" y="5205254"/>
            <a:ext cx="584962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eaLnBrk="1" hangingPunct="1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(b)                                                                        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(c)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笛卡尔积</a:t>
            </a:r>
            <a:endParaRPr lang="en-US" altLang="zh-CN" sz="3600" dirty="0"/>
          </a:p>
        </p:txBody>
      </p:sp>
      <p:sp>
        <p:nvSpPr>
          <p:cNvPr id="102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dirty="0"/>
              <a:t>基数（</a:t>
            </a:r>
            <a:r>
              <a:rPr lang="en-US" altLang="zh-CN" dirty="0"/>
              <a:t>Cardinal number</a:t>
            </a:r>
            <a:r>
              <a:rPr lang="zh-CN" altLang="en-US" dirty="0"/>
              <a:t>）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 smtClean="0"/>
              <a:t>若每一个域</a:t>
            </a:r>
            <a:r>
              <a:rPr lang="en-US" altLang="zh-CN" i="1" dirty="0" smtClean="0"/>
              <a:t>D</a:t>
            </a:r>
            <a:r>
              <a:rPr lang="en-US" altLang="zh-CN" i="1" baseline="-25000" dirty="0" smtClean="0"/>
              <a:t>i</a:t>
            </a:r>
            <a:r>
              <a:rPr lang="zh-CN" altLang="en-US" dirty="0"/>
              <a:t>（</a:t>
            </a:r>
            <a:r>
              <a:rPr lang="en-US" altLang="zh-CN" i="1" dirty="0"/>
              <a:t>i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n</a:t>
            </a:r>
            <a:r>
              <a:rPr lang="zh-CN" altLang="en-US" dirty="0"/>
              <a:t>）为有限集，其基数为</a:t>
            </a:r>
            <a:r>
              <a:rPr lang="en-US" altLang="zh-CN" i="1" dirty="0" smtClean="0"/>
              <a:t>m</a:t>
            </a:r>
            <a:r>
              <a:rPr lang="en-US" altLang="zh-CN" i="1" baseline="-25000" dirty="0" smtClean="0"/>
              <a:t>i</a:t>
            </a:r>
            <a:r>
              <a:rPr lang="zh-CN" altLang="en-US" dirty="0" smtClean="0"/>
              <a:t>，</a:t>
            </a:r>
            <a:r>
              <a:rPr lang="zh-CN" altLang="en-US" dirty="0"/>
              <a:t>则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en-US" altLang="zh-CN" dirty="0"/>
              <a:t>×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en-US" altLang="zh-CN" dirty="0"/>
              <a:t>×…×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n </a:t>
            </a:r>
            <a:r>
              <a:rPr lang="zh-CN" altLang="en-US" dirty="0"/>
              <a:t>的基数</a:t>
            </a:r>
            <a:r>
              <a:rPr lang="en-US" altLang="zh-CN" i="1" dirty="0"/>
              <a:t>M </a:t>
            </a:r>
            <a:r>
              <a:rPr lang="zh-CN" altLang="en-US" dirty="0"/>
              <a:t>为：</a:t>
            </a:r>
          </a:p>
          <a:p>
            <a:pPr lvl="1" algn="just" eaLnBrk="1" hangingPunct="1">
              <a:lnSpc>
                <a:spcPct val="140000"/>
              </a:lnSpc>
            </a:pPr>
            <a:endParaRPr lang="zh-CN" altLang="en-US" sz="2000" dirty="0"/>
          </a:p>
          <a:p>
            <a:pPr lvl="0" algn="just" eaLnBrk="1" hangingPunct="1">
              <a:lnSpc>
                <a:spcPct val="140000"/>
              </a:lnSpc>
            </a:pPr>
            <a:r>
              <a:rPr lang="zh-CN" altLang="en-US" dirty="0"/>
              <a:t>笛卡尔积的表示方法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/>
              <a:t>笛卡尔积可表示为</a:t>
            </a:r>
            <a:r>
              <a:rPr lang="zh-CN" altLang="en-US" dirty="0">
                <a:solidFill>
                  <a:srgbClr val="C00000"/>
                </a:solidFill>
              </a:rPr>
              <a:t>一张二维表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/>
              <a:t>表中的每行对应一个元组，表中的每列对应一个</a:t>
            </a:r>
            <a:r>
              <a:rPr lang="zh-CN" altLang="en-US" dirty="0" smtClean="0"/>
              <a:t>域，域的数量称为笛卡尔积的</a:t>
            </a:r>
            <a:r>
              <a:rPr lang="zh-CN" altLang="en-US" dirty="0" smtClean="0">
                <a:solidFill>
                  <a:srgbClr val="FF0000"/>
                </a:solidFill>
              </a:rPr>
              <a:t>目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9719310" y="1257300"/>
            <a:ext cx="2076450" cy="4525963"/>
          </a:xfrm>
        </p:spPr>
        <p:txBody>
          <a:bodyPr/>
          <a:lstStyle/>
          <a:p>
            <a:r>
              <a:rPr lang="zh-CN" altLang="en-US" dirty="0"/>
              <a:t>基数：笛卡尔积中多语义数据的个数</a:t>
            </a:r>
          </a:p>
        </p:txBody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4367213" y="2924175"/>
          <a:ext cx="1909762" cy="844550"/>
        </p:xfrm>
        <a:graphic>
          <a:graphicData uri="http://schemas.openxmlformats.org/presentationml/2006/ole">
            <p:oleObj spid="_x0000_s1025" r:id="rId3" imgW="16154400" imgH="8229600" progId="Equation.3">
              <p:embed/>
            </p:oleObj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连接</a:t>
            </a:r>
            <a:endParaRPr lang="en-US" altLang="zh-CN" sz="3600" dirty="0"/>
          </a:p>
        </p:txBody>
      </p:sp>
      <p:graphicFrame>
        <p:nvGraphicFramePr>
          <p:cNvPr id="9" name="内容占位符 9"/>
          <p:cNvGraphicFramePr>
            <a:graphicFrameLocks noGrp="1"/>
          </p:cNvGraphicFramePr>
          <p:nvPr>
            <p:ph idx="1"/>
          </p:nvPr>
        </p:nvGraphicFramePr>
        <p:xfrm>
          <a:off x="567055" y="1781810"/>
          <a:ext cx="7960360" cy="381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090"/>
                <a:gridCol w="1990090"/>
                <a:gridCol w="1990090"/>
                <a:gridCol w="1990090"/>
              </a:tblGrid>
              <a:tr h="426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</a:tr>
              <a:tr h="564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</a:tr>
              <a:tr h="564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</a:tr>
              <a:tr h="564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</a:tr>
              <a:tr h="564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b4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NULL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</a:tr>
              <a:tr h="564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NULL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b5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NULL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</a:tr>
            </a:tbl>
          </a:graphicData>
        </a:graphic>
      </p:graphicFrame>
      <p:sp>
        <p:nvSpPr>
          <p:cNvPr id="107523" name="Rectangle 6"/>
          <p:cNvSpPr/>
          <p:nvPr/>
        </p:nvSpPr>
        <p:spPr>
          <a:xfrm>
            <a:off x="480060" y="1185228"/>
            <a:ext cx="414210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eaLnBrk="1" hangingPunct="1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下图是上例中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R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外连接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除运算 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516890" y="1384300"/>
            <a:ext cx="8159115" cy="4780280"/>
          </a:xfrm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lnSpc>
                <a:spcPct val="140000"/>
              </a:lnSpc>
              <a:defRPr/>
            </a:pP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+mn-ea"/>
                <a:cs typeface="+mn-cs"/>
              </a:rPr>
              <a:t>给定关系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(X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Y) 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+mn-ea"/>
                <a:cs typeface="+mn-cs"/>
              </a:rPr>
              <a:t>和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(Y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Z)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+mn-ea"/>
                <a:cs typeface="+mn-cs"/>
              </a:rPr>
              <a:t>，其中</a:t>
            </a:r>
            <a:r>
              <a:rPr kumimoji="0" lang="en-US" altLang="zh-CN" sz="2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zh-CN" altLang="en-US" sz="2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+mn-ea"/>
                <a:cs typeface="+mn-cs"/>
              </a:rPr>
              <a:t>为属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+mn-ea"/>
                <a:cs typeface="+mn-cs"/>
              </a:rPr>
              <a:t>性组。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+mn-ea"/>
                <a:cs typeface="+mn-cs"/>
              </a:rPr>
              <a:t>中的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+mn-ea"/>
                <a:cs typeface="+mn-cs"/>
              </a:rPr>
              <a:t>与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+mn-ea"/>
                <a:cs typeface="+mn-cs"/>
              </a:rPr>
              <a:t>中的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+mn-ea"/>
                <a:cs typeface="+mn-cs"/>
              </a:rPr>
              <a:t>可以有不同的属性名，但必须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anose="020B0604020202020204" charset="-122"/>
                <a:ea typeface="+mn-ea"/>
                <a:cs typeface="+mn-cs"/>
              </a:rPr>
              <a:t>出自相同的域集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+mn-ea"/>
                <a:cs typeface="+mn-cs"/>
              </a:rPr>
              <a:t>。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+mn-ea"/>
                <a:cs typeface="+mn-cs"/>
              </a:rPr>
              <a:t>与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+mn-ea"/>
                <a:cs typeface="+mn-cs"/>
              </a:rPr>
              <a:t>的除运算得到一个新的关系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P(X)</a:t>
            </a:r>
            <a:r>
              <a:rPr kumimoji="0" lang="zh-CN" altLang="en-US" sz="2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+mn-ea"/>
                <a:cs typeface="+mn-cs"/>
              </a:rPr>
              <a:t>，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+mn-ea"/>
                <a:cs typeface="+mn-cs"/>
              </a:rPr>
              <a:t>是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+mn-ea"/>
                <a:cs typeface="+mn-cs"/>
              </a:rPr>
              <a:t>中满足下列条件的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anose="020B0604020202020204" charset="-122"/>
                <a:ea typeface="+mn-ea"/>
                <a:cs typeface="+mn-cs"/>
              </a:rPr>
              <a:t>那些元组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+mn-ea"/>
                <a:cs typeface="+mn-cs"/>
              </a:rPr>
              <a:t>在 </a:t>
            </a:r>
            <a:r>
              <a:rPr kumimoji="0" lang="en-US" altLang="zh-CN" sz="22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+mn-ea"/>
                <a:cs typeface="+mn-cs"/>
              </a:rPr>
              <a:t>属性列上的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anose="020B0604020202020204" charset="-122"/>
                <a:ea typeface="+mn-ea"/>
                <a:cs typeface="+mn-cs"/>
              </a:rPr>
              <a:t>投影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+mn-ea"/>
                <a:cs typeface="+mn-cs"/>
              </a:rPr>
              <a:t>：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+mn-ea"/>
                <a:cs typeface="+mn-cs"/>
              </a:rPr>
              <a:t>元组</a:t>
            </a:r>
            <a:r>
              <a:rPr kumimoji="0" lang="zh-CN" altLang="en-US" sz="2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+mn-ea"/>
                <a:cs typeface="+mn-cs"/>
              </a:rPr>
              <a:t>在</a:t>
            </a:r>
            <a:r>
              <a:rPr kumimoji="0" lang="en-US" altLang="zh-CN" sz="2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+mn-ea"/>
                <a:cs typeface="+mn-cs"/>
              </a:rPr>
              <a:t>上分量值为</a:t>
            </a:r>
            <a:r>
              <a:rPr kumimoji="0" lang="en-US" altLang="zh-CN" sz="2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+mn-ea"/>
                <a:cs typeface="+mn-cs"/>
              </a:rPr>
              <a:t>x</a:t>
            </a:r>
            <a:r>
              <a:rPr kumimoji="0" lang="zh-CN" altLang="en-US" sz="2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+mn-ea"/>
                <a:cs typeface="+mn-cs"/>
              </a:rPr>
              <a:t>的像集</a:t>
            </a:r>
            <a:r>
              <a:rPr lang="en-US" altLang="zh-CN" sz="2200" kern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sym typeface="+mn-ea"/>
              </a:rPr>
              <a:t>Y</a:t>
            </a:r>
            <a:r>
              <a:rPr lang="en-US" altLang="zh-CN" sz="2200" kern="0" baseline="-30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sym typeface="+mn-ea"/>
              </a:rPr>
              <a:t>x</a:t>
            </a:r>
            <a:r>
              <a:rPr kumimoji="0" lang="zh-CN" altLang="en-US" sz="2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+mn-ea"/>
                <a:cs typeface="+mn-cs"/>
              </a:rPr>
              <a:t>，</a:t>
            </a:r>
            <a:r>
              <a:rPr kumimoji="0" lang="en-US" altLang="zh-CN" sz="2200" b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altLang="zh-CN" sz="2200" b="1" u="none" strike="noStrike" kern="0" cap="none" spc="0" normalizeH="0" baseline="-30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200" b="1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anose="020B0604020202020204" charset="-122"/>
                <a:ea typeface="+mn-ea"/>
                <a:cs typeface="+mn-cs"/>
              </a:rPr>
              <a:t>应</a:t>
            </a:r>
            <a:r>
              <a:rPr kumimoji="0" lang="zh-CN" altLang="en-US" sz="2200" b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anose="020B0604020202020204" charset="-122"/>
                <a:ea typeface="+mn-ea"/>
                <a:cs typeface="+mn-cs"/>
              </a:rPr>
              <a:t>包含</a:t>
            </a:r>
            <a:r>
              <a:rPr kumimoji="0" lang="en-US" altLang="zh-CN" sz="2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+mn-ea"/>
                <a:cs typeface="+mn-cs"/>
              </a:rPr>
              <a:t>在</a:t>
            </a:r>
            <a:r>
              <a:rPr kumimoji="0" lang="en-US" altLang="zh-CN" sz="2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+mn-ea"/>
                <a:cs typeface="+mn-cs"/>
              </a:rPr>
              <a:t>上投影的集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+mn-ea"/>
                <a:cs typeface="+mn-cs"/>
              </a:rPr>
              <a:t>合，记作：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+mn-ea"/>
              </a:rPr>
              <a:t>  </a:t>
            </a:r>
            <a:r>
              <a:rPr kumimoji="0" lang="en-US" altLang="zh-CN" sz="2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÷</a:t>
            </a:r>
            <a:r>
              <a:rPr kumimoji="0" lang="en-US" altLang="zh-CN" sz="2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={</a:t>
            </a:r>
            <a:r>
              <a:rPr kumimoji="0" lang="en-US" altLang="zh-CN" sz="22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t</a:t>
            </a:r>
            <a:r>
              <a:rPr kumimoji="0" lang="en-US" altLang="zh-CN" sz="2200" b="1" i="0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[</a:t>
            </a:r>
            <a:r>
              <a:rPr kumimoji="0" lang="en-US" altLang="zh-CN" sz="2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X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]|</a:t>
            </a:r>
            <a:r>
              <a:rPr kumimoji="0" lang="en-US" altLang="zh-CN" sz="22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t</a:t>
            </a:r>
            <a:r>
              <a:rPr kumimoji="0" lang="en-US" altLang="zh-CN" sz="2200" b="1" i="0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</a:t>
            </a:r>
            <a:r>
              <a:rPr kumimoji="0" lang="en-US" altLang="zh-CN" sz="22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∧π</a:t>
            </a:r>
            <a:r>
              <a:rPr kumimoji="0" lang="en-US" altLang="zh-CN" sz="2200" b="1" i="0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Y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(</a:t>
            </a:r>
            <a:r>
              <a:rPr kumimoji="0" lang="en-US" altLang="zh-CN" sz="2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)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</a:t>
            </a:r>
            <a:r>
              <a:rPr kumimoji="0" lang="en-US" altLang="zh-CN" sz="22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Y</a:t>
            </a:r>
            <a:r>
              <a:rPr kumimoji="0" lang="en-US" altLang="zh-CN" sz="2200" b="1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x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}</a:t>
            </a:r>
          </a:p>
          <a:p>
            <a:pPr lvl="1" algn="just" eaLnBrk="1" hangingPunct="1">
              <a:lnSpc>
                <a:spcPct val="140000"/>
              </a:lnSpc>
              <a:defRPr/>
            </a:pPr>
            <a:r>
              <a:rPr kumimoji="0" lang="en-US" altLang="zh-CN" sz="2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+mn-ea"/>
              </a:rPr>
              <a:t>           </a:t>
            </a:r>
            <a:r>
              <a:rPr kumimoji="0" lang="en-US" altLang="zh-CN" sz="22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Y</a:t>
            </a:r>
            <a:r>
              <a:rPr kumimoji="0" lang="en-US" altLang="zh-CN" sz="2200" b="1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x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：</a:t>
            </a:r>
            <a:r>
              <a:rPr kumimoji="0" lang="en-US" altLang="zh-CN" sz="2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x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+mn-ea"/>
              </a:rPr>
              <a:t>在</a:t>
            </a:r>
            <a:r>
              <a:rPr kumimoji="0" lang="en-US" altLang="zh-CN" sz="2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+mn-ea"/>
              </a:rPr>
              <a:t>中的像集，</a:t>
            </a:r>
            <a:r>
              <a:rPr kumimoji="0" lang="en-US" altLang="zh-CN" sz="2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x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= </a:t>
            </a:r>
            <a:r>
              <a:rPr kumimoji="0" lang="en-US" altLang="zh-CN" sz="22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t</a:t>
            </a:r>
            <a:r>
              <a:rPr kumimoji="0" lang="en-US" altLang="zh-CN" sz="2200" b="1" i="0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[</a:t>
            </a:r>
            <a:r>
              <a:rPr kumimoji="0" lang="en-US" altLang="zh-CN" sz="2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X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]</a:t>
            </a:r>
          </a:p>
          <a:p>
            <a:pPr lvl="1" algn="just" eaLnBrk="1" hangingPunct="1">
              <a:lnSpc>
                <a:spcPct val="140000"/>
              </a:lnSpc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先用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x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在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产生像集</a:t>
            </a:r>
            <a:r>
              <a:rPr lang="en-US" altLang="zh-CN" i="1" kern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+mn-ea"/>
              </a:rPr>
              <a:t>Y</a:t>
            </a:r>
            <a:r>
              <a:rPr lang="en-US" altLang="zh-CN" i="1" kern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+mn-ea"/>
              </a:rPr>
              <a:t>x</a:t>
            </a:r>
            <a:r>
              <a:rPr lang="zh-CN" altLang="en-US" i="1" kern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+mn-ea"/>
              </a:rPr>
              <a:t>，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如果</a:t>
            </a:r>
            <a:r>
              <a:rPr lang="en-US" altLang="zh-CN" i="1" kern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+mn-ea"/>
              </a:rPr>
              <a:t>Y</a:t>
            </a:r>
            <a:r>
              <a:rPr lang="en-US" altLang="zh-CN" i="1" kern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+mn-ea"/>
              </a:rPr>
              <a:t>x</a:t>
            </a:r>
            <a:r>
              <a:rPr lang="zh-CN" altLang="en-US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anose="020B0604020202020204" charset="-122"/>
                <a:sym typeface="+mn-ea"/>
              </a:rPr>
              <a:t>包含</a:t>
            </a:r>
            <a:r>
              <a:rPr lang="en-US" altLang="zh-CN" kern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+mn-ea"/>
              </a:rPr>
              <a:t>π</a:t>
            </a:r>
            <a:r>
              <a:rPr lang="en-US" altLang="zh-CN" kern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+mn-ea"/>
              </a:rPr>
              <a:t>Y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+mn-ea"/>
              </a:rPr>
              <a:t>(</a:t>
            </a:r>
            <a:r>
              <a:rPr lang="en-US" altLang="zh-CN" i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+mn-ea"/>
              </a:rPr>
              <a:t>S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+mn-ea"/>
              </a:rPr>
              <a:t>)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+mn-ea"/>
              </a:rPr>
              <a:t>，再用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+mn-ea"/>
              </a:rPr>
              <a:t>R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+mn-ea"/>
              </a:rPr>
              <a:t>中含有</a:t>
            </a:r>
            <a:r>
              <a:rPr lang="en-US" altLang="zh-CN" i="1" kern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+mn-ea"/>
              </a:rPr>
              <a:t>Y</a:t>
            </a:r>
            <a:r>
              <a:rPr lang="en-US" altLang="zh-CN" i="1" kern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+mn-ea"/>
              </a:rPr>
              <a:t>x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的元组在X上做投影</a:t>
            </a:r>
            <a:endParaRPr kumimoji="0" lang="zh-CN" altLang="en-US" b="1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除运算</a:t>
            </a:r>
            <a:endParaRPr lang="en-US" altLang="zh-CN" sz="3600" dirty="0"/>
          </a:p>
        </p:txBody>
      </p:sp>
      <p:sp>
        <p:nvSpPr>
          <p:cNvPr id="1105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algn="just" eaLnBrk="1" hangingPunct="1"/>
            <a:r>
              <a:rPr lang="zh-CN" altLang="en-US" dirty="0"/>
              <a:t>除操作是同时从行和列角度进行运算</a:t>
            </a:r>
          </a:p>
          <a:p>
            <a:pPr algn="just" eaLnBrk="1" hangingPunct="1">
              <a:buNone/>
            </a:pPr>
            <a:r>
              <a:rPr lang="zh-CN" altLang="en-US" dirty="0"/>
              <a:t> </a:t>
            </a:r>
          </a:p>
          <a:p>
            <a:pPr algn="just" eaLnBrk="1" hangingPunct="1"/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lvl="2" algn="just"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  <p:grpSp>
        <p:nvGrpSpPr>
          <p:cNvPr id="110596" name="Group 43"/>
          <p:cNvGrpSpPr/>
          <p:nvPr/>
        </p:nvGrpSpPr>
        <p:grpSpPr>
          <a:xfrm>
            <a:off x="1838008" y="2324100"/>
            <a:ext cx="3810000" cy="2209800"/>
            <a:chOff x="1728" y="1536"/>
            <a:chExt cx="2400" cy="1392"/>
          </a:xfrm>
        </p:grpSpPr>
        <p:grpSp>
          <p:nvGrpSpPr>
            <p:cNvPr id="110597" name="Group 20"/>
            <p:cNvGrpSpPr/>
            <p:nvPr/>
          </p:nvGrpSpPr>
          <p:grpSpPr>
            <a:xfrm>
              <a:off x="2064" y="1632"/>
              <a:ext cx="912" cy="768"/>
              <a:chOff x="1536" y="1632"/>
              <a:chExt cx="912" cy="768"/>
            </a:xfrm>
          </p:grpSpPr>
          <p:sp>
            <p:nvSpPr>
              <p:cNvPr id="110612" name="Rectangle 21"/>
              <p:cNvSpPr/>
              <p:nvPr/>
            </p:nvSpPr>
            <p:spPr>
              <a:xfrm>
                <a:off x="1536" y="16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613" name="Rectangle 22" descr="浅色下对角线"/>
              <p:cNvSpPr/>
              <p:nvPr/>
            </p:nvSpPr>
            <p:spPr>
              <a:xfrm>
                <a:off x="1536" y="172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614" name="Rectangle 23"/>
              <p:cNvSpPr/>
              <p:nvPr/>
            </p:nvSpPr>
            <p:spPr>
              <a:xfrm>
                <a:off x="1536" y="182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615" name="Rectangle 24"/>
              <p:cNvSpPr/>
              <p:nvPr/>
            </p:nvSpPr>
            <p:spPr>
              <a:xfrm>
                <a:off x="1536" y="230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616" name="Rectangle 25"/>
              <p:cNvSpPr/>
              <p:nvPr/>
            </p:nvSpPr>
            <p:spPr>
              <a:xfrm>
                <a:off x="1536" y="192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617" name="Rectangle 26" descr="浅色下对角线"/>
              <p:cNvSpPr/>
              <p:nvPr/>
            </p:nvSpPr>
            <p:spPr>
              <a:xfrm>
                <a:off x="1536" y="2016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618" name="Rectangle 27"/>
              <p:cNvSpPr/>
              <p:nvPr/>
            </p:nvSpPr>
            <p:spPr>
              <a:xfrm>
                <a:off x="1536" y="211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619" name="Rectangle 28" descr="浅色下对角线"/>
              <p:cNvSpPr/>
              <p:nvPr/>
            </p:nvSpPr>
            <p:spPr>
              <a:xfrm>
                <a:off x="1536" y="220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0598" name="AutoShape 29"/>
            <p:cNvSpPr/>
            <p:nvPr/>
          </p:nvSpPr>
          <p:spPr>
            <a:xfrm rot="2235391">
              <a:off x="3072" y="2304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0599" name="Rectangle 30"/>
            <p:cNvSpPr/>
            <p:nvPr/>
          </p:nvSpPr>
          <p:spPr>
            <a:xfrm>
              <a:off x="2448" y="2640"/>
              <a:ext cx="528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0600" name="Rectangle 31"/>
            <p:cNvSpPr/>
            <p:nvPr/>
          </p:nvSpPr>
          <p:spPr>
            <a:xfrm>
              <a:off x="2448" y="2832"/>
              <a:ext cx="528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0601" name="Rectangle 32"/>
            <p:cNvSpPr/>
            <p:nvPr/>
          </p:nvSpPr>
          <p:spPr>
            <a:xfrm>
              <a:off x="2448" y="2736"/>
              <a:ext cx="528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0602" name="Rectangle 33"/>
            <p:cNvSpPr/>
            <p:nvPr/>
          </p:nvSpPr>
          <p:spPr>
            <a:xfrm>
              <a:off x="2928" y="2304"/>
              <a:ext cx="576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÷</a:t>
              </a:r>
            </a:p>
          </p:txBody>
        </p:sp>
        <p:sp>
          <p:nvSpPr>
            <p:cNvPr id="110603" name="AutoShape 34"/>
            <p:cNvSpPr/>
            <p:nvPr/>
          </p:nvSpPr>
          <p:spPr>
            <a:xfrm rot="-1832436">
              <a:off x="3132" y="2684"/>
              <a:ext cx="384" cy="144"/>
            </a:xfrm>
            <a:prstGeom prst="rightArrow">
              <a:avLst>
                <a:gd name="adj1" fmla="val 50000"/>
                <a:gd name="adj2" fmla="val 66666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0604" name="Rectangle 35" descr="浅色下对角线"/>
            <p:cNvSpPr/>
            <p:nvPr/>
          </p:nvSpPr>
          <p:spPr>
            <a:xfrm>
              <a:off x="3744" y="2544"/>
              <a:ext cx="384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0605" name="Rectangle 36" descr="浅色下对角线"/>
            <p:cNvSpPr/>
            <p:nvPr/>
          </p:nvSpPr>
          <p:spPr>
            <a:xfrm>
              <a:off x="3744" y="2448"/>
              <a:ext cx="384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0606" name="Rectangle 37" descr="浅色下对角线"/>
            <p:cNvSpPr/>
            <p:nvPr/>
          </p:nvSpPr>
          <p:spPr>
            <a:xfrm>
              <a:off x="2064" y="1536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0607" name="Text Box 38"/>
            <p:cNvSpPr txBox="1"/>
            <p:nvPr/>
          </p:nvSpPr>
          <p:spPr>
            <a:xfrm>
              <a:off x="1728" y="1584"/>
              <a:ext cx="28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0608" name="Text Box 39"/>
            <p:cNvSpPr txBox="1"/>
            <p:nvPr/>
          </p:nvSpPr>
          <p:spPr>
            <a:xfrm>
              <a:off x="2064" y="2640"/>
              <a:ext cx="28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0609" name="Line 40"/>
            <p:cNvSpPr/>
            <p:nvPr/>
          </p:nvSpPr>
          <p:spPr>
            <a:xfrm>
              <a:off x="2448" y="1536"/>
              <a:ext cx="0" cy="8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610" name="Line 41"/>
            <p:cNvSpPr/>
            <p:nvPr/>
          </p:nvSpPr>
          <p:spPr>
            <a:xfrm>
              <a:off x="2784" y="2640"/>
              <a:ext cx="0" cy="2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611" name="Line 42"/>
            <p:cNvSpPr/>
            <p:nvPr/>
          </p:nvSpPr>
          <p:spPr>
            <a:xfrm>
              <a:off x="2784" y="1536"/>
              <a:ext cx="0" cy="8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除运算</a:t>
            </a:r>
            <a:endParaRPr lang="en-US" altLang="zh-CN" sz="3600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566420" y="2312670"/>
          <a:ext cx="3236595" cy="352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865"/>
                <a:gridCol w="1078865"/>
                <a:gridCol w="1078865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693" marB="45693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</a:rPr>
                        <a:t>b1</a:t>
                      </a:r>
                    </a:p>
                  </a:txBody>
                  <a:tcPr marL="91459" marR="91459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</a:rPr>
                        <a:t>c2</a:t>
                      </a:r>
                    </a:p>
                  </a:txBody>
                  <a:tcPr marL="91459" marR="91459" marT="45693" marB="45693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c7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a3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b4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c6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</a:rPr>
                        <a:t>b2</a:t>
                      </a:r>
                    </a:p>
                  </a:txBody>
                  <a:tcPr marL="91459" marR="91459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</a:rPr>
                        <a:t>c3</a:t>
                      </a:r>
                    </a:p>
                  </a:txBody>
                  <a:tcPr marL="91459" marR="91459" marT="45693" marB="45693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a4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b6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c6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c3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</a:tr>
              <a:tr h="534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</a:rPr>
                        <a:t>b2</a:t>
                      </a:r>
                    </a:p>
                  </a:txBody>
                  <a:tcPr marL="91459" marR="91459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</a:rPr>
                        <a:t>c1</a:t>
                      </a:r>
                    </a:p>
                  </a:txBody>
                  <a:tcPr marL="91459" marR="91459" marT="45693" marB="45693"/>
                </a:tc>
              </a:tr>
            </a:tbl>
          </a:graphicData>
        </a:graphic>
      </p:graphicFrame>
      <p:sp>
        <p:nvSpPr>
          <p:cNvPr id="111619" name="Rectangle 132"/>
          <p:cNvSpPr/>
          <p:nvPr/>
        </p:nvSpPr>
        <p:spPr>
          <a:xfrm>
            <a:off x="384810" y="1264920"/>
            <a:ext cx="8280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lvl="0" indent="-342900" eaLnBrk="1" hangingPunct="1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2.9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设关系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分别为下图的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(a)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(b)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RS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的结果为图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(c) </a:t>
            </a:r>
          </a:p>
        </p:txBody>
      </p:sp>
      <p:graphicFrame>
        <p:nvGraphicFramePr>
          <p:cNvPr id="8" name="内容占位符 8"/>
          <p:cNvGraphicFramePr/>
          <p:nvPr/>
        </p:nvGraphicFramePr>
        <p:xfrm>
          <a:off x="4585018" y="2312353"/>
          <a:ext cx="2112645" cy="170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215"/>
                <a:gridCol w="703580"/>
                <a:gridCol w="704850"/>
              </a:tblGrid>
              <a:tr h="372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22" marB="45722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72" marR="91472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72" marR="91472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d1</a:t>
                      </a:r>
                      <a:endParaRPr lang="zh-CN" altLang="en-US" sz="2200" b="1" dirty="0"/>
                    </a:p>
                  </a:txBody>
                  <a:tcPr marL="91472" marR="91472" marT="45722" marB="45722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72" marR="91472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d1</a:t>
                      </a:r>
                      <a:endParaRPr lang="zh-CN" altLang="en-US" sz="2200" b="1" dirty="0"/>
                    </a:p>
                  </a:txBody>
                  <a:tcPr marL="91472" marR="91472" marT="45722" marB="45722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c3</a:t>
                      </a:r>
                      <a:endParaRPr lang="zh-CN" altLang="en-US" sz="2200" b="1" dirty="0"/>
                    </a:p>
                  </a:txBody>
                  <a:tcPr marL="91472" marR="91472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d2</a:t>
                      </a:r>
                      <a:endParaRPr lang="zh-CN" altLang="en-US" sz="2200" b="1" dirty="0"/>
                    </a:p>
                  </a:txBody>
                  <a:tcPr marL="91472" marR="91472" marT="45722" marB="45722"/>
                </a:tc>
              </a:tr>
            </a:tbl>
          </a:graphicData>
        </a:graphic>
      </p:graphicFrame>
      <p:sp>
        <p:nvSpPr>
          <p:cNvPr id="111680" name="TextBox 7"/>
          <p:cNvSpPr txBox="1"/>
          <p:nvPr/>
        </p:nvSpPr>
        <p:spPr>
          <a:xfrm>
            <a:off x="2110423" y="1840230"/>
            <a:ext cx="38481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1681" name="TextBox 10"/>
          <p:cNvSpPr txBox="1"/>
          <p:nvPr/>
        </p:nvSpPr>
        <p:spPr>
          <a:xfrm>
            <a:off x="5215573" y="4212908"/>
            <a:ext cx="851535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R÷S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1682" name="TextBox 10"/>
          <p:cNvSpPr txBox="1"/>
          <p:nvPr/>
        </p:nvSpPr>
        <p:spPr>
          <a:xfrm>
            <a:off x="5300028" y="1882775"/>
            <a:ext cx="368935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内容占位符 8"/>
          <p:cNvGraphicFramePr/>
          <p:nvPr/>
        </p:nvGraphicFramePr>
        <p:xfrm>
          <a:off x="5300345" y="4714558"/>
          <a:ext cx="704850" cy="85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/>
              </a:tblGrid>
              <a:tr h="427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541" marR="91541" marT="45777" marB="45777"/>
                </a:tc>
              </a:tr>
              <a:tr h="427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541" marR="91541" marT="45777" marB="45777"/>
                </a:tc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4821" t="16072" r="17560" b="23215"/>
          <a:stretch>
            <a:fillRect/>
          </a:stretch>
        </p:blipFill>
        <p:spPr>
          <a:xfrm>
            <a:off x="399415" y="230505"/>
            <a:ext cx="8505825" cy="6398895"/>
          </a:xfrm>
          <a:noFill/>
        </p:spPr>
      </p:pic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9595485" y="1132840"/>
            <a:ext cx="2337435" cy="5031740"/>
          </a:xfrm>
        </p:spPr>
        <p:txBody>
          <a:bodyPr>
            <a:noAutofit/>
          </a:bodyPr>
          <a:lstStyle/>
          <a:p>
            <a:r>
              <a:rPr lang="zh-CN" altLang="en-US" dirty="0"/>
              <a:t>这三个除法操作分别实现了三种</a:t>
            </a:r>
            <a:r>
              <a:rPr lang="zh-CN" altLang="en-US" dirty="0" smtClean="0">
                <a:solidFill>
                  <a:srgbClr val="FF0000"/>
                </a:solidFill>
              </a:rPr>
              <a:t>查询，</a:t>
            </a:r>
            <a:r>
              <a:rPr lang="zh-CN" altLang="en-US" dirty="0" smtClean="0">
                <a:solidFill>
                  <a:schemeClr val="tx1"/>
                </a:solidFill>
              </a:rPr>
              <a:t>可以通过这三中查询领悟除法操作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综合举例</a:t>
            </a:r>
          </a:p>
        </p:txBody>
      </p:sp>
      <p:sp>
        <p:nvSpPr>
          <p:cNvPr id="116739" name="Rectangle 3"/>
          <p:cNvSpPr>
            <a:spLocks noGrp="1"/>
          </p:cNvSpPr>
          <p:nvPr>
            <p:ph idx="1"/>
          </p:nvPr>
        </p:nvSpPr>
        <p:spPr>
          <a:xfrm>
            <a:off x="488315" y="1350010"/>
            <a:ext cx="8348980" cy="4780280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2.10</a:t>
            </a:r>
            <a:r>
              <a:rPr lang="en-US" altLang="zh-CN" sz="2400" dirty="0"/>
              <a:t>  </a:t>
            </a:r>
            <a:r>
              <a:rPr lang="zh-CN" altLang="en-US" sz="2400" dirty="0">
                <a:solidFill>
                  <a:srgbClr val="FF0000"/>
                </a:solidFill>
              </a:rPr>
              <a:t>查询</a:t>
            </a:r>
            <a:r>
              <a:rPr lang="zh-CN" altLang="en-US" sz="2400" dirty="0"/>
              <a:t>至少选修</a:t>
            </a:r>
            <a:r>
              <a:rPr lang="en-US" altLang="zh-CN" sz="2400" dirty="0"/>
              <a:t>1</a:t>
            </a:r>
            <a:r>
              <a:rPr lang="zh-CN" altLang="en-US" sz="2400" dirty="0"/>
              <a:t>号课和</a:t>
            </a:r>
            <a:r>
              <a:rPr lang="en-US" altLang="zh-CN" sz="2400" dirty="0"/>
              <a:t>3</a:t>
            </a:r>
            <a:r>
              <a:rPr lang="zh-CN" altLang="en-US" sz="2400" dirty="0"/>
              <a:t>号课的学生的学号和课号 </a:t>
            </a:r>
          </a:p>
          <a:p>
            <a:pPr algn="just" eaLnBrk="1" hangingPunct="1">
              <a:buNone/>
            </a:pPr>
            <a:r>
              <a:rPr lang="zh-CN" altLang="en-US" dirty="0"/>
              <a:t>  </a:t>
            </a:r>
            <a:r>
              <a:rPr lang="zh-CN" altLang="en-US" sz="2400" dirty="0"/>
              <a:t>首先建立一个临时关系</a:t>
            </a:r>
            <a:r>
              <a:rPr lang="en-US" altLang="zh-CN" sz="2400" i="1" dirty="0"/>
              <a:t>K</a:t>
            </a:r>
            <a:r>
              <a:rPr lang="zh-CN" altLang="en-US" sz="2400" dirty="0"/>
              <a:t>：</a:t>
            </a:r>
          </a:p>
          <a:p>
            <a:pPr algn="just" eaLnBrk="1" hangingPunct="1">
              <a:buNone/>
            </a:pPr>
            <a:r>
              <a:rPr lang="zh-CN" altLang="en-US" dirty="0"/>
              <a:t> </a:t>
            </a:r>
          </a:p>
          <a:p>
            <a:pPr algn="just" eaLnBrk="1" hangingPunct="1">
              <a:buNone/>
            </a:pPr>
            <a:endParaRPr lang="zh-CN" altLang="en-US" dirty="0"/>
          </a:p>
          <a:p>
            <a:pPr algn="just" eaLnBrk="1" hangingPunct="1">
              <a:buNone/>
            </a:pPr>
            <a:r>
              <a:rPr lang="zh-CN" altLang="en-US" sz="2400" dirty="0"/>
              <a:t>  然后求：</a:t>
            </a:r>
            <a:r>
              <a:rPr lang="en-US" altLang="zh-CN" sz="2400" dirty="0"/>
              <a:t>π</a:t>
            </a:r>
            <a:r>
              <a:rPr lang="en-US" altLang="zh-CN" sz="2400" baseline="-30000" dirty="0"/>
              <a:t>Sno,Cno</a:t>
            </a:r>
            <a:r>
              <a:rPr lang="en-US" altLang="zh-CN" sz="2400" dirty="0"/>
              <a:t>(SC)÷</a:t>
            </a:r>
            <a:r>
              <a:rPr lang="en-US" altLang="zh-CN" sz="2400" i="1" dirty="0"/>
              <a:t>K</a:t>
            </a:r>
            <a:endParaRPr lang="en-US" altLang="zh-CN" sz="2400" dirty="0"/>
          </a:p>
          <a:p>
            <a:pPr marL="819150" lvl="1" algn="just" eaLnBrk="1" hangingPunct="1">
              <a:buNone/>
            </a:pPr>
            <a:endParaRPr lang="en-US" altLang="zh-CN" sz="2400" dirty="0"/>
          </a:p>
          <a:p>
            <a:pPr marL="819150" lvl="1" eaLnBrk="1" hangingPunct="1">
              <a:buNone/>
            </a:pPr>
            <a:r>
              <a:rPr lang="en-US" altLang="zh-CN" sz="2000" dirty="0"/>
              <a:t>	</a:t>
            </a:r>
          </a:p>
        </p:txBody>
      </p:sp>
      <p:graphicFrame>
        <p:nvGraphicFramePr>
          <p:cNvPr id="359450" name="Group 26"/>
          <p:cNvGraphicFramePr>
            <a:graphicFrameLocks noGrp="1"/>
          </p:cNvGraphicFramePr>
          <p:nvPr/>
        </p:nvGraphicFramePr>
        <p:xfrm>
          <a:off x="5125085" y="2123123"/>
          <a:ext cx="1066800" cy="1371798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9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3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/>
          </p:cNvSpPr>
          <p:nvPr>
            <p:ph type="title" idx="4294967295"/>
          </p:nvPr>
        </p:nvSpPr>
        <p:spPr>
          <a:xfrm>
            <a:off x="-3810" y="275273"/>
            <a:ext cx="7391400" cy="563562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>
                <a:solidFill>
                  <a:schemeClr val="bg1"/>
                </a:solidFill>
              </a:rPr>
              <a:t>综合举例</a:t>
            </a:r>
          </a:p>
        </p:txBody>
      </p:sp>
      <p:sp>
        <p:nvSpPr>
          <p:cNvPr id="11776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524000" y="1341438"/>
            <a:ext cx="4752975" cy="4983162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kern="1200" dirty="0">
                <a:ea typeface="黑体" panose="02010609060101010101" pitchFamily="49" charset="-122"/>
              </a:rPr>
              <a:t>[</a:t>
            </a:r>
            <a:r>
              <a:rPr lang="zh-CN" altLang="en-US" sz="2400" kern="1200" dirty="0">
                <a:ea typeface="黑体" panose="02010609060101010101" pitchFamily="49" charset="-122"/>
              </a:rPr>
              <a:t>例</a:t>
            </a:r>
            <a:r>
              <a:rPr lang="en-US" altLang="zh-CN" sz="2400" kern="1200" dirty="0">
                <a:ea typeface="黑体" panose="02010609060101010101" pitchFamily="49" charset="-122"/>
              </a:rPr>
              <a:t>2.10]</a:t>
            </a:r>
            <a:r>
              <a:rPr lang="zh-CN" altLang="en-US" sz="2400" kern="1200" dirty="0"/>
              <a:t>续</a:t>
            </a:r>
            <a:endParaRPr lang="en-US" altLang="zh-CN" sz="2400" kern="12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kern="1200" dirty="0"/>
              <a:t>    </a:t>
            </a:r>
            <a:r>
              <a:rPr lang="en-US" altLang="zh-CN" sz="2400" kern="1200" dirty="0"/>
              <a:t>π</a:t>
            </a:r>
            <a:r>
              <a:rPr lang="en-US" altLang="zh-CN" sz="2400" kern="1200" baseline="-30000" dirty="0"/>
              <a:t>Sno,Cno</a:t>
            </a:r>
            <a:r>
              <a:rPr lang="en-US" altLang="zh-CN" sz="2400" kern="1200" dirty="0"/>
              <a:t>(SC)</a:t>
            </a:r>
          </a:p>
          <a:p>
            <a:pPr eaLnBrk="1" hangingPunct="1">
              <a:lnSpc>
                <a:spcPct val="120000"/>
              </a:lnSpc>
              <a:buNone/>
            </a:pPr>
            <a:endParaRPr lang="en-US" altLang="zh-CN" sz="2400" kern="12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kern="1200" dirty="0"/>
              <a:t>	201215121</a:t>
            </a:r>
            <a:r>
              <a:rPr lang="zh-CN" altLang="en-US" sz="2400" kern="1200" dirty="0"/>
              <a:t>象集</a:t>
            </a:r>
            <a:r>
              <a:rPr lang="en-US" altLang="zh-CN" sz="2400" kern="1200" dirty="0"/>
              <a:t>{1</a:t>
            </a:r>
            <a:r>
              <a:rPr lang="zh-CN" altLang="en-US" sz="2400" kern="1200" dirty="0"/>
              <a:t>，</a:t>
            </a:r>
            <a:r>
              <a:rPr lang="en-US" altLang="zh-CN" sz="2400" kern="1200" dirty="0"/>
              <a:t>2</a:t>
            </a:r>
            <a:r>
              <a:rPr lang="zh-CN" altLang="en-US" sz="2400" kern="1200" dirty="0"/>
              <a:t>，</a:t>
            </a:r>
            <a:r>
              <a:rPr lang="en-US" altLang="zh-CN" sz="2400" kern="1200" dirty="0"/>
              <a:t>3}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kern="1200" dirty="0"/>
              <a:t>	201215122</a:t>
            </a:r>
            <a:r>
              <a:rPr lang="zh-CN" altLang="en-US" sz="2400" kern="1200" dirty="0"/>
              <a:t>象集</a:t>
            </a:r>
            <a:r>
              <a:rPr lang="en-US" altLang="zh-CN" sz="2400" kern="1200" dirty="0"/>
              <a:t>{2</a:t>
            </a:r>
            <a:r>
              <a:rPr lang="zh-CN" altLang="en-US" sz="2400" kern="1200" dirty="0"/>
              <a:t>，</a:t>
            </a:r>
            <a:r>
              <a:rPr lang="en-US" altLang="zh-CN" sz="2400" kern="1200" dirty="0"/>
              <a:t>3}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kern="1200" dirty="0"/>
              <a:t>    K={1</a:t>
            </a:r>
            <a:r>
              <a:rPr lang="zh-CN" altLang="en-US" sz="2400" kern="1200" dirty="0"/>
              <a:t>，</a:t>
            </a:r>
            <a:r>
              <a:rPr lang="en-US" altLang="zh-CN" sz="2400" kern="1200" dirty="0"/>
              <a:t>3}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kern="1200" dirty="0"/>
              <a:t>   </a:t>
            </a:r>
            <a:r>
              <a:rPr lang="zh-CN" altLang="en-US" sz="2400" kern="1200" dirty="0"/>
              <a:t>于是：</a:t>
            </a:r>
            <a:r>
              <a:rPr lang="en-US" altLang="zh-CN" sz="2400" kern="1200" dirty="0"/>
              <a:t>π</a:t>
            </a:r>
            <a:r>
              <a:rPr lang="en-US" altLang="zh-CN" sz="2400" kern="1200" baseline="-30000" dirty="0"/>
              <a:t>Sno,Cno</a:t>
            </a:r>
            <a:r>
              <a:rPr lang="en-US" altLang="zh-CN" sz="2400" kern="1200" dirty="0"/>
              <a:t>(SC)÷</a:t>
            </a:r>
            <a:r>
              <a:rPr lang="en-US" altLang="zh-CN" sz="2400" i="1" kern="1200" dirty="0"/>
              <a:t>K=</a:t>
            </a:r>
            <a:r>
              <a:rPr lang="en-US" altLang="zh-CN" sz="2400" kern="1200" dirty="0"/>
              <a:t>{201215121}</a:t>
            </a:r>
          </a:p>
        </p:txBody>
      </p:sp>
      <p:graphicFrame>
        <p:nvGraphicFramePr>
          <p:cNvPr id="117764" name="内容占位符 117763"/>
          <p:cNvGraphicFramePr>
            <a:graphicFrameLocks noGrp="1"/>
          </p:cNvGraphicFramePr>
          <p:nvPr>
            <p:ph sz="half" idx="4294967295"/>
          </p:nvPr>
        </p:nvGraphicFramePr>
        <p:xfrm>
          <a:off x="7096132" y="1628775"/>
          <a:ext cx="3322320" cy="3976370"/>
        </p:xfrm>
        <a:graphic>
          <a:graphicData uri="http://schemas.openxmlformats.org/drawingml/2006/table">
            <a:tbl>
              <a:tblPr/>
              <a:tblGrid>
                <a:gridCol w="1661795"/>
                <a:gridCol w="1660525"/>
              </a:tblGrid>
              <a:tr h="542925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705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6435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705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综合举例</a:t>
            </a:r>
            <a:endParaRPr lang="en-US" altLang="zh-CN" sz="3600" dirty="0"/>
          </a:p>
        </p:txBody>
      </p:sp>
      <p:sp>
        <p:nvSpPr>
          <p:cNvPr id="118787" name="Rectangle 3"/>
          <p:cNvSpPr>
            <a:spLocks noGrp="1"/>
          </p:cNvSpPr>
          <p:nvPr>
            <p:ph idx="1"/>
          </p:nvPr>
        </p:nvSpPr>
        <p:spPr>
          <a:xfrm>
            <a:off x="377825" y="1269365"/>
            <a:ext cx="8468995" cy="4860925"/>
          </a:xfrm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marL="205105" algn="just" fontAlgn="auto">
              <a:lnSpc>
                <a:spcPct val="100000"/>
              </a:lnSpc>
              <a:spcBef>
                <a:spcPts val="1000"/>
              </a:spcBef>
              <a:buNone/>
            </a:pPr>
            <a:r>
              <a:rPr lang="zh-CN" altLang="en-US" sz="2200" dirty="0">
                <a:ea typeface="黑体" panose="02010609060101010101" pitchFamily="49" charset="-122"/>
              </a:rPr>
              <a:t>例</a:t>
            </a:r>
            <a:r>
              <a:rPr lang="en-US" altLang="zh-CN" sz="2200" dirty="0">
                <a:ea typeface="黑体" panose="02010609060101010101" pitchFamily="49" charset="-122"/>
              </a:rPr>
              <a:t>2.11</a:t>
            </a:r>
            <a:r>
              <a:rPr lang="en-US" altLang="zh-CN" sz="2200" dirty="0"/>
              <a:t> </a:t>
            </a:r>
            <a:r>
              <a:rPr lang="zh-CN" altLang="en-US" sz="2200" dirty="0">
                <a:solidFill>
                  <a:srgbClr val="FF0000"/>
                </a:solidFill>
              </a:rPr>
              <a:t>查询</a:t>
            </a:r>
            <a:r>
              <a:rPr lang="zh-CN" altLang="en-US" sz="2200" dirty="0"/>
              <a:t>选修了</a:t>
            </a:r>
            <a:r>
              <a:rPr lang="en-US" altLang="zh-CN" sz="2200" dirty="0"/>
              <a:t>2</a:t>
            </a:r>
            <a:r>
              <a:rPr lang="zh-CN" altLang="en-US" sz="2200" dirty="0"/>
              <a:t>号课程的学生的学号</a:t>
            </a:r>
            <a:r>
              <a:rPr lang="en-US" altLang="zh-CN" sz="2200" dirty="0"/>
              <a:t>--</a:t>
            </a:r>
            <a:r>
              <a:rPr lang="zh-CN" altLang="en-US" sz="1800" dirty="0"/>
              <a:t>只涉及选课表</a:t>
            </a:r>
          </a:p>
          <a:p>
            <a:pPr marL="205105" algn="just" fontAlgn="auto">
              <a:lnSpc>
                <a:spcPct val="100000"/>
              </a:lnSpc>
              <a:spcBef>
                <a:spcPts val="1000"/>
              </a:spcBef>
              <a:buNone/>
            </a:pPr>
            <a:r>
              <a:rPr lang="zh-CN" altLang="en-US" sz="2200" dirty="0"/>
              <a:t>   </a:t>
            </a:r>
            <a:r>
              <a:rPr lang="en-US" altLang="zh-CN" sz="2200" dirty="0"/>
              <a:t>π</a:t>
            </a:r>
            <a:r>
              <a:rPr lang="en-US" altLang="zh-CN" sz="2200" baseline="-30000" dirty="0"/>
              <a:t>Sno</a:t>
            </a:r>
            <a:r>
              <a:rPr lang="en-US" altLang="zh-CN" sz="2200" dirty="0"/>
              <a:t>(σ</a:t>
            </a:r>
            <a:r>
              <a:rPr lang="en-US" altLang="zh-CN" sz="2200" baseline="-30000" dirty="0"/>
              <a:t>Cno=‘2’</a:t>
            </a:r>
            <a:r>
              <a:rPr lang="en-US" altLang="zh-CN" sz="2200" dirty="0"/>
              <a:t>(SC))={201215121,201215122}</a:t>
            </a:r>
          </a:p>
          <a:p>
            <a:pPr marL="205105" algn="just" fontAlgn="auto">
              <a:lnSpc>
                <a:spcPct val="100000"/>
              </a:lnSpc>
              <a:spcBef>
                <a:spcPts val="1000"/>
              </a:spcBef>
              <a:buNone/>
            </a:pPr>
            <a:endParaRPr lang="en-US" altLang="zh-CN" sz="2200" dirty="0"/>
          </a:p>
          <a:p>
            <a:pPr marL="205105" algn="just" fontAlgn="auto">
              <a:lnSpc>
                <a:spcPct val="100000"/>
              </a:lnSpc>
              <a:spcBef>
                <a:spcPts val="1000"/>
              </a:spcBef>
              <a:buNone/>
            </a:pPr>
            <a:r>
              <a:rPr lang="zh-CN" altLang="en-US" sz="2200" dirty="0">
                <a:ea typeface="黑体" panose="02010609060101010101" pitchFamily="49" charset="-122"/>
              </a:rPr>
              <a:t>例</a:t>
            </a:r>
            <a:r>
              <a:rPr lang="en-US" altLang="zh-CN" sz="2200" dirty="0">
                <a:ea typeface="黑体" panose="02010609060101010101" pitchFamily="49" charset="-122"/>
              </a:rPr>
              <a:t>2.12 </a:t>
            </a:r>
            <a:r>
              <a:rPr lang="zh-CN" altLang="en-US" sz="2200" dirty="0">
                <a:solidFill>
                  <a:srgbClr val="FF0000"/>
                </a:solidFill>
              </a:rPr>
              <a:t>查询</a:t>
            </a:r>
            <a:r>
              <a:rPr lang="zh-CN" altLang="en-US" sz="2200" dirty="0"/>
              <a:t>至少</a:t>
            </a:r>
            <a:r>
              <a:rPr lang="zh-CN" altLang="en-US" sz="2200" dirty="0">
                <a:solidFill>
                  <a:srgbClr val="FF0000"/>
                </a:solidFill>
              </a:rPr>
              <a:t>选修</a:t>
            </a:r>
            <a:r>
              <a:rPr lang="zh-CN" altLang="en-US" sz="2200" dirty="0"/>
              <a:t>了一门其直接先行课为</a:t>
            </a:r>
            <a:r>
              <a:rPr lang="en-US" altLang="zh-CN" sz="2200" dirty="0">
                <a:solidFill>
                  <a:srgbClr val="FF0000"/>
                </a:solidFill>
              </a:rPr>
              <a:t>5</a:t>
            </a:r>
            <a:r>
              <a:rPr lang="zh-CN" altLang="en-US" sz="2200" dirty="0">
                <a:solidFill>
                  <a:srgbClr val="FF0000"/>
                </a:solidFill>
              </a:rPr>
              <a:t>号课</a:t>
            </a:r>
            <a:r>
              <a:rPr lang="zh-CN" altLang="en-US" sz="2200" dirty="0"/>
              <a:t>的学生</a:t>
            </a:r>
            <a:r>
              <a:rPr lang="zh-CN" altLang="en-US" sz="2200" dirty="0">
                <a:solidFill>
                  <a:srgbClr val="FF0000"/>
                </a:solidFill>
              </a:rPr>
              <a:t>姓名</a:t>
            </a:r>
            <a:r>
              <a:rPr lang="en-US" altLang="zh-CN" sz="2200" dirty="0">
                <a:solidFill>
                  <a:schemeClr val="tx1"/>
                </a:solidFill>
              </a:rPr>
              <a:t>---</a:t>
            </a:r>
            <a:r>
              <a:rPr lang="zh-CN" altLang="en-US" sz="1800" dirty="0">
                <a:solidFill>
                  <a:schemeClr val="tx1"/>
                </a:solidFill>
              </a:rPr>
              <a:t>涉及三张表</a:t>
            </a:r>
          </a:p>
          <a:p>
            <a:pPr marL="205105" fontAlgn="auto">
              <a:lnSpc>
                <a:spcPct val="100000"/>
              </a:lnSpc>
              <a:spcBef>
                <a:spcPts val="1000"/>
              </a:spcBef>
              <a:buNone/>
            </a:pPr>
            <a:r>
              <a:rPr lang="zh-CN" altLang="en-US" sz="2200" dirty="0"/>
              <a:t>   </a:t>
            </a:r>
            <a:r>
              <a:rPr lang="en-US" altLang="zh-CN" sz="2200" dirty="0"/>
              <a:t>π</a:t>
            </a:r>
            <a:r>
              <a:rPr lang="en-US" altLang="zh-CN" sz="2200" baseline="-30000" dirty="0"/>
              <a:t>Sname</a:t>
            </a:r>
            <a:r>
              <a:rPr lang="en-US" altLang="zh-CN" sz="2200" dirty="0"/>
              <a:t>(σ</a:t>
            </a:r>
            <a:r>
              <a:rPr lang="en-US" altLang="zh-CN" sz="2200" baseline="-30000" dirty="0"/>
              <a:t>Cpno=‘5</a:t>
            </a:r>
            <a:r>
              <a:rPr lang="en-US" altLang="zh-CN" sz="2200" baseline="-30000" dirty="0">
                <a:solidFill>
                  <a:schemeClr val="tx1"/>
                </a:solidFill>
              </a:rPr>
              <a:t>’</a:t>
            </a:r>
            <a:r>
              <a:rPr lang="en-US" altLang="zh-CN" sz="2200" dirty="0">
                <a:solidFill>
                  <a:schemeClr val="tx1"/>
                </a:solidFill>
              </a:rPr>
              <a:t>(Course  SC  π</a:t>
            </a:r>
            <a:r>
              <a:rPr lang="en-US" altLang="zh-CN" sz="2200" baseline="-30000" dirty="0"/>
              <a:t>Sno,Sname </a:t>
            </a:r>
            <a:r>
              <a:rPr lang="en-US" altLang="zh-CN" sz="2200" dirty="0"/>
              <a:t>(Student))</a:t>
            </a:r>
            <a:r>
              <a:rPr lang="en-US" altLang="zh-CN" sz="2200" dirty="0">
                <a:ea typeface="黑体" panose="02010609060101010101" pitchFamily="49" charset="-122"/>
              </a:rPr>
              <a:t> </a:t>
            </a:r>
            <a:r>
              <a:rPr lang="zh-CN" altLang="en-US" sz="2200" dirty="0"/>
              <a:t> </a:t>
            </a:r>
            <a:endParaRPr lang="en-US" altLang="zh-CN" sz="2200" dirty="0"/>
          </a:p>
          <a:p>
            <a:pPr marL="205105" fontAlgn="auto">
              <a:lnSpc>
                <a:spcPct val="100000"/>
              </a:lnSpc>
              <a:spcBef>
                <a:spcPts val="1000"/>
              </a:spcBef>
              <a:buNone/>
            </a:pPr>
            <a:r>
              <a:rPr lang="zh-CN" altLang="en-US" sz="2200" dirty="0"/>
              <a:t>或    </a:t>
            </a:r>
          </a:p>
          <a:p>
            <a:pPr marL="205105" algn="just" fontAlgn="auto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200" dirty="0"/>
              <a:t>   π</a:t>
            </a:r>
            <a:r>
              <a:rPr lang="en-US" altLang="zh-CN" sz="2200" baseline="-30000" dirty="0"/>
              <a:t>Sname</a:t>
            </a:r>
            <a:r>
              <a:rPr lang="en-US" altLang="zh-CN" sz="2200" dirty="0"/>
              <a:t>(π</a:t>
            </a:r>
            <a:r>
              <a:rPr lang="en-US" altLang="zh-CN" sz="2200" baseline="-30000" dirty="0"/>
              <a:t>Sno</a:t>
            </a:r>
            <a:r>
              <a:rPr lang="en-US" altLang="zh-CN" sz="2200" dirty="0">
                <a:solidFill>
                  <a:schemeClr val="tx1"/>
                </a:solidFill>
              </a:rPr>
              <a:t>(σ</a:t>
            </a:r>
            <a:r>
              <a:rPr lang="en-US" altLang="zh-CN" sz="2200" baseline="-30000" dirty="0">
                <a:solidFill>
                  <a:schemeClr val="tx1"/>
                </a:solidFill>
              </a:rPr>
              <a:t>Cpno='5'</a:t>
            </a:r>
            <a:r>
              <a:rPr lang="en-US" altLang="zh-CN" sz="2200" dirty="0">
                <a:solidFill>
                  <a:schemeClr val="tx1"/>
                </a:solidFill>
              </a:rPr>
              <a:t>(Course)  SC)</a:t>
            </a:r>
            <a:r>
              <a:rPr lang="en-US" altLang="zh-CN" sz="2200" dirty="0">
                <a:solidFill>
                  <a:srgbClr val="E02920"/>
                </a:solidFill>
              </a:rPr>
              <a:t>  </a:t>
            </a:r>
            <a:r>
              <a:rPr lang="en-US" altLang="zh-CN" sz="2200" dirty="0"/>
              <a:t>π</a:t>
            </a:r>
            <a:r>
              <a:rPr lang="en-US" altLang="zh-CN" sz="2200" baseline="-30000" dirty="0"/>
              <a:t>Sno,Sname </a:t>
            </a:r>
            <a:r>
              <a:rPr lang="en-US" altLang="zh-CN" sz="2200" dirty="0"/>
              <a:t>(Student))</a:t>
            </a:r>
            <a:r>
              <a:rPr lang="en-US" altLang="zh-CN" sz="2200" dirty="0">
                <a:ea typeface="黑体" panose="02010609060101010101" pitchFamily="49" charset="-122"/>
              </a:rPr>
              <a:t> </a:t>
            </a:r>
          </a:p>
          <a:p>
            <a:pPr marL="205105" algn="just" fontAlgn="auto">
              <a:lnSpc>
                <a:spcPct val="100000"/>
              </a:lnSpc>
              <a:spcBef>
                <a:spcPts val="1000"/>
              </a:spcBef>
              <a:buNone/>
            </a:pPr>
            <a:endParaRPr lang="en-US" altLang="zh-CN" sz="2200" dirty="0">
              <a:ea typeface="黑体" panose="02010609060101010101" pitchFamily="49" charset="-122"/>
            </a:endParaRPr>
          </a:p>
          <a:p>
            <a:pPr marL="205105" algn="just" fontAlgn="auto">
              <a:lnSpc>
                <a:spcPct val="100000"/>
              </a:lnSpc>
              <a:spcBef>
                <a:spcPts val="1000"/>
              </a:spcBef>
              <a:buClr>
                <a:schemeClr val="hlink"/>
              </a:buClr>
              <a:buNone/>
            </a:pPr>
            <a:r>
              <a:rPr lang="zh-CN" altLang="en-US" sz="2200" dirty="0">
                <a:ea typeface="黑体" panose="02010609060101010101" pitchFamily="49" charset="-122"/>
              </a:rPr>
              <a:t>例</a:t>
            </a:r>
            <a:r>
              <a:rPr lang="en-US" altLang="zh-CN" sz="2200" dirty="0">
                <a:ea typeface="黑体" panose="02010609060101010101" pitchFamily="49" charset="-122"/>
              </a:rPr>
              <a:t>2.13 </a:t>
            </a:r>
            <a:r>
              <a:rPr lang="zh-CN" altLang="en-US" sz="2200" dirty="0">
                <a:solidFill>
                  <a:srgbClr val="FF0000"/>
                </a:solidFill>
              </a:rPr>
              <a:t>查询选修</a:t>
            </a:r>
            <a:r>
              <a:rPr lang="zh-CN" altLang="en-US" sz="2200" dirty="0"/>
              <a:t>了</a:t>
            </a:r>
            <a:r>
              <a:rPr lang="zh-CN" altLang="en-US" sz="2200" dirty="0">
                <a:solidFill>
                  <a:srgbClr val="FF0000"/>
                </a:solidFill>
              </a:rPr>
              <a:t>全部课</a:t>
            </a:r>
            <a:r>
              <a:rPr lang="zh-CN" altLang="en-US" sz="2200" dirty="0"/>
              <a:t>的学生学号和</a:t>
            </a:r>
            <a:r>
              <a:rPr lang="zh-CN" altLang="en-US" sz="2200" dirty="0">
                <a:solidFill>
                  <a:srgbClr val="FF0000"/>
                </a:solidFill>
              </a:rPr>
              <a:t>姓名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---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涉及三张表</a:t>
            </a:r>
          </a:p>
          <a:p>
            <a:pPr marL="205105" fontAlgn="auto">
              <a:lnSpc>
                <a:spcPct val="100000"/>
              </a:lnSpc>
              <a:spcBef>
                <a:spcPts val="1000"/>
              </a:spcBef>
              <a:buClr>
                <a:schemeClr val="hlink"/>
              </a:buClr>
              <a:buNone/>
            </a:pPr>
            <a:r>
              <a:rPr lang="zh-CN" altLang="en-US" sz="2200" dirty="0"/>
              <a:t>   </a:t>
            </a:r>
            <a:r>
              <a:rPr lang="en-US" altLang="zh-CN" sz="2200" dirty="0"/>
              <a:t>π</a:t>
            </a:r>
            <a:r>
              <a:rPr lang="en-US" altLang="zh-CN" sz="2200" baseline="-30000" dirty="0"/>
              <a:t>Sno,Cno</a:t>
            </a:r>
            <a:r>
              <a:rPr lang="en-US" altLang="zh-CN" sz="2200" dirty="0"/>
              <a:t>(SC)÷π</a:t>
            </a:r>
            <a:r>
              <a:rPr lang="en-US" altLang="zh-CN" sz="2200" baseline="-30000" dirty="0"/>
              <a:t>Cno</a:t>
            </a:r>
            <a:r>
              <a:rPr lang="en-US" altLang="zh-CN" sz="2200" dirty="0"/>
              <a:t>(Course)</a:t>
            </a:r>
            <a:r>
              <a:rPr lang="zh-CN" altLang="en-US" sz="2200" dirty="0"/>
              <a:t>  </a:t>
            </a:r>
            <a:r>
              <a:rPr lang="en-US" altLang="zh-CN" sz="2200" dirty="0"/>
              <a:t>π</a:t>
            </a:r>
            <a:r>
              <a:rPr lang="en-US" altLang="zh-CN" sz="2200" baseline="-30000" dirty="0"/>
              <a:t>Sno,Sname</a:t>
            </a:r>
            <a:r>
              <a:rPr lang="en-US" altLang="zh-CN" sz="2200" dirty="0"/>
              <a:t>(Student)</a:t>
            </a:r>
            <a:r>
              <a:rPr lang="zh-CN" altLang="en-US" sz="2200" dirty="0"/>
              <a:t> </a:t>
            </a:r>
          </a:p>
          <a:p>
            <a:pPr algn="just" eaLnBrk="1" hangingPunct="1">
              <a:lnSpc>
                <a:spcPct val="150000"/>
              </a:lnSpc>
              <a:buNone/>
            </a:pPr>
            <a:endParaRPr lang="zh-CN" altLang="en-US" sz="2200" dirty="0"/>
          </a:p>
        </p:txBody>
      </p:sp>
      <p:grpSp>
        <p:nvGrpSpPr>
          <p:cNvPr id="118788" name="Group 4"/>
          <p:cNvGrpSpPr/>
          <p:nvPr/>
        </p:nvGrpSpPr>
        <p:grpSpPr>
          <a:xfrm rot="10800000">
            <a:off x="3676650" y="2780658"/>
            <a:ext cx="990600" cy="904434"/>
            <a:chOff x="6431" y="11828"/>
            <a:chExt cx="705" cy="363"/>
          </a:xfrm>
        </p:grpSpPr>
        <p:sp>
          <p:nvSpPr>
            <p:cNvPr id="118802" name="AutoShape 5"/>
            <p:cNvSpPr/>
            <p:nvPr/>
          </p:nvSpPr>
          <p:spPr>
            <a:xfrm rot="5400000" flipV="1">
              <a:off x="6769" y="1184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8803" name="Text Box 6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lvl="0" algn="just" eaLnBrk="0" hangingPunct="0"/>
              <a:r>
                <a:rPr lang="en-US" altLang="zh-CN" sz="600" i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8789" name="Group 7"/>
          <p:cNvGrpSpPr/>
          <p:nvPr/>
        </p:nvGrpSpPr>
        <p:grpSpPr>
          <a:xfrm rot="10800000">
            <a:off x="4157663" y="2856865"/>
            <a:ext cx="990600" cy="904875"/>
            <a:chOff x="6431" y="11828"/>
            <a:chExt cx="705" cy="363"/>
          </a:xfrm>
        </p:grpSpPr>
        <p:sp>
          <p:nvSpPr>
            <p:cNvPr id="118800" name="AutoShape 8"/>
            <p:cNvSpPr/>
            <p:nvPr/>
          </p:nvSpPr>
          <p:spPr>
            <a:xfrm rot="5400000" flipV="1">
              <a:off x="6691" y="11885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8801" name="Text Box 9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lvl="0" algn="just" eaLnBrk="0" hangingPunct="0"/>
              <a:r>
                <a:rPr lang="en-US" altLang="zh-CN" sz="600" i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8790" name="Group 7"/>
          <p:cNvGrpSpPr/>
          <p:nvPr/>
        </p:nvGrpSpPr>
        <p:grpSpPr>
          <a:xfrm rot="10800000">
            <a:off x="4198938" y="3773170"/>
            <a:ext cx="990600" cy="903288"/>
            <a:chOff x="6431" y="11828"/>
            <a:chExt cx="705" cy="363"/>
          </a:xfrm>
        </p:grpSpPr>
        <p:sp>
          <p:nvSpPr>
            <p:cNvPr id="118798" name="AutoShape 8"/>
            <p:cNvSpPr/>
            <p:nvPr/>
          </p:nvSpPr>
          <p:spPr>
            <a:xfrm rot="5400000" flipV="1">
              <a:off x="6699" y="11904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8799" name="Text Box 9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lvl="0" algn="just" eaLnBrk="0" hangingPunct="0"/>
              <a:r>
                <a:rPr lang="en-US" altLang="zh-CN" sz="600" i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8791" name="Group 7"/>
          <p:cNvGrpSpPr/>
          <p:nvPr/>
        </p:nvGrpSpPr>
        <p:grpSpPr>
          <a:xfrm rot="10800000">
            <a:off x="4928235" y="3785235"/>
            <a:ext cx="990600" cy="904875"/>
            <a:chOff x="6431" y="11828"/>
            <a:chExt cx="705" cy="363"/>
          </a:xfrm>
        </p:grpSpPr>
        <p:sp>
          <p:nvSpPr>
            <p:cNvPr id="118796" name="AutoShape 8"/>
            <p:cNvSpPr/>
            <p:nvPr/>
          </p:nvSpPr>
          <p:spPr>
            <a:xfrm rot="5400000" flipV="1">
              <a:off x="6707" y="11913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8797" name="Text Box 9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lvl="0" algn="just" eaLnBrk="0" hangingPunct="0"/>
              <a:r>
                <a:rPr lang="en-US" altLang="zh-CN" sz="600" i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8793" name="Group 7"/>
          <p:cNvGrpSpPr/>
          <p:nvPr/>
        </p:nvGrpSpPr>
        <p:grpSpPr>
          <a:xfrm rot="10800000">
            <a:off x="3964623" y="5175250"/>
            <a:ext cx="990600" cy="904875"/>
            <a:chOff x="6431" y="11828"/>
            <a:chExt cx="705" cy="363"/>
          </a:xfrm>
        </p:grpSpPr>
        <p:sp>
          <p:nvSpPr>
            <p:cNvPr id="118794" name="AutoShape 8"/>
            <p:cNvSpPr/>
            <p:nvPr/>
          </p:nvSpPr>
          <p:spPr>
            <a:xfrm rot="5400000" flipV="1">
              <a:off x="6707" y="11945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8795" name="Text Box 9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lvl="0" algn="just" eaLnBrk="0" hangingPunct="0"/>
              <a:r>
                <a:rPr lang="en-US" altLang="zh-CN" sz="600" i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 smtClean="0"/>
              <a:t>关系代数小结</a:t>
            </a:r>
            <a:endParaRPr lang="zh-CN" altLang="en-US" sz="3600" dirty="0"/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sz="2400" dirty="0" smtClean="0"/>
              <a:t>关系代数用</a:t>
            </a:r>
            <a:r>
              <a:rPr lang="zh-CN" altLang="zh-CN" sz="2400" dirty="0"/>
              <a:t>对</a:t>
            </a:r>
            <a:r>
              <a:rPr lang="zh-CN" altLang="zh-CN" sz="2400" dirty="0" smtClean="0">
                <a:solidFill>
                  <a:srgbClr val="FF0000"/>
                </a:solidFill>
              </a:rPr>
              <a:t>关系</a:t>
            </a:r>
            <a:r>
              <a:rPr lang="zh-CN" altLang="en-US" sz="2400" dirty="0" smtClean="0">
                <a:solidFill>
                  <a:srgbClr val="FF0000"/>
                </a:solidFill>
              </a:rPr>
              <a:t>在数学意义上</a:t>
            </a:r>
            <a:r>
              <a:rPr lang="zh-CN" altLang="zh-CN" sz="2400" dirty="0" smtClean="0"/>
              <a:t>的</a:t>
            </a:r>
            <a:r>
              <a:rPr lang="zh-CN" altLang="zh-CN" sz="2400" dirty="0">
                <a:solidFill>
                  <a:schemeClr val="tx1"/>
                </a:solidFill>
              </a:rPr>
              <a:t>运算来表达</a:t>
            </a:r>
            <a:r>
              <a:rPr lang="zh-CN" altLang="zh-CN" sz="2400" dirty="0">
                <a:solidFill>
                  <a:srgbClr val="FF0000"/>
                </a:solidFill>
              </a:rPr>
              <a:t>查询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 smtClean="0"/>
              <a:t>两类</a:t>
            </a:r>
            <a:r>
              <a:rPr lang="zh-CN" altLang="zh-CN" sz="2400" dirty="0" smtClean="0"/>
              <a:t>关系代数</a:t>
            </a:r>
            <a:r>
              <a:rPr lang="zh-CN" altLang="en-US" sz="2400" dirty="0" smtClean="0"/>
              <a:t>运算</a:t>
            </a:r>
            <a:r>
              <a:rPr lang="zh-CN" altLang="zh-CN" sz="2400" dirty="0" smtClean="0"/>
              <a:t>：</a:t>
            </a:r>
            <a:r>
              <a:rPr lang="zh-CN" altLang="zh-CN" sz="2400" dirty="0"/>
              <a:t>集合</a:t>
            </a:r>
            <a:r>
              <a:rPr lang="zh-CN" altLang="zh-CN" sz="2400" dirty="0" smtClean="0"/>
              <a:t>运算和</a:t>
            </a:r>
            <a:r>
              <a:rPr lang="zh-CN" altLang="zh-CN" sz="2400" dirty="0"/>
              <a:t>专门的关系</a:t>
            </a:r>
            <a:r>
              <a:rPr lang="zh-CN" altLang="zh-CN" sz="2400" dirty="0" smtClean="0"/>
              <a:t>运算</a:t>
            </a:r>
            <a:endParaRPr lang="en-US" altLang="zh-CN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46200" y="2428240"/>
          <a:ext cx="6048375" cy="3521710"/>
        </p:xfrm>
        <a:graphic>
          <a:graphicData uri="http://schemas.openxmlformats.org/drawingml/2006/table">
            <a:tbl>
              <a:tblPr/>
              <a:tblGrid>
                <a:gridCol w="2015490"/>
                <a:gridCol w="2016125"/>
                <a:gridCol w="2016760"/>
              </a:tblGrid>
              <a:tr h="412750"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运　算　符</a:t>
                      </a: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含　义</a:t>
                      </a: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 rowSpan="4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en-US" altLang="zh-CN" sz="2000" b="0" kern="100" dirty="0" smtClean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传统集合</a:t>
                      </a:r>
                      <a:r>
                        <a:rPr lang="zh-CN" sz="2000" b="1" kern="100" dirty="0" smtClean="0">
                          <a:latin typeface="Times New Roman" panose="02020603050405020304"/>
                          <a:cs typeface="Times New Roman" panose="02020603050405020304"/>
                        </a:rPr>
                        <a:t>运算</a:t>
                      </a:r>
                      <a:endParaRPr lang="zh-CN" sz="20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∪</a:t>
                      </a: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并</a:t>
                      </a: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-</a:t>
                      </a:r>
                      <a:endParaRPr lang="zh-CN" sz="20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差</a:t>
                      </a: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 panose="02020603050405020304"/>
                          <a:cs typeface="Times New Roman" panose="02020603050405020304"/>
                        </a:rPr>
                        <a:t>∩</a:t>
                      </a:r>
                      <a:endParaRPr lang="zh-CN" sz="20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 panose="02020603050405020304"/>
                          <a:cs typeface="Times New Roman" panose="02020603050405020304"/>
                        </a:rPr>
                        <a:t>交</a:t>
                      </a:r>
                      <a:endParaRPr lang="zh-CN" sz="20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 panose="02020603050405020304"/>
                          <a:cs typeface="Times New Roman" panose="02020603050405020304"/>
                        </a:rPr>
                        <a:t>×</a:t>
                      </a:r>
                      <a:endParaRPr lang="zh-CN" sz="20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 panose="02020603050405020304"/>
                          <a:cs typeface="Times New Roman" panose="02020603050405020304"/>
                        </a:rPr>
                        <a:t>笛卡尔积</a:t>
                      </a:r>
                      <a:endParaRPr lang="zh-CN" sz="20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 rowSpan="4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en-US" altLang="zh-CN" sz="2000" b="1" kern="100" dirty="0" smtClean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latin typeface="Times New Roman" panose="02020603050405020304"/>
                          <a:cs typeface="Times New Roman" panose="02020603050405020304"/>
                        </a:rPr>
                        <a:t>专门的关系</a:t>
                      </a:r>
                      <a:endParaRPr lang="zh-CN" sz="20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latin typeface="Times New Roman" panose="02020603050405020304"/>
                          <a:cs typeface="Times New Roman" panose="02020603050405020304"/>
                        </a:rPr>
                        <a:t>运算</a:t>
                      </a:r>
                      <a:endParaRPr lang="zh-CN" sz="20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b="1" i="1" kern="100" dirty="0">
                          <a:latin typeface="Times New Roman" panose="02020603050405020304"/>
                          <a:cs typeface="Times New Roman" panose="02020603050405020304"/>
                        </a:rPr>
                        <a:t>σ</a:t>
                      </a:r>
                      <a:endParaRPr lang="zh-CN" sz="20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 panose="02020603050405020304"/>
                          <a:cs typeface="Times New Roman" panose="02020603050405020304"/>
                        </a:rPr>
                        <a:t>选择</a:t>
                      </a:r>
                      <a:endParaRPr lang="zh-CN" sz="20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 panose="02020603050405020304"/>
                          <a:cs typeface="Times New Roman" panose="02020603050405020304"/>
                        </a:rPr>
                        <a:t>π</a:t>
                      </a:r>
                      <a:endParaRPr lang="zh-CN" sz="20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 panose="02020603050405020304"/>
                          <a:cs typeface="Times New Roman" panose="02020603050405020304"/>
                        </a:rPr>
                        <a:t>投影</a:t>
                      </a:r>
                      <a:endParaRPr lang="zh-CN" sz="20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 panose="02020603050405020304"/>
                          <a:cs typeface="Times New Roman" panose="02020603050405020304"/>
                        </a:rPr>
                        <a:t>连接</a:t>
                      </a:r>
                      <a:endParaRPr lang="zh-CN" sz="20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 panose="02020603050405020304"/>
                          <a:cs typeface="Times New Roman" panose="02020603050405020304"/>
                        </a:rPr>
                        <a:t>÷</a:t>
                      </a:r>
                      <a:endParaRPr lang="zh-CN" sz="20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 panose="02020603050405020304"/>
                          <a:cs typeface="Times New Roman" panose="02020603050405020304"/>
                        </a:rPr>
                        <a:t>除</a:t>
                      </a:r>
                      <a:endParaRPr lang="zh-CN" sz="20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3600" dirty="0"/>
              <a:t>第二章 关系数据库</a:t>
            </a:r>
          </a:p>
        </p:txBody>
      </p:sp>
      <p:sp>
        <p:nvSpPr>
          <p:cNvPr id="12185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2.1  </a:t>
            </a:r>
            <a:r>
              <a:rPr lang="zh-CN" altLang="en-US" sz="2800" dirty="0"/>
              <a:t>关系模型概述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2.2  </a:t>
            </a:r>
            <a:r>
              <a:rPr lang="zh-CN" altLang="en-US" sz="2800" dirty="0"/>
              <a:t>关系数据结构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2.3  </a:t>
            </a:r>
            <a:r>
              <a:rPr lang="zh-CN" altLang="en-US" sz="2800" dirty="0"/>
              <a:t>关系的完整性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2.4  </a:t>
            </a:r>
            <a:r>
              <a:rPr lang="zh-CN" altLang="en-US" sz="2800" dirty="0"/>
              <a:t>关系代数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2.5  *</a:t>
            </a:r>
            <a:r>
              <a:rPr lang="zh-CN" altLang="en-US" sz="2800" dirty="0"/>
              <a:t>关系演算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8E0000"/>
                </a:solidFill>
              </a:rPr>
              <a:t>2.6  </a:t>
            </a:r>
            <a:r>
              <a:rPr lang="zh-CN" altLang="en-US" sz="2800" dirty="0">
                <a:solidFill>
                  <a:srgbClr val="8E0000"/>
                </a:solidFill>
              </a:rPr>
              <a:t>小结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6C6C6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6C6C6C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5585</Words>
  <Application>WPS 演示</Application>
  <PresentationFormat>自定义</PresentationFormat>
  <Paragraphs>1361</Paragraphs>
  <Slides>104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104</vt:i4>
      </vt:variant>
    </vt:vector>
  </HeadingPairs>
  <TitlesOfParts>
    <vt:vector size="107" baseType="lpstr">
      <vt:lpstr>Office 主题</vt:lpstr>
      <vt:lpstr>Microsoft 公式 3.0</vt:lpstr>
      <vt:lpstr>Microsoft Word 97 - 2003 Document</vt:lpstr>
      <vt:lpstr>数据库系统概论  An Introduction to Database System  第二章 关系数据库</vt:lpstr>
      <vt:lpstr>关系数据库简介</vt:lpstr>
      <vt:lpstr>关系数据库</vt:lpstr>
      <vt:lpstr>关系数据结构及形式化定义</vt:lpstr>
      <vt:lpstr>关系</vt:lpstr>
      <vt:lpstr>域（Domain）</vt:lpstr>
      <vt:lpstr>笛卡尔积（Cartesian Product）</vt:lpstr>
      <vt:lpstr>笛卡尔积</vt:lpstr>
      <vt:lpstr>笛卡尔积</vt:lpstr>
      <vt:lpstr>笛卡尔积</vt:lpstr>
      <vt:lpstr>笛卡尔积</vt:lpstr>
      <vt:lpstr> </vt:lpstr>
      <vt:lpstr>关系</vt:lpstr>
      <vt:lpstr>与关系有关的概念</vt:lpstr>
      <vt:lpstr>关系</vt:lpstr>
      <vt:lpstr>关系</vt:lpstr>
      <vt:lpstr>关系</vt:lpstr>
      <vt:lpstr>关系数据结构</vt:lpstr>
      <vt:lpstr>关系模式</vt:lpstr>
      <vt:lpstr>什么是关系模式</vt:lpstr>
      <vt:lpstr>定义关系模式</vt:lpstr>
      <vt:lpstr>定义关系模式 </vt:lpstr>
      <vt:lpstr>定义关系模式 </vt:lpstr>
      <vt:lpstr>关系数据结构</vt:lpstr>
      <vt:lpstr>关系数据库</vt:lpstr>
      <vt:lpstr>关系数据结构</vt:lpstr>
      <vt:lpstr>关系模型的存储结构</vt:lpstr>
      <vt:lpstr>第二章 关系数据库</vt:lpstr>
      <vt:lpstr>基本的关系操作</vt:lpstr>
      <vt:lpstr>关系操作语言</vt:lpstr>
      <vt:lpstr>第二章 关系数据库</vt:lpstr>
      <vt:lpstr>关系的完整性</vt:lpstr>
      <vt:lpstr>关系的完整性约束规则</vt:lpstr>
      <vt:lpstr>实体自身完整性</vt:lpstr>
      <vt:lpstr>关系的完整性</vt:lpstr>
      <vt:lpstr>相互参照完整性</vt:lpstr>
      <vt:lpstr>关系间的引用</vt:lpstr>
      <vt:lpstr>关系间的引用</vt:lpstr>
      <vt:lpstr>关系间的引用</vt:lpstr>
      <vt:lpstr>外码</vt:lpstr>
      <vt:lpstr>外码</vt:lpstr>
      <vt:lpstr>参照完整性规则</vt:lpstr>
      <vt:lpstr>参照完整性规则</vt:lpstr>
      <vt:lpstr>参照完整性规则</vt:lpstr>
      <vt:lpstr>参照完整性规则</vt:lpstr>
      <vt:lpstr>关系的完整性</vt:lpstr>
      <vt:lpstr>用户定义的完整性</vt:lpstr>
      <vt:lpstr>用户定义的完整性</vt:lpstr>
      <vt:lpstr>小结</vt:lpstr>
      <vt:lpstr>第二章 关系数据库</vt:lpstr>
      <vt:lpstr>关系代数</vt:lpstr>
      <vt:lpstr>关系代数</vt:lpstr>
      <vt:lpstr>并</vt:lpstr>
      <vt:lpstr>并</vt:lpstr>
      <vt:lpstr>差</vt:lpstr>
      <vt:lpstr>差</vt:lpstr>
      <vt:lpstr>交</vt:lpstr>
      <vt:lpstr>交 </vt:lpstr>
      <vt:lpstr>笛卡尔积</vt:lpstr>
      <vt:lpstr>笛卡尔积 </vt:lpstr>
      <vt:lpstr>关系代数</vt:lpstr>
      <vt:lpstr>专门的关系运算</vt:lpstr>
      <vt:lpstr>关系代数</vt:lpstr>
      <vt:lpstr>专门的关系运算</vt:lpstr>
      <vt:lpstr>专门的关系运算</vt:lpstr>
      <vt:lpstr>专门的关系运算</vt:lpstr>
      <vt:lpstr>专门的关系运算</vt:lpstr>
      <vt:lpstr>专门的关系运算</vt:lpstr>
      <vt:lpstr>专门的关系运算</vt:lpstr>
      <vt:lpstr>专门的关系运算</vt:lpstr>
      <vt:lpstr>选择 </vt:lpstr>
      <vt:lpstr>选择</vt:lpstr>
      <vt:lpstr>选择</vt:lpstr>
      <vt:lpstr>投影 </vt:lpstr>
      <vt:lpstr>投影</vt:lpstr>
      <vt:lpstr>投影</vt:lpstr>
      <vt:lpstr>连接--用于实现涉及两个以上关系的查询</vt:lpstr>
      <vt:lpstr>连接</vt:lpstr>
      <vt:lpstr>连接</vt:lpstr>
      <vt:lpstr> 连接 </vt:lpstr>
      <vt:lpstr>连接</vt:lpstr>
      <vt:lpstr>连接</vt:lpstr>
      <vt:lpstr> 连接</vt:lpstr>
      <vt:lpstr>连接</vt:lpstr>
      <vt:lpstr>连接</vt:lpstr>
      <vt:lpstr>连接</vt:lpstr>
      <vt:lpstr>连接</vt:lpstr>
      <vt:lpstr>连接</vt:lpstr>
      <vt:lpstr>连接</vt:lpstr>
      <vt:lpstr>连接</vt:lpstr>
      <vt:lpstr>除运算  </vt:lpstr>
      <vt:lpstr>除运算</vt:lpstr>
      <vt:lpstr>除运算</vt:lpstr>
      <vt:lpstr>幻灯片 94</vt:lpstr>
      <vt:lpstr>综合举例</vt:lpstr>
      <vt:lpstr>综合举例</vt:lpstr>
      <vt:lpstr>综合举例</vt:lpstr>
      <vt:lpstr>关系代数小结</vt:lpstr>
      <vt:lpstr>第二章 关系数据库</vt:lpstr>
      <vt:lpstr>小结</vt:lpstr>
      <vt:lpstr>以关系作为逻辑模型的关系数据库小结</vt:lpstr>
      <vt:lpstr>以关系作为逻辑模型的关系数据库小结</vt:lpstr>
      <vt:lpstr>以关系作为逻辑模型的关系数据库小结</vt:lpstr>
      <vt:lpstr>幻灯片 104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Hicksky</dc:creator>
  <cp:lastModifiedBy>admin</cp:lastModifiedBy>
  <cp:revision>135</cp:revision>
  <dcterms:created xsi:type="dcterms:W3CDTF">2017-05-22T03:08:00Z</dcterms:created>
  <dcterms:modified xsi:type="dcterms:W3CDTF">2018-08-27T12:16:37Z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