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sldIdLst>
    <p:sldId id="717" r:id="rId3"/>
    <p:sldId id="718" r:id="rId4"/>
    <p:sldId id="719" r:id="rId5"/>
    <p:sldId id="720" r:id="rId6"/>
    <p:sldId id="721" r:id="rId7"/>
    <p:sldId id="722" r:id="rId8"/>
    <p:sldId id="723" r:id="rId9"/>
    <p:sldId id="724" r:id="rId10"/>
    <p:sldId id="725" r:id="rId11"/>
    <p:sldId id="726" r:id="rId12"/>
    <p:sldId id="727" r:id="rId13"/>
    <p:sldId id="728" r:id="rId14"/>
    <p:sldId id="729" r:id="rId15"/>
    <p:sldId id="733" r:id="rId16"/>
    <p:sldId id="734" r:id="rId17"/>
    <p:sldId id="735" r:id="rId18"/>
    <p:sldId id="736" r:id="rId19"/>
    <p:sldId id="737" r:id="rId20"/>
    <p:sldId id="738" r:id="rId21"/>
    <p:sldId id="739" r:id="rId22"/>
    <p:sldId id="740" r:id="rId23"/>
    <p:sldId id="741" r:id="rId24"/>
    <p:sldId id="742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54" r:id="rId37"/>
    <p:sldId id="755" r:id="rId38"/>
    <p:sldId id="756" r:id="rId39"/>
    <p:sldId id="757" r:id="rId40"/>
    <p:sldId id="758" r:id="rId41"/>
    <p:sldId id="759" r:id="rId42"/>
    <p:sldId id="760" r:id="rId43"/>
    <p:sldId id="761" r:id="rId44"/>
    <p:sldId id="762" r:id="rId45"/>
    <p:sldId id="763" r:id="rId46"/>
    <p:sldId id="764" r:id="rId47"/>
    <p:sldId id="765" r:id="rId48"/>
    <p:sldId id="766" r:id="rId49"/>
    <p:sldId id="767" r:id="rId50"/>
    <p:sldId id="769" r:id="rId51"/>
    <p:sldId id="770" r:id="rId52"/>
    <p:sldId id="771" r:id="rId53"/>
    <p:sldId id="772" r:id="rId54"/>
    <p:sldId id="773" r:id="rId55"/>
    <p:sldId id="774" r:id="rId56"/>
    <p:sldId id="775" r:id="rId57"/>
    <p:sldId id="776" r:id="rId58"/>
    <p:sldId id="777" r:id="rId59"/>
    <p:sldId id="778" r:id="rId60"/>
    <p:sldId id="779" r:id="rId61"/>
    <p:sldId id="780" r:id="rId62"/>
    <p:sldId id="781" r:id="rId63"/>
    <p:sldId id="782" r:id="rId64"/>
    <p:sldId id="783" r:id="rId65"/>
    <p:sldId id="784" r:id="rId66"/>
    <p:sldId id="785" r:id="rId67"/>
    <p:sldId id="786" r:id="rId68"/>
    <p:sldId id="787" r:id="rId69"/>
    <p:sldId id="788" r:id="rId70"/>
    <p:sldId id="789" r:id="rId71"/>
    <p:sldId id="790" r:id="rId72"/>
    <p:sldId id="791" r:id="rId73"/>
    <p:sldId id="792" r:id="rId74"/>
    <p:sldId id="793" r:id="rId75"/>
    <p:sldId id="794" r:id="rId76"/>
    <p:sldId id="795" r:id="rId77"/>
    <p:sldId id="796" r:id="rId78"/>
    <p:sldId id="797" r:id="rId79"/>
    <p:sldId id="798" r:id="rId80"/>
    <p:sldId id="799" r:id="rId81"/>
    <p:sldId id="800" r:id="rId82"/>
    <p:sldId id="801" r:id="rId83"/>
    <p:sldId id="802" r:id="rId84"/>
    <p:sldId id="803" r:id="rId85"/>
    <p:sldId id="804" r:id="rId86"/>
    <p:sldId id="805" r:id="rId87"/>
    <p:sldId id="806" r:id="rId88"/>
    <p:sldId id="807" r:id="rId89"/>
    <p:sldId id="808" r:id="rId90"/>
    <p:sldId id="809" r:id="rId91"/>
    <p:sldId id="810" r:id="rId92"/>
    <p:sldId id="811" r:id="rId93"/>
    <p:sldId id="812" r:id="rId94"/>
    <p:sldId id="813" r:id="rId95"/>
    <p:sldId id="814" r:id="rId96"/>
    <p:sldId id="815" r:id="rId9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8E0000"/>
    <a:srgbClr val="1744CC"/>
    <a:srgbClr val="021EAE"/>
    <a:srgbClr val="A60000"/>
    <a:srgbClr val="C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-232" y="-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notesMaster" Target="notesMasters/notesMaster1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_LH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 algn="ctr">
              <a:defRPr sz="4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400800"/>
            <a:ext cx="2844800" cy="320675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i="0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3"/>
          </p:nvPr>
        </p:nvSpPr>
        <p:spPr>
          <a:xfrm>
            <a:off x="11144251" y="6500813"/>
            <a:ext cx="1047751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kern="120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/ 12</a:t>
            </a:r>
            <a:endParaRPr kumimoji="0" lang="en-US" altLang="zh-CN" sz="1800" b="1" i="0" kern="120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11300" y="228058"/>
            <a:ext cx="10176933" cy="55816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40267" y="1149985"/>
            <a:ext cx="11293687" cy="51835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0713720" y="6473825"/>
            <a:ext cx="114469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D9BB5D0-35E4-459D-AEF3-FE4D7C45CC19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Document1.doc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Document2.doc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/>
          <p:nvPr/>
        </p:nvSpPr>
        <p:spPr>
          <a:xfrm>
            <a:off x="2101850" y="3159125"/>
            <a:ext cx="8137525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关系数据库标准语言</a:t>
            </a:r>
            <a:r>
              <a:rPr lang="en-US" altLang="zh-CN" sz="44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endParaRPr lang="en-US" altLang="zh-CN" sz="44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Rectangle 4"/>
          <p:cNvSpPr/>
          <p:nvPr/>
        </p:nvSpPr>
        <p:spPr>
          <a:xfrm>
            <a:off x="2030413" y="1143000"/>
            <a:ext cx="8208962" cy="19288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b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</a:b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An Introduction to Database System</a:t>
            </a:r>
            <a:endParaRPr lang="en-US" altLang="zh-CN" sz="36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4. </a:t>
            </a:r>
            <a:r>
              <a:rPr lang="zh-CN" altLang="en-US" sz="3600" dirty="0"/>
              <a:t>以同一种语法结构提供多种使用方式</a:t>
            </a:r>
            <a:endParaRPr lang="zh-CN" altLang="en-US" sz="3600" dirty="0"/>
          </a:p>
        </p:txBody>
      </p:sp>
      <p:sp>
        <p:nvSpPr>
          <p:cNvPr id="15363" name="Rectangle 1027"/>
          <p:cNvSpPr>
            <a:spLocks noGrp="1"/>
          </p:cNvSpPr>
          <p:nvPr>
            <p:ph type="body" idx="4294967295"/>
          </p:nvPr>
        </p:nvSpPr>
        <p:spPr>
          <a:xfrm>
            <a:off x="550985" y="1257788"/>
            <a:ext cx="8229600" cy="4854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是独立的语言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dirty="0"/>
              <a:t>    能够独立地用于联机交互的使用方式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又是嵌入式语言</a:t>
            </a:r>
            <a:endParaRPr lang="zh-CN" altLang="en-US" dirty="0"/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SQL</a:t>
            </a:r>
            <a:r>
              <a:rPr lang="zh-CN" altLang="en-US" dirty="0"/>
              <a:t>能够嵌入到高级语言（例如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）程序中，供程序员设计程序时使用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>
          <a:xfrm>
            <a:off x="3405188" y="0"/>
            <a:ext cx="8786812" cy="8223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5.</a:t>
            </a:r>
            <a:r>
              <a:rPr lang="zh-CN" altLang="en-US" sz="3600" dirty="0"/>
              <a:t>语言简洁，易学易用</a:t>
            </a:r>
            <a:endParaRPr lang="zh-CN" altLang="en-US" sz="3600" dirty="0"/>
          </a:p>
        </p:txBody>
      </p:sp>
      <p:sp>
        <p:nvSpPr>
          <p:cNvPr id="1028" name="Rectangle 3"/>
          <p:cNvSpPr>
            <a:spLocks noGrp="1"/>
          </p:cNvSpPr>
          <p:nvPr>
            <p:ph type="body" sz="half" idx="4294967295"/>
          </p:nvPr>
        </p:nvSpPr>
        <p:spPr>
          <a:xfrm>
            <a:off x="685800" y="1238568"/>
            <a:ext cx="7715250" cy="4983162"/>
          </a:xfrm>
        </p:spPr>
        <p:txBody>
          <a:bodyPr vert="horz" wrap="square" lIns="91440" tIns="45720" rIns="91440" bIns="45720" anchor="t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/>
            <a:r>
              <a:rPr lang="en-US" altLang="zh-CN" sz="2800" dirty="0"/>
              <a:t>SQL</a:t>
            </a:r>
            <a:r>
              <a:rPr lang="zh-CN" altLang="en-US" sz="2800" dirty="0"/>
              <a:t>功能极强，完成核心功能只用了</a:t>
            </a:r>
            <a:r>
              <a:rPr lang="en-US" altLang="zh-CN" sz="2800" dirty="0"/>
              <a:t>9</a:t>
            </a:r>
            <a:r>
              <a:rPr lang="zh-CN" altLang="en-US" sz="2800" dirty="0"/>
              <a:t>个动词。</a:t>
            </a:r>
            <a:endParaRPr lang="zh-CN" altLang="en-US" sz="2800" dirty="0"/>
          </a:p>
        </p:txBody>
      </p:sp>
      <p:graphicFrame>
        <p:nvGraphicFramePr>
          <p:cNvPr id="1026" name="Object 2"/>
          <p:cNvGraphicFramePr/>
          <p:nvPr>
            <p:ph sz="half" idx="4294967295"/>
          </p:nvPr>
        </p:nvGraphicFramePr>
        <p:xfrm>
          <a:off x="765810" y="2212023"/>
          <a:ext cx="8267700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224020" imgH="1891665" progId="Word.Document.8">
                  <p:embed/>
                </p:oleObj>
              </mc:Choice>
              <mc:Fallback>
                <p:oleObj name="" r:id="rId1" imgW="4224020" imgH="1891665" progId="Word.Document.8">
                  <p:embed/>
                  <p:pic>
                    <p:nvPicPr>
                      <p:cNvPr id="0" name="图片 1024" descr="image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5810" y="2212023"/>
                        <a:ext cx="8267700" cy="369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3.1 SQL</a:t>
            </a:r>
            <a:r>
              <a:rPr lang="zh-CN" altLang="en-US" sz="3600" dirty="0"/>
              <a:t>概述</a:t>
            </a:r>
            <a:endParaRPr lang="zh-CN" altLang="en-US" sz="3600" dirty="0"/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388449" y="1222619"/>
            <a:ext cx="8075612" cy="485457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/>
              <a:t>3.1.1  SQL </a:t>
            </a:r>
            <a:r>
              <a:rPr lang="zh-CN" altLang="en-US" dirty="0"/>
              <a:t>的产生与发展</a:t>
            </a:r>
            <a:endParaRPr lang="zh-CN" altLang="en-US" dirty="0"/>
          </a:p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/>
              <a:t>3.1.2  SQL</a:t>
            </a:r>
            <a:r>
              <a:rPr lang="zh-CN" altLang="en-US" dirty="0"/>
              <a:t>的特点</a:t>
            </a:r>
            <a:endParaRPr lang="zh-CN" altLang="en-US" dirty="0"/>
          </a:p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3.1.3  SQL</a:t>
            </a:r>
            <a:r>
              <a:rPr lang="zh-CN" altLang="en-US" dirty="0">
                <a:solidFill>
                  <a:srgbClr val="00B050"/>
                </a:solidFill>
              </a:rPr>
              <a:t>的基本概念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  <a:endParaRPr lang="zh-CN" altLang="en-US" sz="3600" dirty="0"/>
          </a:p>
        </p:txBody>
      </p:sp>
      <p:grpSp>
        <p:nvGrpSpPr>
          <p:cNvPr id="17411" name="Group 1055"/>
          <p:cNvGrpSpPr/>
          <p:nvPr/>
        </p:nvGrpSpPr>
        <p:grpSpPr>
          <a:xfrm>
            <a:off x="884604" y="2071932"/>
            <a:ext cx="7561263" cy="3816350"/>
            <a:chOff x="0" y="0"/>
            <a:chExt cx="4763" cy="2404"/>
          </a:xfrm>
        </p:grpSpPr>
        <p:sp>
          <p:nvSpPr>
            <p:cNvPr id="17413" name="Rectangle 1028"/>
            <p:cNvSpPr/>
            <p:nvPr/>
          </p:nvSpPr>
          <p:spPr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342900" indent="-342900"/>
              <a:r>
                <a:rPr lang="en-US" altLang="zh-CN" b="1" dirty="0">
                  <a:latin typeface="Arial" panose="020B0604020202020204" pitchFamily="34" charset="0"/>
                </a:rPr>
                <a:t>SQL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7414" name="Rectangle 1029"/>
            <p:cNvSpPr/>
            <p:nvPr/>
          </p:nvSpPr>
          <p:spPr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</a:rPr>
                <a:t>视图</a:t>
              </a:r>
              <a:r>
                <a:rPr lang="en-US" altLang="zh-CN" b="1" dirty="0">
                  <a:latin typeface="Arial" panose="020B0604020202020204" pitchFamily="34" charset="0"/>
                </a:rPr>
                <a:t>2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7415" name="Rectangle 1030"/>
            <p:cNvSpPr/>
            <p:nvPr/>
          </p:nvSpPr>
          <p:spPr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</a:rPr>
                <a:t>视图</a:t>
              </a:r>
              <a:r>
                <a:rPr lang="en-US" altLang="zh-CN" b="1" dirty="0">
                  <a:latin typeface="Arial" panose="020B0604020202020204" pitchFamily="34" charset="0"/>
                </a:rPr>
                <a:t>1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7416" name="Rectangle 1031"/>
            <p:cNvSpPr/>
            <p:nvPr/>
          </p:nvSpPr>
          <p:spPr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</a:rPr>
                <a:t>基本表</a:t>
              </a:r>
              <a:r>
                <a:rPr lang="en-US" altLang="zh-CN" b="1" dirty="0">
                  <a:latin typeface="Arial" panose="020B0604020202020204" pitchFamily="34" charset="0"/>
                </a:rPr>
                <a:t>2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7417" name="Rectangle 1032"/>
            <p:cNvSpPr/>
            <p:nvPr/>
          </p:nvSpPr>
          <p:spPr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</a:rPr>
                <a:t>基本表</a:t>
              </a:r>
              <a:r>
                <a:rPr lang="en-US" altLang="zh-CN" b="1" dirty="0">
                  <a:latin typeface="Arial" panose="020B0604020202020204" pitchFamily="34" charset="0"/>
                </a:rPr>
                <a:t>1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7418" name="Rectangle 1033"/>
            <p:cNvSpPr/>
            <p:nvPr/>
          </p:nvSpPr>
          <p:spPr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</a:rPr>
                <a:t>基本表</a:t>
              </a:r>
              <a:r>
                <a:rPr lang="en-US" altLang="zh-CN" b="1" dirty="0">
                  <a:latin typeface="Arial" panose="020B0604020202020204" pitchFamily="34" charset="0"/>
                </a:rPr>
                <a:t>3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7419" name="Rectangle 1034"/>
            <p:cNvSpPr/>
            <p:nvPr/>
          </p:nvSpPr>
          <p:spPr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</a:rPr>
                <a:t>基本表</a:t>
              </a:r>
              <a:r>
                <a:rPr lang="en-US" altLang="zh-CN" b="1" dirty="0">
                  <a:latin typeface="Arial" panose="020B0604020202020204" pitchFamily="34" charset="0"/>
                </a:rPr>
                <a:t>4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7420" name="Rectangle 1035"/>
            <p:cNvSpPr/>
            <p:nvPr/>
          </p:nvSpPr>
          <p:spPr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</a:rPr>
                <a:t>存储文件</a:t>
              </a:r>
              <a:r>
                <a:rPr lang="en-US" altLang="zh-CN" b="1" dirty="0">
                  <a:latin typeface="Arial" panose="020B0604020202020204" pitchFamily="34" charset="0"/>
                </a:rPr>
                <a:t>2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7421" name="Rectangle 1036"/>
            <p:cNvSpPr/>
            <p:nvPr/>
          </p:nvSpPr>
          <p:spPr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  <a:tileRect/>
            </a:gra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342900" indent="-342900"/>
              <a:r>
                <a:rPr lang="zh-CN" altLang="en-US" b="1" dirty="0">
                  <a:latin typeface="Arial" panose="020B0604020202020204" pitchFamily="34" charset="0"/>
                </a:rPr>
                <a:t>存储文件</a:t>
              </a:r>
              <a:r>
                <a:rPr lang="en-US" altLang="zh-CN" b="1" dirty="0">
                  <a:latin typeface="Arial" panose="020B0604020202020204" pitchFamily="34" charset="0"/>
                </a:rPr>
                <a:t>1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7422" name="Line 1037"/>
            <p:cNvSpPr/>
            <p:nvPr/>
          </p:nvSpPr>
          <p:spPr>
            <a:xfrm flipH="1">
              <a:off x="272" y="363"/>
              <a:ext cx="998" cy="99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7423" name="Line 1038"/>
            <p:cNvSpPr/>
            <p:nvPr/>
          </p:nvSpPr>
          <p:spPr>
            <a:xfrm>
              <a:off x="1451" y="363"/>
              <a:ext cx="0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7424" name="Line 1039"/>
            <p:cNvSpPr/>
            <p:nvPr/>
          </p:nvSpPr>
          <p:spPr>
            <a:xfrm>
              <a:off x="1451" y="1043"/>
              <a:ext cx="0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7425" name="Line 1040"/>
            <p:cNvSpPr/>
            <p:nvPr/>
          </p:nvSpPr>
          <p:spPr>
            <a:xfrm>
              <a:off x="1451" y="1723"/>
              <a:ext cx="0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7426" name="Line 1043"/>
            <p:cNvSpPr/>
            <p:nvPr/>
          </p:nvSpPr>
          <p:spPr>
            <a:xfrm>
              <a:off x="1724" y="363"/>
              <a:ext cx="1315" cy="31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7427" name="Line 1044"/>
            <p:cNvSpPr/>
            <p:nvPr/>
          </p:nvSpPr>
          <p:spPr>
            <a:xfrm flipH="1">
              <a:off x="2676" y="1043"/>
              <a:ext cx="318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7428" name="Line 1045"/>
            <p:cNvSpPr/>
            <p:nvPr/>
          </p:nvSpPr>
          <p:spPr>
            <a:xfrm>
              <a:off x="3311" y="1043"/>
              <a:ext cx="499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7429" name="Line 1046"/>
            <p:cNvSpPr/>
            <p:nvPr/>
          </p:nvSpPr>
          <p:spPr>
            <a:xfrm>
              <a:off x="363" y="1723"/>
              <a:ext cx="1043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7430" name="Line 1047"/>
            <p:cNvSpPr/>
            <p:nvPr/>
          </p:nvSpPr>
          <p:spPr>
            <a:xfrm flipH="1">
              <a:off x="1542" y="1723"/>
              <a:ext cx="1089" cy="31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7431" name="Line 1048"/>
            <p:cNvSpPr/>
            <p:nvPr/>
          </p:nvSpPr>
          <p:spPr>
            <a:xfrm>
              <a:off x="3674" y="1723"/>
              <a:ext cx="0" cy="27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17432" name="Line 1049"/>
            <p:cNvSpPr/>
            <p:nvPr/>
          </p:nvSpPr>
          <p:spPr>
            <a:xfrm>
              <a:off x="0" y="499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7433" name="Line 1050"/>
            <p:cNvSpPr/>
            <p:nvPr/>
          </p:nvSpPr>
          <p:spPr>
            <a:xfrm>
              <a:off x="21" y="1158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7434" name="Line 1051"/>
            <p:cNvSpPr/>
            <p:nvPr/>
          </p:nvSpPr>
          <p:spPr>
            <a:xfrm>
              <a:off x="21" y="1890"/>
              <a:ext cx="4536" cy="0"/>
            </a:xfrm>
            <a:prstGeom prst="line">
              <a:avLst/>
            </a:prstGeom>
            <a:ln w="254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7435" name="Text Box 1052"/>
            <p:cNvSpPr txBox="1"/>
            <p:nvPr/>
          </p:nvSpPr>
          <p:spPr>
            <a:xfrm>
              <a:off x="4037" y="771"/>
              <a:ext cx="68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外模式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6" name="Text Box 1053"/>
            <p:cNvSpPr txBox="1"/>
            <p:nvPr/>
          </p:nvSpPr>
          <p:spPr>
            <a:xfrm>
              <a:off x="4037" y="1406"/>
              <a:ext cx="68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模 式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7" name="Text Box 1054"/>
            <p:cNvSpPr txBox="1"/>
            <p:nvPr/>
          </p:nvSpPr>
          <p:spPr>
            <a:xfrm>
              <a:off x="4082" y="2086"/>
              <a:ext cx="68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内模式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412" name="Rectangle 1056"/>
          <p:cNvSpPr/>
          <p:nvPr/>
        </p:nvSpPr>
        <p:spPr>
          <a:xfrm>
            <a:off x="539261" y="1133719"/>
            <a:ext cx="5561965" cy="6940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</a:rPr>
              <a:t>SQL</a:t>
            </a:r>
            <a:r>
              <a:rPr lang="zh-CN" altLang="en-US" sz="2800" b="1" dirty="0">
                <a:latin typeface="Arial" panose="020B0604020202020204" pitchFamily="34" charset="0"/>
              </a:rPr>
              <a:t>支持关系数据库三级模式结构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第三章</a:t>
            </a:r>
            <a:r>
              <a:rPr lang="zh-CN" altLang="en-US" sz="3600" dirty="0">
                <a:ea typeface="黑体" panose="02010609060101010101" pitchFamily="49" charset="-122"/>
              </a:rPr>
              <a:t>  </a:t>
            </a:r>
            <a:r>
              <a:rPr lang="zh-CN" altLang="en-US" sz="3600" dirty="0"/>
              <a:t>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  <a:endParaRPr lang="en-US" altLang="zh-CN" sz="3600" dirty="0">
              <a:ea typeface="黑体" panose="02010609060101010101" pitchFamily="49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468920" y="1098550"/>
            <a:ext cx="6508750" cy="4967288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3.2 </a:t>
            </a:r>
            <a:r>
              <a:rPr lang="zh-CN" altLang="en-US" dirty="0">
                <a:solidFill>
                  <a:srgbClr val="0066FF"/>
                </a:solidFill>
              </a:rPr>
              <a:t>学生</a:t>
            </a:r>
            <a:r>
              <a:rPr lang="en-US" altLang="zh-CN" dirty="0">
                <a:solidFill>
                  <a:srgbClr val="0066FF"/>
                </a:solidFill>
              </a:rPr>
              <a:t>-</a:t>
            </a:r>
            <a:r>
              <a:rPr lang="zh-CN" altLang="en-US" dirty="0">
                <a:solidFill>
                  <a:srgbClr val="0066FF"/>
                </a:solidFill>
              </a:rPr>
              <a:t>课程数据库</a:t>
            </a:r>
            <a:endParaRPr lang="zh-CN" altLang="en-US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3.5 </a:t>
            </a:r>
            <a:r>
              <a:rPr lang="zh-CN" altLang="en-US" dirty="0"/>
              <a:t>数据更新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3.2 </a:t>
            </a:r>
            <a:r>
              <a:rPr lang="zh-CN" altLang="en-US" sz="3600" dirty="0"/>
              <a:t>学生</a:t>
            </a:r>
            <a:r>
              <a:rPr lang="en-US" altLang="zh-CN" sz="3600" dirty="0"/>
              <a:t>-</a:t>
            </a:r>
            <a:r>
              <a:rPr lang="zh-CN" altLang="en-US" sz="3600" dirty="0"/>
              <a:t>课程 数据库</a:t>
            </a:r>
            <a:endParaRPr lang="zh-CN" altLang="en-US" sz="3600" dirty="0"/>
          </a:p>
        </p:txBody>
      </p:sp>
      <p:sp>
        <p:nvSpPr>
          <p:cNvPr id="22531" name="Rectangle 1027"/>
          <p:cNvSpPr>
            <a:spLocks noGrp="1"/>
          </p:cNvSpPr>
          <p:nvPr>
            <p:ph type="body" idx="4294967295"/>
          </p:nvPr>
        </p:nvSpPr>
        <p:spPr>
          <a:xfrm>
            <a:off x="461845" y="1128834"/>
            <a:ext cx="8435975" cy="4854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课程模式 </a:t>
            </a:r>
            <a:r>
              <a:rPr lang="en-US" altLang="zh-CN" dirty="0"/>
              <a:t>S-T :    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	学生表：</a:t>
            </a:r>
            <a:r>
              <a:rPr lang="en-US" altLang="zh-CN" dirty="0"/>
              <a:t>Student</a:t>
            </a:r>
            <a:r>
              <a:rPr lang="zh-CN" altLang="en-US" dirty="0"/>
              <a:t>(</a:t>
            </a:r>
            <a:r>
              <a:rPr lang="en-US" altLang="zh-CN" u="sng" dirty="0"/>
              <a:t>Sno</a:t>
            </a:r>
            <a:r>
              <a:rPr lang="en-US" altLang="zh-CN" dirty="0"/>
              <a:t>,Sname,Ssex,Sage,Sdept</a:t>
            </a:r>
            <a:r>
              <a:rPr lang="zh-CN" altLang="en-US" dirty="0"/>
              <a:t>)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课程表：</a:t>
            </a:r>
            <a:r>
              <a:rPr lang="en-US" altLang="zh-CN" dirty="0"/>
              <a:t>Course</a:t>
            </a:r>
            <a:r>
              <a:rPr lang="zh-CN" altLang="en-US" dirty="0"/>
              <a:t>(</a:t>
            </a:r>
            <a:r>
              <a:rPr lang="en-US" altLang="zh-CN" u="sng" dirty="0"/>
              <a:t>Cno</a:t>
            </a:r>
            <a:r>
              <a:rPr lang="en-US" altLang="zh-CN" dirty="0"/>
              <a:t>,Cname,Cpno,Ccredit</a:t>
            </a:r>
            <a:r>
              <a:rPr lang="zh-CN" altLang="en-US" dirty="0"/>
              <a:t>)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学生选课表：</a:t>
            </a:r>
            <a:r>
              <a:rPr lang="en-US" altLang="zh-CN" dirty="0"/>
              <a:t>SC</a:t>
            </a:r>
            <a:r>
              <a:rPr lang="zh-CN" altLang="en-US" dirty="0"/>
              <a:t>(</a:t>
            </a:r>
            <a:r>
              <a:rPr lang="en-US" altLang="zh-CN" u="sng" dirty="0"/>
              <a:t>Sno,Cno</a:t>
            </a:r>
            <a:r>
              <a:rPr lang="en-US" altLang="zh-CN" dirty="0"/>
              <a:t>,Grade</a:t>
            </a:r>
            <a:r>
              <a:rPr lang="zh-CN" altLang="en-US" dirty="0"/>
              <a:t>)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91400" cy="823913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Student</a:t>
            </a:r>
            <a:r>
              <a:rPr lang="zh-CN" altLang="en-US" sz="3600" dirty="0"/>
              <a:t>表</a:t>
            </a:r>
            <a:endParaRPr lang="zh-CN" altLang="en-US" sz="3600" dirty="0"/>
          </a:p>
        </p:txBody>
      </p:sp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2135188" y="1773238"/>
          <a:ext cx="8180070" cy="3195320"/>
        </p:xfrm>
        <a:graphic>
          <a:graphicData uri="http://schemas.openxmlformats.org/drawingml/2006/table">
            <a:tbl>
              <a:tblPr/>
              <a:tblGrid>
                <a:gridCol w="1584325"/>
                <a:gridCol w="1304925"/>
                <a:gridCol w="1812925"/>
                <a:gridCol w="1828800"/>
                <a:gridCol w="1649095"/>
              </a:tblGrid>
              <a:tr h="76200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性别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Ssex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年龄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Sage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所在系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Sdept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201215121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李勇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201215122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刘晨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201215123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王敏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201215125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张立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 idx="4294967295"/>
          </p:nvPr>
        </p:nvSpPr>
        <p:spPr>
          <a:xfrm>
            <a:off x="4800600" y="260350"/>
            <a:ext cx="7391400" cy="563563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3600" dirty="0"/>
              <a:t>Course</a:t>
            </a:r>
            <a:r>
              <a:rPr lang="zh-CN" altLang="en-US" sz="3600" dirty="0"/>
              <a:t>表</a:t>
            </a:r>
            <a:endParaRPr lang="zh-CN" altLang="en-US" sz="3600" dirty="0"/>
          </a:p>
        </p:txBody>
      </p:sp>
      <p:graphicFrame>
        <p:nvGraphicFramePr>
          <p:cNvPr id="24579" name="表格 24578"/>
          <p:cNvGraphicFramePr/>
          <p:nvPr/>
        </p:nvGraphicFramePr>
        <p:xfrm>
          <a:off x="2438400" y="1627188"/>
          <a:ext cx="7175500" cy="4103370"/>
        </p:xfrm>
        <a:graphic>
          <a:graphicData uri="http://schemas.openxmlformats.org/drawingml/2006/table">
            <a:tbl>
              <a:tblPr/>
              <a:tblGrid>
                <a:gridCol w="1584325"/>
                <a:gridCol w="1949450"/>
                <a:gridCol w="1812925"/>
                <a:gridCol w="1828800"/>
              </a:tblGrid>
              <a:tr h="8921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课程号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课程名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Cname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先行课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Cpno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学分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Ccredit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数据库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数学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信息系统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操作系统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数据结构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数据处理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7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PASCAL</a:t>
                      </a: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语言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 idx="4294967295"/>
          </p:nvPr>
        </p:nvSpPr>
        <p:spPr>
          <a:xfrm>
            <a:off x="4800600" y="260350"/>
            <a:ext cx="7391400" cy="563563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3200" dirty="0"/>
              <a:t>SC</a:t>
            </a:r>
            <a:r>
              <a:rPr lang="zh-CN" altLang="en-US" sz="3200" dirty="0"/>
              <a:t>表</a:t>
            </a:r>
            <a:endParaRPr lang="zh-CN" altLang="en-US" sz="3200" dirty="0"/>
          </a:p>
        </p:txBody>
      </p:sp>
      <p:graphicFrame>
        <p:nvGraphicFramePr>
          <p:cNvPr id="25603" name="表格 25602"/>
          <p:cNvGraphicFramePr/>
          <p:nvPr/>
        </p:nvGraphicFramePr>
        <p:xfrm>
          <a:off x="3287713" y="1700213"/>
          <a:ext cx="5346700" cy="3185795"/>
        </p:xfrm>
        <a:graphic>
          <a:graphicData uri="http://schemas.openxmlformats.org/drawingml/2006/table">
            <a:tbl>
              <a:tblPr/>
              <a:tblGrid>
                <a:gridCol w="1584325"/>
                <a:gridCol w="1949450"/>
                <a:gridCol w="1812925"/>
              </a:tblGrid>
              <a:tr h="8921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学 号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Sno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课程号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成绩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    </a:t>
                      </a: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Grade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 92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  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85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  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90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第三章</a:t>
            </a:r>
            <a:r>
              <a:rPr lang="zh-CN" altLang="en-US" sz="3600" dirty="0">
                <a:ea typeface="黑体" panose="02010609060101010101" pitchFamily="49" charset="-122"/>
              </a:rPr>
              <a:t>  </a:t>
            </a:r>
            <a:r>
              <a:rPr lang="zh-CN" altLang="en-US" sz="3600" dirty="0"/>
              <a:t>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  <a:endParaRPr lang="en-US" altLang="zh-CN" sz="3600" dirty="0">
              <a:ea typeface="黑体" panose="02010609060101010101" pitchFamily="49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78646"/>
            <a:ext cx="7000875" cy="5160962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3.3 </a:t>
            </a:r>
            <a:r>
              <a:rPr lang="zh-CN" altLang="en-US" dirty="0">
                <a:solidFill>
                  <a:srgbClr val="0066FF"/>
                </a:solidFill>
              </a:rPr>
              <a:t>数据定义</a:t>
            </a:r>
            <a:endParaRPr lang="zh-CN" altLang="en-US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3.5 </a:t>
            </a:r>
            <a:r>
              <a:rPr lang="zh-CN" altLang="en-US" dirty="0"/>
              <a:t>数据更新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 txBox="1">
            <a:spLocks noGrp="1"/>
          </p:cNvSpPr>
          <p:nvPr/>
        </p:nvSpPr>
        <p:spPr>
          <a:xfrm>
            <a:off x="6743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第三章</a:t>
            </a:r>
            <a:r>
              <a:rPr lang="zh-CN" altLang="en-US" sz="3600" dirty="0">
                <a:ea typeface="黑体" panose="02010609060101010101" pitchFamily="49" charset="-122"/>
              </a:rPr>
              <a:t>  </a:t>
            </a:r>
            <a:r>
              <a:rPr lang="zh-CN" altLang="en-US" sz="3600" dirty="0"/>
              <a:t>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  <a:endParaRPr lang="en-US" altLang="zh-CN" sz="3600" dirty="0">
              <a:ea typeface="黑体" panose="02010609060101010101" pitchFamily="49" charset="-122"/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>
          <a:xfrm>
            <a:off x="597877" y="1086827"/>
            <a:ext cx="6508750" cy="49942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3.1 SQL</a:t>
            </a:r>
            <a:r>
              <a:rPr lang="zh-CN" altLang="en-US" dirty="0">
                <a:solidFill>
                  <a:srgbClr val="0066FF"/>
                </a:solidFill>
              </a:rPr>
              <a:t>概述</a:t>
            </a:r>
            <a:endParaRPr lang="zh-CN" altLang="en-US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数据查询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3.5 </a:t>
            </a:r>
            <a:r>
              <a:rPr lang="zh-CN" altLang="en-US" dirty="0"/>
              <a:t>数据更新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3.3 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数据定义 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graphicFrame>
        <p:nvGraphicFramePr>
          <p:cNvPr id="2050" name="Object 2"/>
          <p:cNvGraphicFramePr/>
          <p:nvPr/>
        </p:nvGraphicFramePr>
        <p:xfrm>
          <a:off x="573405" y="3047048"/>
          <a:ext cx="9582150" cy="326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623560" imgH="1918970" progId="Word.Document.8">
                  <p:embed/>
                </p:oleObj>
              </mc:Choice>
              <mc:Fallback>
                <p:oleObj name="" r:id="rId1" imgW="5623560" imgH="1918970" progId="Word.Document.8">
                  <p:embed/>
                  <p:pic>
                    <p:nvPicPr>
                      <p:cNvPr id="0" name="图片 2048" descr="image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3405" y="3047048"/>
                        <a:ext cx="9582150" cy="326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26110" y="1243965"/>
            <a:ext cx="7961313" cy="16300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SQL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的数据定义功能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模式定义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表定义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视图和索引的定义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 idx="4294967295"/>
          </p:nvPr>
        </p:nvSpPr>
        <p:spPr>
          <a:xfrm>
            <a:off x="222737" y="188913"/>
            <a:ext cx="6105525" cy="563562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模式</a:t>
            </a:r>
            <a:endParaRPr lang="zh-CN" altLang="en-US" sz="3600" dirty="0"/>
          </a:p>
        </p:txBody>
      </p:sp>
      <p:sp>
        <p:nvSpPr>
          <p:cNvPr id="27651" name="内容占位符 2"/>
          <p:cNvSpPr>
            <a:spLocks noGrp="1"/>
          </p:cNvSpPr>
          <p:nvPr>
            <p:ph idx="4294967295"/>
          </p:nvPr>
        </p:nvSpPr>
        <p:spPr>
          <a:xfrm>
            <a:off x="328244" y="3573463"/>
            <a:ext cx="8650288" cy="25923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现代关系数据库管理系统提供了一个层次化的数据库对象命名机制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一个关系数据库管理系统的实例（</a:t>
            </a:r>
            <a:r>
              <a:rPr lang="en-US" altLang="zh-CN" dirty="0"/>
              <a:t>Instance</a:t>
            </a:r>
            <a:r>
              <a:rPr lang="zh-CN" altLang="en-US" dirty="0"/>
              <a:t>）中可以建立多个数据库</a:t>
            </a:r>
            <a:endParaRPr lang="en-US" altLang="x-none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一个数据库中可以建立多个模式</a:t>
            </a:r>
            <a:endParaRPr lang="en-US" altLang="x-none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一个模式下通常包括多个表、视图和索引等数据库对象</a:t>
            </a:r>
            <a:endParaRPr lang="zh-CN" altLang="en-US" dirty="0"/>
          </a:p>
        </p:txBody>
      </p:sp>
      <p:sp>
        <p:nvSpPr>
          <p:cNvPr id="27652" name="Rectangle 9"/>
          <p:cNvSpPr/>
          <p:nvPr/>
        </p:nvSpPr>
        <p:spPr>
          <a:xfrm>
            <a:off x="4127869" y="1110396"/>
            <a:ext cx="3529012" cy="2200275"/>
          </a:xfrm>
          <a:prstGeom prst="rect">
            <a:avLst/>
          </a:prstGeom>
          <a:noFill/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53" name="矩形 12"/>
          <p:cNvSpPr/>
          <p:nvPr/>
        </p:nvSpPr>
        <p:spPr>
          <a:xfrm>
            <a:off x="4262438" y="1300163"/>
            <a:ext cx="3921125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</a:rPr>
              <a:t>数据库（有的系统称为目录）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7654" name="AutoShape 10"/>
          <p:cNvSpPr/>
          <p:nvPr/>
        </p:nvSpPr>
        <p:spPr>
          <a:xfrm>
            <a:off x="5772150" y="1700213"/>
            <a:ext cx="252413" cy="409575"/>
          </a:xfrm>
          <a:prstGeom prst="downArrow">
            <a:avLst>
              <a:gd name="adj1" fmla="val 50000"/>
              <a:gd name="adj2" fmla="val 58264"/>
            </a:avLst>
          </a:prstGeom>
          <a:solidFill>
            <a:srgbClr val="FFFFFF"/>
          </a:solidFill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/>
          <a:lstStyle/>
          <a:p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7655" name="矩形 14"/>
          <p:cNvSpPr/>
          <p:nvPr/>
        </p:nvSpPr>
        <p:spPr>
          <a:xfrm>
            <a:off x="5592763" y="2109788"/>
            <a:ext cx="15113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</a:rPr>
              <a:t>模式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7656" name="矩形 15"/>
          <p:cNvSpPr/>
          <p:nvPr/>
        </p:nvSpPr>
        <p:spPr>
          <a:xfrm>
            <a:off x="4643438" y="2813050"/>
            <a:ext cx="260508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</a:rPr>
              <a:t>表以及视图、索引等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7657" name="AutoShape 10"/>
          <p:cNvSpPr/>
          <p:nvPr/>
        </p:nvSpPr>
        <p:spPr>
          <a:xfrm>
            <a:off x="5808663" y="2473325"/>
            <a:ext cx="249237" cy="411163"/>
          </a:xfrm>
          <a:prstGeom prst="downArrow">
            <a:avLst>
              <a:gd name="adj1" fmla="val 50000"/>
              <a:gd name="adj2" fmla="val 58204"/>
            </a:avLst>
          </a:prstGeom>
          <a:solidFill>
            <a:srgbClr val="FFFFFF"/>
          </a:solidFill>
          <a:ln w="9525" cap="flat" cmpd="sng">
            <a:solidFill>
              <a:srgbClr val="FF5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/>
          <a:lstStyle/>
          <a:p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数据定义</a:t>
            </a:r>
            <a:endParaRPr lang="zh-CN" altLang="en-US" sz="36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9834" y="1187450"/>
            <a:ext cx="8075612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索引的建立与删除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定义模式</a:t>
            </a:r>
            <a:endParaRPr lang="zh-CN" altLang="en-US" sz="3600" dirty="0"/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413361" y="1192335"/>
            <a:ext cx="9047162" cy="4495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200000"/>
              </a:lnSpc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3.1] </a:t>
            </a:r>
            <a:r>
              <a:rPr lang="zh-CN" altLang="en-US" sz="2400" dirty="0"/>
              <a:t>为用户</a:t>
            </a:r>
            <a:r>
              <a:rPr lang="en-US" altLang="zh-CN" sz="2400" dirty="0"/>
              <a:t>WANG</a:t>
            </a:r>
            <a:r>
              <a:rPr lang="zh-CN" altLang="en-US" sz="2400" dirty="0"/>
              <a:t>定义一个学生</a:t>
            </a:r>
            <a:r>
              <a:rPr lang="en-US" altLang="zh-CN" sz="2400" dirty="0"/>
              <a:t>-</a:t>
            </a:r>
            <a:r>
              <a:rPr lang="zh-CN" altLang="en-US" sz="2400" dirty="0"/>
              <a:t>课程模式</a:t>
            </a:r>
            <a:r>
              <a:rPr lang="en-US" altLang="zh-CN" sz="2400" dirty="0"/>
              <a:t>S-T</a:t>
            </a:r>
            <a:endParaRPr lang="en-US" altLang="zh-CN" sz="2400" dirty="0"/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x-none" sz="2400" dirty="0"/>
              <a:t>            </a:t>
            </a:r>
            <a:r>
              <a:rPr lang="en-US" altLang="zh-CN" sz="2400" dirty="0"/>
              <a:t>CREATE SCHEMA “S-T” AUTHORIZATION WANG;</a:t>
            </a:r>
            <a:endParaRPr lang="en-US" altLang="zh-CN" sz="2400" dirty="0"/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x-none" sz="2400" dirty="0"/>
              <a:t>  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3.2] CREATE SCHEMA AUTHORIZATION WANG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lvl="1" eaLnBrk="1" hangingPunct="1">
              <a:lnSpc>
                <a:spcPct val="200000"/>
              </a:lnSpc>
              <a:buNone/>
            </a:pPr>
            <a:r>
              <a:rPr lang="zh-CN" altLang="en-US" dirty="0"/>
              <a:t>  该语句没有指定</a:t>
            </a:r>
            <a:r>
              <a:rPr lang="en-US" altLang="zh-CN" dirty="0"/>
              <a:t>&lt;</a:t>
            </a:r>
            <a:r>
              <a:rPr lang="zh-CN" altLang="en-US" dirty="0"/>
              <a:t>模式名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模式名</a:t>
            </a:r>
            <a:r>
              <a:rPr lang="en-US" altLang="zh-CN" dirty="0"/>
              <a:t>&gt;</a:t>
            </a:r>
            <a:r>
              <a:rPr lang="zh-CN" altLang="en-US" dirty="0"/>
              <a:t>隐含为</a:t>
            </a:r>
            <a:r>
              <a:rPr lang="en-US" altLang="zh-CN" dirty="0"/>
              <a:t>&lt;</a:t>
            </a:r>
            <a:r>
              <a:rPr lang="zh-CN" altLang="en-US" dirty="0"/>
              <a:t>用户名</a:t>
            </a:r>
            <a:r>
              <a:rPr lang="en-US" altLang="zh-CN" dirty="0"/>
              <a:t>&gt;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定义模式（续）</a:t>
            </a:r>
            <a:endParaRPr lang="zh-CN" altLang="en-US" sz="3600" dirty="0"/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597877" y="1196975"/>
            <a:ext cx="8229600" cy="4854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定义模式实际上定义了一个</a:t>
            </a:r>
            <a:r>
              <a:rPr lang="zh-CN" altLang="en-US" sz="2400" dirty="0">
                <a:solidFill>
                  <a:srgbClr val="FF00FF"/>
                </a:solidFill>
              </a:rPr>
              <a:t>命名空间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在这个空间中可以定义该模式包含的数据库对象，例如基本表、视图、索引等。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在</a:t>
            </a:r>
            <a:r>
              <a:rPr lang="en-US" altLang="zh-CN" sz="2400" dirty="0"/>
              <a:t>CREATE SCHEMA</a:t>
            </a:r>
            <a:r>
              <a:rPr lang="zh-CN" altLang="en-US" sz="2400" dirty="0"/>
              <a:t>中可以接受</a:t>
            </a:r>
            <a:r>
              <a:rPr lang="en-US" altLang="zh-CN" sz="2400" dirty="0"/>
              <a:t>CREATE TABLE</a:t>
            </a:r>
            <a:r>
              <a:rPr lang="zh-CN" altLang="en-US" sz="2400" dirty="0"/>
              <a:t>，</a:t>
            </a:r>
            <a:r>
              <a:rPr lang="en-US" altLang="zh-CN" sz="2400" dirty="0"/>
              <a:t>CREATE VIEW</a:t>
            </a:r>
            <a:r>
              <a:rPr lang="zh-CN" altLang="en-US" sz="2400" dirty="0"/>
              <a:t>和</a:t>
            </a:r>
            <a:r>
              <a:rPr lang="en-US" altLang="zh-CN" sz="2400" dirty="0"/>
              <a:t>GRANT</a:t>
            </a:r>
            <a:r>
              <a:rPr lang="zh-CN" altLang="en-US" sz="2400" dirty="0"/>
              <a:t>子句。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CREATE SCHEMA &lt;</a:t>
            </a:r>
            <a:r>
              <a:rPr lang="zh-CN" altLang="en-US" sz="2400" dirty="0"/>
              <a:t>模式名</a:t>
            </a:r>
            <a:r>
              <a:rPr lang="en-US" altLang="zh-CN" sz="2400" dirty="0"/>
              <a:t>&gt; AUTHORIZATION &lt;</a:t>
            </a:r>
            <a:r>
              <a:rPr lang="zh-CN" altLang="en-US" sz="2400" dirty="0"/>
              <a:t>用户名</a:t>
            </a:r>
            <a:r>
              <a:rPr lang="en-US" altLang="zh-CN" sz="2400" dirty="0"/>
              <a:t>&gt;[&lt;</a:t>
            </a:r>
            <a:r>
              <a:rPr lang="zh-CN" altLang="en-US" sz="2400" dirty="0"/>
              <a:t>表定义子句</a:t>
            </a:r>
            <a:r>
              <a:rPr lang="en-US" altLang="zh-CN" sz="2400" dirty="0"/>
              <a:t>&gt;|&lt;</a:t>
            </a:r>
            <a:r>
              <a:rPr lang="zh-CN" altLang="en-US" sz="2400" dirty="0"/>
              <a:t>视图定义子句</a:t>
            </a:r>
            <a:r>
              <a:rPr lang="en-US" altLang="zh-CN" sz="2400" dirty="0"/>
              <a:t>&gt;|&lt;</a:t>
            </a:r>
            <a:r>
              <a:rPr lang="zh-CN" altLang="en-US" sz="2400" dirty="0"/>
              <a:t>授权定义子句</a:t>
            </a:r>
            <a:r>
              <a:rPr lang="en-US" altLang="zh-CN" sz="2400" dirty="0"/>
              <a:t>&gt;]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定义模式（续）</a:t>
            </a:r>
            <a:endParaRPr lang="zh-CN" altLang="en-US" sz="3600" dirty="0"/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656492" y="1164004"/>
            <a:ext cx="8229600" cy="4854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3.3]</a:t>
            </a:r>
            <a:r>
              <a:rPr lang="zh-CN" altLang="en-US" sz="2400" dirty="0"/>
              <a:t>为用户</a:t>
            </a:r>
            <a:r>
              <a:rPr lang="en-US" altLang="zh-CN" sz="2400" dirty="0"/>
              <a:t>ZHANG</a:t>
            </a:r>
            <a:r>
              <a:rPr lang="zh-CN" altLang="en-US" sz="2400" dirty="0"/>
              <a:t>创建了一个模式</a:t>
            </a:r>
            <a:r>
              <a:rPr lang="en-US" altLang="zh-CN" sz="2400" dirty="0"/>
              <a:t>TEST</a:t>
            </a:r>
            <a:r>
              <a:rPr lang="zh-CN" altLang="en-US" sz="2400" dirty="0"/>
              <a:t>，并且在其中定义一个表</a:t>
            </a:r>
            <a:r>
              <a:rPr lang="en-US" altLang="zh-CN" sz="2400" dirty="0"/>
              <a:t>TAB1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x-none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CREATE SCHEMA TEST AUTHORIZATION ZHANG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CREATE TABLE TAB1</a:t>
            </a:r>
            <a:r>
              <a:rPr lang="zh-CN" altLang="en-US" sz="2400" dirty="0"/>
              <a:t>   ( </a:t>
            </a:r>
            <a:r>
              <a:rPr lang="en-US" altLang="zh-CN" sz="2400" dirty="0"/>
              <a:t>COL1 SMALLINT</a:t>
            </a:r>
            <a:r>
              <a:rPr lang="zh-CN" altLang="en-US" sz="2700" dirty="0"/>
              <a:t>,</a:t>
            </a:r>
            <a:r>
              <a:rPr lang="zh-CN" altLang="en-US" dirty="0"/>
              <a:t> 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COL2 INT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COL3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COL4 NUMERIC</a:t>
            </a:r>
            <a:r>
              <a:rPr lang="zh-CN" altLang="en-US" sz="2400" dirty="0"/>
              <a:t>(</a:t>
            </a:r>
            <a:r>
              <a:rPr lang="en-US" altLang="zh-CN" sz="2400" dirty="0"/>
              <a:t>10,3</a:t>
            </a:r>
            <a:r>
              <a:rPr lang="zh-CN" altLang="en-US" sz="2400" dirty="0"/>
              <a:t>)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COL5 DECIMAL</a:t>
            </a:r>
            <a:r>
              <a:rPr lang="zh-CN" altLang="en-US" sz="2400" dirty="0"/>
              <a:t>(</a:t>
            </a:r>
            <a:r>
              <a:rPr lang="en-US" altLang="zh-CN" sz="2400" dirty="0"/>
              <a:t>5,2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                         </a:t>
            </a:r>
            <a:r>
              <a:rPr lang="zh-CN" altLang="en-US" sz="2400" dirty="0"/>
              <a:t>);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删除模式</a:t>
            </a:r>
            <a:endParaRPr lang="zh-CN" altLang="en-US" sz="3600" dirty="0"/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586154" y="1157165"/>
            <a:ext cx="8229600" cy="48101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 dirty="0"/>
              <a:t>DROP SCHEMA &lt;</a:t>
            </a:r>
            <a:r>
              <a:rPr lang="zh-CN" altLang="en-US" sz="2400" dirty="0"/>
              <a:t>模式名</a:t>
            </a:r>
            <a:r>
              <a:rPr lang="en-US" altLang="zh-CN" sz="2400" dirty="0"/>
              <a:t>&gt; &lt;CASCADE|RESTRICT&gt;</a:t>
            </a:r>
            <a:endParaRPr lang="en-US" altLang="zh-CN" sz="2400" dirty="0"/>
          </a:p>
          <a:p>
            <a:pPr lvl="1" eaLnBrk="1" hangingPunct="1">
              <a:lnSpc>
                <a:spcPct val="140000"/>
              </a:lnSpc>
            </a:pPr>
            <a:r>
              <a:rPr lang="en-US" altLang="zh-CN" dirty="0"/>
              <a:t>CASCADE</a:t>
            </a:r>
            <a:r>
              <a:rPr lang="en-US" altLang="x-none" dirty="0"/>
              <a:t>（</a:t>
            </a:r>
            <a:r>
              <a:rPr lang="zh-CN" altLang="en-US" dirty="0"/>
              <a:t>级联</a:t>
            </a:r>
            <a:r>
              <a:rPr lang="en-US" altLang="x-none" dirty="0"/>
              <a:t>）</a:t>
            </a:r>
            <a:endParaRPr lang="en-US" altLang="x-none" dirty="0"/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删除模式的同时把该模式中所有的数据库对象全部删除</a:t>
            </a:r>
            <a:endParaRPr lang="zh-CN" altLang="en-US" sz="2200" dirty="0"/>
          </a:p>
          <a:p>
            <a:pPr lvl="1" eaLnBrk="1" hangingPunct="1">
              <a:lnSpc>
                <a:spcPct val="140000"/>
              </a:lnSpc>
            </a:pPr>
            <a:r>
              <a:rPr lang="en-US" altLang="zh-CN" dirty="0"/>
              <a:t>RESTRICT</a:t>
            </a:r>
            <a:r>
              <a:rPr lang="en-US" altLang="x-none" dirty="0"/>
              <a:t>（</a:t>
            </a:r>
            <a:r>
              <a:rPr lang="zh-CN" altLang="en-US" dirty="0"/>
              <a:t>限制</a:t>
            </a:r>
            <a:r>
              <a:rPr lang="en-US" altLang="x-none" dirty="0"/>
              <a:t>）</a:t>
            </a:r>
            <a:endParaRPr lang="en-US" altLang="x-none" dirty="0"/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如果该模式中定义了下属的数据库对象（如表、视图等），则拒绝该删除语句的执行。</a:t>
            </a:r>
            <a:endParaRPr lang="zh-CN" altLang="en-US" sz="2200" dirty="0"/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仅当该模式中没有任何下属的对象时才能执行。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删除模式（续）</a:t>
            </a:r>
            <a:endParaRPr lang="zh-CN" altLang="en-US" sz="3600" dirty="0"/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515815" y="1269512"/>
            <a:ext cx="7729538" cy="4854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3.4]  DROP SCHEMA ZHANG CASCADE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     删除模式</a:t>
            </a:r>
            <a:r>
              <a:rPr lang="en-US" altLang="zh-CN" sz="2400" dirty="0"/>
              <a:t>ZHANG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x-none" sz="2400" dirty="0"/>
              <a:t>         </a:t>
            </a:r>
            <a:r>
              <a:rPr lang="zh-CN" altLang="en-US" sz="2400" dirty="0"/>
              <a:t>同时该模式中定义的表</a:t>
            </a:r>
            <a:r>
              <a:rPr lang="en-US" altLang="zh-CN" sz="2400" dirty="0"/>
              <a:t>TAB1</a:t>
            </a:r>
            <a:r>
              <a:rPr lang="zh-CN" altLang="en-US" sz="2400" dirty="0"/>
              <a:t>也被删除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数据定义</a:t>
            </a:r>
            <a:endParaRPr lang="zh-CN" altLang="en-US" sz="36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5967" y="1199173"/>
            <a:ext cx="8002587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索引的建立与删除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3.3.2 </a:t>
            </a:r>
            <a:r>
              <a:rPr lang="zh-CN" altLang="en-US" sz="3600" dirty="0"/>
              <a:t>基本表的定义、删除与修改</a:t>
            </a:r>
            <a:endParaRPr lang="zh-CN" altLang="en-US" sz="3600" dirty="0"/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295519" y="957630"/>
            <a:ext cx="9036050" cy="5472113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dirty="0"/>
              <a:t>定义基本表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sz="1800" dirty="0"/>
              <a:t>		</a:t>
            </a:r>
            <a:r>
              <a:rPr lang="en-US" altLang="zh-CN" sz="2200" dirty="0"/>
              <a:t>CREATE TABLE &lt;</a:t>
            </a:r>
            <a:r>
              <a:rPr lang="zh-CN" altLang="en-US" sz="2200" dirty="0"/>
              <a:t>表名</a:t>
            </a:r>
            <a:r>
              <a:rPr lang="en-US" altLang="zh-CN" sz="2200" dirty="0"/>
              <a:t>&gt;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x-none" sz="2200" dirty="0"/>
              <a:t>      </a:t>
            </a:r>
            <a:r>
              <a:rPr lang="zh-CN" altLang="en-US" sz="2200" dirty="0"/>
              <a:t>(</a:t>
            </a:r>
            <a:r>
              <a:rPr lang="en-US" altLang="zh-CN" sz="2200" dirty="0"/>
              <a:t>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&gt;[ &lt;</a:t>
            </a:r>
            <a:r>
              <a:rPr lang="zh-CN" altLang="en-US" sz="2200" dirty="0"/>
              <a:t>列级完整性约束条件</a:t>
            </a:r>
            <a:r>
              <a:rPr lang="en-US" altLang="zh-CN" sz="2200" dirty="0"/>
              <a:t>&gt; ]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x-none" sz="2200" dirty="0"/>
              <a:t>      </a:t>
            </a:r>
            <a:r>
              <a:rPr lang="en-US" altLang="zh-CN" sz="2200" dirty="0"/>
              <a:t>[</a:t>
            </a:r>
            <a:r>
              <a:rPr lang="zh-CN" altLang="en-US" sz="2200" dirty="0"/>
              <a:t>,</a:t>
            </a:r>
            <a:r>
              <a:rPr lang="en-US" altLang="zh-CN" sz="2200" dirty="0"/>
              <a:t>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&gt;[ &lt;</a:t>
            </a:r>
            <a:r>
              <a:rPr lang="zh-CN" altLang="en-US" sz="2200" dirty="0"/>
              <a:t>列级完整性约束条件</a:t>
            </a:r>
            <a:r>
              <a:rPr lang="en-US" altLang="zh-CN" sz="2200" dirty="0"/>
              <a:t>&gt;] ] 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x-none" sz="2200" dirty="0">
                <a:latin typeface="Courier New" panose="02070309020205020404" pitchFamily="49" charset="0"/>
              </a:rPr>
              <a:t>   </a:t>
            </a:r>
            <a:r>
              <a:rPr lang="en-US" altLang="zh-CN" sz="2200" dirty="0">
                <a:latin typeface="Courier New" panose="02070309020205020404" pitchFamily="49" charset="0"/>
              </a:rPr>
              <a:t>…</a:t>
            </a:r>
            <a:endParaRPr lang="en-US" altLang="zh-CN" sz="2200" dirty="0">
              <a:latin typeface="Courier New" panose="02070309020205020404" pitchFamily="49" charset="0"/>
            </a:endParaRPr>
          </a:p>
          <a:p>
            <a:pPr lvl="1" algn="just" eaLnBrk="1" hangingPunct="1">
              <a:buNone/>
            </a:pPr>
            <a:r>
              <a:rPr lang="en-US" altLang="x-none" sz="2200" dirty="0"/>
              <a:t>      </a:t>
            </a:r>
            <a:r>
              <a:rPr lang="en-US" altLang="zh-CN" sz="2200" dirty="0"/>
              <a:t>[</a:t>
            </a:r>
            <a:r>
              <a:rPr lang="zh-CN" altLang="en-US" sz="2200" dirty="0"/>
              <a:t>,</a:t>
            </a:r>
            <a:r>
              <a:rPr lang="en-US" altLang="zh-CN" sz="2200" dirty="0"/>
              <a:t>&lt;</a:t>
            </a:r>
            <a:r>
              <a:rPr lang="zh-CN" altLang="en-US" sz="2200" dirty="0"/>
              <a:t>表级完整性约束条件</a:t>
            </a:r>
            <a:r>
              <a:rPr lang="en-US" altLang="zh-CN" sz="2200" dirty="0"/>
              <a:t>&gt; ] </a:t>
            </a:r>
            <a:r>
              <a:rPr lang="zh-CN" altLang="en-US" sz="2200" dirty="0"/>
              <a:t>);</a:t>
            </a:r>
            <a:endParaRPr lang="zh-CN" altLang="en-US" sz="2200" dirty="0"/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：所要定义的基本表的名字</a:t>
            </a:r>
            <a:endParaRPr lang="zh-CN" altLang="en-US" dirty="0"/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列名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：组成该表的各个属性（列）</a:t>
            </a:r>
            <a:endParaRPr lang="zh-CN" altLang="en-US" dirty="0"/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列级完整性约束条件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：涉及相应属性列的完整性约束条件</a:t>
            </a:r>
            <a:endParaRPr lang="zh-CN" altLang="en-US" dirty="0"/>
          </a:p>
          <a:p>
            <a:pPr lvl="1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表级完整性约束条件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：涉及一个或多个属性列的完整性约束条件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如果完整性约束条件涉及到该表的多个属性列，则必须定义在表级上，否则既可以定义在列级也可以定义在表级。 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3.1 SQL</a:t>
            </a:r>
            <a:r>
              <a:rPr lang="zh-CN" altLang="en-US" sz="3600" dirty="0"/>
              <a:t>概述</a:t>
            </a:r>
            <a:endParaRPr lang="zh-CN" altLang="en-US" sz="3600" dirty="0"/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473563" y="1248752"/>
            <a:ext cx="10721975" cy="4495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8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（</a:t>
            </a:r>
            <a:r>
              <a:rPr lang="en-US" altLang="zh-CN" dirty="0"/>
              <a:t>Structured Query Language</a:t>
            </a:r>
            <a:r>
              <a:rPr lang="zh-CN" altLang="en-US" dirty="0"/>
              <a:t>）</a:t>
            </a:r>
            <a:endParaRPr lang="zh-CN" altLang="en-US" dirty="0"/>
          </a:p>
          <a:p>
            <a:pPr eaLnBrk="1" hangingPunct="1">
              <a:lnSpc>
                <a:spcPct val="180000"/>
              </a:lnSpc>
              <a:buNone/>
            </a:pPr>
            <a:r>
              <a:rPr lang="zh-CN" altLang="en-US" dirty="0"/>
              <a:t>    结构化查询语言，是关系数据库的标准语言</a:t>
            </a:r>
            <a:endParaRPr lang="zh-CN" altLang="en-US" dirty="0"/>
          </a:p>
          <a:p>
            <a:pPr eaLnBrk="1" hangingPunct="1">
              <a:lnSpc>
                <a:spcPct val="18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是一个通用的、功能极强的关系数据库</a:t>
            </a:r>
            <a:r>
              <a:rPr lang="zh-CN" altLang="en-US" dirty="0" smtClean="0"/>
              <a:t>语言，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的语言化呈现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4800600" y="260350"/>
            <a:ext cx="7391400" cy="563563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Student</a:t>
            </a:r>
            <a:r>
              <a:rPr lang="zh-CN" altLang="en-US" sz="3600" dirty="0"/>
              <a:t>表</a:t>
            </a:r>
            <a:endParaRPr lang="zh-CN" altLang="en-US" sz="3600" dirty="0"/>
          </a:p>
        </p:txBody>
      </p:sp>
      <p:graphicFrame>
        <p:nvGraphicFramePr>
          <p:cNvPr id="22531" name="Group 3"/>
          <p:cNvGraphicFramePr>
            <a:graphicFrameLocks noGrp="1"/>
          </p:cNvGraphicFramePr>
          <p:nvPr/>
        </p:nvGraphicFramePr>
        <p:xfrm>
          <a:off x="2135188" y="1773238"/>
          <a:ext cx="8180070" cy="3195320"/>
        </p:xfrm>
        <a:graphic>
          <a:graphicData uri="http://schemas.openxmlformats.org/drawingml/2006/table">
            <a:tbl>
              <a:tblPr/>
              <a:tblGrid>
                <a:gridCol w="1584325"/>
                <a:gridCol w="1304925"/>
                <a:gridCol w="1812925"/>
                <a:gridCol w="1828800"/>
                <a:gridCol w="1649095"/>
              </a:tblGrid>
              <a:tr h="762000"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Sno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Sname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性别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Ssex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年龄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Sage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333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所在系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1333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Sdept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201215121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李勇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201215122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刘晨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201215123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王敏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女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201215125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张立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学生表</a:t>
            </a:r>
            <a:r>
              <a:rPr lang="en-US" altLang="zh-CN" sz="3600" dirty="0"/>
              <a:t>Student</a:t>
            </a:r>
            <a:endParaRPr lang="en-US" altLang="zh-CN" sz="3600" dirty="0"/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663087" y="1110273"/>
            <a:ext cx="8867775" cy="427672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3.5]  </a:t>
            </a:r>
            <a:r>
              <a:rPr lang="zh-CN" altLang="en-US" sz="2400" dirty="0"/>
              <a:t>建立“学生”表</a:t>
            </a:r>
            <a:r>
              <a:rPr lang="en-US" altLang="zh-CN" sz="2400" dirty="0"/>
              <a:t>Student</a:t>
            </a:r>
            <a:r>
              <a:rPr lang="zh-CN" altLang="en-US" sz="2400" dirty="0"/>
              <a:t>。学号是主码，姓名取值唯一。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1800" dirty="0"/>
              <a:t>     </a:t>
            </a:r>
            <a:endParaRPr lang="zh-CN" altLang="en-US" sz="1800" dirty="0"/>
          </a:p>
          <a:p>
            <a:pPr eaLnBrk="1" hangingPunct="1">
              <a:buNone/>
            </a:pPr>
            <a:r>
              <a:rPr lang="en-US" altLang="zh-CN" sz="2400" dirty="0"/>
              <a:t>CREATE TABLE Student         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(</a:t>
            </a:r>
            <a:r>
              <a:rPr lang="en-US" altLang="zh-CN" sz="2400" dirty="0"/>
              <a:t>Sno   CHAR</a:t>
            </a:r>
            <a:r>
              <a:rPr lang="zh-CN" altLang="en-US" sz="2400" dirty="0"/>
              <a:t>(</a:t>
            </a:r>
            <a:r>
              <a:rPr lang="en-US" altLang="zh-CN" sz="2400" dirty="0"/>
              <a:t>9</a:t>
            </a:r>
            <a:r>
              <a:rPr lang="zh-CN" altLang="en-US" sz="2400" dirty="0"/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PRIMARY KEY</a:t>
            </a:r>
            <a:r>
              <a:rPr lang="zh-CN" altLang="en-US" sz="2400" dirty="0"/>
              <a:t>, 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        </a:t>
            </a:r>
            <a:r>
              <a:rPr lang="en-US" altLang="zh-CN" sz="2000" dirty="0"/>
              <a:t>/* </a:t>
            </a:r>
            <a:r>
              <a:rPr lang="zh-CN" altLang="en-US" sz="2000" dirty="0"/>
              <a:t>列级完整性约束条件</a:t>
            </a:r>
            <a:r>
              <a:rPr lang="en-US" altLang="zh-CN" sz="2000" dirty="0"/>
              <a:t>,Sno</a:t>
            </a:r>
            <a:r>
              <a:rPr lang="zh-CN" altLang="en-US" sz="2000" dirty="0"/>
              <a:t>是主码*</a:t>
            </a:r>
            <a:r>
              <a:rPr lang="en-US" altLang="zh-CN" sz="2000" dirty="0"/>
              <a:t>/        </a:t>
            </a:r>
            <a:r>
              <a:rPr lang="en-US" altLang="zh-CN" sz="2400" dirty="0"/>
              <a:t>         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       </a:t>
            </a:r>
            <a:r>
              <a:rPr lang="en-US" altLang="zh-CN" sz="2400" dirty="0"/>
              <a:t>Sname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UNIQUE</a:t>
            </a:r>
            <a:r>
              <a:rPr lang="zh-CN" altLang="en-US" sz="2400" dirty="0"/>
              <a:t>,  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/* Sname</a:t>
            </a:r>
            <a:r>
              <a:rPr lang="zh-CN" altLang="en-US" sz="2000" dirty="0"/>
              <a:t>取唯一值*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x-none" sz="2400" dirty="0"/>
              <a:t>        </a:t>
            </a:r>
            <a:r>
              <a:rPr lang="en-US" altLang="zh-CN" sz="2400" dirty="0"/>
              <a:t>Ssex    CHAR</a:t>
            </a:r>
            <a:r>
              <a:rPr lang="zh-CN" altLang="en-US" sz="2400" dirty="0"/>
              <a:t>(</a:t>
            </a:r>
            <a:r>
              <a:rPr lang="en-US" altLang="zh-CN" sz="2400" dirty="0"/>
              <a:t>2</a:t>
            </a:r>
            <a:r>
              <a:rPr lang="zh-CN" altLang="en-US" sz="2400" dirty="0"/>
              <a:t>),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Sage   SMALLINT</a:t>
            </a:r>
            <a:r>
              <a:rPr lang="zh-CN" altLang="en-US" sz="2400" dirty="0"/>
              <a:t>,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Sdept 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); </a:t>
            </a:r>
            <a:endParaRPr lang="zh-CN" altLang="en-US" sz="2400" dirty="0"/>
          </a:p>
        </p:txBody>
      </p:sp>
      <p:sp>
        <p:nvSpPr>
          <p:cNvPr id="36868" name="AutoShape 7"/>
          <p:cNvSpPr/>
          <p:nvPr/>
        </p:nvSpPr>
        <p:spPr>
          <a:xfrm>
            <a:off x="7680325" y="15954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  <a:tileRect/>
          </a:gradFill>
          <a:ln w="25400" cap="flat" cmpd="sng">
            <a:solidFill>
              <a:srgbClr val="FF99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342900" indent="-342900"/>
            <a:r>
              <a:rPr lang="zh-CN" altLang="en-US" b="1" dirty="0">
                <a:latin typeface="Arial" panose="020B0604020202020204" pitchFamily="34" charset="0"/>
              </a:rPr>
              <a:t>主码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5" name="AutoShape 7"/>
          <p:cNvSpPr/>
          <p:nvPr/>
        </p:nvSpPr>
        <p:spPr>
          <a:xfrm>
            <a:off x="7680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  <a:tileRect/>
          </a:gradFill>
          <a:ln w="25400" cap="flat" cmpd="sng">
            <a:solidFill>
              <a:srgbClr val="FF99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342900" indent="-342900" algn="ctr"/>
            <a:r>
              <a:rPr lang="en-US" altLang="zh-CN" sz="1600" b="1" dirty="0">
                <a:latin typeface="Arial" panose="020B0604020202020204" pitchFamily="34" charset="0"/>
              </a:rPr>
              <a:t>UNIQUE</a:t>
            </a:r>
            <a:endParaRPr lang="en-US" altLang="zh-CN" sz="1600" b="1" dirty="0">
              <a:latin typeface="Arial" panose="020B0604020202020204" pitchFamily="34" charset="0"/>
            </a:endParaRPr>
          </a:p>
          <a:p>
            <a:pPr marL="342900" indent="-342900" algn="ctr"/>
            <a:r>
              <a:rPr lang="zh-CN" altLang="en-US" sz="1600" b="1" dirty="0">
                <a:latin typeface="Arial" panose="020B0604020202020204" pitchFamily="34" charset="0"/>
              </a:rPr>
              <a:t>约束</a:t>
            </a:r>
            <a:endParaRPr lang="zh-CN" altLang="en-US" sz="16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 animBg="1"/>
      <p:bldP spid="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 idx="4294967295"/>
          </p:nvPr>
        </p:nvSpPr>
        <p:spPr>
          <a:xfrm>
            <a:off x="4800600" y="260350"/>
            <a:ext cx="7391400" cy="563563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3600" dirty="0"/>
              <a:t>Course</a:t>
            </a:r>
            <a:r>
              <a:rPr lang="zh-CN" altLang="en-US" sz="3600" dirty="0"/>
              <a:t>表</a:t>
            </a:r>
            <a:endParaRPr lang="zh-CN" altLang="en-US" sz="3600" dirty="0"/>
          </a:p>
        </p:txBody>
      </p:sp>
      <p:graphicFrame>
        <p:nvGraphicFramePr>
          <p:cNvPr id="38915" name="表格 38914"/>
          <p:cNvGraphicFramePr/>
          <p:nvPr/>
        </p:nvGraphicFramePr>
        <p:xfrm>
          <a:off x="2438400" y="1627188"/>
          <a:ext cx="7175500" cy="4103370"/>
        </p:xfrm>
        <a:graphic>
          <a:graphicData uri="http://schemas.openxmlformats.org/drawingml/2006/table">
            <a:tbl>
              <a:tblPr/>
              <a:tblGrid>
                <a:gridCol w="1584325"/>
                <a:gridCol w="1949450"/>
                <a:gridCol w="1812925"/>
                <a:gridCol w="1828800"/>
              </a:tblGrid>
              <a:tr h="8921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课程号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课程名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Cname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先行课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Cpno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学分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Ccredit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数据库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marT="45712" marB="457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数学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信息系统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1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操作系统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数据结构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7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数据处理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7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PASCAL</a:t>
                      </a: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语言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6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Font typeface="Arial" panose="020B0604020202020204" pitchFamily="34" charset="0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课程表</a:t>
            </a:r>
            <a:r>
              <a:rPr lang="en-US" altLang="zh-CN" sz="3600" dirty="0"/>
              <a:t>Course</a:t>
            </a:r>
            <a:endParaRPr lang="en-US" altLang="zh-CN" sz="3600" dirty="0"/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447919" y="1157165"/>
            <a:ext cx="9036050" cy="4495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3.6 ]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 dirty="0"/>
              <a:t>Course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CREATE TABLE  Course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x-none" sz="2400" dirty="0"/>
              <a:t>     </a:t>
            </a:r>
            <a:r>
              <a:rPr lang="zh-CN" altLang="en-US" sz="2400" dirty="0"/>
              <a:t>  </a:t>
            </a:r>
            <a:r>
              <a:rPr lang="en-US" altLang="zh-CN" sz="2400" dirty="0"/>
              <a:t>  </a:t>
            </a:r>
            <a:r>
              <a:rPr lang="zh-CN" altLang="en-US" sz="2400" dirty="0"/>
              <a:t> (</a:t>
            </a:r>
            <a:r>
              <a:rPr lang="en-US" altLang="zh-CN" sz="2400" dirty="0"/>
              <a:t>Cno       CHAR</a:t>
            </a:r>
            <a:r>
              <a:rPr lang="zh-CN" altLang="en-US" sz="2400" dirty="0"/>
              <a:t>(</a:t>
            </a:r>
            <a:r>
              <a:rPr lang="en-US" altLang="zh-CN" sz="2400" dirty="0"/>
              <a:t>4</a:t>
            </a:r>
            <a:r>
              <a:rPr lang="zh-CN" altLang="en-US" sz="2400" dirty="0"/>
              <a:t>)</a:t>
            </a:r>
            <a:r>
              <a:rPr lang="en-US" altLang="zh-CN" sz="2400" dirty="0"/>
              <a:t> PRIMARY KEY</a:t>
            </a:r>
            <a:r>
              <a:rPr lang="zh-CN" altLang="en-US" sz="2400" dirty="0"/>
              <a:t>,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	</a:t>
            </a:r>
            <a:r>
              <a:rPr lang="zh-CN" altLang="en-US" sz="2400" dirty="0"/>
              <a:t> </a:t>
            </a:r>
            <a:r>
              <a:rPr lang="en-US" altLang="zh-CN" sz="2400" dirty="0"/>
              <a:t>Cname  CHAR</a:t>
            </a:r>
            <a:r>
              <a:rPr lang="zh-CN" altLang="en-US" sz="2400" dirty="0"/>
              <a:t>(</a:t>
            </a:r>
            <a:r>
              <a:rPr lang="en-US" altLang="zh-CN" sz="2400" dirty="0"/>
              <a:t>40</a:t>
            </a:r>
            <a:r>
              <a:rPr lang="zh-CN" altLang="en-US" sz="2400" dirty="0"/>
              <a:t>),            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	</a:t>
            </a:r>
            <a:r>
              <a:rPr lang="zh-CN" altLang="en-US" sz="2400" dirty="0"/>
              <a:t> </a:t>
            </a:r>
            <a:r>
              <a:rPr lang="en-US" altLang="zh-CN" sz="2400" dirty="0"/>
              <a:t>Cpno     CHAR</a:t>
            </a:r>
            <a:r>
              <a:rPr lang="zh-CN" altLang="en-US" sz="2400" dirty="0"/>
              <a:t>(</a:t>
            </a:r>
            <a:r>
              <a:rPr lang="en-US" altLang="zh-CN" sz="2400" dirty="0"/>
              <a:t>4</a:t>
            </a:r>
            <a:r>
              <a:rPr lang="zh-CN" altLang="en-US" sz="2400" dirty="0"/>
              <a:t>),               	                      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Ccredit  SMALLINT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FOREIGN KEY </a:t>
            </a:r>
            <a:r>
              <a:rPr lang="zh-CN" altLang="en-US" sz="2400" dirty="0"/>
              <a:t>(</a:t>
            </a:r>
            <a:r>
              <a:rPr lang="en-US" altLang="zh-CN" sz="2400" dirty="0"/>
              <a:t>Cpno</a:t>
            </a:r>
            <a:r>
              <a:rPr lang="zh-CN" altLang="en-US" sz="2400" dirty="0"/>
              <a:t>)</a:t>
            </a:r>
            <a:r>
              <a:rPr lang="en-US" altLang="zh-CN" sz="2400" dirty="0"/>
              <a:t> REFERENCES  Course</a:t>
            </a:r>
            <a:r>
              <a:rPr lang="zh-CN" altLang="en-US" sz="2400" dirty="0"/>
              <a:t>(</a:t>
            </a:r>
            <a:r>
              <a:rPr lang="en-US" altLang="zh-CN" sz="2400" dirty="0"/>
              <a:t>Cno</a:t>
            </a:r>
            <a:r>
              <a:rPr lang="zh-CN" altLang="en-US" sz="2400" dirty="0"/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   )</a:t>
            </a:r>
            <a:r>
              <a:rPr lang="en-US" altLang="zh-CN" sz="2400" dirty="0"/>
              <a:t>; </a:t>
            </a:r>
            <a:endParaRPr lang="en-US" altLang="zh-CN" sz="2400" dirty="0"/>
          </a:p>
        </p:txBody>
      </p:sp>
      <p:sp>
        <p:nvSpPr>
          <p:cNvPr id="37892" name="AutoShape 6"/>
          <p:cNvSpPr/>
          <p:nvPr/>
        </p:nvSpPr>
        <p:spPr>
          <a:xfrm>
            <a:off x="7391400" y="2565400"/>
            <a:ext cx="10080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  <a:tileRect/>
          </a:gradFill>
          <a:ln w="254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342900" indent="-342900"/>
            <a:r>
              <a:rPr lang="zh-CN" altLang="en-US" b="1" dirty="0">
                <a:latin typeface="Arial" panose="020B0604020202020204" pitchFamily="34" charset="0"/>
              </a:rPr>
              <a:t>先修课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3" name="AutoShape 8"/>
          <p:cNvSpPr/>
          <p:nvPr/>
        </p:nvSpPr>
        <p:spPr>
          <a:xfrm>
            <a:off x="6238875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  <a:tileRect/>
          </a:gradFill>
          <a:ln w="254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marL="342900" indent="-342900"/>
            <a:r>
              <a:rPr lang="en-US" altLang="zh-CN" dirty="0">
                <a:latin typeface="Arial" panose="020B0604020202020204" pitchFamily="34" charset="0"/>
              </a:rPr>
              <a:t>   </a:t>
            </a:r>
            <a:r>
              <a:rPr lang="en-US" altLang="zh-CN" b="1" dirty="0">
                <a:latin typeface="Arial" panose="020B0604020202020204" pitchFamily="34" charset="0"/>
              </a:rPr>
              <a:t>Cpno</a:t>
            </a:r>
            <a:r>
              <a:rPr lang="zh-CN" altLang="en-US" b="1" dirty="0">
                <a:latin typeface="Arial" panose="020B0604020202020204" pitchFamily="34" charset="0"/>
              </a:rPr>
              <a:t>是外码</a:t>
            </a:r>
            <a:endParaRPr lang="zh-CN" altLang="en-US" b="1" dirty="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b="1" dirty="0">
                <a:latin typeface="Arial" panose="020B0604020202020204" pitchFamily="34" charset="0"/>
              </a:rPr>
              <a:t>   被参照表是</a:t>
            </a:r>
            <a:r>
              <a:rPr lang="en-US" altLang="zh-CN" b="1" dirty="0">
                <a:latin typeface="Arial" panose="020B0604020202020204" pitchFamily="34" charset="0"/>
              </a:rPr>
              <a:t>Course</a:t>
            </a:r>
            <a:endParaRPr lang="en-US" altLang="zh-CN" b="1" dirty="0">
              <a:latin typeface="Arial" panose="020B0604020202020204" pitchFamily="34" charset="0"/>
            </a:endParaRPr>
          </a:p>
          <a:p>
            <a:pPr marL="342900" indent="-342900"/>
            <a:r>
              <a:rPr lang="zh-CN" altLang="en-US" b="1" dirty="0">
                <a:latin typeface="Arial" panose="020B0604020202020204" pitchFamily="34" charset="0"/>
              </a:rPr>
              <a:t>   被参照列是</a:t>
            </a:r>
            <a:r>
              <a:rPr lang="en-US" altLang="zh-CN" b="1" dirty="0">
                <a:latin typeface="Arial" panose="020B0604020202020204" pitchFamily="34" charset="0"/>
              </a:rPr>
              <a:t>Cno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ldLvl="0" animBg="1"/>
      <p:bldP spid="3789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91400" cy="823913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3200" dirty="0"/>
              <a:t>SC</a:t>
            </a:r>
            <a:r>
              <a:rPr lang="zh-CN" altLang="en-US" sz="3200" dirty="0"/>
              <a:t>表</a:t>
            </a:r>
            <a:endParaRPr lang="zh-CN" altLang="en-US" sz="3200" dirty="0"/>
          </a:p>
        </p:txBody>
      </p:sp>
      <p:graphicFrame>
        <p:nvGraphicFramePr>
          <p:cNvPr id="40963" name="表格 40962"/>
          <p:cNvGraphicFramePr/>
          <p:nvPr/>
        </p:nvGraphicFramePr>
        <p:xfrm>
          <a:off x="3287713" y="1700213"/>
          <a:ext cx="5346700" cy="3185795"/>
        </p:xfrm>
        <a:graphic>
          <a:graphicData uri="http://schemas.openxmlformats.org/drawingml/2006/table">
            <a:tbl>
              <a:tblPr/>
              <a:tblGrid>
                <a:gridCol w="1584325"/>
                <a:gridCol w="1949450"/>
                <a:gridCol w="1812925"/>
              </a:tblGrid>
              <a:tr h="8921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学 号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Sno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课程号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Cno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成绩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dirty="0">
                          <a:latin typeface="Arial" panose="020B0604020202020204" pitchFamily="34" charset="0"/>
                        </a:rPr>
                        <a:t>    </a:t>
                      </a: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Grade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 92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83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  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85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201215121  </a:t>
                      </a:r>
                      <a:endParaRPr lang="en-US" altLang="zh-CN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88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90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201215122</a:t>
                      </a:r>
                      <a:endParaRPr lang="en-US" altLang="zh-CN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</a:rPr>
                        <a:t>3</a:t>
                      </a:r>
                      <a:endParaRPr lang="zh-CN" altLang="en-US" sz="2200" b="1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200" b="1" dirty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zh-CN" altLang="en-US" sz="2200" b="1" dirty="0"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学生选课表</a:t>
            </a:r>
            <a:r>
              <a:rPr lang="en-US" altLang="zh-CN" sz="3600" dirty="0"/>
              <a:t>SC</a:t>
            </a:r>
            <a:endParaRPr lang="en-US" altLang="zh-CN" sz="3600" dirty="0"/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468923" y="1098550"/>
            <a:ext cx="8229600" cy="4854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3.7]  </a:t>
            </a:r>
            <a:r>
              <a:rPr lang="zh-CN" altLang="en-US" sz="2400" dirty="0">
                <a:latin typeface="宋体" panose="02010600030101010101" pitchFamily="2" charset="-122"/>
              </a:rPr>
              <a:t>建立一个学生选课表</a:t>
            </a:r>
            <a:r>
              <a:rPr lang="en-US" altLang="zh-CN" sz="2400" dirty="0"/>
              <a:t>SC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x-none" sz="1600" dirty="0"/>
              <a:t>	</a:t>
            </a:r>
            <a:endParaRPr lang="en-US" altLang="x-none" sz="1600" dirty="0"/>
          </a:p>
          <a:p>
            <a:pPr eaLnBrk="1" hangingPunct="1">
              <a:buNone/>
            </a:pPr>
            <a:r>
              <a:rPr lang="zh-CN" altLang="en-US" sz="2200" dirty="0"/>
              <a:t> 	</a:t>
            </a:r>
            <a:r>
              <a:rPr lang="en-US" altLang="zh-CN" sz="2200" dirty="0"/>
              <a:t>CREATE TABLE  SC</a:t>
            </a:r>
            <a:endParaRPr lang="en-US" altLang="zh-CN" sz="2200" dirty="0"/>
          </a:p>
          <a:p>
            <a:pPr eaLnBrk="1" hangingPunct="1">
              <a:buNone/>
            </a:pPr>
            <a:r>
              <a:rPr lang="en-US" altLang="x-none" sz="2200" dirty="0"/>
              <a:t>          </a:t>
            </a:r>
            <a:r>
              <a:rPr lang="zh-CN" altLang="en-US" sz="2200" dirty="0"/>
              <a:t>(</a:t>
            </a:r>
            <a:r>
              <a:rPr lang="en-US" altLang="zh-CN" sz="2200" dirty="0"/>
              <a:t>Sno  CHAR</a:t>
            </a:r>
            <a:r>
              <a:rPr lang="zh-CN" altLang="en-US" sz="2200" dirty="0"/>
              <a:t>(</a:t>
            </a:r>
            <a:r>
              <a:rPr lang="en-US" altLang="zh-CN" sz="2200" dirty="0"/>
              <a:t>9</a:t>
            </a:r>
            <a:r>
              <a:rPr lang="zh-CN" altLang="en-US" sz="2200" dirty="0"/>
              <a:t>), 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/>
              <a:t>Cno  CHAR</a:t>
            </a:r>
            <a:r>
              <a:rPr lang="zh-CN" altLang="en-US" sz="2200" dirty="0"/>
              <a:t>(</a:t>
            </a:r>
            <a:r>
              <a:rPr lang="en-US" altLang="zh-CN" sz="2200" dirty="0"/>
              <a:t>4</a:t>
            </a:r>
            <a:r>
              <a:rPr lang="zh-CN" altLang="en-US" sz="2200" dirty="0"/>
              <a:t>),  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/>
              <a:t>Grade  SMALLINT</a:t>
            </a:r>
            <a:r>
              <a:rPr lang="zh-CN" altLang="en-US" sz="2200" dirty="0"/>
              <a:t>，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/>
              <a:t>PRIMARY KEY </a:t>
            </a:r>
            <a:r>
              <a:rPr lang="zh-CN" altLang="en-US" sz="2200" dirty="0"/>
              <a:t>(</a:t>
            </a:r>
            <a:r>
              <a:rPr lang="en-US" altLang="zh-CN" sz="2200" dirty="0"/>
              <a:t>Sno</a:t>
            </a:r>
            <a:r>
              <a:rPr lang="zh-CN" altLang="en-US" sz="2200" dirty="0"/>
              <a:t>,</a:t>
            </a:r>
            <a:r>
              <a:rPr lang="en-US" altLang="zh-CN" sz="2200" dirty="0"/>
              <a:t>Cno</a:t>
            </a:r>
            <a:r>
              <a:rPr lang="zh-CN" altLang="en-US" sz="2200" dirty="0"/>
              <a:t>),  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1800" dirty="0"/>
              <a:t>                          </a:t>
            </a:r>
            <a:r>
              <a:rPr lang="en-US" altLang="zh-CN" sz="1800" dirty="0"/>
              <a:t>/* </a:t>
            </a:r>
            <a:r>
              <a:rPr lang="zh-CN" altLang="en-US" sz="1800" dirty="0"/>
              <a:t>主码由两个属性构成，必须作为表级完整性进行定义*</a:t>
            </a:r>
            <a:r>
              <a:rPr lang="en-US" altLang="zh-CN" sz="1800" dirty="0"/>
              <a:t>/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x-none" sz="2200" dirty="0"/>
              <a:t>      </a:t>
            </a:r>
            <a:r>
              <a:rPr lang="zh-CN" altLang="en-US" sz="2200" dirty="0"/>
              <a:t>     </a:t>
            </a:r>
            <a:r>
              <a:rPr lang="en-US" altLang="zh-CN" sz="2200" dirty="0"/>
              <a:t>FOREIGN KEY </a:t>
            </a:r>
            <a:r>
              <a:rPr lang="zh-CN" altLang="en-US" sz="2200" dirty="0"/>
              <a:t>(</a:t>
            </a:r>
            <a:r>
              <a:rPr lang="en-US" altLang="zh-CN" sz="2200" dirty="0"/>
              <a:t>Sno</a:t>
            </a:r>
            <a:r>
              <a:rPr lang="zh-CN" altLang="en-US" sz="2200" dirty="0"/>
              <a:t>)</a:t>
            </a:r>
            <a:r>
              <a:rPr lang="en-US" altLang="zh-CN" sz="2200" dirty="0"/>
              <a:t> REFERENCES Student</a:t>
            </a:r>
            <a:r>
              <a:rPr lang="zh-CN" altLang="en-US" sz="2200" dirty="0"/>
              <a:t>(</a:t>
            </a:r>
            <a:r>
              <a:rPr lang="en-US" altLang="zh-CN" sz="2200" dirty="0"/>
              <a:t>Sno</a:t>
            </a:r>
            <a:r>
              <a:rPr lang="zh-CN" altLang="en-US" sz="2200" dirty="0"/>
              <a:t>),</a:t>
            </a:r>
            <a:endParaRPr lang="zh-CN" altLang="en-US" sz="2200" dirty="0"/>
          </a:p>
          <a:p>
            <a:pPr eaLnBrk="1" hangingPunct="1">
              <a:buNone/>
            </a:pPr>
            <a:r>
              <a:rPr lang="zh-CN" altLang="en-US" sz="1800" dirty="0"/>
              <a:t>                         </a:t>
            </a:r>
            <a:r>
              <a:rPr lang="en-US" altLang="zh-CN" sz="1800" dirty="0"/>
              <a:t>/* </a:t>
            </a:r>
            <a:r>
              <a:rPr lang="zh-CN" altLang="en-US" sz="1800" dirty="0"/>
              <a:t>表级完整性约束条件，</a:t>
            </a:r>
            <a:r>
              <a:rPr lang="en-US" altLang="zh-CN" sz="1800" dirty="0"/>
              <a:t>Sno</a:t>
            </a:r>
            <a:r>
              <a:rPr lang="zh-CN" altLang="en-US" sz="1800" dirty="0"/>
              <a:t>是外码，被参照表是</a:t>
            </a:r>
            <a:r>
              <a:rPr lang="en-US" altLang="zh-CN" sz="1800" dirty="0"/>
              <a:t>Student */</a:t>
            </a:r>
            <a:endParaRPr lang="en-US" altLang="zh-CN" sz="1800" dirty="0"/>
          </a:p>
          <a:p>
            <a:pPr eaLnBrk="1" hangingPunct="1">
              <a:buNone/>
            </a:pPr>
            <a:r>
              <a:rPr lang="en-US" altLang="x-none" sz="2200" dirty="0"/>
              <a:t>      </a:t>
            </a:r>
            <a:r>
              <a:rPr lang="zh-CN" altLang="en-US" sz="2200" dirty="0"/>
              <a:t>     </a:t>
            </a:r>
            <a:r>
              <a:rPr lang="en-US" altLang="zh-CN" sz="2200" dirty="0"/>
              <a:t>FOREIGN KEY </a:t>
            </a:r>
            <a:r>
              <a:rPr lang="zh-CN" altLang="en-US" sz="2200" dirty="0"/>
              <a:t>(</a:t>
            </a:r>
            <a:r>
              <a:rPr lang="en-US" altLang="zh-CN" sz="2200" dirty="0"/>
              <a:t>Cno</a:t>
            </a:r>
            <a:r>
              <a:rPr lang="zh-CN" altLang="en-US" sz="2200" dirty="0"/>
              <a:t>)</a:t>
            </a:r>
            <a:r>
              <a:rPr lang="en-US" altLang="zh-CN" sz="2200" dirty="0"/>
              <a:t>REFERENCES Course</a:t>
            </a:r>
            <a:r>
              <a:rPr lang="zh-CN" altLang="en-US" sz="2200" dirty="0"/>
              <a:t>(</a:t>
            </a:r>
            <a:r>
              <a:rPr lang="en-US" altLang="zh-CN" sz="2200" dirty="0"/>
              <a:t>Cno</a:t>
            </a:r>
            <a:r>
              <a:rPr lang="zh-CN" altLang="en-US" sz="2200" dirty="0"/>
              <a:t>)</a:t>
            </a:r>
            <a:endParaRPr lang="zh-CN" altLang="en-US" sz="2200" dirty="0"/>
          </a:p>
          <a:p>
            <a:pPr eaLnBrk="1" hangingPunct="1">
              <a:buNone/>
            </a:pPr>
            <a:r>
              <a:rPr lang="en-US" altLang="zh-CN" sz="1800" dirty="0"/>
              <a:t>                          /* </a:t>
            </a:r>
            <a:r>
              <a:rPr lang="zh-CN" altLang="en-US" sz="1800" dirty="0"/>
              <a:t>表级完整性约束条件， </a:t>
            </a:r>
            <a:r>
              <a:rPr lang="en-US" altLang="zh-CN" sz="1800" dirty="0"/>
              <a:t>Cno</a:t>
            </a:r>
            <a:r>
              <a:rPr lang="zh-CN" altLang="en-US" sz="1800" dirty="0"/>
              <a:t>是外码，被参照表是</a:t>
            </a:r>
            <a:r>
              <a:rPr lang="en-US" altLang="zh-CN" sz="1800" dirty="0"/>
              <a:t>Course*/</a:t>
            </a:r>
            <a:endParaRPr lang="en-US" altLang="zh-CN" sz="1800" dirty="0"/>
          </a:p>
          <a:p>
            <a:pPr eaLnBrk="1" hangingPunct="1">
              <a:buNone/>
            </a:pPr>
            <a:r>
              <a:rPr lang="zh-CN" altLang="en-US" sz="2200" dirty="0"/>
              <a:t>        )</a:t>
            </a:r>
            <a:r>
              <a:rPr lang="en-US" altLang="zh-CN" sz="2200" dirty="0"/>
              <a:t>; 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数据类型</a:t>
            </a:r>
            <a:endParaRPr lang="zh-CN" altLang="en-US" sz="3600" dirty="0"/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xfrm>
            <a:off x="550985" y="1139459"/>
            <a:ext cx="8229600" cy="49831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中域的概念用</a:t>
            </a:r>
            <a:r>
              <a:rPr lang="zh-CN" altLang="en-US" dirty="0">
                <a:solidFill>
                  <a:srgbClr val="FF00FF"/>
                </a:solidFill>
              </a:rPr>
              <a:t>数据类型</a:t>
            </a:r>
            <a:r>
              <a:rPr lang="zh-CN" altLang="en-US" dirty="0"/>
              <a:t>来实现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定义表的属性时需要指明其数据类型及长度 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选用哪种数据类型 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取值范围 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要做哪些运算 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xfrm>
            <a:off x="4800600" y="188913"/>
            <a:ext cx="7391400" cy="563562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数据类型（续）</a:t>
            </a:r>
            <a:endParaRPr lang="en-US" altLang="x-none" sz="3600" dirty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ph idx="4294967295"/>
          </p:nvPr>
        </p:nvGraphicFramePr>
        <p:xfrm>
          <a:off x="773748" y="1106805"/>
          <a:ext cx="8126095" cy="5243195"/>
        </p:xfrm>
        <a:graphic>
          <a:graphicData uri="http://schemas.openxmlformats.org/drawingml/2006/table">
            <a:tbl>
              <a:tblPr/>
              <a:tblGrid>
                <a:gridCol w="3136900"/>
                <a:gridCol w="4989195"/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9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,CHARACTER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的定长字符串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CHARACTERVARYING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最大长度为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的变长字符串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CLOB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字符串大对象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BLOB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二进制大对象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长整数（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SMALLINT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短整数（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BIGINT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大整数（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字节）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定点数，由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DEC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NUMERIC</a:t>
                      </a:r>
                      <a:endParaRPr kumimoji="0" lang="zh-CN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取决于机器精度的单精度浮点数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 PRECISION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取决于机器精度的双精度浮点数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可选精度的浮点数，精度至少为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位数字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逻辑布尔量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日期，包含年、月、日，格式为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YYYY-MM-DD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TIME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时间，包含一日的时、分、秒，格式为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HH:MM:SS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65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TIMESTAMP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时间戳类型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INTERVAL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时间间隔类型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模式与表</a:t>
            </a:r>
            <a:endParaRPr lang="zh-CN" altLang="en-US" sz="3600" dirty="0"/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>
          <a:xfrm>
            <a:off x="562708" y="1168888"/>
            <a:ext cx="8229600" cy="4854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每一个基本表都属于某一个模式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一个模式包含多个基本表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定义基本表所属模式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方法一：在表名中明显地给出模式名 </a:t>
            </a:r>
            <a:endParaRPr lang="zh-CN" altLang="en-US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Create table</a:t>
            </a:r>
            <a:r>
              <a:rPr lang="zh-CN" altLang="en-US" sz="2400" dirty="0"/>
              <a:t>"</a:t>
            </a:r>
            <a:r>
              <a:rPr lang="en-US" altLang="zh-CN" sz="2400" dirty="0"/>
              <a:t>S-T</a:t>
            </a:r>
            <a:r>
              <a:rPr lang="zh-CN" altLang="en-US" sz="2400" dirty="0"/>
              <a:t>"</a:t>
            </a:r>
            <a:r>
              <a:rPr lang="en-US" altLang="zh-CN" sz="2400" dirty="0"/>
              <a:t>.Student</a:t>
            </a:r>
            <a:r>
              <a:rPr lang="zh-CN" altLang="en-US" sz="2400" dirty="0"/>
              <a:t>(</a:t>
            </a:r>
            <a:r>
              <a:rPr lang="en-US" altLang="zh-CN" sz="2400" dirty="0"/>
              <a:t>......</a:t>
            </a:r>
            <a:r>
              <a:rPr lang="zh-CN" altLang="en-US" sz="2400" dirty="0"/>
              <a:t>)</a:t>
            </a:r>
            <a:r>
              <a:rPr lang="en-US" altLang="zh-CN" sz="2400" dirty="0"/>
              <a:t>;     </a:t>
            </a:r>
            <a:r>
              <a:rPr lang="en-US" altLang="zh-CN" dirty="0"/>
              <a:t>/*</a:t>
            </a:r>
            <a:r>
              <a:rPr lang="zh-CN" altLang="en-US" dirty="0"/>
              <a:t>模式名为 </a:t>
            </a:r>
            <a:r>
              <a:rPr lang="en-US" altLang="zh-CN" dirty="0"/>
              <a:t>S-T*/</a:t>
            </a:r>
            <a:endParaRPr lang="en-US" altLang="zh-CN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Create table </a:t>
            </a:r>
            <a:r>
              <a:rPr lang="zh-CN" altLang="en-US" sz="2400" dirty="0"/>
              <a:t>"</a:t>
            </a:r>
            <a:r>
              <a:rPr lang="en-US" altLang="zh-CN" sz="2400" dirty="0"/>
              <a:t>S-T</a:t>
            </a:r>
            <a:r>
              <a:rPr lang="zh-CN" altLang="en-US" sz="2400" dirty="0"/>
              <a:t>"</a:t>
            </a:r>
            <a:r>
              <a:rPr lang="en-US" altLang="zh-CN" sz="2400" dirty="0"/>
              <a:t>.Cource</a:t>
            </a:r>
            <a:r>
              <a:rPr lang="zh-CN" altLang="en-US" sz="2400" dirty="0"/>
              <a:t>(</a:t>
            </a:r>
            <a:r>
              <a:rPr lang="en-US" altLang="zh-CN" sz="2400" dirty="0"/>
              <a:t>......</a:t>
            </a:r>
            <a:r>
              <a:rPr lang="zh-CN" altLang="en-US" sz="2400" dirty="0"/>
              <a:t>)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Create table </a:t>
            </a:r>
            <a:r>
              <a:rPr lang="zh-CN" altLang="en-US" sz="2400" dirty="0"/>
              <a:t>"</a:t>
            </a:r>
            <a:r>
              <a:rPr lang="en-US" altLang="zh-CN" sz="2400" dirty="0"/>
              <a:t>S-T</a:t>
            </a:r>
            <a:r>
              <a:rPr lang="zh-CN" altLang="en-US" sz="2400" dirty="0"/>
              <a:t>"</a:t>
            </a:r>
            <a:r>
              <a:rPr lang="en-US" altLang="zh-CN" sz="2400" dirty="0"/>
              <a:t>.SC</a:t>
            </a:r>
            <a:r>
              <a:rPr lang="zh-CN" altLang="en-US" sz="2400" dirty="0"/>
              <a:t>(</a:t>
            </a:r>
            <a:r>
              <a:rPr lang="en-US" altLang="zh-CN" sz="2400" dirty="0"/>
              <a:t>......</a:t>
            </a:r>
            <a:r>
              <a:rPr lang="zh-CN" altLang="en-US" sz="2400" dirty="0"/>
              <a:t>)</a:t>
            </a:r>
            <a:r>
              <a:rPr lang="en-US" altLang="zh-CN" sz="2400" dirty="0"/>
              <a:t>; 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方法二：在创建模式语句中同时创建表 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方法三：设置所属的模式 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模式与表（续）</a:t>
            </a:r>
            <a:endParaRPr lang="zh-CN" altLang="en-US" sz="3600" dirty="0"/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>
          <a:xfrm>
            <a:off x="539262" y="1110273"/>
            <a:ext cx="8434388" cy="45942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创建基本表（其他数据库对象也一样）时，若没有指定模式，系统根据</a:t>
            </a:r>
            <a:r>
              <a:rPr lang="zh-CN" altLang="en-US" dirty="0">
                <a:solidFill>
                  <a:srgbClr val="FF00FF"/>
                </a:solidFill>
              </a:rPr>
              <a:t>搜索路径</a:t>
            </a:r>
            <a:r>
              <a:rPr lang="zh-CN" altLang="en-US" dirty="0"/>
              <a:t>来确定该对象所属的模式 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关系数据库管理系统会使用模式列表中</a:t>
            </a:r>
            <a:r>
              <a:rPr lang="zh-CN" altLang="en-US" dirty="0">
                <a:solidFill>
                  <a:srgbClr val="FF00FF"/>
                </a:solidFill>
              </a:rPr>
              <a:t>第一个存在的模式</a:t>
            </a:r>
            <a:r>
              <a:rPr lang="zh-CN" altLang="en-US" dirty="0"/>
              <a:t>作为数据库对象的模式名 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若搜索路径中的模式名都不存在，系统将给出错误 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显示当前的搜索路径： </a:t>
            </a:r>
            <a:r>
              <a:rPr lang="en-US" altLang="zh-CN" dirty="0"/>
              <a:t>SHOW search_path; 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搜索路径的当前默认值是：</a:t>
            </a:r>
            <a:r>
              <a:rPr lang="en-US" altLang="zh-CN" dirty="0"/>
              <a:t>$user</a:t>
            </a:r>
            <a:r>
              <a:rPr lang="zh-CN" altLang="en-US" dirty="0"/>
              <a:t>， </a:t>
            </a:r>
            <a:r>
              <a:rPr lang="en-US" altLang="zh-CN" dirty="0"/>
              <a:t>PUBLIC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 txBox="1">
            <a:spLocks noGrp="1"/>
          </p:cNvSpPr>
          <p:nvPr/>
        </p:nvSpPr>
        <p:spPr>
          <a:xfrm>
            <a:off x="6743700" y="6381750"/>
            <a:ext cx="3600450" cy="32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9219" name="Rectangle 1026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概述（续）</a:t>
            </a:r>
            <a:endParaRPr lang="zh-CN" altLang="en-US" sz="3600" dirty="0"/>
          </a:p>
        </p:txBody>
      </p:sp>
      <p:sp>
        <p:nvSpPr>
          <p:cNvPr id="9220" name="Rectangle 1027"/>
          <p:cNvSpPr>
            <a:spLocks noGrp="1"/>
          </p:cNvSpPr>
          <p:nvPr>
            <p:ph type="body" idx="4294967295"/>
          </p:nvPr>
        </p:nvSpPr>
        <p:spPr>
          <a:xfrm>
            <a:off x="492370" y="1281235"/>
            <a:ext cx="7859713" cy="485457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3.1.1  SQL </a:t>
            </a:r>
            <a:r>
              <a:rPr lang="zh-CN" altLang="en-US" dirty="0">
                <a:solidFill>
                  <a:srgbClr val="00B050"/>
                </a:solidFill>
              </a:rPr>
              <a:t>的产生与发展</a:t>
            </a:r>
            <a:endParaRPr lang="zh-CN" altLang="en-US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/>
              <a:t>3.1.2  SQL</a:t>
            </a:r>
            <a:r>
              <a:rPr lang="zh-CN" altLang="en-US" dirty="0"/>
              <a:t>的特点</a:t>
            </a:r>
            <a:endParaRPr lang="zh-CN" altLang="en-US" dirty="0"/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/>
              <a:t>3.1.3  SQL</a:t>
            </a:r>
            <a:r>
              <a:rPr lang="zh-CN" altLang="en-US" dirty="0"/>
              <a:t>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8905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模式与表（续）</a:t>
            </a:r>
            <a:endParaRPr lang="zh-CN" altLang="en-US" sz="3600" dirty="0"/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445477" y="1125538"/>
            <a:ext cx="8229600" cy="4854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数据库管理员用户可以设置搜索路径，然后定义基本表 </a:t>
            </a:r>
            <a:endParaRPr lang="zh-CN" altLang="en-US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600" dirty="0"/>
              <a:t>   </a:t>
            </a: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rgbClr val="FF00FF"/>
                </a:solidFill>
              </a:rPr>
              <a:t>SET search_path TO </a:t>
            </a:r>
            <a:r>
              <a:rPr lang="zh-CN" altLang="en-US" sz="2400" dirty="0"/>
              <a:t>"</a:t>
            </a:r>
            <a:r>
              <a:rPr lang="en-US" altLang="zh-CN" sz="2400" dirty="0"/>
              <a:t>S-T</a:t>
            </a:r>
            <a:r>
              <a:rPr lang="zh-CN" altLang="en-US" sz="2400" dirty="0"/>
              <a:t>",</a:t>
            </a:r>
            <a:r>
              <a:rPr lang="en-US" altLang="zh-CN" sz="2400" dirty="0"/>
              <a:t>PUBLIC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Create table Student</a:t>
            </a:r>
            <a:r>
              <a:rPr lang="zh-CN" altLang="en-US" sz="2400" dirty="0"/>
              <a:t>(</a:t>
            </a:r>
            <a:r>
              <a:rPr lang="en-US" altLang="zh-CN" sz="2400" dirty="0"/>
              <a:t>......</a:t>
            </a:r>
            <a:r>
              <a:rPr lang="zh-CN" altLang="en-US" sz="2400" dirty="0"/>
              <a:t>)</a:t>
            </a:r>
            <a:r>
              <a:rPr lang="en-US" altLang="zh-CN" sz="2400" dirty="0"/>
              <a:t>;   </a:t>
            </a:r>
            <a:endParaRPr lang="en-US" altLang="zh-CN" sz="2400" dirty="0"/>
          </a:p>
          <a:p>
            <a:pPr lvl="1" eaLnBrk="1" hangingPunct="1">
              <a:lnSpc>
                <a:spcPct val="170000"/>
              </a:lnSpc>
              <a:buNone/>
            </a:pPr>
            <a:r>
              <a:rPr lang="zh-CN" altLang="en-US" dirty="0"/>
              <a:t>结果建立了</a:t>
            </a:r>
            <a:r>
              <a:rPr lang="en-US" altLang="zh-CN" dirty="0"/>
              <a:t>S-T.Student</a:t>
            </a:r>
            <a:r>
              <a:rPr lang="zh-CN" altLang="en-US" dirty="0"/>
              <a:t>基本表。</a:t>
            </a:r>
            <a:endParaRPr lang="zh-CN" altLang="en-US" dirty="0"/>
          </a:p>
          <a:p>
            <a:pPr lvl="1" eaLnBrk="1" hangingPunct="1">
              <a:lnSpc>
                <a:spcPct val="170000"/>
              </a:lnSpc>
              <a:buNone/>
            </a:pPr>
            <a:r>
              <a:rPr lang="zh-CN" altLang="en-US" dirty="0"/>
              <a:t>关系数据库管理系统发现搜索路径中第一个模式名</a:t>
            </a:r>
            <a:r>
              <a:rPr lang="en-US" altLang="zh-CN" dirty="0"/>
              <a:t>S-T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 eaLnBrk="1" hangingPunct="1">
              <a:lnSpc>
                <a:spcPct val="170000"/>
              </a:lnSpc>
              <a:buNone/>
            </a:pPr>
            <a:r>
              <a:rPr lang="zh-CN" altLang="en-US" dirty="0"/>
              <a:t>就把该模式作为基本表</a:t>
            </a:r>
            <a:r>
              <a:rPr lang="en-US" altLang="zh-CN" dirty="0"/>
              <a:t>Student</a:t>
            </a:r>
            <a:r>
              <a:rPr lang="zh-CN" altLang="en-US" dirty="0"/>
              <a:t>所属的模式。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8905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4. </a:t>
            </a:r>
            <a:r>
              <a:rPr lang="zh-CN" altLang="en-US" sz="3600" dirty="0"/>
              <a:t>修改基本表</a:t>
            </a:r>
            <a:endParaRPr lang="zh-CN" altLang="en-US" sz="3600" dirty="0"/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499452" y="1186352"/>
            <a:ext cx="8785225" cy="39592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ALTER TABLE &lt;</a:t>
            </a:r>
            <a:r>
              <a:rPr lang="zh-CN" altLang="en-US" sz="2400" dirty="0"/>
              <a:t>表名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200" dirty="0"/>
              <a:t>[ ADD[COLUMN] &lt;</a:t>
            </a:r>
            <a:r>
              <a:rPr lang="zh-CN" altLang="en-US" sz="2200" dirty="0"/>
              <a:t>新列名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 [ </a:t>
            </a:r>
            <a:r>
              <a:rPr lang="zh-CN" altLang="en-US" sz="2200" dirty="0"/>
              <a:t>完整性约束 </a:t>
            </a:r>
            <a:r>
              <a:rPr lang="en-US" altLang="zh-CN" sz="2200" dirty="0"/>
              <a:t>] ]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/>
              <a:t>[ ADD &lt;</a:t>
            </a:r>
            <a:r>
              <a:rPr lang="zh-CN" altLang="en-US" sz="2200" dirty="0"/>
              <a:t>表级完整性约束</a:t>
            </a:r>
            <a:r>
              <a:rPr lang="en-US" altLang="zh-CN" sz="2200" dirty="0"/>
              <a:t>&gt;]</a:t>
            </a:r>
            <a:endParaRPr lang="en-US" altLang="zh-CN" sz="18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/>
              <a:t>[ DROP [ COLUMN ] 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[CASCADE| RESTRICT] ]</a:t>
            </a:r>
            <a:endParaRPr lang="en-US" altLang="zh-CN" sz="18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/>
              <a:t>[ DROP CONSTRAINT&lt;</a:t>
            </a:r>
            <a:r>
              <a:rPr lang="zh-CN" altLang="en-US" sz="2200" dirty="0"/>
              <a:t>完整性约束名</a:t>
            </a:r>
            <a:r>
              <a:rPr lang="en-US" altLang="zh-CN" sz="2200" dirty="0"/>
              <a:t>&gt;[ RESTRICT | CASCADE ]</a:t>
            </a:r>
            <a:r>
              <a:rPr lang="en-US" altLang="zh-CN" sz="2400" dirty="0"/>
              <a:t> ]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200" dirty="0"/>
              <a:t>[ALTER COLUMN 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</a:t>
            </a:r>
            <a:r>
              <a:rPr lang="en-US" altLang="zh-CN" sz="2400" dirty="0"/>
              <a:t> ] </a:t>
            </a:r>
            <a:r>
              <a:rPr lang="zh-CN" altLang="en-US" sz="2200" dirty="0"/>
              <a:t>;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8905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修改基本表（续）</a:t>
            </a:r>
            <a:endParaRPr lang="zh-CN" altLang="en-US" sz="3600" dirty="0"/>
          </a:p>
        </p:txBody>
      </p:sp>
      <p:sp>
        <p:nvSpPr>
          <p:cNvPr id="49155" name="内容占位符 2"/>
          <p:cNvSpPr>
            <a:spLocks noGrp="1"/>
          </p:cNvSpPr>
          <p:nvPr>
            <p:ph idx="4294967295"/>
          </p:nvPr>
        </p:nvSpPr>
        <p:spPr>
          <a:xfrm>
            <a:off x="679939" y="1112715"/>
            <a:ext cx="8229600" cy="52324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&lt;</a:t>
            </a:r>
            <a:r>
              <a:rPr lang="zh-CN" altLang="en-US" sz="2400" dirty="0"/>
              <a:t>表名</a:t>
            </a:r>
            <a:r>
              <a:rPr lang="en-US" altLang="zh-CN" sz="2400" dirty="0"/>
              <a:t>&gt;</a:t>
            </a:r>
            <a:r>
              <a:rPr lang="zh-CN" altLang="en-US" sz="2400" dirty="0"/>
              <a:t>是要修改的基本表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ADD</a:t>
            </a:r>
            <a:r>
              <a:rPr lang="zh-CN" altLang="en-US" sz="2400" dirty="0"/>
              <a:t>子句用于增加新列、新的列级完整性约束条件和新的表级完整性约束条件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DROP COLUMN</a:t>
            </a:r>
            <a:r>
              <a:rPr lang="zh-CN" altLang="en-US" sz="2400" dirty="0"/>
              <a:t>子句用于删除表中的列</a:t>
            </a:r>
            <a:endParaRPr lang="zh-CN" altLang="en-US" sz="2000" dirty="0"/>
          </a:p>
          <a:p>
            <a:pPr lvl="1" eaLnBrk="1" hangingPunct="1">
              <a:lnSpc>
                <a:spcPct val="120000"/>
              </a:lnSpc>
              <a:buChar char="•"/>
            </a:pPr>
            <a:r>
              <a:rPr lang="zh-CN" altLang="en-US" sz="2000" dirty="0"/>
              <a:t>如果指定了</a:t>
            </a:r>
            <a:r>
              <a:rPr lang="en-US" altLang="zh-CN" sz="2000" dirty="0"/>
              <a:t>CASCADE</a:t>
            </a:r>
            <a:r>
              <a:rPr lang="zh-CN" altLang="en-US" sz="2000" dirty="0"/>
              <a:t>短语，则自动删除引用了该列的其他对象</a:t>
            </a:r>
            <a:endParaRPr lang="zh-CN" altLang="en-US" sz="1800" dirty="0"/>
          </a:p>
          <a:p>
            <a:pPr lvl="1" eaLnBrk="1" hangingPunct="1">
              <a:lnSpc>
                <a:spcPct val="120000"/>
              </a:lnSpc>
              <a:buChar char="•"/>
            </a:pPr>
            <a:r>
              <a:rPr lang="zh-CN" altLang="en-US" sz="2000" dirty="0"/>
              <a:t>如果指定了</a:t>
            </a:r>
            <a:r>
              <a:rPr lang="en-US" altLang="zh-CN" sz="2000" dirty="0"/>
              <a:t>RESTRICT</a:t>
            </a:r>
            <a:r>
              <a:rPr lang="zh-CN" altLang="en-US" sz="2000" dirty="0"/>
              <a:t>短语，则如果该列被其他对象引用，关系数据库管理系统将拒绝删除该列</a:t>
            </a:r>
            <a:endParaRPr lang="zh-CN" altLang="en-US" sz="18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DROP CONSTRAINT</a:t>
            </a:r>
            <a:r>
              <a:rPr lang="zh-CN" altLang="en-US" sz="2400" dirty="0"/>
              <a:t>子句用于删除指定的完整性约束条件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ALTER COLUMN</a:t>
            </a:r>
            <a:r>
              <a:rPr lang="zh-CN" altLang="en-US" sz="2400" dirty="0"/>
              <a:t>子句用于修改原有的列定义，包括修改列名和数据类型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修改基本表（续）</a:t>
            </a:r>
            <a:endParaRPr lang="zh-CN" altLang="en-US" sz="3600" dirty="0"/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595313" y="1075104"/>
            <a:ext cx="7786687" cy="5097463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3.8] </a:t>
            </a:r>
            <a:r>
              <a:rPr lang="zh-CN" altLang="en-US" sz="2400" dirty="0"/>
              <a:t>向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表增加</a:t>
            </a:r>
            <a:r>
              <a:rPr lang="zh-CN" altLang="en-US" sz="2400" dirty="0">
                <a:latin typeface="Courier New" panose="02070309020205020404" pitchFamily="49" charset="0"/>
              </a:rPr>
              <a:t>“</a:t>
            </a:r>
            <a:r>
              <a:rPr lang="zh-CN" altLang="en-US" sz="2400" dirty="0"/>
              <a:t>入学时间</a:t>
            </a:r>
            <a:r>
              <a:rPr lang="zh-CN" altLang="en-US" sz="2400" dirty="0">
                <a:latin typeface="Courier New" panose="02070309020205020404" pitchFamily="49" charset="0"/>
              </a:rPr>
              <a:t>”</a:t>
            </a:r>
            <a:r>
              <a:rPr lang="zh-CN" altLang="en-US" sz="2400" dirty="0"/>
              <a:t>列，其数据类型为日期型</a:t>
            </a:r>
            <a:endParaRPr lang="en-US" altLang="zh-CN" sz="2400" dirty="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dirty="0"/>
              <a:t>ALTER TABLE Student ADD S_entrance DATE</a:t>
            </a:r>
            <a:r>
              <a:rPr lang="zh-CN" altLang="en-US" dirty="0"/>
              <a:t>;</a:t>
            </a:r>
            <a:endParaRPr lang="en-US" altLang="zh-CN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b="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dirty="0"/>
              <a:t>不管基本表中原来是否已有数据，新增加的列一律为空值</a:t>
            </a:r>
            <a:r>
              <a:rPr lang="zh-CN" altLang="en-US" b="0" dirty="0">
                <a:latin typeface="Courier New" panose="02070309020205020404" pitchFamily="49" charset="0"/>
              </a:rPr>
              <a:t> </a:t>
            </a:r>
            <a:endParaRPr lang="zh-CN" altLang="en-US" b="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修改基本表（续）</a:t>
            </a:r>
            <a:endParaRPr lang="zh-CN" altLang="en-US" sz="3600" dirty="0"/>
          </a:p>
        </p:txBody>
      </p:sp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>
          <a:xfrm>
            <a:off x="605204" y="1075104"/>
            <a:ext cx="8362950" cy="50974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3.9]</a:t>
            </a:r>
            <a:r>
              <a:rPr lang="zh-CN" altLang="en-US" sz="2400" dirty="0"/>
              <a:t> 将年龄的数据类型由字符型（假设原来的数据类型是字符型）改为整数。</a:t>
            </a:r>
            <a:endParaRPr lang="zh-CN" altLang="en-US" sz="24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		</a:t>
            </a:r>
            <a:r>
              <a:rPr lang="en-US" altLang="zh-CN" sz="2400" dirty="0"/>
              <a:t>ALTER TABLE Student ALTER COLUMN Sage INT</a:t>
            </a:r>
            <a:r>
              <a:rPr lang="zh-CN" altLang="en-US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3.10]</a:t>
            </a:r>
            <a:r>
              <a:rPr lang="zh-CN" altLang="en-US" sz="2400" dirty="0"/>
              <a:t> 增加课程名称必须取唯一值的约束条件。</a:t>
            </a:r>
            <a:endParaRPr lang="zh-CN" altLang="en-US" sz="24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		</a:t>
            </a:r>
            <a:r>
              <a:rPr lang="en-US" altLang="zh-CN" sz="2400" dirty="0"/>
              <a:t>ALTER TABLE Course ADD UNIQUE</a:t>
            </a:r>
            <a:r>
              <a:rPr lang="zh-CN" altLang="en-US" sz="2400" dirty="0"/>
              <a:t>(</a:t>
            </a:r>
            <a:r>
              <a:rPr lang="en-US" altLang="zh-CN" sz="2400" dirty="0"/>
              <a:t>Cname</a:t>
            </a:r>
            <a:r>
              <a:rPr lang="zh-CN" altLang="en-US" sz="2400" dirty="0"/>
              <a:t>)</a:t>
            </a:r>
            <a:r>
              <a:rPr lang="en-US" altLang="zh-CN" sz="2400" dirty="0"/>
              <a:t>;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5. </a:t>
            </a:r>
            <a:r>
              <a:rPr lang="zh-CN" altLang="en-US" sz="3600" dirty="0"/>
              <a:t>删除基本表 </a:t>
            </a:r>
            <a:endParaRPr lang="zh-CN" altLang="en-US" sz="3600" dirty="0"/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>
          <a:xfrm>
            <a:off x="492369" y="1068022"/>
            <a:ext cx="8534400" cy="51276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dirty="0"/>
              <a:t>DROP TABLE &lt;</a:t>
            </a:r>
            <a:r>
              <a:rPr lang="zh-CN" altLang="en-US" dirty="0"/>
              <a:t>表名</a:t>
            </a:r>
            <a:r>
              <a:rPr lang="en-US" altLang="zh-CN" dirty="0"/>
              <a:t>&gt;</a:t>
            </a:r>
            <a:r>
              <a:rPr lang="zh-CN" altLang="en-US" dirty="0"/>
              <a:t>［</a:t>
            </a:r>
            <a:r>
              <a:rPr lang="en-US" altLang="zh-CN" dirty="0"/>
              <a:t>RESTRICT| CASCADE</a:t>
            </a:r>
            <a:r>
              <a:rPr lang="zh-CN" altLang="en-US" dirty="0"/>
              <a:t>］</a:t>
            </a:r>
            <a:r>
              <a:rPr lang="en-US" altLang="zh-CN" dirty="0"/>
              <a:t>;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RESTRICT</a:t>
            </a:r>
            <a:r>
              <a:rPr lang="zh-CN" altLang="en-US" dirty="0"/>
              <a:t>：删除表是有限制的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欲删除的基本表不能被其他表的约束所引用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如果存在依赖该表的对象，则此表不能被删除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CASCADE</a:t>
            </a:r>
            <a:r>
              <a:rPr lang="zh-CN" altLang="en-US" dirty="0"/>
              <a:t>：删除该表没有限制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在删除基本表的同时，相关的依赖对象一起删除 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删除基本表（续）</a:t>
            </a:r>
            <a:endParaRPr lang="en-US" altLang="x-none" sz="3600" dirty="0"/>
          </a:p>
        </p:txBody>
      </p:sp>
      <p:sp>
        <p:nvSpPr>
          <p:cNvPr id="53251" name="Rectangle 3"/>
          <p:cNvSpPr>
            <a:spLocks noGrp="1"/>
          </p:cNvSpPr>
          <p:nvPr>
            <p:ph type="body" idx="4294967295"/>
          </p:nvPr>
        </p:nvSpPr>
        <p:spPr>
          <a:xfrm>
            <a:off x="0" y="1339850"/>
            <a:ext cx="8229600" cy="48545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3.11]  </a:t>
            </a:r>
            <a:r>
              <a:rPr lang="zh-CN" altLang="en-US" sz="2400" dirty="0"/>
              <a:t>删除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</a:t>
            </a:r>
            <a:endParaRPr lang="zh-CN" altLang="en-US" sz="2400" dirty="0"/>
          </a:p>
          <a:p>
            <a:pPr lvl="1" eaLnBrk="1" hangingPunct="1">
              <a:lnSpc>
                <a:spcPct val="16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DROP TABLE  Student  CASCADE;</a:t>
            </a:r>
            <a:endParaRPr lang="en-US" altLang="zh-CN" dirty="0"/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/>
              <a:t>基本表定义被删除，数据被删除</a:t>
            </a:r>
            <a:endParaRPr lang="zh-CN" altLang="en-US" dirty="0"/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/>
              <a:t>表上建立的索引、视图、触发器等一般也将被删除 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删除基本表（续）</a:t>
            </a:r>
            <a:endParaRPr lang="zh-CN" altLang="en-US" sz="3600" dirty="0"/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>
          <a:xfrm>
            <a:off x="529981" y="1039935"/>
            <a:ext cx="9036050" cy="54276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3.12 ]</a:t>
            </a:r>
            <a:r>
              <a:rPr lang="zh-CN" altLang="en-US" sz="2400" dirty="0"/>
              <a:t>若表上建有视图，选择</a:t>
            </a:r>
            <a:r>
              <a:rPr lang="en-US" altLang="zh-CN" sz="2400" dirty="0"/>
              <a:t>RESTRICT</a:t>
            </a:r>
            <a:r>
              <a:rPr lang="zh-CN" altLang="en-US" sz="2400" dirty="0"/>
              <a:t>时表不能删除;选择</a:t>
            </a:r>
            <a:r>
              <a:rPr lang="en-US" altLang="zh-CN" sz="2400" dirty="0"/>
              <a:t>CASCADE</a:t>
            </a:r>
            <a:r>
              <a:rPr lang="zh-CN" altLang="en-US" sz="2400" dirty="0"/>
              <a:t>时可以删除表，视图也自动删除。	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CREATE VIEW IS_Student      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AS 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dirty="0"/>
              <a:t>	    SELECT Sno</a:t>
            </a:r>
            <a:r>
              <a:rPr lang="zh-CN" altLang="en-US" sz="2000" dirty="0"/>
              <a:t>,</a:t>
            </a:r>
            <a:r>
              <a:rPr lang="en-US" altLang="zh-CN" sz="2000" dirty="0"/>
              <a:t>Sname</a:t>
            </a:r>
            <a:r>
              <a:rPr lang="zh-CN" altLang="en-US" sz="2000" dirty="0"/>
              <a:t>,</a:t>
            </a:r>
            <a:r>
              <a:rPr lang="en-US" altLang="zh-CN" sz="2000" dirty="0"/>
              <a:t>Sage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dirty="0"/>
              <a:t>	    FROM  Student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dirty="0"/>
              <a:t>    	    WHERE Sdept='IS'</a:t>
            </a:r>
            <a:r>
              <a:rPr lang="zh-CN" altLang="en-US" sz="2000" dirty="0"/>
              <a:t>;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dirty="0"/>
              <a:t>	    </a:t>
            </a:r>
            <a:r>
              <a:rPr lang="en-US" altLang="zh-CN" sz="2000" dirty="0"/>
              <a:t>DROP TABLE Student RESTRICT;   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dirty="0"/>
              <a:t> --</a:t>
            </a:r>
            <a:r>
              <a:rPr lang="en-US" altLang="zh-CN" sz="2000" dirty="0">
                <a:solidFill>
                  <a:srgbClr val="FF00FF"/>
                </a:solidFill>
              </a:rPr>
              <a:t>ERROR</a:t>
            </a:r>
            <a:r>
              <a:rPr lang="en-US" altLang="zh-CN" sz="2000" dirty="0"/>
              <a:t>: cannot drop table Student because other objects depend on it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400" dirty="0"/>
              <a:t>	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删除基本表（续）</a:t>
            </a:r>
            <a:endParaRPr lang="zh-CN" altLang="en-US" sz="3600" dirty="0"/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>
          <a:xfrm>
            <a:off x="656492" y="1110273"/>
            <a:ext cx="8229600" cy="4854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8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3.12</a:t>
            </a:r>
            <a:r>
              <a:rPr lang="zh-CN" altLang="en-US" sz="2400" dirty="0"/>
              <a:t>续</a:t>
            </a:r>
            <a:r>
              <a:rPr lang="en-US" altLang="zh-CN" sz="2400" dirty="0"/>
              <a:t>]</a:t>
            </a:r>
            <a:r>
              <a:rPr lang="zh-CN" altLang="en-US" sz="2400" dirty="0"/>
              <a:t>如果选择</a:t>
            </a:r>
            <a:r>
              <a:rPr lang="en-US" altLang="zh-CN" sz="2400" dirty="0"/>
              <a:t>CASCADE</a:t>
            </a:r>
            <a:r>
              <a:rPr lang="zh-CN" altLang="en-US" sz="2400" dirty="0"/>
              <a:t>时可以删除表，视图也自动被删除 </a:t>
            </a:r>
            <a:endParaRPr lang="zh-CN" altLang="en-US" sz="2400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2400" dirty="0"/>
              <a:t>DROP TABLE Student CASCADE; 	    </a:t>
            </a:r>
            <a:endParaRPr lang="en-US" altLang="zh-CN" sz="2400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2400" dirty="0"/>
              <a:t> --</a:t>
            </a:r>
            <a:r>
              <a:rPr lang="en-US" altLang="zh-CN" sz="2400" dirty="0">
                <a:solidFill>
                  <a:srgbClr val="FF00FF"/>
                </a:solidFill>
              </a:rPr>
              <a:t>NOTICE</a:t>
            </a:r>
            <a:r>
              <a:rPr lang="en-US" altLang="zh-CN" sz="2400" dirty="0"/>
              <a:t>: drop cascades to view IS_Student</a:t>
            </a:r>
            <a:endParaRPr lang="en-US" altLang="zh-CN" sz="2400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2400" dirty="0"/>
              <a:t>SELECT * FROM IS_Student;</a:t>
            </a:r>
            <a:endParaRPr lang="en-US" altLang="zh-CN" sz="2400" dirty="0"/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sz="2400" dirty="0"/>
              <a:t>--</a:t>
            </a:r>
            <a:r>
              <a:rPr lang="en-US" altLang="zh-CN" sz="2400" dirty="0">
                <a:solidFill>
                  <a:srgbClr val="FF00FF"/>
                </a:solidFill>
              </a:rPr>
              <a:t>ERROR</a:t>
            </a:r>
            <a:r>
              <a:rPr lang="en-US" altLang="zh-CN" sz="2400" dirty="0"/>
              <a:t>: relation " IS_Student " does not exist 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数据定义</a:t>
            </a:r>
            <a:endParaRPr lang="zh-CN" altLang="en-US" sz="36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1661" y="1292958"/>
            <a:ext cx="8075613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索引的建立与删除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3.3.4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数据字典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8229600" cy="874712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3600" dirty="0"/>
              <a:t>SQL</a:t>
            </a:r>
            <a:r>
              <a:rPr lang="zh-CN" altLang="en-US" sz="3600" dirty="0"/>
              <a:t>标准的进展过程</a:t>
            </a:r>
            <a:endParaRPr lang="zh-CN" altLang="en-US" sz="3600" dirty="0"/>
          </a:p>
        </p:txBody>
      </p:sp>
      <p:graphicFrame>
        <p:nvGraphicFramePr>
          <p:cNvPr id="10243" name="Group 3"/>
          <p:cNvGraphicFramePr>
            <a:graphicFrameLocks noGrp="1"/>
          </p:cNvGraphicFramePr>
          <p:nvPr/>
        </p:nvGraphicFramePr>
        <p:xfrm>
          <a:off x="2341563" y="1557338"/>
          <a:ext cx="7083425" cy="3778251"/>
        </p:xfrm>
        <a:graphic>
          <a:graphicData uri="http://schemas.openxmlformats.org/drawingml/2006/table">
            <a:tbl>
              <a:tblPr/>
              <a:tblGrid>
                <a:gridCol w="2922905"/>
                <a:gridCol w="2037715"/>
                <a:gridCol w="212280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大致页数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SQL/86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1986.10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SQL/89（FIPS 127-1）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SQL/92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SQL99（SQL 3）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SQL2003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3600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SQL2008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3777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SQL2011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281" name="Rectangle 3"/>
          <p:cNvSpPr txBox="1"/>
          <p:nvPr/>
        </p:nvSpPr>
        <p:spPr>
          <a:xfrm>
            <a:off x="1774825" y="5589588"/>
            <a:ext cx="8893175" cy="7191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</a:rPr>
              <a:t>目前，没有一个数据库系统能够支持</a:t>
            </a:r>
            <a:r>
              <a:rPr lang="en-US" altLang="zh-CN" sz="2400" b="1" dirty="0">
                <a:latin typeface="Arial" panose="020B0604020202020204" pitchFamily="34" charset="0"/>
              </a:rPr>
              <a:t>SQL</a:t>
            </a:r>
            <a:r>
              <a:rPr lang="zh-CN" altLang="en-US" sz="2400" b="1" dirty="0">
                <a:latin typeface="Arial" panose="020B0604020202020204" pitchFamily="34" charset="0"/>
              </a:rPr>
              <a:t>标准的所有概念和特性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3.3.3 </a:t>
            </a:r>
            <a:r>
              <a:rPr lang="zh-CN" altLang="en-US" sz="3600" dirty="0"/>
              <a:t>索引的建立与删除</a:t>
            </a:r>
            <a:endParaRPr lang="zh-CN" altLang="en-US" sz="3600" dirty="0"/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>
          <a:xfrm>
            <a:off x="515815" y="1239226"/>
            <a:ext cx="8229600" cy="492760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建立索引的目的：加快查询速度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关系数据库管理系统中常见索引：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顺序文件上的索引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散列（</a:t>
            </a:r>
            <a:r>
              <a:rPr lang="en-US" altLang="zh-CN" dirty="0"/>
              <a:t>hash</a:t>
            </a:r>
            <a:r>
              <a:rPr lang="zh-CN" altLang="en-US" dirty="0"/>
              <a:t>）索引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位图索引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>
          <a:xfrm>
            <a:off x="234461" y="0"/>
            <a:ext cx="8229600" cy="8905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 smtClean="0"/>
              <a:t>索引</a:t>
            </a:r>
            <a:endParaRPr lang="zh-CN" altLang="en-US" sz="3600" dirty="0"/>
          </a:p>
        </p:txBody>
      </p:sp>
      <p:sp>
        <p:nvSpPr>
          <p:cNvPr id="59395" name="Rectangle 3"/>
          <p:cNvSpPr>
            <a:spLocks noGrp="1"/>
          </p:cNvSpPr>
          <p:nvPr>
            <p:ph type="body" idx="4294967295"/>
          </p:nvPr>
        </p:nvSpPr>
        <p:spPr>
          <a:xfrm>
            <a:off x="492368" y="1125538"/>
            <a:ext cx="10902463" cy="48545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谁可以建立索引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数据库管理员</a:t>
            </a:r>
            <a:r>
              <a:rPr lang="en-US" altLang="x-none" dirty="0"/>
              <a:t> </a:t>
            </a:r>
            <a:r>
              <a:rPr lang="zh-CN" altLang="en-US" dirty="0"/>
              <a:t>或 表的属主（即建立表的人）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谁维护索引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关系数据库管理系统自动完成 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使用索引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关系数据库管理系统自动选择合适的索引作为</a:t>
            </a:r>
            <a:r>
              <a:rPr lang="zh-CN" altLang="en-US" dirty="0">
                <a:solidFill>
                  <a:srgbClr val="C00000"/>
                </a:solidFill>
              </a:rPr>
              <a:t>存取路径</a:t>
            </a:r>
            <a:r>
              <a:rPr lang="zh-CN" altLang="en-US" dirty="0"/>
              <a:t>，用户不必也不能显式地选择索引</a:t>
            </a:r>
            <a:endParaRPr lang="en-US" altLang="x-none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建立索引 </a:t>
            </a:r>
            <a:endParaRPr lang="zh-CN" altLang="en-US" sz="3600" dirty="0"/>
          </a:p>
        </p:txBody>
      </p:sp>
      <p:sp>
        <p:nvSpPr>
          <p:cNvPr id="60419" name="Rectangle 3"/>
          <p:cNvSpPr>
            <a:spLocks noGrp="1"/>
          </p:cNvSpPr>
          <p:nvPr>
            <p:ph type="body" idx="4294967295"/>
          </p:nvPr>
        </p:nvSpPr>
        <p:spPr>
          <a:xfrm>
            <a:off x="549031" y="1053246"/>
            <a:ext cx="8712200" cy="5354637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dirty="0"/>
              <a:t>语句格式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FF"/>
                </a:solidFill>
              </a:rPr>
              <a:t>[UNIQUE] </a:t>
            </a:r>
            <a:r>
              <a:rPr lang="en-US" altLang="zh-CN" dirty="0"/>
              <a:t>INDEX &lt;</a:t>
            </a:r>
            <a:r>
              <a:rPr lang="zh-CN" altLang="en-US" dirty="0"/>
              <a:t>索引名</a:t>
            </a:r>
            <a:r>
              <a:rPr lang="en-US" altLang="zh-CN" dirty="0"/>
              <a:t>&gt; </a:t>
            </a:r>
            <a:endParaRPr lang="en-US" altLang="zh-CN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dirty="0"/>
              <a:t>ON &lt;</a:t>
            </a:r>
            <a:r>
              <a:rPr lang="zh-CN" altLang="en-US" dirty="0"/>
              <a:t>表名</a:t>
            </a:r>
            <a:r>
              <a:rPr lang="en-US" altLang="zh-CN" dirty="0"/>
              <a:t>&gt;(&lt;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&gt;][,&lt;</a:t>
            </a:r>
            <a:r>
              <a:rPr lang="zh-CN" altLang="en-US" dirty="0"/>
              <a:t>列名</a:t>
            </a:r>
            <a:r>
              <a:rPr lang="en-US" altLang="zh-CN" dirty="0"/>
              <a:t>&gt;[&lt;</a:t>
            </a:r>
            <a:r>
              <a:rPr lang="zh-CN" altLang="en-US" dirty="0"/>
              <a:t>次序</a:t>
            </a:r>
            <a:r>
              <a:rPr lang="en-US" altLang="zh-CN" dirty="0"/>
              <a:t>&gt;] ]</a:t>
            </a:r>
            <a:r>
              <a:rPr lang="en-US" altLang="zh-CN" dirty="0">
                <a:latin typeface="Courier New" panose="02070309020205020404" pitchFamily="49" charset="0"/>
              </a:rPr>
              <a:t>…)</a:t>
            </a:r>
            <a:r>
              <a:rPr lang="en-US" altLang="zh-CN" dirty="0"/>
              <a:t>;</a:t>
            </a:r>
            <a:endParaRPr lang="en-US" altLang="zh-CN" dirty="0"/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要建索引的基本表的名字</a:t>
            </a:r>
            <a:endParaRPr lang="zh-CN" altLang="en-US" dirty="0"/>
          </a:p>
          <a:p>
            <a:pPr lvl="1" algn="just"/>
            <a:r>
              <a:rPr lang="zh-CN" altLang="en-US" dirty="0"/>
              <a:t>索引：可以建立在该表的一</a:t>
            </a:r>
            <a:r>
              <a:rPr lang="zh-CN" altLang="en-US" dirty="0">
                <a:solidFill>
                  <a:srgbClr val="FF00FF"/>
                </a:solidFill>
              </a:rPr>
              <a:t>列</a:t>
            </a:r>
            <a:r>
              <a:rPr lang="zh-CN" altLang="en-US" dirty="0"/>
              <a:t>或多列上，各列名之间用逗号分隔</a:t>
            </a:r>
            <a:endParaRPr lang="zh-CN" altLang="en-US" dirty="0"/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次序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指定索引值的排列次序，升序：</a:t>
            </a:r>
            <a:r>
              <a:rPr lang="en-US" altLang="zh-CN" dirty="0"/>
              <a:t>ASC</a:t>
            </a:r>
            <a:r>
              <a:rPr lang="zh-CN" altLang="en-US" dirty="0"/>
              <a:t>，降序：</a:t>
            </a:r>
            <a:r>
              <a:rPr lang="en-US" altLang="zh-CN" dirty="0"/>
              <a:t>DESC</a:t>
            </a:r>
            <a:r>
              <a:rPr lang="zh-CN" altLang="en-US" dirty="0"/>
              <a:t>。缺省值：</a:t>
            </a:r>
            <a:r>
              <a:rPr lang="en-US" altLang="zh-CN" dirty="0"/>
              <a:t>ASC</a:t>
            </a:r>
            <a:endParaRPr lang="en-US" altLang="zh-CN" dirty="0"/>
          </a:p>
          <a:p>
            <a:pPr lvl="1" algn="just">
              <a:buClr>
                <a:schemeClr val="tx1"/>
              </a:buClr>
            </a:pPr>
            <a:r>
              <a:rPr lang="en-US" altLang="zh-CN" dirty="0">
                <a:solidFill>
                  <a:srgbClr val="FF00FF"/>
                </a:solidFill>
              </a:rPr>
              <a:t>UNIQUE</a:t>
            </a:r>
            <a:r>
              <a:rPr lang="zh-CN" altLang="en-US" dirty="0">
                <a:solidFill>
                  <a:srgbClr val="FF00FF"/>
                </a:solidFill>
              </a:rPr>
              <a:t>：</a:t>
            </a:r>
            <a:r>
              <a:rPr lang="zh-CN" altLang="en-US" dirty="0"/>
              <a:t>此索引的每一个索引值只对应唯一的数据记录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>
          <a:xfrm>
            <a:off x="259080" y="171450"/>
            <a:ext cx="8229600" cy="67564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建立索引（续）</a:t>
            </a:r>
            <a:endParaRPr lang="zh-CN" altLang="en-US" sz="3600" dirty="0"/>
          </a:p>
        </p:txBody>
      </p:sp>
      <p:sp>
        <p:nvSpPr>
          <p:cNvPr id="61443" name="Rectangle 3"/>
          <p:cNvSpPr>
            <a:spLocks noGrp="1"/>
          </p:cNvSpPr>
          <p:nvPr>
            <p:ph type="body" idx="4294967295"/>
          </p:nvPr>
        </p:nvSpPr>
        <p:spPr>
          <a:xfrm>
            <a:off x="251460" y="1211263"/>
            <a:ext cx="11098530" cy="5095875"/>
          </a:xfrm>
        </p:spPr>
        <p:txBody>
          <a:bodyPr vert="horz" wrap="square" lIns="91440" tIns="45720" rIns="91440" bIns="45720" anchor="t"/>
          <a:lstStyle/>
          <a:p>
            <a:pPr lvl="1"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3.13]</a:t>
            </a:r>
            <a:r>
              <a:rPr lang="zh-CN" altLang="en-US" dirty="0"/>
              <a:t> 为学生</a:t>
            </a:r>
            <a:r>
              <a:rPr lang="en-US" altLang="zh-CN" dirty="0"/>
              <a:t>-</a:t>
            </a:r>
            <a:r>
              <a:rPr lang="zh-CN" altLang="en-US" dirty="0"/>
              <a:t>课程数据库中的</a:t>
            </a:r>
            <a:r>
              <a:rPr lang="en-US" altLang="zh-CN" dirty="0"/>
              <a:t>Student</a:t>
            </a:r>
            <a:r>
              <a:rPr lang="zh-CN" altLang="en-US" dirty="0"/>
              <a:t>，</a:t>
            </a:r>
            <a:r>
              <a:rPr lang="en-US" altLang="zh-CN" dirty="0"/>
              <a:t>Course</a:t>
            </a:r>
            <a:r>
              <a:rPr lang="zh-CN" altLang="en-US" dirty="0"/>
              <a:t>，</a:t>
            </a:r>
            <a:r>
              <a:rPr lang="en-US" altLang="zh-CN" dirty="0"/>
              <a:t>SC</a:t>
            </a:r>
            <a:r>
              <a:rPr lang="zh-CN" altLang="en-US" dirty="0"/>
              <a:t>三个表建立索引。</a:t>
            </a:r>
            <a:r>
              <a:rPr lang="en-US" altLang="zh-CN" dirty="0"/>
              <a:t>Student</a:t>
            </a:r>
            <a:r>
              <a:rPr lang="zh-CN" altLang="en-US" dirty="0"/>
              <a:t>表按学号升序建唯一索引，</a:t>
            </a:r>
            <a:r>
              <a:rPr lang="en-US" altLang="zh-CN" dirty="0"/>
              <a:t>Course</a:t>
            </a:r>
            <a:r>
              <a:rPr lang="zh-CN" altLang="en-US" dirty="0"/>
              <a:t>表按课程号升序建唯一索引，</a:t>
            </a:r>
            <a:r>
              <a:rPr lang="en-US" altLang="zh-CN" dirty="0"/>
              <a:t>SC</a:t>
            </a:r>
            <a:r>
              <a:rPr lang="zh-CN" altLang="en-US" dirty="0"/>
              <a:t>表按学号升序和课程号降序建唯一索引</a:t>
            </a:r>
            <a:endParaRPr lang="zh-CN" altLang="en-US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  </a:t>
            </a:r>
            <a:endParaRPr lang="zh-CN" altLang="en-US" sz="2200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Stusno ON Student</a:t>
            </a:r>
            <a:r>
              <a:rPr lang="zh-CN" altLang="en-US" sz="2200" dirty="0"/>
              <a:t>(</a:t>
            </a:r>
            <a:r>
              <a:rPr lang="en-US" altLang="zh-CN" sz="2200" dirty="0"/>
              <a:t>Sno</a:t>
            </a:r>
            <a:r>
              <a:rPr lang="zh-CN" altLang="en-US" sz="2200" dirty="0"/>
              <a:t>);</a:t>
            </a:r>
            <a:endParaRPr lang="zh-CN" altLang="en-US" sz="2200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Coucno ON Course</a:t>
            </a:r>
            <a:r>
              <a:rPr lang="zh-CN" altLang="en-US" sz="2200" dirty="0"/>
              <a:t>(</a:t>
            </a:r>
            <a:r>
              <a:rPr lang="en-US" altLang="zh-CN" sz="2200" dirty="0"/>
              <a:t>Cno</a:t>
            </a:r>
            <a:r>
              <a:rPr lang="zh-CN" altLang="en-US" sz="2200" dirty="0"/>
              <a:t>);</a:t>
            </a:r>
            <a:endParaRPr lang="zh-CN" altLang="en-US" sz="2200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200" dirty="0"/>
              <a:t>   </a:t>
            </a:r>
            <a:r>
              <a:rPr lang="en-US" altLang="zh-CN" sz="2200" dirty="0"/>
              <a:t>CREATE UNIQUE INDEX  SCno ON SC</a:t>
            </a:r>
            <a:r>
              <a:rPr lang="zh-CN" altLang="en-US" sz="2200" dirty="0"/>
              <a:t>(</a:t>
            </a:r>
            <a:r>
              <a:rPr lang="en-US" altLang="zh-CN" sz="2200" dirty="0"/>
              <a:t>Sno ASC</a:t>
            </a:r>
            <a:r>
              <a:rPr lang="zh-CN" altLang="en-US" sz="2200" dirty="0"/>
              <a:t>,</a:t>
            </a:r>
            <a:r>
              <a:rPr lang="en-US" altLang="zh-CN" sz="2200" dirty="0"/>
              <a:t>Cno DESC</a:t>
            </a:r>
            <a:r>
              <a:rPr lang="zh-CN" altLang="en-US" sz="2200" dirty="0"/>
              <a:t>);</a:t>
            </a:r>
            <a:endParaRPr lang="zh-CN" altLang="en-US" sz="2200" dirty="0"/>
          </a:p>
          <a:p>
            <a:pPr lvl="1" eaLnBrk="1" hangingPunct="1">
              <a:buNone/>
            </a:pPr>
            <a:r>
              <a:rPr lang="zh-CN" altLang="en-US" sz="2000" dirty="0"/>
              <a:t>     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sz="2000" dirty="0"/>
              <a:t>     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>
          <a:xfrm>
            <a:off x="222738" y="199293"/>
            <a:ext cx="8229600" cy="817196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修改索引</a:t>
            </a:r>
            <a:endParaRPr lang="zh-CN" altLang="en-US" sz="3600" dirty="0"/>
          </a:p>
        </p:txBody>
      </p:sp>
      <p:sp>
        <p:nvSpPr>
          <p:cNvPr id="62467" name="内容占位符 2"/>
          <p:cNvSpPr>
            <a:spLocks noGrp="1"/>
          </p:cNvSpPr>
          <p:nvPr>
            <p:ph idx="4294967295"/>
          </p:nvPr>
        </p:nvSpPr>
        <p:spPr>
          <a:xfrm>
            <a:off x="457200" y="1339850"/>
            <a:ext cx="10445262" cy="485457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>
                <a:solidFill>
                  <a:srgbClr val="FF00FF"/>
                </a:solidFill>
              </a:rPr>
              <a:t>ALTER </a:t>
            </a:r>
            <a:r>
              <a:rPr lang="en-US" altLang="zh-CN" dirty="0"/>
              <a:t>INDEX &lt;</a:t>
            </a:r>
            <a:r>
              <a:rPr lang="zh-CN" altLang="en-US" dirty="0"/>
              <a:t>旧索引名</a:t>
            </a:r>
            <a:r>
              <a:rPr lang="en-US" altLang="zh-CN" dirty="0"/>
              <a:t>&gt; RENAME TO &lt;</a:t>
            </a:r>
            <a:r>
              <a:rPr lang="zh-CN" altLang="en-US" dirty="0"/>
              <a:t>新索引名</a:t>
            </a:r>
            <a:r>
              <a:rPr lang="en-US" altLang="zh-CN" dirty="0"/>
              <a:t>&gt;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lvl="1"/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3.14] </a:t>
            </a:r>
            <a:r>
              <a:rPr lang="zh-CN" altLang="en-US" dirty="0"/>
              <a:t>将</a:t>
            </a:r>
            <a:r>
              <a:rPr lang="en-US" altLang="zh-CN" dirty="0"/>
              <a:t>SC</a:t>
            </a:r>
            <a:r>
              <a:rPr lang="zh-CN" altLang="en-US" dirty="0"/>
              <a:t>表的</a:t>
            </a:r>
            <a:r>
              <a:rPr lang="en-US" altLang="zh-CN" dirty="0"/>
              <a:t>SCno</a:t>
            </a:r>
            <a:r>
              <a:rPr lang="zh-CN" altLang="en-US" dirty="0"/>
              <a:t>索引名改为</a:t>
            </a:r>
            <a:r>
              <a:rPr lang="en-US" altLang="zh-CN" dirty="0"/>
              <a:t>SCSno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  ALTER </a:t>
            </a:r>
            <a:r>
              <a:rPr lang="en-US" altLang="zh-CN" dirty="0"/>
              <a:t>INDEX SCno RENAME TO SCSno;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删除索引 </a:t>
            </a:r>
            <a:endParaRPr lang="zh-CN" altLang="en-US" sz="3600" dirty="0"/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>
          <a:xfrm>
            <a:off x="339969" y="1268413"/>
            <a:ext cx="10796954" cy="4114800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en-US" altLang="zh-CN" dirty="0">
                <a:solidFill>
                  <a:srgbClr val="FF00FF"/>
                </a:solidFill>
              </a:rPr>
              <a:t>DROP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删除索引时，系统会从数据字典中删去有关该索引</a:t>
            </a:r>
            <a:r>
              <a:rPr lang="zh-CN" altLang="en-US" dirty="0" smtClean="0"/>
              <a:t>的描述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eaLnBrk="1" hangingPunct="1">
              <a:lnSpc>
                <a:spcPct val="17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3.15] 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/>
              <a:t>Stusname</a:t>
            </a:r>
            <a:r>
              <a:rPr lang="zh-CN" altLang="en-US" dirty="0"/>
              <a:t>索引</a:t>
            </a:r>
            <a:endParaRPr lang="zh-CN" altLang="en-US" dirty="0"/>
          </a:p>
          <a:p>
            <a:pPr lvl="2" eaLnBrk="1" hangingPunct="1">
              <a:lnSpc>
                <a:spcPct val="170000"/>
              </a:lnSpc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/>
              <a:t>DROP INDEX Stusname</a:t>
            </a:r>
            <a:r>
              <a:rPr lang="zh-CN" altLang="en-US" sz="2400" dirty="0"/>
              <a:t>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3.3 </a:t>
            </a:r>
            <a:r>
              <a:rPr lang="zh-CN" altLang="en-US" sz="3600" dirty="0"/>
              <a:t>数据定义</a:t>
            </a:r>
            <a:endParaRPr lang="zh-CN" altLang="en-US" sz="36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3957" y="1152281"/>
            <a:ext cx="8075612" cy="4854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模式的定义与删除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基本表的定义、删除与修改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索引的建立与删除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3.3.4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数据字典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数据字典</a:t>
            </a:r>
            <a:endParaRPr lang="zh-CN" altLang="en-US" sz="3600" dirty="0"/>
          </a:p>
        </p:txBody>
      </p:sp>
      <p:sp>
        <p:nvSpPr>
          <p:cNvPr id="65539" name="内容占位符 2"/>
          <p:cNvSpPr>
            <a:spLocks noGrp="1"/>
          </p:cNvSpPr>
          <p:nvPr>
            <p:ph idx="4294967295"/>
          </p:nvPr>
        </p:nvSpPr>
        <p:spPr>
          <a:xfrm>
            <a:off x="539262" y="1220421"/>
            <a:ext cx="10843846" cy="485457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数据字典是关系数据库管理系统内部的一组系统表，它记录了数据库中所有定义信息：</a:t>
            </a:r>
            <a:endParaRPr lang="en-US" altLang="x-none" dirty="0"/>
          </a:p>
          <a:p>
            <a:pPr lvl="1"/>
            <a:r>
              <a:rPr lang="zh-CN" altLang="en-US" dirty="0"/>
              <a:t>关系模式定义</a:t>
            </a:r>
            <a:endParaRPr lang="en-US" altLang="x-none" dirty="0"/>
          </a:p>
          <a:p>
            <a:pPr lvl="1"/>
            <a:r>
              <a:rPr lang="zh-CN" altLang="en-US" dirty="0"/>
              <a:t>视图定义</a:t>
            </a:r>
            <a:endParaRPr lang="en-US" altLang="x-none" dirty="0"/>
          </a:p>
          <a:p>
            <a:pPr lvl="1"/>
            <a:r>
              <a:rPr lang="zh-CN" altLang="en-US" dirty="0"/>
              <a:t>索引定义</a:t>
            </a:r>
            <a:endParaRPr lang="en-US" altLang="x-none" dirty="0"/>
          </a:p>
          <a:p>
            <a:pPr lvl="1"/>
            <a:r>
              <a:rPr lang="zh-CN" altLang="en-US" dirty="0"/>
              <a:t>完整性约束定义</a:t>
            </a:r>
            <a:endParaRPr lang="en-US" altLang="x-none" dirty="0"/>
          </a:p>
          <a:p>
            <a:pPr lvl="1"/>
            <a:r>
              <a:rPr lang="zh-CN" altLang="en-US" dirty="0"/>
              <a:t>各类用户对数据库的操作权限</a:t>
            </a:r>
            <a:endParaRPr lang="en-US" altLang="x-none" dirty="0"/>
          </a:p>
          <a:p>
            <a:pPr lvl="1"/>
            <a:r>
              <a:rPr lang="zh-CN" altLang="en-US" dirty="0"/>
              <a:t>统计信息等</a:t>
            </a:r>
            <a:endParaRPr lang="zh-CN" altLang="en-US" dirty="0"/>
          </a:p>
          <a:p>
            <a:pPr eaLnBrk="1" hangingPunct="1"/>
            <a:r>
              <a:rPr lang="zh-CN" altLang="en-US" dirty="0"/>
              <a:t>关系数据库管理系统在</a:t>
            </a:r>
            <a:r>
              <a:rPr lang="zh-CN" altLang="en-US" dirty="0">
                <a:solidFill>
                  <a:srgbClr val="C00000"/>
                </a:solidFill>
              </a:rPr>
              <a:t>执行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/>
              <a:t>的数据定义语句时，实际上就是在</a:t>
            </a:r>
            <a:r>
              <a:rPr lang="zh-CN" altLang="en-US" dirty="0">
                <a:solidFill>
                  <a:srgbClr val="C00000"/>
                </a:solidFill>
              </a:rPr>
              <a:t>更新</a:t>
            </a:r>
            <a:r>
              <a:rPr lang="zh-CN" altLang="en-US" dirty="0"/>
              <a:t>数据字典表中的相应信息。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第三章</a:t>
            </a:r>
            <a:r>
              <a:rPr lang="zh-CN" altLang="en-US" sz="3600" dirty="0">
                <a:ea typeface="黑体" panose="02010609060101010101" pitchFamily="49" charset="-122"/>
              </a:rPr>
              <a:t>  </a:t>
            </a:r>
            <a:r>
              <a:rPr lang="zh-CN" altLang="en-US" sz="3600" dirty="0"/>
              <a:t>关系数据库标准语言</a:t>
            </a:r>
            <a:r>
              <a:rPr lang="en-US" altLang="zh-CN" sz="3600" dirty="0">
                <a:ea typeface="黑体" panose="02010609060101010101" pitchFamily="49" charset="-122"/>
              </a:rPr>
              <a:t>SQL</a:t>
            </a:r>
            <a:endParaRPr lang="en-US" altLang="zh-CN" sz="3600" dirty="0">
              <a:ea typeface="黑体" panose="02010609060101010101" pitchFamily="49" charset="-12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4294967295"/>
          </p:nvPr>
        </p:nvSpPr>
        <p:spPr>
          <a:xfrm>
            <a:off x="797169" y="1139947"/>
            <a:ext cx="6858000" cy="51593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3.2 </a:t>
            </a: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数据定义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0066FF"/>
                </a:solidFill>
              </a:rPr>
              <a:t>3.4 </a:t>
            </a:r>
            <a:r>
              <a:rPr lang="zh-CN" altLang="en-US" dirty="0">
                <a:solidFill>
                  <a:srgbClr val="0066FF"/>
                </a:solidFill>
              </a:rPr>
              <a:t>数据查询</a:t>
            </a:r>
            <a:endParaRPr lang="zh-CN" altLang="en-US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3.5 </a:t>
            </a:r>
            <a:r>
              <a:rPr lang="zh-CN" altLang="en-US" dirty="0"/>
              <a:t>数据更新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3.6 </a:t>
            </a:r>
            <a:r>
              <a:rPr lang="zh-CN" altLang="en-US" dirty="0"/>
              <a:t>空值的处理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3.7 </a:t>
            </a:r>
            <a:r>
              <a:rPr lang="zh-CN" altLang="en-US" dirty="0"/>
              <a:t>视图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数据查询</a:t>
            </a:r>
            <a:endParaRPr lang="zh-CN" altLang="en-US" sz="3600" dirty="0"/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>
          <a:xfrm>
            <a:off x="398829" y="1158021"/>
            <a:ext cx="10749817" cy="488950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语句格式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D75B5B"/>
                </a:solidFill>
              </a:rPr>
              <a:t>    </a:t>
            </a:r>
            <a:r>
              <a:rPr lang="zh-CN" altLang="en-US" sz="2000" dirty="0">
                <a:solidFill>
                  <a:srgbClr val="FF00FF"/>
                </a:solidFill>
              </a:rPr>
              <a:t>   </a:t>
            </a:r>
            <a:r>
              <a:rPr lang="en-US" altLang="zh-CN" sz="2200" dirty="0">
                <a:solidFill>
                  <a:srgbClr val="FF00FF"/>
                </a:solidFill>
              </a:rPr>
              <a:t>SELECT</a:t>
            </a:r>
            <a:r>
              <a:rPr lang="en-US" altLang="zh-CN" sz="2200" dirty="0"/>
              <a:t> [ALL|DISTINCT] &lt;</a:t>
            </a:r>
            <a:r>
              <a:rPr lang="zh-CN" altLang="en-US" sz="2200" dirty="0"/>
              <a:t>目标列表达式</a:t>
            </a:r>
            <a:r>
              <a:rPr lang="en-US" altLang="zh-CN" sz="2200" dirty="0"/>
              <a:t>&gt;[</a:t>
            </a:r>
            <a:r>
              <a:rPr lang="zh-CN" altLang="en-US" sz="2200" dirty="0"/>
              <a:t>,</a:t>
            </a:r>
            <a:r>
              <a:rPr lang="en-US" altLang="zh-CN" sz="2200" dirty="0"/>
              <a:t>&lt;</a:t>
            </a:r>
            <a:r>
              <a:rPr lang="zh-CN" altLang="en-US" sz="2200" dirty="0"/>
              <a:t>目标列表达式</a:t>
            </a:r>
            <a:r>
              <a:rPr lang="en-US" altLang="zh-CN" sz="2200" dirty="0"/>
              <a:t>&gt;] </a:t>
            </a:r>
            <a:r>
              <a:rPr lang="en-US" altLang="zh-CN" sz="2200" dirty="0">
                <a:latin typeface="Courier New" panose="02070309020205020404" pitchFamily="49" charset="0"/>
              </a:rPr>
              <a:t>…</a:t>
            </a:r>
            <a:endParaRPr lang="en-US" altLang="zh-CN" sz="22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rgbClr val="D75B5B"/>
                </a:solidFill>
              </a:rPr>
              <a:t>       </a:t>
            </a:r>
            <a:r>
              <a:rPr lang="en-US" altLang="zh-CN" sz="2200" dirty="0">
                <a:solidFill>
                  <a:srgbClr val="FF00FF"/>
                </a:solidFill>
              </a:rPr>
              <a:t>FROM </a:t>
            </a:r>
            <a:r>
              <a:rPr lang="en-US" altLang="zh-CN" sz="2200" dirty="0"/>
              <a:t>&lt;</a:t>
            </a:r>
            <a:r>
              <a:rPr lang="zh-CN" altLang="en-US" sz="2200" dirty="0"/>
              <a:t>表名或视图名</a:t>
            </a:r>
            <a:r>
              <a:rPr lang="en-US" altLang="zh-CN" sz="2200" dirty="0"/>
              <a:t>&gt;[,&lt;</a:t>
            </a:r>
            <a:r>
              <a:rPr lang="zh-CN" altLang="en-US" sz="2200" dirty="0"/>
              <a:t>表名或视图名</a:t>
            </a:r>
            <a:r>
              <a:rPr lang="en-US" altLang="zh-CN" sz="2200" dirty="0"/>
              <a:t>&gt; ]</a:t>
            </a:r>
            <a:r>
              <a:rPr lang="en-US" altLang="zh-CN" sz="2200" dirty="0">
                <a:latin typeface="Courier New" panose="02070309020205020404" pitchFamily="49" charset="0"/>
              </a:rPr>
              <a:t>…|</a:t>
            </a:r>
            <a:r>
              <a:rPr lang="zh-CN" altLang="en-US" sz="2200" dirty="0">
                <a:latin typeface="Courier New" panose="02070309020205020404" pitchFamily="49" charset="0"/>
              </a:rPr>
              <a:t>(</a:t>
            </a:r>
            <a:r>
              <a:rPr lang="en-US" altLang="zh-CN" sz="2200" dirty="0"/>
              <a:t>SELECT </a:t>
            </a:r>
            <a:r>
              <a:rPr lang="zh-CN" altLang="en-US" sz="2200" dirty="0"/>
              <a:t>语句)      </a:t>
            </a:r>
            <a:endParaRPr lang="zh-CN" altLang="en-US" sz="22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200" dirty="0"/>
              <a:t>                   </a:t>
            </a:r>
            <a:r>
              <a:rPr lang="en-US" altLang="zh-CN" sz="2200" dirty="0"/>
              <a:t>[AS]&lt;</a:t>
            </a:r>
            <a:r>
              <a:rPr lang="zh-CN" altLang="en-US" sz="2200" dirty="0"/>
              <a:t>别名</a:t>
            </a:r>
            <a:r>
              <a:rPr lang="en-US" altLang="zh-CN" sz="2200" dirty="0"/>
              <a:t>&gt;</a:t>
            </a:r>
            <a:endParaRPr lang="en-US" altLang="zh-CN" sz="2200" dirty="0"/>
          </a:p>
          <a:p>
            <a:pPr marL="819150" lvl="1"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 </a:t>
            </a:r>
            <a:r>
              <a:rPr lang="en-US" altLang="zh-CN" sz="2200" dirty="0">
                <a:solidFill>
                  <a:srgbClr val="FF00FF"/>
                </a:solidFill>
              </a:rPr>
              <a:t>WHERE</a:t>
            </a:r>
            <a:r>
              <a:rPr lang="en-US" altLang="zh-CN" sz="2200" dirty="0"/>
              <a:t> &lt;</a:t>
            </a:r>
            <a:r>
              <a:rPr lang="zh-CN" altLang="en-US" sz="2200" dirty="0"/>
              <a:t>条件表达式</a:t>
            </a:r>
            <a:r>
              <a:rPr lang="en-US" altLang="zh-CN" sz="2200" dirty="0"/>
              <a:t>&gt; ]</a:t>
            </a:r>
            <a:endParaRPr lang="en-US" altLang="zh-CN" sz="2200" dirty="0"/>
          </a:p>
          <a:p>
            <a:pPr marL="819150" lvl="1"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 </a:t>
            </a:r>
            <a:r>
              <a:rPr lang="en-US" altLang="zh-CN" sz="2200" dirty="0">
                <a:solidFill>
                  <a:srgbClr val="FF00FF"/>
                </a:solidFill>
              </a:rPr>
              <a:t>GROUP BY</a:t>
            </a:r>
            <a:r>
              <a:rPr lang="en-US" altLang="zh-CN" sz="2200" dirty="0"/>
              <a:t> 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1&gt; [ </a:t>
            </a:r>
            <a:r>
              <a:rPr lang="en-US" altLang="zh-CN" sz="2200" dirty="0">
                <a:solidFill>
                  <a:srgbClr val="FF00FF"/>
                </a:solidFill>
              </a:rPr>
              <a:t>HAVING</a:t>
            </a:r>
            <a:r>
              <a:rPr lang="en-US" altLang="zh-CN" sz="2200" dirty="0"/>
              <a:t> &lt;</a:t>
            </a:r>
            <a:r>
              <a:rPr lang="zh-CN" altLang="en-US" sz="2200" dirty="0"/>
              <a:t>条件表达式</a:t>
            </a:r>
            <a:r>
              <a:rPr lang="en-US" altLang="zh-CN" sz="2200" dirty="0"/>
              <a:t>&gt; ] ]</a:t>
            </a:r>
            <a:endParaRPr lang="en-US" altLang="zh-CN" sz="2200" dirty="0"/>
          </a:p>
          <a:p>
            <a:pPr marL="819150" lvl="1"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 </a:t>
            </a:r>
            <a:r>
              <a:rPr lang="en-US" altLang="zh-CN" sz="2200" dirty="0">
                <a:solidFill>
                  <a:srgbClr val="FF00FF"/>
                </a:solidFill>
              </a:rPr>
              <a:t>ORDER BY</a:t>
            </a:r>
            <a:r>
              <a:rPr lang="en-US" altLang="zh-CN" sz="2200" dirty="0"/>
              <a:t> 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2&gt; [ ASC|DESC ] ]</a:t>
            </a:r>
            <a:r>
              <a:rPr lang="zh-CN" altLang="en-US" sz="2200" dirty="0"/>
              <a:t>;</a:t>
            </a:r>
            <a:endParaRPr lang="zh-CN" altLang="en-US" sz="2200" dirty="0"/>
          </a:p>
          <a:p>
            <a:pPr marL="819150" lvl="1" algn="just" eaLnBrk="1" hangingPunct="1">
              <a:buNone/>
            </a:pPr>
            <a:r>
              <a:rPr lang="zh-CN" altLang="en-US" sz="1600" dirty="0">
                <a:latin typeface="Courier New" panose="02070309020205020404" pitchFamily="49" charset="0"/>
              </a:rPr>
              <a:t> 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3.1 SQL</a:t>
            </a:r>
            <a:r>
              <a:rPr lang="zh-CN" altLang="en-US" sz="3600" dirty="0"/>
              <a:t>概述</a:t>
            </a:r>
            <a:endParaRPr lang="zh-CN" altLang="en-US" sz="3600" dirty="0"/>
          </a:p>
        </p:txBody>
      </p:sp>
      <p:sp>
        <p:nvSpPr>
          <p:cNvPr id="11267" name="Rectangle 1027"/>
          <p:cNvSpPr>
            <a:spLocks noGrp="1"/>
          </p:cNvSpPr>
          <p:nvPr>
            <p:ph type="body" idx="4294967295"/>
          </p:nvPr>
        </p:nvSpPr>
        <p:spPr>
          <a:xfrm>
            <a:off x="926124" y="1339850"/>
            <a:ext cx="8002588" cy="485457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3.1.1  SQL </a:t>
            </a:r>
            <a:r>
              <a:rPr lang="zh-CN" altLang="en-US" dirty="0"/>
              <a:t>的产生与发展</a:t>
            </a:r>
            <a:endParaRPr lang="zh-CN" altLang="en-US" dirty="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3.1.2  SQL</a:t>
            </a:r>
            <a:r>
              <a:rPr lang="zh-CN" altLang="en-US" dirty="0">
                <a:solidFill>
                  <a:srgbClr val="00B050"/>
                </a:solidFill>
              </a:rPr>
              <a:t>的特点</a:t>
            </a:r>
            <a:endParaRPr lang="zh-CN" altLang="en-US" dirty="0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3.1.3  SQL</a:t>
            </a:r>
            <a:r>
              <a:rPr lang="zh-CN" altLang="en-US" dirty="0"/>
              <a:t>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3600" dirty="0"/>
              <a:t>数据查询</a:t>
            </a:r>
            <a:endParaRPr lang="zh-CN" altLang="en-US" sz="3600" dirty="0"/>
          </a:p>
        </p:txBody>
      </p:sp>
      <p:sp>
        <p:nvSpPr>
          <p:cNvPr id="68611" name="内容占位符 2"/>
          <p:cNvSpPr>
            <a:spLocks noGrp="1"/>
          </p:cNvSpPr>
          <p:nvPr>
            <p:ph idx="4294967295"/>
          </p:nvPr>
        </p:nvSpPr>
        <p:spPr>
          <a:xfrm>
            <a:off x="246185" y="1193190"/>
            <a:ext cx="11054862" cy="4997450"/>
          </a:xfrm>
        </p:spPr>
        <p:txBody>
          <a:bodyPr vert="horz" wrap="square" lIns="91440" tIns="45720" rIns="91440" bIns="45720" anchor="t"/>
          <a:lstStyle/>
          <a:p>
            <a:pPr lvl="1" algn="just">
              <a:lnSpc>
                <a:spcPct val="140000"/>
              </a:lnSpc>
            </a:pPr>
            <a:r>
              <a:rPr lang="en-US" altLang="zh-CN" dirty="0"/>
              <a:t>SELECT</a:t>
            </a:r>
            <a:r>
              <a:rPr lang="zh-CN" altLang="en-US" dirty="0"/>
              <a:t>子句：指定要显示的属性列</a:t>
            </a:r>
            <a:endParaRPr lang="zh-CN" altLang="en-US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FROM</a:t>
            </a:r>
            <a:r>
              <a:rPr lang="zh-CN" altLang="en-US" dirty="0"/>
              <a:t>子句：指定查询对象</a:t>
            </a:r>
            <a:r>
              <a:rPr lang="en-US" altLang="x-none" dirty="0"/>
              <a:t>（</a:t>
            </a:r>
            <a:r>
              <a:rPr lang="zh-CN" altLang="en-US" dirty="0"/>
              <a:t>基本表或视图</a:t>
            </a:r>
            <a:r>
              <a:rPr lang="en-US" altLang="x-none" dirty="0"/>
              <a:t>）</a:t>
            </a:r>
            <a:endParaRPr lang="en-US" altLang="x-none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WHERE</a:t>
            </a:r>
            <a:r>
              <a:rPr lang="zh-CN" altLang="en-US" dirty="0"/>
              <a:t>子句：指定查询条件</a:t>
            </a:r>
            <a:endParaRPr lang="zh-CN" altLang="en-US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GROUP BY</a:t>
            </a:r>
            <a:r>
              <a:rPr lang="zh-CN" altLang="en-US" dirty="0"/>
              <a:t>子句：对查询结果按指定列的值分组，该属性列值相等的元组为一个组。通常会在每组中作用聚集函数。</a:t>
            </a:r>
            <a:endParaRPr lang="zh-CN" altLang="en-US" dirty="0"/>
          </a:p>
          <a:p>
            <a:pPr lvl="1" algn="just">
              <a:lnSpc>
                <a:spcPct val="140000"/>
              </a:lnSpc>
            </a:pPr>
            <a:r>
              <a:rPr lang="en-US" altLang="zh-CN" dirty="0"/>
              <a:t>HAVING</a:t>
            </a:r>
            <a:r>
              <a:rPr lang="zh-CN" altLang="en-US" dirty="0"/>
              <a:t>短语：只有满足指定条件的组才予以输出</a:t>
            </a:r>
            <a:endParaRPr lang="zh-CN" altLang="en-US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ORDER BY</a:t>
            </a:r>
            <a:r>
              <a:rPr lang="zh-CN" altLang="en-US" dirty="0"/>
              <a:t>子句：对查询结果表按指定列值的升序或降序排序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  </a:t>
            </a:r>
            <a:r>
              <a:rPr lang="zh-CN" altLang="en-US" sz="3600" dirty="0"/>
              <a:t>数据查询 </a:t>
            </a:r>
            <a:endParaRPr lang="zh-CN" altLang="en-US" sz="36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3385" y="1327028"/>
            <a:ext cx="6107113" cy="4038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单表查询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3.4.2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连接查询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3.4.3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嵌套查询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3.4.4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集合查询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3.4.5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基于派生表的查询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3.4.6 Select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语句的一般形式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70659" name="Rectangle 3"/>
          <p:cNvSpPr>
            <a:spLocks noGrp="1"/>
          </p:cNvSpPr>
          <p:nvPr>
            <p:ph type="body" idx="4294967295"/>
          </p:nvPr>
        </p:nvSpPr>
        <p:spPr>
          <a:xfrm>
            <a:off x="375138" y="1339850"/>
            <a:ext cx="8229600" cy="48545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1.</a:t>
            </a:r>
            <a:r>
              <a:rPr lang="zh-CN" altLang="en-US" dirty="0">
                <a:solidFill>
                  <a:srgbClr val="7030A0"/>
                </a:solidFill>
              </a:rPr>
              <a:t>选择表中的若干列</a:t>
            </a:r>
            <a:endParaRPr lang="zh-CN" altLang="en-US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1.</a:t>
            </a:r>
            <a:r>
              <a:rPr lang="zh-CN" altLang="en-US" sz="3600" dirty="0"/>
              <a:t>选择表中的若干列</a:t>
            </a:r>
            <a:endParaRPr lang="zh-CN" altLang="en-US" sz="3600" dirty="0"/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>
          <a:xfrm>
            <a:off x="597877" y="1339850"/>
            <a:ext cx="8229600" cy="4854575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dirty="0"/>
              <a:t>查询指定列</a:t>
            </a:r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3.16]  </a:t>
            </a:r>
            <a:r>
              <a:rPr lang="zh-CN" altLang="en-US" sz="2400" dirty="0"/>
              <a:t>查询全体学生的学号与姓名。</a:t>
            </a:r>
            <a:endParaRPr lang="zh-CN" altLang="en-US" sz="2400" dirty="0"/>
          </a:p>
          <a:p>
            <a:pPr lvl="1" algn="just" eaLnBrk="1" hangingPunct="1">
              <a:buNone/>
            </a:pPr>
            <a:r>
              <a:rPr lang="zh-CN" altLang="en-US" sz="2000" dirty="0"/>
              <a:t>		</a:t>
            </a:r>
            <a:r>
              <a:rPr lang="en-US" altLang="zh-CN" sz="2200" dirty="0"/>
              <a:t>SELECT Sno</a:t>
            </a:r>
            <a:r>
              <a:rPr lang="zh-CN" altLang="en-US" sz="2200" dirty="0"/>
              <a:t>,</a:t>
            </a:r>
            <a:r>
              <a:rPr lang="en-US" altLang="zh-CN" sz="2200" dirty="0"/>
              <a:t>Sname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zh-CN" sz="2200" dirty="0"/>
              <a:t>		FROM Student</a:t>
            </a:r>
            <a:r>
              <a:rPr lang="zh-CN" altLang="en-US" sz="2200" dirty="0"/>
              <a:t>;</a:t>
            </a:r>
            <a:r>
              <a:rPr lang="zh-CN" altLang="en-US" sz="2000" dirty="0">
                <a:latin typeface="Courier New" panose="02070309020205020404" pitchFamily="49" charset="0"/>
              </a:rPr>
              <a:t> </a:t>
            </a:r>
            <a:endParaRPr lang="zh-CN" altLang="en-US" sz="2000" dirty="0"/>
          </a:p>
          <a:p>
            <a:pPr lvl="1" algn="just" eaLnBrk="1" hangingPunct="1">
              <a:buNone/>
            </a:pPr>
            <a:r>
              <a:rPr lang="zh-CN" altLang="en-US" sz="2000" dirty="0">
                <a:latin typeface="Courier New" panose="02070309020205020404" pitchFamily="49" charset="0"/>
              </a:rPr>
              <a:t> </a:t>
            </a:r>
            <a:endParaRPr lang="zh-CN" altLang="en-US" sz="2000" dirty="0"/>
          </a:p>
          <a:p>
            <a:pPr algn="just" eaLnBrk="1" hangingPunct="1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3.17]  </a:t>
            </a:r>
            <a:r>
              <a:rPr lang="zh-CN" altLang="en-US" sz="2400" dirty="0"/>
              <a:t>查询全体学生的姓名、学号、所在系。</a:t>
            </a:r>
            <a:endParaRPr lang="zh-CN" altLang="en-US" sz="2400" dirty="0"/>
          </a:p>
          <a:p>
            <a:pPr lvl="1" algn="just" eaLnBrk="1" hangingPunct="1">
              <a:buNone/>
            </a:pPr>
            <a:r>
              <a:rPr lang="zh-CN" altLang="en-US" sz="2000" dirty="0"/>
              <a:t>		</a:t>
            </a:r>
            <a:r>
              <a:rPr lang="en-US" altLang="zh-CN" sz="2200" dirty="0"/>
              <a:t>SELECT Sname</a:t>
            </a:r>
            <a:r>
              <a:rPr lang="zh-CN" altLang="en-US" sz="2200" dirty="0"/>
              <a:t>,</a:t>
            </a:r>
            <a:r>
              <a:rPr lang="en-US" altLang="zh-CN" sz="2200" dirty="0"/>
              <a:t>Sno</a:t>
            </a:r>
            <a:r>
              <a:rPr lang="zh-CN" altLang="en-US" sz="2200" dirty="0"/>
              <a:t>,</a:t>
            </a:r>
            <a:r>
              <a:rPr lang="en-US" altLang="zh-CN" sz="2200" dirty="0"/>
              <a:t>Sdept</a:t>
            </a:r>
            <a:endParaRPr lang="en-US" altLang="zh-CN" sz="2200" dirty="0"/>
          </a:p>
          <a:p>
            <a:pPr lvl="1" algn="just" eaLnBrk="1" hangingPunct="1">
              <a:buNone/>
            </a:pPr>
            <a:r>
              <a:rPr lang="en-US" altLang="zh-CN" sz="2200" dirty="0"/>
              <a:t>		FROM Student</a:t>
            </a:r>
            <a:r>
              <a:rPr lang="zh-CN" altLang="en-US" sz="2200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选择表中的若干列（续）</a:t>
            </a:r>
            <a:endParaRPr lang="zh-CN" altLang="en-US" sz="3600" dirty="0"/>
          </a:p>
        </p:txBody>
      </p:sp>
      <p:sp>
        <p:nvSpPr>
          <p:cNvPr id="72707" name="Rectangle 3"/>
          <p:cNvSpPr>
            <a:spLocks noGrp="1"/>
          </p:cNvSpPr>
          <p:nvPr>
            <p:ph type="body" idx="4294967295"/>
          </p:nvPr>
        </p:nvSpPr>
        <p:spPr>
          <a:xfrm>
            <a:off x="398585" y="1098550"/>
            <a:ext cx="8229600" cy="5095875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dirty="0"/>
              <a:t>查询全部列</a:t>
            </a:r>
            <a:endParaRPr lang="zh-CN" altLang="en-US" dirty="0"/>
          </a:p>
          <a:p>
            <a:pPr lvl="1" algn="just" eaLnBrk="1" hangingPunct="1"/>
            <a:r>
              <a:rPr lang="zh-CN" altLang="en-US" dirty="0"/>
              <a:t>选出所有属性列：</a:t>
            </a:r>
            <a:endParaRPr lang="zh-CN" altLang="en-US" dirty="0"/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在</a:t>
            </a:r>
            <a:r>
              <a:rPr lang="en-US" altLang="zh-CN" sz="2200" dirty="0"/>
              <a:t>SELECT</a:t>
            </a:r>
            <a:r>
              <a:rPr lang="zh-CN" altLang="en-US" sz="2200" dirty="0"/>
              <a:t>关键字后面列出所有列名 </a:t>
            </a:r>
            <a:endParaRPr lang="zh-CN" altLang="en-US" sz="2200" dirty="0"/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将</a:t>
            </a:r>
            <a:r>
              <a:rPr lang="en-US" altLang="zh-CN" sz="2200" dirty="0"/>
              <a:t>&lt;</a:t>
            </a:r>
            <a:r>
              <a:rPr lang="zh-CN" altLang="en-US" sz="2200" dirty="0"/>
              <a:t>目标列表达式</a:t>
            </a:r>
            <a:r>
              <a:rPr lang="en-US" altLang="zh-CN" sz="2200" dirty="0"/>
              <a:t>&gt;</a:t>
            </a:r>
            <a:r>
              <a:rPr lang="zh-CN" altLang="en-US" sz="2200" dirty="0"/>
              <a:t>指定为 </a:t>
            </a:r>
            <a:r>
              <a:rPr lang="zh-CN" altLang="en-US" sz="2200" dirty="0">
                <a:solidFill>
                  <a:srgbClr val="FF00FF"/>
                </a:solidFill>
              </a:rPr>
              <a:t> *</a:t>
            </a:r>
            <a:endParaRPr lang="zh-CN" altLang="en-US" sz="2200" dirty="0">
              <a:solidFill>
                <a:srgbClr val="FF00FF"/>
              </a:solidFill>
            </a:endParaRPr>
          </a:p>
          <a:p>
            <a:pPr algn="just" eaLnBrk="1" hangingPunct="1">
              <a:buNone/>
            </a:pPr>
            <a:endParaRPr lang="zh-CN" altLang="en-US" dirty="0"/>
          </a:p>
          <a:p>
            <a:pPr lvl="1"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3.18]  </a:t>
            </a:r>
            <a:r>
              <a:rPr lang="zh-CN" altLang="en-US" dirty="0"/>
              <a:t>查询全体学生的详细记录</a:t>
            </a:r>
            <a:endParaRPr lang="zh-CN" altLang="en-US" dirty="0"/>
          </a:p>
          <a:p>
            <a:pPr lvl="2" algn="just" eaLnBrk="1" hangingPunct="1">
              <a:buNone/>
            </a:pPr>
            <a:r>
              <a:rPr lang="en-US" altLang="zh-CN" sz="2400" dirty="0"/>
              <a:t>SELECT  Sno</a:t>
            </a:r>
            <a:r>
              <a:rPr lang="zh-CN" altLang="en-US" sz="2400" dirty="0"/>
              <a:t>,</a:t>
            </a:r>
            <a:r>
              <a:rPr lang="en-US" altLang="zh-CN" sz="2400" dirty="0"/>
              <a:t>Sname</a:t>
            </a:r>
            <a:r>
              <a:rPr lang="zh-CN" altLang="en-US" sz="2400" dirty="0"/>
              <a:t>,</a:t>
            </a:r>
            <a:r>
              <a:rPr lang="en-US" altLang="zh-CN" sz="2400" dirty="0"/>
              <a:t>Ssex</a:t>
            </a:r>
            <a:r>
              <a:rPr lang="zh-CN" altLang="en-US" sz="2400" dirty="0"/>
              <a:t>,</a:t>
            </a:r>
            <a:r>
              <a:rPr lang="en-US" altLang="zh-CN" sz="2400" dirty="0"/>
              <a:t>Sage</a:t>
            </a:r>
            <a:r>
              <a:rPr lang="zh-CN" altLang="en-US" sz="2400" dirty="0"/>
              <a:t>,</a:t>
            </a:r>
            <a:r>
              <a:rPr lang="en-US" altLang="zh-CN" sz="2400" dirty="0"/>
              <a:t>Sdept </a:t>
            </a:r>
            <a:endParaRPr lang="en-US" altLang="zh-CN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  <a:endParaRPr lang="zh-CN" altLang="en-US" sz="2400" dirty="0"/>
          </a:p>
          <a:p>
            <a:pPr lvl="2" algn="just" eaLnBrk="1" hangingPunct="1">
              <a:buNone/>
            </a:pPr>
            <a:r>
              <a:rPr lang="zh-CN" altLang="en-US" sz="2400" dirty="0"/>
              <a:t>或</a:t>
            </a:r>
            <a:endParaRPr lang="zh-CN" altLang="en-US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SELECT  *</a:t>
            </a:r>
            <a:endParaRPr lang="en-US" altLang="zh-CN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FROM Student</a:t>
            </a:r>
            <a:r>
              <a:rPr lang="zh-CN" altLang="en-US" sz="2400" dirty="0"/>
              <a:t>;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/>
          </p:cNvSpPr>
          <p:nvPr>
            <p:ph type="body" idx="4294967295"/>
          </p:nvPr>
        </p:nvSpPr>
        <p:spPr>
          <a:xfrm>
            <a:off x="433755" y="1045919"/>
            <a:ext cx="11336214" cy="54260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查询经过计算的值 </a:t>
            </a:r>
            <a:endParaRPr lang="zh-CN" altLang="en-US" dirty="0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SELECT</a:t>
            </a:r>
            <a:r>
              <a:rPr lang="zh-CN" altLang="en-US" dirty="0"/>
              <a:t>子句的</a:t>
            </a:r>
            <a:r>
              <a:rPr lang="en-US" altLang="zh-CN" dirty="0"/>
              <a:t>&lt;</a:t>
            </a:r>
            <a:r>
              <a:rPr lang="zh-CN" altLang="en-US" dirty="0"/>
              <a:t>目标列表达式</a:t>
            </a:r>
            <a:r>
              <a:rPr lang="en-US" altLang="zh-CN" dirty="0"/>
              <a:t>&gt;</a:t>
            </a:r>
            <a:r>
              <a:rPr lang="zh-CN" altLang="en-US" dirty="0"/>
              <a:t>不仅可以为表中的属性列，也可以是表达式</a:t>
            </a:r>
            <a:endParaRPr lang="en-US" altLang="x-none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例</a:t>
            </a:r>
            <a:r>
              <a:rPr lang="en-US" altLang="zh-CN" sz="2000" dirty="0"/>
              <a:t>3.19]  </a:t>
            </a:r>
            <a:r>
              <a:rPr lang="zh-CN" altLang="en-US" sz="2400" dirty="0"/>
              <a:t>查全体学生的姓名及其出生年份。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/>
              <a:t>SELECT Sname</a:t>
            </a:r>
            <a:r>
              <a:rPr lang="zh-CN" altLang="en-US" dirty="0"/>
              <a:t>,</a:t>
            </a:r>
            <a:r>
              <a:rPr lang="en-US" altLang="zh-CN" dirty="0"/>
              <a:t>2014-Sage          </a:t>
            </a:r>
            <a:r>
              <a:rPr lang="en-US" altLang="zh-CN" sz="2000" dirty="0"/>
              <a:t>/*</a:t>
            </a:r>
            <a:r>
              <a:rPr lang="zh-CN" altLang="en-US" sz="2000" dirty="0"/>
              <a:t>假设当时为</a:t>
            </a:r>
            <a:r>
              <a:rPr lang="en-US" altLang="zh-CN" sz="2000" dirty="0"/>
              <a:t>2014</a:t>
            </a:r>
            <a:r>
              <a:rPr lang="zh-CN" altLang="en-US" sz="2000" dirty="0"/>
              <a:t>年*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/>
              <a:t>FROM Student</a:t>
            </a:r>
            <a:r>
              <a:rPr lang="zh-CN" altLang="en-US" dirty="0"/>
              <a:t>;</a:t>
            </a:r>
            <a:endParaRPr lang="zh-CN" altLang="en-US" sz="20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dirty="0"/>
              <a:t>输出结果：</a:t>
            </a:r>
            <a:endParaRPr lang="zh-CN" altLang="en-US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</a:t>
            </a:r>
            <a:r>
              <a:rPr lang="en-US" altLang="zh-CN" sz="2000" dirty="0"/>
              <a:t>Sname   2014-Sage</a:t>
            </a:r>
            <a:endParaRPr lang="en-US" altLang="zh-CN" sz="20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        </a:t>
            </a:r>
            <a:r>
              <a:rPr lang="zh-CN" altLang="en-US" sz="2000" dirty="0"/>
              <a:t>李勇         </a:t>
            </a:r>
            <a:r>
              <a:rPr lang="en-US" altLang="zh-CN" sz="2000" dirty="0"/>
              <a:t>1994</a:t>
            </a:r>
            <a:endParaRPr lang="en-US" altLang="zh-CN" sz="20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x-none" sz="2000" dirty="0"/>
              <a:t>               </a:t>
            </a:r>
            <a:r>
              <a:rPr lang="zh-CN" altLang="en-US" sz="2000" dirty="0"/>
              <a:t>刘晨         </a:t>
            </a:r>
            <a:r>
              <a:rPr lang="en-US" altLang="zh-CN" sz="2000" dirty="0"/>
              <a:t>1995</a:t>
            </a:r>
            <a:endParaRPr lang="en-US" altLang="zh-CN" sz="20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x-none" sz="2000" dirty="0"/>
              <a:t>               </a:t>
            </a:r>
            <a:r>
              <a:rPr lang="zh-CN" altLang="en-US" sz="2000" dirty="0"/>
              <a:t>王敏         </a:t>
            </a:r>
            <a:r>
              <a:rPr lang="en-US" altLang="zh-CN" sz="2000" dirty="0"/>
              <a:t>1996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x-none" sz="2000" dirty="0"/>
              <a:t>               </a:t>
            </a:r>
            <a:r>
              <a:rPr lang="zh-CN" altLang="en-US" sz="2000" dirty="0"/>
              <a:t>张立         </a:t>
            </a:r>
            <a:r>
              <a:rPr lang="en-US" altLang="zh-CN" sz="2000" dirty="0"/>
              <a:t>1995 </a:t>
            </a:r>
            <a:endParaRPr lang="en-US" altLang="zh-CN" sz="2000" dirty="0"/>
          </a:p>
        </p:txBody>
      </p:sp>
      <p:sp>
        <p:nvSpPr>
          <p:cNvPr id="73731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查询经过计算的值（续）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1075104"/>
            <a:ext cx="8280400" cy="521335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3.20] </a:t>
            </a:r>
            <a:r>
              <a:rPr lang="zh-CN" altLang="en-US" sz="2400" dirty="0"/>
              <a:t>查询全体学生的姓名、出生年份和所在的院系，要求用小写字母表示系名。</a:t>
            </a:r>
            <a:endParaRPr lang="zh-CN" altLang="en-US" sz="2400" dirty="0"/>
          </a:p>
          <a:p>
            <a:pPr algn="just" eaLnBrk="1" hangingPunct="1">
              <a:buNone/>
            </a:pPr>
            <a:endParaRPr lang="zh-CN" altLang="en-US" sz="2400" dirty="0"/>
          </a:p>
          <a:p>
            <a:pPr lvl="1" algn="just" eaLnBrk="1" hangingPunct="1">
              <a:buNone/>
            </a:pPr>
            <a:r>
              <a:rPr lang="en-US" altLang="zh-CN" sz="2000" dirty="0"/>
              <a:t>SELECT Sname,</a:t>
            </a:r>
            <a:r>
              <a:rPr lang="zh-CN" altLang="en-US" sz="2000" dirty="0"/>
              <a:t>'</a:t>
            </a:r>
            <a:r>
              <a:rPr lang="en-US" altLang="zh-CN" sz="2000" dirty="0"/>
              <a:t>Year of Birth: </a:t>
            </a:r>
            <a:r>
              <a:rPr lang="zh-CN" altLang="en-US" sz="2000" dirty="0"/>
              <a:t>'</a:t>
            </a:r>
            <a:r>
              <a:rPr lang="en-US" altLang="zh-CN" sz="2000" dirty="0"/>
              <a:t>,2014-Sage,LOWER</a:t>
            </a:r>
            <a:r>
              <a:rPr lang="zh-CN" altLang="en-US" sz="2000" dirty="0"/>
              <a:t>(</a:t>
            </a:r>
            <a:r>
              <a:rPr lang="en-US" altLang="zh-CN" sz="2000" dirty="0"/>
              <a:t>Sdept</a:t>
            </a:r>
            <a:r>
              <a:rPr lang="zh-CN" altLang="en-US" sz="2000" dirty="0"/>
              <a:t>)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en-US" altLang="zh-CN" sz="2000" dirty="0"/>
              <a:t>FROM Student</a:t>
            </a:r>
            <a:r>
              <a:rPr lang="zh-CN" altLang="en-US" sz="2000" dirty="0"/>
              <a:t>;</a:t>
            </a:r>
            <a:endParaRPr lang="zh-CN" altLang="en-US" sz="2000" dirty="0"/>
          </a:p>
          <a:p>
            <a:pPr lvl="1" eaLnBrk="1" hangingPunct="1">
              <a:buNone/>
            </a:pP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dirty="0"/>
              <a:t>输出结果：</a:t>
            </a: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Sname   'Year of Birth:'  2014-Sage   LOWER</a:t>
            </a:r>
            <a:r>
              <a:rPr lang="zh-CN" altLang="en-US" sz="1800" dirty="0"/>
              <a:t>(</a:t>
            </a:r>
            <a:r>
              <a:rPr lang="en-US" altLang="zh-CN" sz="1800" dirty="0"/>
              <a:t>Sdept</a:t>
            </a:r>
            <a:r>
              <a:rPr lang="zh-CN" altLang="en-US" sz="1800" dirty="0"/>
              <a:t>)</a:t>
            </a:r>
            <a:endParaRPr lang="zh-CN" altLang="en-US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</a:t>
            </a:r>
            <a:endParaRPr lang="en-US" altLang="zh-CN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李勇    </a:t>
            </a:r>
            <a:r>
              <a:rPr lang="en-US" altLang="zh-CN" sz="1800" dirty="0"/>
              <a:t>Year of Birth:    1994       	cs</a:t>
            </a:r>
            <a:endParaRPr lang="en-US" altLang="zh-CN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刘晨    </a:t>
            </a:r>
            <a:r>
              <a:rPr lang="en-US" altLang="zh-CN" sz="1800" dirty="0"/>
              <a:t>Year of Birth:    1995       	cs</a:t>
            </a:r>
            <a:endParaRPr lang="en-US" altLang="zh-CN" sz="1800" dirty="0"/>
          </a:p>
          <a:p>
            <a:pPr lvl="1" algn="just" eaLnBrk="1" hangingPunct="1">
              <a:buNone/>
            </a:pPr>
            <a:r>
              <a:rPr lang="en-US" altLang="zh-CN" sz="1800" dirty="0"/>
              <a:t>      </a:t>
            </a:r>
            <a:r>
              <a:rPr lang="zh-CN" altLang="en-US" sz="1800" dirty="0"/>
              <a:t>王敏    </a:t>
            </a:r>
            <a:r>
              <a:rPr lang="en-US" altLang="zh-CN" sz="1800" dirty="0"/>
              <a:t>Year of Birth:    1996       	ma</a:t>
            </a:r>
            <a:endParaRPr lang="en-US" altLang="zh-CN" sz="1800" dirty="0"/>
          </a:p>
          <a:p>
            <a:pPr lvl="1" algn="just" eaLnBrk="1" hangingPunct="1">
              <a:buNone/>
            </a:pPr>
            <a:r>
              <a:rPr lang="en-US" altLang="x-none" sz="1800" dirty="0"/>
              <a:t>      </a:t>
            </a:r>
            <a:r>
              <a:rPr lang="zh-CN" altLang="en-US" sz="1800" dirty="0"/>
              <a:t>张立    </a:t>
            </a:r>
            <a:r>
              <a:rPr lang="en-US" altLang="zh-CN" sz="1800" dirty="0"/>
              <a:t>Year of Birth:    1995      	is </a:t>
            </a:r>
            <a:endParaRPr lang="en-US" altLang="zh-CN" sz="1800" dirty="0"/>
          </a:p>
        </p:txBody>
      </p:sp>
      <p:sp>
        <p:nvSpPr>
          <p:cNvPr id="74755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查询经过计算的值（续）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/>
          </p:cNvSpPr>
          <p:nvPr>
            <p:ph type="body" idx="4294967295"/>
          </p:nvPr>
        </p:nvSpPr>
        <p:spPr>
          <a:xfrm>
            <a:off x="515815" y="1234342"/>
            <a:ext cx="8229600" cy="4854575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dirty="0"/>
              <a:t>使用列</a:t>
            </a:r>
            <a:r>
              <a:rPr lang="zh-CN" altLang="en-US" dirty="0">
                <a:solidFill>
                  <a:srgbClr val="FF00FF"/>
                </a:solidFill>
              </a:rPr>
              <a:t>别名</a:t>
            </a:r>
            <a:r>
              <a:rPr lang="zh-CN" altLang="en-US" dirty="0"/>
              <a:t>改变查询结果的列标题</a:t>
            </a:r>
            <a:r>
              <a:rPr lang="en-US" altLang="zh-CN" dirty="0"/>
              <a:t>:</a:t>
            </a:r>
            <a:endParaRPr lang="en-US" altLang="zh-CN" dirty="0"/>
          </a:p>
          <a:p>
            <a:pPr algn="just" eaLnBrk="1" hangingPunct="1">
              <a:buNone/>
            </a:pPr>
            <a:r>
              <a:rPr lang="en-US" altLang="x-none" sz="1800" dirty="0"/>
              <a:t>	</a:t>
            </a:r>
            <a:endParaRPr lang="en-US" altLang="x-none" sz="1800" dirty="0"/>
          </a:p>
          <a:p>
            <a:pPr algn="just" eaLnBrk="1" hangingPunct="1">
              <a:buNone/>
            </a:pPr>
            <a:r>
              <a:rPr lang="en-US" altLang="x-none" sz="1800" dirty="0"/>
              <a:t>    </a:t>
            </a:r>
            <a:r>
              <a:rPr lang="en-US" altLang="x-none" sz="2000" dirty="0"/>
              <a:t> </a:t>
            </a:r>
            <a:r>
              <a:rPr lang="en-US" altLang="zh-CN" sz="2000" dirty="0"/>
              <a:t>SELECT Sname </a:t>
            </a:r>
            <a:r>
              <a:rPr lang="en-US" altLang="zh-CN" sz="2000" dirty="0">
                <a:solidFill>
                  <a:srgbClr val="FF00FF"/>
                </a:solidFill>
              </a:rPr>
              <a:t>NAME</a:t>
            </a:r>
            <a:r>
              <a:rPr lang="zh-CN" altLang="en-US" sz="2000" dirty="0"/>
              <a:t>,</a:t>
            </a:r>
            <a:r>
              <a:rPr lang="en-US" altLang="zh-CN" sz="2000" dirty="0"/>
              <a:t>'Year of Birth:</a:t>
            </a:r>
            <a:r>
              <a:rPr lang="zh-CN" altLang="en-US" sz="2000" dirty="0"/>
              <a:t>'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D75B5B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BIRTH</a:t>
            </a:r>
            <a:r>
              <a:rPr lang="zh-CN" altLang="en-US" sz="2000" dirty="0"/>
              <a:t>,</a:t>
            </a:r>
            <a:endParaRPr lang="zh-CN" altLang="en-US" sz="1800" dirty="0"/>
          </a:p>
          <a:p>
            <a:pPr lvl="1" algn="just" eaLnBrk="1" hangingPunct="1">
              <a:buNone/>
            </a:pPr>
            <a:r>
              <a:rPr lang="zh-CN" altLang="en-US" sz="2000" dirty="0"/>
              <a:t>       </a:t>
            </a:r>
            <a:r>
              <a:rPr lang="en-US" altLang="zh-CN" sz="2000" dirty="0"/>
              <a:t>2014-Sage </a:t>
            </a:r>
            <a:r>
              <a:rPr lang="en-US" altLang="zh-CN" sz="2000" dirty="0">
                <a:solidFill>
                  <a:srgbClr val="D75B5B"/>
                </a:solidFill>
              </a:rPr>
              <a:t> </a:t>
            </a:r>
            <a:r>
              <a:rPr lang="en-US" altLang="zh-CN" sz="2000" dirty="0">
                <a:solidFill>
                  <a:srgbClr val="FF00FF"/>
                </a:solidFill>
              </a:rPr>
              <a:t>BIRTHDAY</a:t>
            </a:r>
            <a:r>
              <a:rPr lang="zh-CN" altLang="en-US" sz="2000" dirty="0"/>
              <a:t>,</a:t>
            </a:r>
            <a:r>
              <a:rPr lang="en-US" altLang="zh-CN" sz="2000" dirty="0"/>
              <a:t>LOWER</a:t>
            </a:r>
            <a:r>
              <a:rPr lang="zh-CN" altLang="en-US" sz="2000" dirty="0"/>
              <a:t>(</a:t>
            </a:r>
            <a:r>
              <a:rPr lang="en-US" altLang="zh-CN" sz="2000" dirty="0"/>
              <a:t>Sdept</a:t>
            </a:r>
            <a:r>
              <a:rPr lang="zh-CN" altLang="en-US" sz="2000" dirty="0"/>
              <a:t>)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FF00FF"/>
                </a:solidFill>
              </a:rPr>
              <a:t>DEPARTMENT</a:t>
            </a:r>
            <a:endParaRPr lang="en-US" altLang="zh-CN" sz="2000" dirty="0">
              <a:solidFill>
                <a:srgbClr val="FF00FF"/>
              </a:solidFill>
            </a:endParaRPr>
          </a:p>
          <a:p>
            <a:pPr eaLnBrk="1" hangingPunct="1">
              <a:buNone/>
            </a:pPr>
            <a:r>
              <a:rPr lang="en-US" altLang="zh-CN" sz="2000" dirty="0"/>
              <a:t>	FROM Student</a:t>
            </a:r>
            <a:r>
              <a:rPr lang="zh-CN" altLang="en-US" sz="2000" dirty="0"/>
              <a:t>;</a:t>
            </a:r>
            <a:endParaRPr lang="zh-CN" altLang="en-US" sz="2000" dirty="0"/>
          </a:p>
          <a:p>
            <a:pPr lvl="1" eaLnBrk="1" hangingPunct="1">
              <a:buNone/>
            </a:pPr>
            <a:r>
              <a:rPr lang="zh-CN" altLang="en-US" dirty="0"/>
              <a:t>输出结果：</a:t>
            </a:r>
            <a:endParaRPr lang="zh-CN" altLang="en-US" dirty="0"/>
          </a:p>
          <a:p>
            <a:pPr lvl="1" algn="just" eaLnBrk="1" hangingPunct="1">
              <a:lnSpc>
                <a:spcPct val="5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1800" dirty="0"/>
              <a:t>NAME      BIRTH         BIRTHDAY   DEPARTMENT</a:t>
            </a:r>
            <a:endParaRPr lang="en-US" altLang="zh-CN" sz="1800" dirty="0"/>
          </a:p>
          <a:p>
            <a:pPr lvl="1" algn="just" eaLnBrk="1" hangingPunct="1">
              <a:lnSpc>
                <a:spcPct val="50000"/>
              </a:lnSpc>
              <a:buNone/>
            </a:pPr>
            <a:r>
              <a:rPr lang="en-US" altLang="zh-CN" sz="2000" dirty="0"/>
              <a:t>   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李勇    </a:t>
            </a:r>
            <a:r>
              <a:rPr lang="en-US" altLang="zh-CN" sz="2000" dirty="0"/>
              <a:t>Year of Birth:    1994             cs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刘晨    </a:t>
            </a:r>
            <a:r>
              <a:rPr lang="en-US" altLang="zh-CN" sz="2000" dirty="0"/>
              <a:t>Year of Birth:    1995             cs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王敏    </a:t>
            </a:r>
            <a:r>
              <a:rPr lang="en-US" altLang="zh-CN" sz="2000" dirty="0"/>
              <a:t>Year of Birth:    1996             ma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en-US" altLang="x-none" sz="2000" dirty="0"/>
              <a:t>     </a:t>
            </a:r>
            <a:r>
              <a:rPr lang="zh-CN" altLang="en-US" sz="2000" dirty="0"/>
              <a:t>张立    </a:t>
            </a:r>
            <a:r>
              <a:rPr lang="en-US" altLang="zh-CN" sz="2000" dirty="0"/>
              <a:t>Year of Birth:    1995             is</a:t>
            </a:r>
            <a:endParaRPr lang="en-US" altLang="zh-CN" sz="2000" dirty="0"/>
          </a:p>
        </p:txBody>
      </p:sp>
      <p:sp>
        <p:nvSpPr>
          <p:cNvPr id="75779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查询经过计算的值（续）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609600" y="1222619"/>
            <a:ext cx="8229600" cy="48545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2.</a:t>
            </a:r>
            <a:r>
              <a:rPr lang="zh-CN" altLang="en-US" dirty="0">
                <a:solidFill>
                  <a:srgbClr val="7030A0"/>
                </a:solidFill>
              </a:rPr>
              <a:t>选择表中的若干元组</a:t>
            </a:r>
            <a:endParaRPr lang="zh-CN" altLang="en-US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/>
          </p:cNvSpPr>
          <p:nvPr>
            <p:ph type="body" idx="4294967295"/>
          </p:nvPr>
        </p:nvSpPr>
        <p:spPr>
          <a:xfrm>
            <a:off x="433754" y="1110274"/>
            <a:ext cx="8229600" cy="509587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消除取值重复的行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sz="2400" dirty="0"/>
              <a:t>	 如果没有指定</a:t>
            </a:r>
            <a:r>
              <a:rPr lang="en-US" altLang="zh-CN" sz="2400" dirty="0"/>
              <a:t>DISTINCT</a:t>
            </a:r>
            <a:r>
              <a:rPr lang="zh-CN" altLang="en-US" sz="2400" dirty="0"/>
              <a:t>关键词，则缺省为</a:t>
            </a:r>
            <a:r>
              <a:rPr lang="en-US" altLang="zh-CN" sz="2400" dirty="0"/>
              <a:t>ALL </a:t>
            </a:r>
            <a:endParaRPr lang="en-US" altLang="zh-CN" sz="2400" dirty="0"/>
          </a:p>
          <a:p>
            <a:pPr lvl="1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3.21]  </a:t>
            </a:r>
            <a:r>
              <a:rPr lang="zh-CN" altLang="en-US" dirty="0"/>
              <a:t>查询选修了课程的学生学号。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SELECT Sno   FROM SC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等价于：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</a:t>
            </a:r>
            <a:r>
              <a:rPr lang="en-US" altLang="zh-CN" dirty="0"/>
              <a:t>SELECT ALL  Sno  FROM SC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r>
              <a:rPr lang="zh-CN" altLang="en-US" dirty="0"/>
              <a:t>	执行上面的</a:t>
            </a:r>
            <a:r>
              <a:rPr lang="en-US" altLang="zh-CN" dirty="0"/>
              <a:t>SELECT</a:t>
            </a:r>
            <a:r>
              <a:rPr lang="zh-CN" altLang="en-US" dirty="0"/>
              <a:t>语句后，结果为： 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000" dirty="0"/>
              <a:t>					    </a:t>
            </a:r>
            <a:r>
              <a:rPr lang="en-US" altLang="zh-CN" sz="2000" dirty="0"/>
              <a:t>Sno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201215121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201215121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201215121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201215122</a:t>
            </a:r>
            <a:endParaRPr lang="en-US" altLang="zh-CN" sz="2000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dirty="0"/>
              <a:t>					201215122</a:t>
            </a:r>
            <a:endParaRPr lang="en-US" altLang="zh-CN" sz="2000" dirty="0"/>
          </a:p>
        </p:txBody>
      </p:sp>
      <p:sp>
        <p:nvSpPr>
          <p:cNvPr id="77827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选择表中的若干元组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3.1.2 SQL</a:t>
            </a:r>
            <a:r>
              <a:rPr lang="zh-CN" altLang="en-US" sz="3600" dirty="0"/>
              <a:t>的特点</a:t>
            </a:r>
            <a:endParaRPr lang="zh-CN" altLang="en-US" sz="3600" dirty="0"/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515815" y="1098550"/>
            <a:ext cx="8229600" cy="5354638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 smtClean="0"/>
              <a:t>1.   </a:t>
            </a:r>
            <a:r>
              <a:rPr lang="zh-CN" altLang="en-US" dirty="0" smtClean="0"/>
              <a:t>综合</a:t>
            </a:r>
            <a:r>
              <a:rPr lang="zh-CN" altLang="en-US" dirty="0"/>
              <a:t>统一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集数据定义语言（</a:t>
            </a:r>
            <a:r>
              <a:rPr lang="en-US" altLang="zh-CN" dirty="0"/>
              <a:t>DDL</a:t>
            </a:r>
            <a:r>
              <a:rPr lang="zh-CN" altLang="en-US" dirty="0"/>
              <a:t>），数据操纵语言（</a:t>
            </a:r>
            <a:r>
              <a:rPr lang="en-US" altLang="zh-CN" dirty="0"/>
              <a:t>DML</a:t>
            </a:r>
            <a:r>
              <a:rPr lang="zh-CN" altLang="en-US" dirty="0"/>
              <a:t>），数据控制语言（</a:t>
            </a:r>
            <a:r>
              <a:rPr lang="en-US" altLang="zh-CN" dirty="0"/>
              <a:t>DCL</a:t>
            </a:r>
            <a:r>
              <a:rPr lang="zh-CN" altLang="en-US" dirty="0"/>
              <a:t>）功能于一体。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可以独立完成数据库生命周期中的全部活动：</a:t>
            </a:r>
            <a:endParaRPr lang="zh-CN" altLang="en-US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定义和修改、删除关系模式，定义和删除视图，插入数据，建立数据库;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对数据库中的数据进行查询和更新;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数据库重构和维护</a:t>
            </a:r>
            <a:endParaRPr lang="zh-CN" altLang="en-US" sz="2200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数据库安全性、完整性控制，以及事务控制</a:t>
            </a:r>
            <a:endParaRPr lang="en-US" altLang="x-none" sz="2200" dirty="0"/>
          </a:p>
          <a:p>
            <a:pPr lvl="2" eaLnBrk="1" hangingPunct="1">
              <a:lnSpc>
                <a:spcPct val="9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嵌入式</a:t>
            </a:r>
            <a:r>
              <a:rPr lang="en-US" altLang="zh-CN" sz="2200" dirty="0"/>
              <a:t>SQL</a:t>
            </a:r>
            <a:r>
              <a:rPr lang="zh-CN" altLang="en-US" sz="2200" dirty="0"/>
              <a:t>和动态</a:t>
            </a:r>
            <a:r>
              <a:rPr lang="en-US" altLang="zh-CN" sz="2200" dirty="0"/>
              <a:t>SQL</a:t>
            </a:r>
            <a:r>
              <a:rPr lang="zh-CN" altLang="en-US" sz="2200" dirty="0"/>
              <a:t>定义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用户数据库投入运行后，可根据需要随时逐步修改模式，不影响数据库的运行。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数据操作符统一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>
          <a:xfrm>
            <a:off x="167640" y="160020"/>
            <a:ext cx="8229600" cy="74422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消除取值重复的行（续）</a:t>
            </a:r>
            <a:endParaRPr lang="zh-CN" altLang="en-US" sz="3600" dirty="0"/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>
          <a:xfrm>
            <a:off x="455930" y="1287145"/>
            <a:ext cx="9933940" cy="45307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zh-CN" altLang="en-US" dirty="0"/>
              <a:t>指定</a:t>
            </a:r>
            <a:r>
              <a:rPr lang="en-US" altLang="zh-CN" dirty="0"/>
              <a:t>DISTINCT</a:t>
            </a:r>
            <a:r>
              <a:rPr lang="zh-CN" altLang="en-US" dirty="0"/>
              <a:t>关键词，去掉表中重复的行 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/>
              <a:t>   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/>
              <a:t> 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DISTINCT </a:t>
            </a:r>
            <a:r>
              <a:rPr lang="en-US" altLang="zh-CN" sz="2400" dirty="0"/>
              <a:t>Sno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FROM SC</a:t>
            </a:r>
            <a:r>
              <a:rPr lang="zh-CN" altLang="en-US" sz="2400" dirty="0"/>
              <a:t>; 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执行结果：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					    </a:t>
            </a:r>
            <a:r>
              <a:rPr lang="en-US" altLang="zh-CN" sz="2400" dirty="0"/>
              <a:t>Sno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				201215121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				201215122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>
          <a:xfrm>
            <a:off x="194310" y="200343"/>
            <a:ext cx="7391400" cy="563562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（2）查询满足条件的元组</a:t>
            </a:r>
            <a:endParaRPr lang="zh-CN" altLang="en-US" sz="3600" dirty="0"/>
          </a:p>
        </p:txBody>
      </p:sp>
      <p:graphicFrame>
        <p:nvGraphicFramePr>
          <p:cNvPr id="75781" name="Group 5"/>
          <p:cNvGraphicFramePr>
            <a:graphicFrameLocks noGrp="1"/>
          </p:cNvGraphicFramePr>
          <p:nvPr>
            <p:ph idx="4294967295"/>
          </p:nvPr>
        </p:nvGraphicFramePr>
        <p:xfrm>
          <a:off x="788670" y="2117725"/>
          <a:ext cx="8640445" cy="3051175"/>
        </p:xfrm>
        <a:graphic>
          <a:graphicData uri="http://schemas.openxmlformats.org/drawingml/2006/table">
            <a:tbl>
              <a:tblPr/>
              <a:tblGrid>
                <a:gridCol w="2305050"/>
                <a:gridCol w="6335395"/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 询 条 件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谓    词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    较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!=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!&gt;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!&lt;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NOT+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上述比较运算符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确定范围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BETWEEN AND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BETWEEN AND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确定集合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IN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字符匹配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LIKE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NOT LIKE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    值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NULL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IS NOT NULL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多重条件（逻辑运算）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NOT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875" name="Rectangle 4"/>
          <p:cNvSpPr/>
          <p:nvPr/>
        </p:nvSpPr>
        <p:spPr>
          <a:xfrm>
            <a:off x="2667000" y="1752600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9876" name="Rectangle 5"/>
          <p:cNvSpPr/>
          <p:nvPr/>
        </p:nvSpPr>
        <p:spPr>
          <a:xfrm>
            <a:off x="2895600" y="1752600"/>
            <a:ext cx="7010400" cy="1371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9903" name="Text Box 182"/>
          <p:cNvSpPr txBox="1"/>
          <p:nvPr/>
        </p:nvSpPr>
        <p:spPr>
          <a:xfrm>
            <a:off x="4040188" y="1412875"/>
            <a:ext cx="30886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400" b="1" dirty="0">
                <a:latin typeface="Times New Roman" panose="02020603050405020304" pitchFamily="18" charset="0"/>
              </a:rPr>
              <a:t>表</a:t>
            </a:r>
            <a:r>
              <a:rPr lang="en-US" altLang="zh-CN" sz="2400" b="1" dirty="0">
                <a:latin typeface="Times New Roman" panose="02020603050405020304" pitchFamily="18" charset="0"/>
              </a:rPr>
              <a:t>3.6 </a:t>
            </a:r>
            <a:r>
              <a:rPr lang="zh-CN" altLang="en-US" sz="2400" b="1" dirty="0">
                <a:latin typeface="Times New Roman" panose="02020603050405020304" pitchFamily="18" charset="0"/>
              </a:rPr>
              <a:t>常用的查询条件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①</a:t>
            </a:r>
            <a:r>
              <a:rPr lang="en-US" altLang="zh-CN" sz="3600" dirty="0"/>
              <a:t> </a:t>
            </a:r>
            <a:r>
              <a:rPr lang="zh-CN" altLang="en-US" sz="3600" dirty="0"/>
              <a:t>比较大小</a:t>
            </a:r>
            <a:endParaRPr lang="zh-CN" altLang="en-US" sz="3600" dirty="0"/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>
          <a:xfrm>
            <a:off x="468923" y="1285875"/>
            <a:ext cx="8501063" cy="48958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3.22]</a:t>
            </a:r>
            <a:r>
              <a:rPr lang="zh-CN" altLang="en-US" sz="2400" dirty="0"/>
              <a:t> 查询计算机科学系全体学生的名单。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SELECT Sname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/>
              <a:t>    FROM     Student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/>
              <a:t>    WHERE  Sdept=‘CS’</a:t>
            </a:r>
            <a:r>
              <a:rPr lang="zh-CN" altLang="en-US" dirty="0"/>
              <a:t>; 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3.23]</a:t>
            </a:r>
            <a:r>
              <a:rPr lang="zh-CN" altLang="en-US" sz="2400" dirty="0"/>
              <a:t>查询所有年龄在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岁以下的学生姓名及其年龄。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Sname</a:t>
            </a:r>
            <a:r>
              <a:rPr lang="zh-CN" altLang="en-US" dirty="0"/>
              <a:t>,</a:t>
            </a:r>
            <a:r>
              <a:rPr lang="en-US" altLang="zh-CN" dirty="0"/>
              <a:t>Sage </a:t>
            </a:r>
            <a:endParaRPr lang="en-US" altLang="zh-CN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/>
              <a:t>     FROM     Student    </a:t>
            </a:r>
            <a:endParaRPr lang="en-US" altLang="zh-CN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/>
              <a:t>     WHERE  Sage &lt; 20</a:t>
            </a:r>
            <a:r>
              <a:rPr lang="zh-CN" altLang="en-US" dirty="0"/>
              <a:t>;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3.24]</a:t>
            </a:r>
            <a:r>
              <a:rPr lang="zh-CN" altLang="en-US" sz="2400" dirty="0"/>
              <a:t>查询考试成绩有不及格的学生的学号。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Sno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FROM  SC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WHERE Grade&lt;60</a:t>
            </a:r>
            <a:r>
              <a:rPr lang="zh-CN" altLang="en-US" sz="2400" dirty="0"/>
              <a:t>; </a:t>
            </a:r>
            <a:endParaRPr lang="zh-CN" altLang="en-US" sz="2400" dirty="0"/>
          </a:p>
          <a:p>
            <a:pPr lvl="2" eaLnBrk="1" hangingPunct="1">
              <a:lnSpc>
                <a:spcPct val="80000"/>
              </a:lnSpc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② 确定范围</a:t>
            </a:r>
            <a:endParaRPr lang="zh-CN" altLang="en-US" sz="3600" dirty="0"/>
          </a:p>
        </p:txBody>
      </p:sp>
      <p:sp>
        <p:nvSpPr>
          <p:cNvPr id="81923" name="Rectangle 3"/>
          <p:cNvSpPr>
            <a:spLocks noGrp="1"/>
          </p:cNvSpPr>
          <p:nvPr>
            <p:ph type="body" idx="4294967295"/>
          </p:nvPr>
        </p:nvSpPr>
        <p:spPr>
          <a:xfrm>
            <a:off x="543657" y="1075104"/>
            <a:ext cx="8858250" cy="53562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谓词</a:t>
            </a:r>
            <a:r>
              <a:rPr lang="en-US" altLang="zh-CN" dirty="0"/>
              <a:t>:</a:t>
            </a:r>
            <a:r>
              <a:rPr lang="en-US" altLang="zh-CN" sz="2000" dirty="0"/>
              <a:t>   </a:t>
            </a:r>
            <a:r>
              <a:rPr lang="en-US" altLang="zh-CN" sz="2400" dirty="0"/>
              <a:t>BETWEEN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NOT BETWEEN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r>
              <a:rPr lang="en-US" altLang="zh-CN" sz="2400" dirty="0"/>
              <a:t>  AND  </a:t>
            </a:r>
            <a:r>
              <a:rPr lang="en-US" altLang="zh-CN" sz="2400" dirty="0">
                <a:latin typeface="Courier New" panose="02070309020205020404" pitchFamily="49" charset="0"/>
              </a:rPr>
              <a:t>…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3.25]</a:t>
            </a:r>
            <a:r>
              <a:rPr lang="en-US" altLang="zh-CN" sz="1800" dirty="0"/>
              <a:t> </a:t>
            </a:r>
            <a:r>
              <a:rPr lang="zh-CN" altLang="en-US" sz="2400" dirty="0"/>
              <a:t>查询年龄在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岁（包括</a:t>
            </a:r>
            <a:r>
              <a:rPr lang="en-US" altLang="zh-CN" sz="2400" dirty="0"/>
              <a:t>20</a:t>
            </a:r>
            <a:r>
              <a:rPr lang="zh-CN" altLang="en-US" sz="2400" dirty="0"/>
              <a:t>岁和</a:t>
            </a:r>
            <a:r>
              <a:rPr lang="en-US" altLang="zh-CN" sz="2400" dirty="0"/>
              <a:t>23</a:t>
            </a:r>
            <a:r>
              <a:rPr lang="zh-CN" altLang="en-US" sz="2400" dirty="0"/>
              <a:t>岁）之间的学生的姓名、系别和年龄</a:t>
            </a:r>
            <a:endParaRPr lang="zh-CN" altLang="en-US" sz="24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SELECT Sname</a:t>
            </a:r>
            <a:r>
              <a:rPr lang="zh-CN" altLang="en-US" dirty="0"/>
              <a:t>, </a:t>
            </a:r>
            <a:r>
              <a:rPr lang="en-US" altLang="zh-CN" dirty="0"/>
              <a:t>Sdept</a:t>
            </a:r>
            <a:r>
              <a:rPr lang="zh-CN" altLang="en-US" dirty="0"/>
              <a:t>, </a:t>
            </a:r>
            <a:r>
              <a:rPr lang="en-US" altLang="zh-CN" dirty="0"/>
              <a:t>Sage</a:t>
            </a:r>
            <a:endParaRPr lang="en-US" altLang="zh-CN" dirty="0"/>
          </a:p>
          <a:p>
            <a:pPr lvl="2"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FROM     Student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WHERE   Sage BETWEEN 20 AND 23</a:t>
            </a:r>
            <a:r>
              <a:rPr lang="zh-CN" altLang="en-US" sz="2400" dirty="0"/>
              <a:t>; 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  <a:buNone/>
            </a:pPr>
            <a:endParaRPr lang="zh-CN" altLang="en-US" sz="28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3.26]  </a:t>
            </a:r>
            <a:r>
              <a:rPr lang="zh-CN" altLang="en-US" sz="2400" dirty="0"/>
              <a:t>查询年龄不在</a:t>
            </a:r>
            <a:r>
              <a:rPr lang="en-US" altLang="zh-CN" sz="2400" dirty="0"/>
              <a:t>20~23</a:t>
            </a:r>
            <a:r>
              <a:rPr lang="zh-CN" altLang="en-US" sz="2400" dirty="0"/>
              <a:t>岁之间的学生姓名、系别和年龄</a:t>
            </a:r>
            <a:endParaRPr lang="zh-CN" altLang="en-US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	       </a:t>
            </a:r>
            <a:r>
              <a:rPr lang="en-US" altLang="zh-CN" sz="2400" dirty="0"/>
              <a:t>SELECT Sname</a:t>
            </a:r>
            <a:r>
              <a:rPr lang="zh-CN" altLang="en-US" sz="2400" dirty="0"/>
              <a:t>, </a:t>
            </a:r>
            <a:r>
              <a:rPr lang="en-US" altLang="zh-CN" sz="2400" dirty="0"/>
              <a:t>Sdept</a:t>
            </a:r>
            <a:r>
              <a:rPr lang="zh-CN" altLang="en-US" sz="2400" dirty="0"/>
              <a:t>, </a:t>
            </a:r>
            <a:r>
              <a:rPr lang="en-US" altLang="zh-CN" sz="2400" dirty="0"/>
              <a:t>Sage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	       FROM    Student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	       WHERE Sage NOT BETWEEN 20 AND 23</a:t>
            </a:r>
            <a:r>
              <a:rPr lang="zh-CN" altLang="en-US" sz="2400" dirty="0"/>
              <a:t>;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③</a:t>
            </a:r>
            <a:r>
              <a:rPr lang="en-US" altLang="zh-CN" sz="3600" dirty="0"/>
              <a:t> </a:t>
            </a:r>
            <a:r>
              <a:rPr lang="zh-CN" altLang="en-US" sz="3600" dirty="0"/>
              <a:t>确定集合</a:t>
            </a:r>
            <a:endParaRPr lang="zh-CN" altLang="en-US" sz="3600" dirty="0"/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>
          <a:xfrm>
            <a:off x="571500" y="1042377"/>
            <a:ext cx="8572500" cy="51847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谓词：</a:t>
            </a:r>
            <a:r>
              <a:rPr lang="en-US" altLang="zh-CN" dirty="0"/>
              <a:t>IN &lt;</a:t>
            </a:r>
            <a:r>
              <a:rPr lang="zh-CN" altLang="en-US" dirty="0"/>
              <a:t>值表</a:t>
            </a:r>
            <a:r>
              <a:rPr lang="en-US" altLang="zh-CN" dirty="0"/>
              <a:t>&gt;,  NOT IN &lt;</a:t>
            </a:r>
            <a:r>
              <a:rPr lang="zh-CN" altLang="en-US" dirty="0"/>
              <a:t>值表</a:t>
            </a:r>
            <a:r>
              <a:rPr lang="en-US" altLang="zh-CN" dirty="0"/>
              <a:t>&gt;  </a:t>
            </a:r>
            <a:endParaRPr lang="en-US" altLang="zh-CN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x-none" sz="1000" dirty="0"/>
              <a:t>        </a:t>
            </a:r>
            <a:endParaRPr lang="en-US" altLang="x-none" sz="1000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27]</a:t>
            </a:r>
            <a:r>
              <a:rPr lang="zh-CN" altLang="en-US" sz="2400" dirty="0"/>
              <a:t>查询计算机科学系（</a:t>
            </a:r>
            <a:r>
              <a:rPr lang="en-US" altLang="zh-CN" sz="2400" dirty="0"/>
              <a:t>CS</a:t>
            </a:r>
            <a:r>
              <a:rPr lang="zh-CN" altLang="en-US" sz="2400" dirty="0"/>
              <a:t>）、数学系（</a:t>
            </a:r>
            <a:r>
              <a:rPr lang="en-US" altLang="zh-CN" sz="2400" dirty="0"/>
              <a:t>MA</a:t>
            </a:r>
            <a:r>
              <a:rPr lang="zh-CN" altLang="en-US" sz="2400" dirty="0"/>
              <a:t>）和信息系（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）学生的姓名和性别。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SELECT Sname</a:t>
            </a:r>
            <a:r>
              <a:rPr lang="zh-CN" altLang="en-US" sz="2000" dirty="0"/>
              <a:t>, </a:t>
            </a:r>
            <a:r>
              <a:rPr lang="en-US" altLang="zh-CN" sz="2000" dirty="0"/>
              <a:t>Ssex</a:t>
            </a:r>
            <a:endParaRPr lang="en-US" altLang="zh-CN" sz="2000" dirty="0"/>
          </a:p>
          <a:p>
            <a:pPr lvl="1" eaLnBrk="1" hangingPunct="1">
              <a:buNone/>
            </a:pPr>
            <a:r>
              <a:rPr lang="en-US" altLang="zh-CN" sz="2000" dirty="0"/>
              <a:t>	FROM  Student</a:t>
            </a:r>
            <a:endParaRPr lang="en-US" altLang="zh-CN" sz="2000" dirty="0"/>
          </a:p>
          <a:p>
            <a:pPr lvl="1" eaLnBrk="1" hangingPunct="1">
              <a:buNone/>
            </a:pPr>
            <a:r>
              <a:rPr lang="en-US" altLang="zh-CN" sz="2000" dirty="0"/>
              <a:t>	WHERE Sdept IN </a:t>
            </a:r>
            <a:r>
              <a:rPr lang="zh-CN" altLang="en-US" sz="2000" dirty="0"/>
              <a:t>(</a:t>
            </a:r>
            <a:r>
              <a:rPr lang="en-US" altLang="zh-CN" sz="2000" dirty="0"/>
              <a:t>'CS','MA’,'IS' </a:t>
            </a:r>
            <a:r>
              <a:rPr lang="zh-CN" altLang="en-US" sz="2000" dirty="0"/>
              <a:t>)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lvl="1" eaLnBrk="1" hangingPunct="1">
              <a:buNone/>
            </a:pPr>
            <a:endParaRPr lang="en-US" altLang="zh-CN" sz="2000" dirty="0"/>
          </a:p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28]</a:t>
            </a:r>
            <a:r>
              <a:rPr lang="zh-CN" altLang="en-US" sz="2400" dirty="0"/>
              <a:t>查询既不是计算机科学系、数学系，也不是信息系的学生的姓名和性别。</a:t>
            </a:r>
            <a:endParaRPr lang="zh-CN" altLang="en-US" sz="2400" dirty="0"/>
          </a:p>
          <a:p>
            <a:pPr lvl="1" algn="just" eaLnBrk="1" hangingPunct="1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SELECT Sname</a:t>
            </a:r>
            <a:r>
              <a:rPr lang="zh-CN" altLang="en-US" sz="2000" dirty="0"/>
              <a:t>, </a:t>
            </a:r>
            <a:r>
              <a:rPr lang="en-US" altLang="zh-CN" sz="2000" dirty="0"/>
              <a:t>Ssex</a:t>
            </a:r>
            <a:endParaRPr lang="en-US" altLang="zh-CN" sz="2000" dirty="0"/>
          </a:p>
          <a:p>
            <a:pPr lvl="1" algn="just" eaLnBrk="1" hangingPunct="1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FROM Student</a:t>
            </a:r>
            <a:endParaRPr lang="en-US" altLang="zh-CN" sz="2000" dirty="0"/>
          </a:p>
          <a:p>
            <a:pPr algn="just" eaLnBrk="1" hangingPunct="1">
              <a:buNone/>
            </a:pPr>
            <a:r>
              <a:rPr lang="en-US" altLang="zh-CN" sz="2000" dirty="0"/>
              <a:t>	  </a:t>
            </a:r>
            <a:r>
              <a:rPr lang="zh-CN" altLang="en-US" sz="2000" dirty="0"/>
              <a:t>    </a:t>
            </a:r>
            <a:r>
              <a:rPr lang="en-US" altLang="zh-CN" sz="2000" dirty="0"/>
              <a:t>WHERE Sdept NOT IN </a:t>
            </a:r>
            <a:r>
              <a:rPr lang="zh-CN" altLang="en-US" sz="2000" dirty="0"/>
              <a:t>(</a:t>
            </a:r>
            <a:r>
              <a:rPr lang="en-US" altLang="zh-CN" sz="2000" dirty="0"/>
              <a:t>'IS','MA’,'CS' </a:t>
            </a:r>
            <a:r>
              <a:rPr lang="zh-CN" altLang="en-US" sz="2000" dirty="0"/>
              <a:t>)</a:t>
            </a:r>
            <a:r>
              <a:rPr lang="en-US" altLang="zh-CN" sz="2000" dirty="0"/>
              <a:t>;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④ 字符匹配</a:t>
            </a:r>
            <a:endParaRPr lang="zh-CN" altLang="en-US" sz="3600" dirty="0"/>
          </a:p>
        </p:txBody>
      </p:sp>
      <p:sp>
        <p:nvSpPr>
          <p:cNvPr id="83971" name="Rectangle 3"/>
          <p:cNvSpPr>
            <a:spLocks noGrp="1"/>
          </p:cNvSpPr>
          <p:nvPr>
            <p:ph type="body" idx="4294967295"/>
          </p:nvPr>
        </p:nvSpPr>
        <p:spPr>
          <a:xfrm>
            <a:off x="480645" y="1243867"/>
            <a:ext cx="11007969" cy="4495800"/>
          </a:xfrm>
        </p:spPr>
        <p:txBody>
          <a:bodyPr vert="horz" wrap="square" lIns="91440" tIns="45720" rIns="91440" bIns="45720" anchor="t"/>
          <a:lstStyle/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谓词： </a:t>
            </a:r>
            <a:r>
              <a:rPr lang="en-US" altLang="zh-CN" dirty="0"/>
              <a:t>[NOT] LIKE  ‘&lt;</a:t>
            </a:r>
            <a:r>
              <a:rPr lang="zh-CN" altLang="en-US" dirty="0"/>
              <a:t>匹配串</a:t>
            </a:r>
            <a:r>
              <a:rPr lang="en-US" altLang="zh-CN" dirty="0"/>
              <a:t>&gt;’  [ESCAPE ‘ &lt;</a:t>
            </a:r>
            <a:r>
              <a:rPr lang="zh-CN" altLang="en-US" dirty="0"/>
              <a:t>换码字符</a:t>
            </a:r>
            <a:r>
              <a:rPr lang="en-US" altLang="zh-CN" dirty="0"/>
              <a:t>&gt;’]</a:t>
            </a:r>
            <a:endParaRPr lang="en-US" altLang="zh-CN" dirty="0"/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x-none" sz="2400" dirty="0"/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/>
              <a:t>&lt;</a:t>
            </a:r>
            <a:r>
              <a:rPr lang="zh-CN" altLang="en-US" sz="2400" dirty="0"/>
              <a:t>匹配串</a:t>
            </a:r>
            <a:r>
              <a:rPr lang="en-US" altLang="zh-CN" sz="2400" dirty="0"/>
              <a:t>&gt;</a:t>
            </a:r>
            <a:r>
              <a:rPr lang="zh-CN" altLang="en-US" sz="2400" dirty="0"/>
              <a:t>可以是一个完整的字符串，也可以含有通配符</a:t>
            </a:r>
            <a:r>
              <a:rPr lang="en-US" altLang="zh-CN" sz="2400" dirty="0"/>
              <a:t>%</a:t>
            </a:r>
            <a:r>
              <a:rPr lang="zh-CN" altLang="en-US" sz="2400" dirty="0"/>
              <a:t>和</a:t>
            </a:r>
            <a:r>
              <a:rPr lang="en-US" altLang="x-none" sz="2400" dirty="0"/>
              <a:t> </a:t>
            </a:r>
            <a:r>
              <a:rPr lang="en-US" altLang="zh-CN" sz="2400" dirty="0"/>
              <a:t>_</a:t>
            </a:r>
            <a:endParaRPr lang="en-US" altLang="zh-CN" sz="2400" dirty="0"/>
          </a:p>
          <a:p>
            <a:pPr marL="533400" indent="-533400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x-none" sz="2400" dirty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% </a:t>
            </a:r>
            <a:r>
              <a:rPr lang="en-US" altLang="x-none" dirty="0"/>
              <a:t>（</a:t>
            </a:r>
            <a:r>
              <a:rPr lang="zh-CN" altLang="en-US" dirty="0"/>
              <a:t>百分号</a:t>
            </a:r>
            <a:r>
              <a:rPr lang="en-US" altLang="x-none" dirty="0"/>
              <a:t>）  </a:t>
            </a:r>
            <a:r>
              <a:rPr lang="zh-CN" altLang="en-US" dirty="0"/>
              <a:t>代表任意长度（长度可以为</a:t>
            </a:r>
            <a:r>
              <a:rPr lang="en-US" altLang="zh-CN" dirty="0"/>
              <a:t>0</a:t>
            </a:r>
            <a:r>
              <a:rPr lang="zh-CN" altLang="en-US" dirty="0"/>
              <a:t>）的字符串</a:t>
            </a:r>
            <a:endParaRPr lang="en-US" altLang="x-none" dirty="0"/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None/>
            </a:pPr>
            <a:r>
              <a:rPr lang="zh-CN" altLang="en-US" sz="2200" dirty="0"/>
              <a:t>例如</a:t>
            </a:r>
            <a:r>
              <a:rPr lang="en-US" altLang="zh-CN" sz="2200" dirty="0"/>
              <a:t>a%b</a:t>
            </a:r>
            <a:r>
              <a:rPr lang="zh-CN" altLang="en-US" sz="2200" dirty="0"/>
              <a:t>表示以</a:t>
            </a:r>
            <a:r>
              <a:rPr lang="en-US" altLang="zh-CN" sz="2200" dirty="0"/>
              <a:t>a</a:t>
            </a:r>
            <a:r>
              <a:rPr lang="zh-CN" altLang="en-US" sz="2200" dirty="0"/>
              <a:t>开头，以</a:t>
            </a:r>
            <a:r>
              <a:rPr lang="en-US" altLang="zh-CN" sz="2200" dirty="0"/>
              <a:t>b</a:t>
            </a:r>
            <a:r>
              <a:rPr lang="zh-CN" altLang="en-US" sz="2200" dirty="0"/>
              <a:t>结尾的任意长度的</a:t>
            </a:r>
            <a:r>
              <a:rPr lang="zh-CN" altLang="en-US" sz="2200" dirty="0" smtClean="0"/>
              <a:t>字符串</a:t>
            </a:r>
            <a:endParaRPr lang="en-US" altLang="zh-CN" sz="2200" dirty="0" smtClean="0"/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None/>
            </a:pPr>
            <a:endParaRPr lang="en-US" altLang="x-none" sz="2200" dirty="0"/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_ </a:t>
            </a:r>
            <a:r>
              <a:rPr lang="en-US" altLang="x-none" dirty="0"/>
              <a:t>（</a:t>
            </a:r>
            <a:r>
              <a:rPr lang="zh-CN" altLang="en-US" dirty="0"/>
              <a:t>下横线</a:t>
            </a:r>
            <a:r>
              <a:rPr lang="en-US" altLang="x-none" dirty="0"/>
              <a:t>）  </a:t>
            </a:r>
            <a:r>
              <a:rPr lang="zh-CN" altLang="en-US" dirty="0"/>
              <a:t>代表任意单个字符。</a:t>
            </a:r>
            <a:endParaRPr lang="en-US" altLang="x-none" dirty="0"/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None/>
            </a:pPr>
            <a:r>
              <a:rPr lang="zh-CN" altLang="en-US" sz="2200" dirty="0"/>
              <a:t>例如</a:t>
            </a:r>
            <a:r>
              <a:rPr lang="en-US" altLang="zh-CN" sz="2200" dirty="0"/>
              <a:t>a_b</a:t>
            </a:r>
            <a:r>
              <a:rPr lang="zh-CN" altLang="en-US" sz="2200" dirty="0"/>
              <a:t>表示以</a:t>
            </a:r>
            <a:r>
              <a:rPr lang="en-US" altLang="zh-CN" sz="2200" dirty="0"/>
              <a:t>a</a:t>
            </a:r>
            <a:r>
              <a:rPr lang="zh-CN" altLang="en-US" sz="2200" dirty="0"/>
              <a:t>开头，以</a:t>
            </a:r>
            <a:r>
              <a:rPr lang="en-US" altLang="zh-CN" sz="2200" dirty="0"/>
              <a:t>b</a:t>
            </a:r>
            <a:r>
              <a:rPr lang="zh-CN" altLang="en-US" sz="2200" dirty="0"/>
              <a:t>结尾的长度为</a:t>
            </a:r>
            <a:r>
              <a:rPr lang="en-US" altLang="zh-CN" sz="2200" dirty="0"/>
              <a:t>3</a:t>
            </a:r>
            <a:r>
              <a:rPr lang="zh-CN" altLang="en-US" sz="2200" dirty="0"/>
              <a:t>的任意字符串</a:t>
            </a:r>
            <a:endParaRPr lang="en-US" altLang="x-none" sz="22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字符匹配（续）</a:t>
            </a:r>
            <a:endParaRPr lang="zh-CN" altLang="en-US" sz="3600" dirty="0"/>
          </a:p>
        </p:txBody>
      </p:sp>
      <p:sp>
        <p:nvSpPr>
          <p:cNvPr id="79875" name="内容占位符 2"/>
          <p:cNvSpPr>
            <a:spLocks noGrp="1"/>
          </p:cNvSpPr>
          <p:nvPr>
            <p:ph idx="4294967295"/>
          </p:nvPr>
        </p:nvSpPr>
        <p:spPr>
          <a:xfrm>
            <a:off x="0" y="1098550"/>
            <a:ext cx="8229600" cy="49228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933450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匹配串为固定字符串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AutoNum type="arabicParenR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[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3.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29]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查询学号为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201215121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的学生的详细情况。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SELECT *  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FROM  Student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WHERE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Sno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</a:rPr>
              <a:t>LIKE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‘201215121'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等价于：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SELECT  *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FROM  Student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333500" marR="0" lvl="2" indent="-4191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WHERE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Sno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= ' 201215121 '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;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字符匹配（续）</a:t>
            </a:r>
            <a:endParaRPr lang="zh-CN" altLang="en-US" sz="3600" dirty="0"/>
          </a:p>
        </p:txBody>
      </p:sp>
      <p:sp>
        <p:nvSpPr>
          <p:cNvPr id="86019" name="Rectangle 3"/>
          <p:cNvSpPr>
            <a:spLocks noGrp="1"/>
          </p:cNvSpPr>
          <p:nvPr>
            <p:ph type="body" idx="4294967295"/>
          </p:nvPr>
        </p:nvSpPr>
        <p:spPr>
          <a:xfrm>
            <a:off x="644769" y="1145443"/>
            <a:ext cx="8229600" cy="50958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/>
              <a:t>匹配串为含通配符的字符串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32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3.30]  </a:t>
            </a:r>
            <a:r>
              <a:rPr lang="zh-CN" altLang="en-US" sz="2400" dirty="0"/>
              <a:t>查询所有姓刘学生的姓名、学号和性别。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       </a:t>
            </a:r>
            <a:r>
              <a:rPr lang="en-US" altLang="zh-CN" dirty="0"/>
              <a:t>SELECT Sname</a:t>
            </a:r>
            <a:r>
              <a:rPr lang="zh-CN" altLang="en-US" dirty="0"/>
              <a:t>, </a:t>
            </a:r>
            <a:r>
              <a:rPr lang="en-US" altLang="zh-CN" dirty="0"/>
              <a:t>Sno</a:t>
            </a:r>
            <a:r>
              <a:rPr lang="zh-CN" altLang="en-US" dirty="0"/>
              <a:t>, </a:t>
            </a:r>
            <a:r>
              <a:rPr lang="en-US" altLang="zh-CN" dirty="0"/>
              <a:t>Ssex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FROM Student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WHERE  Sname </a:t>
            </a:r>
            <a:r>
              <a:rPr lang="en-US" altLang="zh-CN" dirty="0">
                <a:solidFill>
                  <a:srgbClr val="FF00FF"/>
                </a:solidFill>
              </a:rPr>
              <a:t>LIKE </a:t>
            </a:r>
            <a:r>
              <a:rPr lang="zh-CN" altLang="en-US" dirty="0">
                <a:solidFill>
                  <a:srgbClr val="FF00FF"/>
                </a:solidFill>
              </a:rPr>
              <a:t>'刘</a:t>
            </a:r>
            <a:r>
              <a:rPr lang="en-US" altLang="zh-CN" dirty="0">
                <a:solidFill>
                  <a:srgbClr val="FF00FF"/>
                </a:solidFill>
              </a:rPr>
              <a:t>%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3.31]  </a:t>
            </a:r>
            <a:r>
              <a:rPr lang="zh-CN" altLang="en-US" sz="2400" dirty="0"/>
              <a:t>查询姓</a:t>
            </a:r>
            <a:r>
              <a:rPr lang="en-US" altLang="zh-CN" sz="2400" dirty="0"/>
              <a:t>"</a:t>
            </a:r>
            <a:r>
              <a:rPr lang="zh-CN" altLang="en-US" sz="2400" dirty="0"/>
              <a:t>欧阳</a:t>
            </a:r>
            <a:r>
              <a:rPr lang="en-US" altLang="zh-CN" sz="2400" dirty="0"/>
              <a:t>"</a:t>
            </a:r>
            <a:r>
              <a:rPr lang="zh-CN" altLang="en-US" sz="2400" dirty="0"/>
              <a:t>且全名为三个汉字的学生的姓名。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     </a:t>
            </a:r>
            <a:r>
              <a:rPr lang="zh-CN" altLang="en-US" dirty="0"/>
              <a:t>  </a:t>
            </a:r>
            <a:r>
              <a:rPr lang="en-US" altLang="zh-CN" dirty="0"/>
              <a:t>SELECT Sname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FROM   Student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WHERE  Sname </a:t>
            </a:r>
            <a:r>
              <a:rPr lang="en-US" altLang="zh-CN" dirty="0">
                <a:solidFill>
                  <a:srgbClr val="FF00FF"/>
                </a:solidFill>
              </a:rPr>
              <a:t>LIKE '</a:t>
            </a:r>
            <a:r>
              <a:rPr lang="zh-CN" altLang="en-US" dirty="0">
                <a:solidFill>
                  <a:srgbClr val="FF00FF"/>
                </a:solidFill>
              </a:rPr>
              <a:t>欧阳</a:t>
            </a:r>
            <a:r>
              <a:rPr lang="en-US" altLang="zh-CN" dirty="0">
                <a:solidFill>
                  <a:srgbClr val="FF00FF"/>
                </a:solidFill>
              </a:rPr>
              <a:t>__'</a:t>
            </a:r>
            <a:r>
              <a:rPr lang="zh-CN" altLang="en-US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字符匹配（续）</a:t>
            </a:r>
            <a:endParaRPr lang="zh-CN" altLang="en-US" sz="3600" dirty="0"/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>
          <a:xfrm>
            <a:off x="433754" y="1281235"/>
            <a:ext cx="8229600" cy="4854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3.32]  </a:t>
            </a:r>
            <a:r>
              <a:rPr lang="zh-CN" altLang="en-US" sz="2400" dirty="0"/>
              <a:t>查询名字中第</a:t>
            </a:r>
            <a:r>
              <a:rPr lang="en-US" altLang="zh-CN" sz="2400" dirty="0"/>
              <a:t>2</a:t>
            </a:r>
            <a:r>
              <a:rPr lang="zh-CN" altLang="en-US" sz="2400" dirty="0"/>
              <a:t>个字为</a:t>
            </a:r>
            <a:r>
              <a:rPr lang="en-US" altLang="zh-CN" sz="2400" dirty="0"/>
              <a:t>"</a:t>
            </a:r>
            <a:r>
              <a:rPr lang="zh-CN" altLang="en-US" sz="2400" dirty="0"/>
              <a:t>阳</a:t>
            </a:r>
            <a:r>
              <a:rPr lang="en-US" altLang="zh-CN" sz="2400" dirty="0"/>
              <a:t>"</a:t>
            </a:r>
            <a:r>
              <a:rPr lang="zh-CN" altLang="en-US" sz="2400" dirty="0"/>
              <a:t>字的学生的姓名和学号。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     </a:t>
            </a:r>
            <a:r>
              <a:rPr lang="zh-CN" altLang="en-US" dirty="0"/>
              <a:t> </a:t>
            </a:r>
            <a:r>
              <a:rPr lang="en-US" altLang="zh-CN" dirty="0"/>
              <a:t>SELECT Sname</a:t>
            </a:r>
            <a:r>
              <a:rPr lang="zh-CN" altLang="en-US" dirty="0"/>
              <a:t>，</a:t>
            </a:r>
            <a:r>
              <a:rPr lang="en-US" altLang="zh-CN" dirty="0"/>
              <a:t>Sno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FROM     Student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WHERE  Sname </a:t>
            </a:r>
            <a:r>
              <a:rPr lang="en-US" altLang="zh-CN" dirty="0">
                <a:solidFill>
                  <a:srgbClr val="FF00FF"/>
                </a:solidFill>
              </a:rPr>
              <a:t>LIKE 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en-US" altLang="zh-CN" dirty="0">
                <a:solidFill>
                  <a:srgbClr val="FF00FF"/>
                </a:solidFill>
              </a:rPr>
              <a:t>__</a:t>
            </a:r>
            <a:r>
              <a:rPr lang="zh-CN" altLang="en-US" dirty="0">
                <a:solidFill>
                  <a:srgbClr val="FF00FF"/>
                </a:solidFill>
              </a:rPr>
              <a:t>阳</a:t>
            </a:r>
            <a:r>
              <a:rPr lang="en-US" altLang="zh-CN" dirty="0">
                <a:solidFill>
                  <a:srgbClr val="FF00FF"/>
                </a:solidFill>
              </a:rPr>
              <a:t>%</a:t>
            </a:r>
            <a:r>
              <a:rPr lang="zh-CN" altLang="en-US" dirty="0">
                <a:solidFill>
                  <a:srgbClr val="FF00FF"/>
                </a:solidFill>
              </a:rPr>
              <a:t>'</a:t>
            </a:r>
            <a:r>
              <a:rPr lang="zh-CN" altLang="en-US" dirty="0"/>
              <a:t>;</a:t>
            </a:r>
            <a:endParaRPr lang="zh-CN" altLang="en-US" dirty="0"/>
          </a:p>
          <a:p>
            <a:pPr lvl="1"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3.33]  </a:t>
            </a:r>
            <a:r>
              <a:rPr lang="zh-CN" altLang="en-US" sz="2400" dirty="0"/>
              <a:t>查询所有不姓刘的学生姓名、学号和性别。</a:t>
            </a:r>
            <a:endParaRPr lang="zh-CN" altLang="en-US" sz="2400" dirty="0"/>
          </a:p>
          <a:p>
            <a:pPr lvl="1" eaLnBrk="1" hangingPunct="1">
              <a:buNone/>
            </a:pPr>
            <a:r>
              <a:rPr lang="zh-CN" altLang="en-US" sz="2000" dirty="0"/>
              <a:t>      </a:t>
            </a:r>
            <a:r>
              <a:rPr lang="en-US" altLang="zh-CN" dirty="0"/>
              <a:t>SELECT Sname</a:t>
            </a:r>
            <a:r>
              <a:rPr lang="zh-CN" altLang="en-US" dirty="0"/>
              <a:t>, </a:t>
            </a:r>
            <a:r>
              <a:rPr lang="en-US" altLang="zh-CN" dirty="0"/>
              <a:t>Sno</a:t>
            </a:r>
            <a:r>
              <a:rPr lang="zh-CN" altLang="en-US" dirty="0"/>
              <a:t>, </a:t>
            </a:r>
            <a:r>
              <a:rPr lang="en-US" altLang="zh-CN" dirty="0"/>
              <a:t>Ssex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FROM     Student</a:t>
            </a:r>
            <a:endParaRPr lang="en-US" altLang="zh-CN" dirty="0"/>
          </a:p>
          <a:p>
            <a:pPr lvl="1" eaLnBrk="1" hangingPunct="1">
              <a:buNone/>
            </a:pPr>
            <a:r>
              <a:rPr lang="en-US" altLang="zh-CN" dirty="0"/>
              <a:t>      WHERE  Sname </a:t>
            </a:r>
            <a:r>
              <a:rPr lang="en-US" altLang="zh-CN" dirty="0">
                <a:solidFill>
                  <a:srgbClr val="FF00FF"/>
                </a:solidFill>
              </a:rPr>
              <a:t>NOT LIKE '</a:t>
            </a:r>
            <a:r>
              <a:rPr lang="zh-CN" altLang="en-US" dirty="0">
                <a:solidFill>
                  <a:srgbClr val="FF00FF"/>
                </a:solidFill>
              </a:rPr>
              <a:t>刘</a:t>
            </a:r>
            <a:r>
              <a:rPr lang="en-US" altLang="zh-CN" dirty="0">
                <a:solidFill>
                  <a:srgbClr val="FF00FF"/>
                </a:solidFill>
              </a:rPr>
              <a:t>%'</a:t>
            </a:r>
            <a:r>
              <a:rPr lang="zh-CN" altLang="en-US" dirty="0"/>
              <a:t>;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字符匹配（续）</a:t>
            </a:r>
            <a:endParaRPr lang="zh-CN" altLang="en-US" sz="3600" dirty="0"/>
          </a:p>
        </p:txBody>
      </p:sp>
      <p:sp>
        <p:nvSpPr>
          <p:cNvPr id="88067" name="Rectangle 3"/>
          <p:cNvSpPr>
            <a:spLocks noGrp="1"/>
          </p:cNvSpPr>
          <p:nvPr>
            <p:ph type="body" idx="4294967295"/>
          </p:nvPr>
        </p:nvSpPr>
        <p:spPr>
          <a:xfrm>
            <a:off x="492369" y="1232755"/>
            <a:ext cx="8501063" cy="48863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sz="2400" dirty="0"/>
              <a:t>使用换码字符将通配符转义为普通字符</a:t>
            </a:r>
            <a:endParaRPr lang="zh-CN" altLang="en-US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600" dirty="0"/>
              <a:t> </a:t>
            </a:r>
            <a:endParaRPr lang="zh-CN" altLang="en-US" sz="16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3.34] </a:t>
            </a:r>
            <a:r>
              <a:rPr lang="en-US" altLang="zh-CN" sz="2000" dirty="0"/>
              <a:t> </a:t>
            </a:r>
            <a:r>
              <a:rPr lang="zh-CN" altLang="en-US" sz="2400" dirty="0"/>
              <a:t>查询</a:t>
            </a:r>
            <a:r>
              <a:rPr lang="en-US" altLang="zh-CN" sz="2400" dirty="0"/>
              <a:t>DB_Design</a:t>
            </a:r>
            <a:r>
              <a:rPr lang="zh-CN" altLang="en-US" sz="2400" dirty="0"/>
              <a:t>课程的课程号和学分。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Cno</a:t>
            </a:r>
            <a:r>
              <a:rPr lang="zh-CN" altLang="en-US" sz="2400" dirty="0"/>
              <a:t>，</a:t>
            </a:r>
            <a:r>
              <a:rPr lang="en-US" altLang="zh-CN" sz="2400" dirty="0"/>
              <a:t>Ccredit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FROM     Course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WHERE  Cname LIKE 'DB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_Design' </a:t>
            </a:r>
            <a:r>
              <a:rPr lang="en-US" altLang="zh-CN" sz="2400" dirty="0">
                <a:solidFill>
                  <a:srgbClr val="FF00FF"/>
                </a:solidFill>
              </a:rPr>
              <a:t>ESCAPE '\ ' </a:t>
            </a:r>
            <a:r>
              <a:rPr lang="zh-CN" altLang="en-US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3.35]  </a:t>
            </a:r>
            <a:r>
              <a:rPr lang="zh-CN" altLang="en-US" sz="2400" dirty="0"/>
              <a:t>查询以</a:t>
            </a:r>
            <a:r>
              <a:rPr lang="en-US" altLang="zh-CN" sz="2400" dirty="0"/>
              <a:t>"DB_"</a:t>
            </a:r>
            <a:r>
              <a:rPr lang="zh-CN" altLang="en-US" sz="2400" dirty="0"/>
              <a:t>开头，且倒数第</a:t>
            </a:r>
            <a:r>
              <a:rPr lang="en-US" altLang="zh-CN" sz="2400" dirty="0"/>
              <a:t>3</a:t>
            </a:r>
            <a:r>
              <a:rPr lang="zh-CN" altLang="en-US" sz="2400" dirty="0"/>
              <a:t>个字符为 </a:t>
            </a:r>
            <a:r>
              <a:rPr lang="en-US" altLang="zh-CN" sz="2400" dirty="0"/>
              <a:t>i</a:t>
            </a:r>
            <a:r>
              <a:rPr lang="zh-CN" altLang="en-US" sz="2400" dirty="0"/>
              <a:t>的课程的详细情况。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SELECT  *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FROM    Course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WHERE  Cname LIKE  </a:t>
            </a:r>
            <a:r>
              <a:rPr lang="zh-CN" altLang="en-US" sz="2400" dirty="0"/>
              <a:t>'</a:t>
            </a:r>
            <a:r>
              <a:rPr lang="en-US" altLang="zh-CN" sz="2400" dirty="0"/>
              <a:t>DB</a:t>
            </a:r>
            <a:r>
              <a:rPr lang="en-US" altLang="zh-CN" sz="2400" dirty="0">
                <a:solidFill>
                  <a:srgbClr val="852121"/>
                </a:solidFill>
              </a:rPr>
              <a:t>\</a:t>
            </a:r>
            <a:r>
              <a:rPr lang="en-US" altLang="zh-CN" sz="2400" dirty="0"/>
              <a:t>_%i_ _</a:t>
            </a:r>
            <a:r>
              <a:rPr lang="zh-CN" altLang="en-US" sz="2400" dirty="0"/>
              <a:t>'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ESCAPE '\ ' 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009999"/>
                </a:solidFill>
              </a:rPr>
              <a:t>	</a:t>
            </a:r>
            <a:endParaRPr lang="zh-CN" altLang="en-US" sz="2000" dirty="0">
              <a:solidFill>
                <a:srgbClr val="009999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009999"/>
                </a:solidFill>
              </a:rPr>
              <a:t>	ESCAPE '＼' 表示“ ＼” 为换码字符</a:t>
            </a:r>
            <a:endParaRPr lang="zh-CN" altLang="en-US" sz="2000" dirty="0">
              <a:solidFill>
                <a:srgbClr val="009999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3200" dirty="0">
              <a:solidFill>
                <a:srgbClr val="85212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rgbClr val="009999"/>
                </a:solidFill>
              </a:rPr>
              <a:t> </a:t>
            </a:r>
            <a:endParaRPr lang="zh-CN" altLang="en-US" sz="2400" dirty="0">
              <a:solidFill>
                <a:srgbClr val="00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高度非过程化</a:t>
            </a:r>
            <a:endParaRPr lang="zh-CN" altLang="en-US" sz="3600" dirty="0"/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562708" y="1208698"/>
            <a:ext cx="8229600" cy="4854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60000"/>
              </a:lnSpc>
            </a:pPr>
            <a:r>
              <a:rPr lang="zh-CN" altLang="en-US" dirty="0"/>
              <a:t>非关系数据模型的数据操纵语言</a:t>
            </a:r>
            <a:r>
              <a:rPr lang="zh-CN" altLang="en-US" dirty="0">
                <a:latin typeface="Tahoma" panose="020B0604030504040204" pitchFamily="34" charset="0"/>
              </a:rPr>
              <a:t>“</a:t>
            </a:r>
            <a:r>
              <a:rPr lang="zh-CN" altLang="en-US" dirty="0">
                <a:solidFill>
                  <a:srgbClr val="FF00FF"/>
                </a:solidFill>
              </a:rPr>
              <a:t>面向过程</a:t>
            </a:r>
            <a:r>
              <a:rPr lang="zh-CN" altLang="en-US" dirty="0">
                <a:latin typeface="Tahoma" panose="020B0604030504040204" pitchFamily="34" charset="0"/>
              </a:rPr>
              <a:t>”</a:t>
            </a:r>
            <a:r>
              <a:rPr lang="zh-CN" altLang="en-US" dirty="0"/>
              <a:t>，必须指定存取路径。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只要提出“做什么”，无须了解存取路径。</a:t>
            </a:r>
            <a:endParaRPr lang="zh-CN" altLang="en-US" dirty="0"/>
          </a:p>
          <a:p>
            <a:pPr eaLnBrk="1" hangingPunct="1">
              <a:lnSpc>
                <a:spcPct val="160000"/>
              </a:lnSpc>
            </a:pPr>
            <a:r>
              <a:rPr lang="zh-CN" altLang="en-US" dirty="0"/>
              <a:t> 存取路径的选择以及</a:t>
            </a:r>
            <a:r>
              <a:rPr lang="en-US" altLang="zh-CN" dirty="0"/>
              <a:t>SQL</a:t>
            </a:r>
            <a:r>
              <a:rPr lang="zh-CN" altLang="en-US" dirty="0"/>
              <a:t>的操作过程由系统自动完成。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⑤</a:t>
            </a:r>
            <a:r>
              <a:rPr lang="en-US" altLang="zh-CN" sz="3600" dirty="0"/>
              <a:t> </a:t>
            </a:r>
            <a:r>
              <a:rPr lang="zh-CN" altLang="en-US" sz="3600" dirty="0"/>
              <a:t>涉及空值的查询</a:t>
            </a:r>
            <a:endParaRPr lang="zh-CN" altLang="en-US" sz="3600" dirty="0"/>
          </a:p>
        </p:txBody>
      </p:sp>
      <p:sp>
        <p:nvSpPr>
          <p:cNvPr id="890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72906"/>
            <a:ext cx="10972800" cy="5330825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800" dirty="0"/>
              <a:t>谓词： </a:t>
            </a:r>
            <a:r>
              <a:rPr lang="en-US" altLang="zh-CN" sz="2800" dirty="0"/>
              <a:t>IS NULL </a:t>
            </a:r>
            <a:r>
              <a:rPr lang="zh-CN" altLang="en-US" sz="2800" dirty="0"/>
              <a:t>或 </a:t>
            </a:r>
            <a:r>
              <a:rPr lang="en-US" altLang="zh-CN" sz="2800" dirty="0"/>
              <a:t>IS NOT NULL</a:t>
            </a:r>
            <a:endParaRPr lang="en-US" altLang="zh-CN" sz="2800" dirty="0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x-none" sz="2400" dirty="0"/>
              <a:t> “</a:t>
            </a:r>
            <a:r>
              <a:rPr lang="en-US" altLang="zh-CN" sz="2400" dirty="0"/>
              <a:t>IS” </a:t>
            </a:r>
            <a:r>
              <a:rPr lang="zh-CN" altLang="en-US" sz="2400" dirty="0"/>
              <a:t>不能用 “</a:t>
            </a:r>
            <a:r>
              <a:rPr lang="en-US" altLang="zh-CN" sz="2400" dirty="0"/>
              <a:t>=” </a:t>
            </a:r>
            <a:r>
              <a:rPr lang="zh-CN" altLang="en-US" sz="2400" dirty="0"/>
              <a:t>代替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3.36]  </a:t>
            </a:r>
            <a:r>
              <a:rPr lang="zh-CN" altLang="en-US" sz="2400" dirty="0"/>
              <a:t>某些学生选修课程后没有参加考试，所以有选课记录，但没 有考试成绩。查询缺少成绩的学生的学号和相应的课程号。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	  </a:t>
            </a:r>
            <a:r>
              <a:rPr lang="en-US" altLang="zh-CN" dirty="0"/>
              <a:t>SELECT Sno</a:t>
            </a:r>
            <a:r>
              <a:rPr lang="zh-CN" altLang="en-US" dirty="0"/>
              <a:t>，</a:t>
            </a:r>
            <a:r>
              <a:rPr lang="en-US" altLang="zh-CN" dirty="0"/>
              <a:t>Cno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FROM    SC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WHERE  Grade IS NULL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3.37]  </a:t>
            </a:r>
            <a:r>
              <a:rPr lang="zh-CN" altLang="en-US" dirty="0"/>
              <a:t>查所有有成绩的学生学号和课程号。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dirty="0"/>
              <a:t>SELECT Sno</a:t>
            </a:r>
            <a:r>
              <a:rPr lang="zh-CN" altLang="en-US" dirty="0"/>
              <a:t>，</a:t>
            </a:r>
            <a:r>
              <a:rPr lang="en-US" altLang="zh-CN" dirty="0"/>
              <a:t>Cno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FROM     SC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/>
              <a:t>      WHERE  Grade IS NOT NULL</a:t>
            </a:r>
            <a:r>
              <a:rPr lang="zh-CN" altLang="en-US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⑥多重条件查询</a:t>
            </a:r>
            <a:endParaRPr lang="zh-CN" altLang="en-US" sz="3600" dirty="0"/>
          </a:p>
        </p:txBody>
      </p:sp>
      <p:sp>
        <p:nvSpPr>
          <p:cNvPr id="90115" name="Rectangle 3"/>
          <p:cNvSpPr>
            <a:spLocks noGrp="1"/>
          </p:cNvSpPr>
          <p:nvPr>
            <p:ph type="body" idx="4294967295"/>
          </p:nvPr>
        </p:nvSpPr>
        <p:spPr>
          <a:xfrm>
            <a:off x="375138" y="1185252"/>
            <a:ext cx="10679724" cy="48545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逻辑运算符：</a:t>
            </a:r>
            <a:r>
              <a:rPr lang="en-US" altLang="zh-CN" dirty="0"/>
              <a:t>AND</a:t>
            </a:r>
            <a:r>
              <a:rPr lang="zh-CN" altLang="en-US" dirty="0"/>
              <a:t>和 </a:t>
            </a:r>
            <a:r>
              <a:rPr lang="en-US" altLang="zh-CN" dirty="0"/>
              <a:t>OR</a:t>
            </a:r>
            <a:r>
              <a:rPr lang="zh-CN" altLang="en-US" dirty="0"/>
              <a:t>来连接多个查询条件</a:t>
            </a:r>
            <a:endParaRPr lang="zh-CN" altLang="en-US" dirty="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的优先级高于</a:t>
            </a:r>
            <a:r>
              <a:rPr lang="en-US" altLang="zh-CN" sz="2400" dirty="0"/>
              <a:t>OR</a:t>
            </a:r>
            <a:endParaRPr lang="en-US" altLang="zh-CN" sz="2400" dirty="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altLang="x-none" sz="2400" dirty="0"/>
              <a:t> </a:t>
            </a:r>
            <a:r>
              <a:rPr lang="zh-CN" altLang="en-US" sz="2400" dirty="0"/>
              <a:t>可以用括号改变优先级</a:t>
            </a:r>
            <a:endParaRPr lang="zh-CN" altLang="en-US" sz="2400" dirty="0"/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3.38]  </a:t>
            </a:r>
            <a:r>
              <a:rPr lang="zh-CN" altLang="en-US" sz="2400" dirty="0"/>
              <a:t>查询计算机系年龄在</a:t>
            </a:r>
            <a:r>
              <a:rPr lang="en-US" altLang="zh-CN" sz="2400" dirty="0"/>
              <a:t>20</a:t>
            </a:r>
            <a:r>
              <a:rPr lang="zh-CN" altLang="en-US" sz="2400" dirty="0"/>
              <a:t>岁以下的学生姓名。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</a:t>
            </a:r>
            <a:r>
              <a:rPr lang="zh-CN" altLang="en-US" sz="3200" dirty="0"/>
              <a:t>  </a:t>
            </a:r>
            <a:r>
              <a:rPr lang="en-US" altLang="zh-CN" sz="2400" dirty="0"/>
              <a:t>SELECT Sname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FROM  Student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WHERE Sdept= 'CS' AND Sage&lt;20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lvl="2" eaLnBrk="1" hangingPunct="1">
              <a:lnSpc>
                <a:spcPct val="14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>
          <a:xfrm>
            <a:off x="234462" y="152399"/>
            <a:ext cx="8229600" cy="85236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多重条件查询（续）</a:t>
            </a:r>
            <a:endParaRPr lang="zh-CN" altLang="en-US" sz="3600" dirty="0"/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>
          <a:xfrm>
            <a:off x="345953" y="1208698"/>
            <a:ext cx="11295062" cy="471011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改写</a:t>
            </a: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3.27]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3.27]  </a:t>
            </a:r>
            <a:r>
              <a:rPr lang="zh-CN" altLang="en-US" sz="2400" dirty="0"/>
              <a:t>查询计算机科学系（</a:t>
            </a:r>
            <a:r>
              <a:rPr lang="en-US" altLang="zh-CN" sz="2400" dirty="0"/>
              <a:t>CS</a:t>
            </a:r>
            <a:r>
              <a:rPr lang="zh-CN" altLang="en-US" sz="2400" dirty="0"/>
              <a:t>）、数学系（</a:t>
            </a:r>
            <a:r>
              <a:rPr lang="en-US" altLang="zh-CN" sz="2400" dirty="0"/>
              <a:t>MA</a:t>
            </a:r>
            <a:r>
              <a:rPr lang="zh-CN" altLang="en-US" sz="2400" dirty="0"/>
              <a:t>）和信息系（</a:t>
            </a:r>
            <a:r>
              <a:rPr lang="en-US" altLang="zh-CN" sz="2400" dirty="0"/>
              <a:t>IS</a:t>
            </a:r>
            <a:r>
              <a:rPr lang="zh-CN" altLang="en-US" sz="2400" dirty="0"/>
              <a:t>）学生的姓名和性别。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SELECT Sname</a:t>
            </a:r>
            <a:r>
              <a:rPr lang="zh-CN" altLang="en-US" sz="2400" dirty="0"/>
              <a:t>, </a:t>
            </a:r>
            <a:r>
              <a:rPr lang="en-US" altLang="zh-CN" sz="2400" dirty="0"/>
              <a:t>Ssex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FROM     Student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WHERE  Sdept IN </a:t>
            </a:r>
            <a:r>
              <a:rPr lang="zh-CN" altLang="en-US" sz="2400" dirty="0"/>
              <a:t>(</a:t>
            </a:r>
            <a:r>
              <a:rPr lang="en-US" altLang="zh-CN" sz="2400" dirty="0"/>
              <a:t>'CS ','MA ','IS'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可改写为：</a:t>
            </a:r>
            <a:endParaRPr lang="zh-CN" altLang="en-US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SELECT Sname</a:t>
            </a:r>
            <a:r>
              <a:rPr lang="zh-CN" altLang="en-US" sz="2400" dirty="0"/>
              <a:t>, </a:t>
            </a:r>
            <a:r>
              <a:rPr lang="en-US" altLang="zh-CN" sz="2400" dirty="0"/>
              <a:t>Ssex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FROM     Student</a:t>
            </a:r>
            <a:endParaRPr lang="en-US" altLang="zh-CN" sz="24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400" dirty="0"/>
              <a:t>WHERE  Sdept= ' CS' OR Sdept= ' MA' OR Sdept= 'IS '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>
          <a:xfrm>
            <a:off x="422031" y="1110273"/>
            <a:ext cx="8229600" cy="48545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查询仅涉及一个表：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3.ORDER BY</a:t>
            </a:r>
            <a:r>
              <a:rPr lang="zh-CN" altLang="en-US" dirty="0">
                <a:solidFill>
                  <a:srgbClr val="7030A0"/>
                </a:solidFill>
              </a:rPr>
              <a:t>子句</a:t>
            </a:r>
            <a:endParaRPr lang="zh-CN" altLang="en-US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3.ORDER BY</a:t>
            </a:r>
            <a:r>
              <a:rPr lang="zh-CN" altLang="en-US" sz="3600" dirty="0"/>
              <a:t>子句 </a:t>
            </a:r>
            <a:endParaRPr lang="zh-CN" altLang="en-US" sz="3600" dirty="0"/>
          </a:p>
        </p:txBody>
      </p:sp>
      <p:sp>
        <p:nvSpPr>
          <p:cNvPr id="93187" name="Rectangle 3"/>
          <p:cNvSpPr>
            <a:spLocks noGrp="1"/>
          </p:cNvSpPr>
          <p:nvPr>
            <p:ph type="body" idx="4294967295"/>
          </p:nvPr>
        </p:nvSpPr>
        <p:spPr>
          <a:xfrm>
            <a:off x="586154" y="1172431"/>
            <a:ext cx="10128738" cy="48545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dirty="0"/>
              <a:t>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可以按一个或多个属性列排序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升序：</a:t>
            </a:r>
            <a:r>
              <a:rPr lang="en-US" altLang="zh-CN" dirty="0"/>
              <a:t>ASC</a:t>
            </a:r>
            <a:r>
              <a:rPr lang="zh-CN" altLang="en-US" dirty="0"/>
              <a:t>;降序：</a:t>
            </a:r>
            <a:r>
              <a:rPr lang="en-US" altLang="zh-CN" dirty="0"/>
              <a:t>DESC</a:t>
            </a:r>
            <a:r>
              <a:rPr lang="zh-CN" altLang="en-US" dirty="0" smtClean="0"/>
              <a:t>;  </a:t>
            </a:r>
            <a:r>
              <a:rPr lang="zh-CN" altLang="en-US" dirty="0" smtClean="0">
                <a:solidFill>
                  <a:srgbClr val="C00000"/>
                </a:solidFill>
              </a:rPr>
              <a:t>缺省值</a:t>
            </a:r>
            <a:r>
              <a:rPr lang="zh-CN" altLang="en-US" dirty="0">
                <a:solidFill>
                  <a:srgbClr val="C00000"/>
                </a:solidFill>
              </a:rPr>
              <a:t>为升序</a:t>
            </a:r>
            <a:endParaRPr lang="zh-CN" altLang="en-US" dirty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对于空值，排序时显示的次序由具体系统实现来决定</a:t>
            </a:r>
            <a:endParaRPr lang="zh-CN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ORDER BY</a:t>
            </a:r>
            <a:r>
              <a:rPr lang="zh-CN" altLang="en-US" sz="3600" dirty="0"/>
              <a:t>子句 （续） </a:t>
            </a:r>
            <a:endParaRPr lang="zh-CN" altLang="en-US" sz="3600" dirty="0"/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515814" y="1148984"/>
            <a:ext cx="11207263" cy="5256212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3.39]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号课程的学生的学号及其成绩，查询结果按分数降序排列。</a:t>
            </a:r>
            <a:endParaRPr lang="zh-CN" altLang="en-US" sz="2400" dirty="0"/>
          </a:p>
          <a:p>
            <a:pPr algn="just"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Sno</a:t>
            </a:r>
            <a:r>
              <a:rPr lang="zh-CN" altLang="en-US" sz="2400" dirty="0"/>
              <a:t>, </a:t>
            </a:r>
            <a:r>
              <a:rPr lang="en-US" altLang="zh-CN" sz="2400" dirty="0"/>
              <a:t>Grade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    FROM    SC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    WHERE  Cno= ' 3 '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        ORDER BY Grade DESC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algn="just" eaLnBrk="1" hangingPunct="1">
              <a:buNone/>
            </a:pP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3.40]</a:t>
            </a:r>
            <a:r>
              <a:rPr lang="zh-CN" altLang="en-US" sz="2400" dirty="0"/>
              <a:t>查询全体学生情况，查询结果按所在系的系号升序排列，同一系中的学生按年龄降序排列。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SELECT  *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FROM  Student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ORDER BY Sdept</a:t>
            </a:r>
            <a:r>
              <a:rPr lang="zh-CN" altLang="en-US" sz="2400" dirty="0"/>
              <a:t>, </a:t>
            </a:r>
            <a:r>
              <a:rPr lang="en-US" altLang="zh-CN" sz="2400" dirty="0"/>
              <a:t>Sage DESC</a:t>
            </a:r>
            <a:r>
              <a:rPr lang="zh-CN" altLang="en-US" sz="2400" dirty="0"/>
              <a:t>; 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95235" name="Rectangle 3"/>
          <p:cNvSpPr>
            <a:spLocks noGrp="1"/>
          </p:cNvSpPr>
          <p:nvPr>
            <p:ph type="body" idx="4294967295"/>
          </p:nvPr>
        </p:nvSpPr>
        <p:spPr>
          <a:xfrm>
            <a:off x="562708" y="1110273"/>
            <a:ext cx="8229600" cy="48545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查询仅涉及一个表：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4.</a:t>
            </a:r>
            <a:r>
              <a:rPr lang="zh-CN" altLang="en-US" dirty="0">
                <a:solidFill>
                  <a:srgbClr val="7030A0"/>
                </a:solidFill>
              </a:rPr>
              <a:t>聚集函数</a:t>
            </a:r>
            <a:endParaRPr lang="zh-CN" altLang="en-US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5.GROUP BY</a:t>
            </a:r>
            <a:r>
              <a:rPr lang="zh-CN" altLang="en-US" dirty="0"/>
              <a:t>子句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4. </a:t>
            </a:r>
            <a:r>
              <a:rPr lang="zh-CN" altLang="en-US" sz="3600" dirty="0"/>
              <a:t>聚集函数 </a:t>
            </a:r>
            <a:endParaRPr lang="zh-CN" altLang="en-US" sz="3600" dirty="0"/>
          </a:p>
        </p:txBody>
      </p:sp>
      <p:sp>
        <p:nvSpPr>
          <p:cNvPr id="96259" name="Rectangle 3"/>
          <p:cNvSpPr>
            <a:spLocks noGrp="1"/>
          </p:cNvSpPr>
          <p:nvPr>
            <p:ph type="body" idx="4294967295"/>
          </p:nvPr>
        </p:nvSpPr>
        <p:spPr>
          <a:xfrm>
            <a:off x="617294" y="1113692"/>
            <a:ext cx="10718921" cy="5421191"/>
          </a:xfrm>
        </p:spPr>
        <p:txBody>
          <a:bodyPr vert="horz" wrap="square" lIns="91440" tIns="45720" rIns="91440" bIns="45720" anchor="t"/>
          <a:lstStyle/>
          <a:p>
            <a:pPr algn="just" eaLnBrk="1" hangingPunct="1"/>
            <a:r>
              <a:rPr lang="zh-CN" altLang="en-US" dirty="0"/>
              <a:t>聚集函数：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统计元组个数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x-none" dirty="0"/>
              <a:t> </a:t>
            </a:r>
            <a:r>
              <a:rPr lang="en-US" altLang="x-none" sz="2000" dirty="0"/>
              <a:t>   </a:t>
            </a:r>
            <a:r>
              <a:rPr lang="en-US" altLang="x-none" sz="2000" dirty="0" smtClean="0"/>
              <a:t>  </a:t>
            </a:r>
            <a:r>
              <a:rPr lang="en-US" altLang="zh-CN" sz="2000" dirty="0" smtClean="0"/>
              <a:t>COUNT</a:t>
            </a:r>
            <a:r>
              <a:rPr lang="zh-CN" altLang="en-US" sz="2000" dirty="0"/>
              <a:t>(</a:t>
            </a:r>
            <a:r>
              <a:rPr lang="en-US" altLang="zh-CN" sz="2000" dirty="0"/>
              <a:t>*</a:t>
            </a:r>
            <a:r>
              <a:rPr lang="zh-CN" altLang="en-US" sz="2000" dirty="0"/>
              <a:t>)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统计一列中值的个数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x-none" dirty="0"/>
              <a:t>  </a:t>
            </a:r>
            <a:r>
              <a:rPr lang="en-US" altLang="x-none" sz="2000" dirty="0"/>
              <a:t>  </a:t>
            </a:r>
            <a:r>
              <a:rPr lang="en-US" altLang="x-none" sz="2000" dirty="0" smtClean="0"/>
              <a:t>  </a:t>
            </a:r>
            <a:r>
              <a:rPr lang="en-US" altLang="zh-CN" sz="2000" dirty="0"/>
              <a:t>COUNT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计算一列值的总和（此列必须为数值型）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SUM</a:t>
            </a:r>
            <a:r>
              <a:rPr lang="zh-CN" altLang="en-US" dirty="0"/>
              <a:t>(</a:t>
            </a:r>
            <a:r>
              <a:rPr lang="en-US" altLang="zh-CN" dirty="0"/>
              <a:t>[DISTINCT|</a:t>
            </a:r>
            <a:r>
              <a:rPr lang="en-US" altLang="zh-CN" u="sng" dirty="0"/>
              <a:t>ALL</a:t>
            </a:r>
            <a:r>
              <a:rPr lang="en-US" altLang="zh-CN" dirty="0"/>
              <a:t>] &lt;</a:t>
            </a:r>
            <a:r>
              <a:rPr lang="zh-CN" altLang="en-US" dirty="0"/>
              <a:t>列名</a:t>
            </a:r>
            <a:r>
              <a:rPr lang="en-US" altLang="zh-CN" dirty="0"/>
              <a:t>&gt;</a:t>
            </a:r>
            <a:r>
              <a:rPr lang="zh-CN" altLang="en-US" dirty="0"/>
              <a:t>)</a:t>
            </a:r>
            <a:r>
              <a:rPr lang="zh-CN" altLang="en-US" sz="2400" dirty="0"/>
              <a:t>	</a:t>
            </a:r>
            <a:endParaRPr lang="zh-CN" altLang="en-US" sz="2400" dirty="0"/>
          </a:p>
          <a:p>
            <a:pPr lvl="1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计算一列值的平均值（此列必须为数值型）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AVG</a:t>
            </a:r>
            <a:r>
              <a:rPr lang="zh-CN" altLang="en-US" dirty="0"/>
              <a:t>(</a:t>
            </a:r>
            <a:r>
              <a:rPr lang="en-US" altLang="zh-CN" dirty="0"/>
              <a:t>[DISTINCT|</a:t>
            </a:r>
            <a:r>
              <a:rPr lang="en-US" altLang="zh-CN" u="sng" dirty="0"/>
              <a:t>ALL</a:t>
            </a:r>
            <a:r>
              <a:rPr lang="en-US" altLang="zh-CN" dirty="0"/>
              <a:t>] &lt;</a:t>
            </a:r>
            <a:r>
              <a:rPr lang="zh-CN" altLang="en-US" dirty="0"/>
              <a:t>列名</a:t>
            </a:r>
            <a:r>
              <a:rPr lang="en-US" altLang="zh-CN" dirty="0"/>
              <a:t>&gt;</a:t>
            </a:r>
            <a:r>
              <a:rPr lang="zh-CN" altLang="en-US" dirty="0"/>
              <a:t>)</a:t>
            </a:r>
            <a:endParaRPr lang="zh-CN" altLang="en-US" sz="2400" dirty="0"/>
          </a:p>
          <a:p>
            <a:pPr lvl="1" algn="just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求一列中的最大值和最小值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/>
              <a:t> 	</a:t>
            </a:r>
            <a:r>
              <a:rPr lang="zh-CN" altLang="en-US" dirty="0" smtClean="0"/>
              <a:t>  </a:t>
            </a:r>
            <a:r>
              <a:rPr lang="en-US" altLang="zh-CN" sz="2000" dirty="0" smtClean="0"/>
              <a:t>MAX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 smtClean="0"/>
              <a:t>)</a:t>
            </a:r>
            <a:r>
              <a:rPr lang="zh-CN" altLang="en-US" sz="2000" dirty="0"/>
              <a:t>	 </a:t>
            </a:r>
            <a:r>
              <a:rPr lang="en-US" altLang="zh-CN" sz="2000" dirty="0"/>
              <a:t>MIN</a:t>
            </a:r>
            <a:r>
              <a:rPr lang="zh-CN" altLang="en-US" sz="2000" dirty="0"/>
              <a:t>(</a:t>
            </a:r>
            <a:r>
              <a:rPr lang="en-US" altLang="zh-CN" sz="2000" dirty="0"/>
              <a:t>[DISTINCT|</a:t>
            </a:r>
            <a:r>
              <a:rPr lang="en-US" altLang="zh-CN" sz="2000" u="sng" dirty="0"/>
              <a:t>ALL</a:t>
            </a:r>
            <a:r>
              <a:rPr lang="en-US" altLang="zh-CN" sz="2000" dirty="0"/>
              <a:t>] &lt;</a:t>
            </a:r>
            <a:r>
              <a:rPr lang="zh-CN" altLang="en-US" sz="2000" dirty="0"/>
              <a:t>列名</a:t>
            </a:r>
            <a:r>
              <a:rPr lang="en-US" altLang="zh-CN" sz="2000" dirty="0"/>
              <a:t>&gt;</a:t>
            </a:r>
            <a:r>
              <a:rPr lang="zh-CN" altLang="en-US" sz="2000" dirty="0"/>
              <a:t>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聚集函数（续）</a:t>
            </a:r>
            <a:endParaRPr lang="zh-CN" altLang="en-US" sz="3600" dirty="0"/>
          </a:p>
        </p:txBody>
      </p:sp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>
          <a:xfrm>
            <a:off x="328245" y="1098550"/>
            <a:ext cx="9566031" cy="4973638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000" dirty="0"/>
              <a:t>  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3.41]  </a:t>
            </a:r>
            <a:r>
              <a:rPr lang="zh-CN" altLang="en-US" sz="2400" dirty="0"/>
              <a:t>查询学生总人数。</a:t>
            </a:r>
            <a:endParaRPr lang="zh-CN" altLang="en-US" sz="24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zh-CN" altLang="en-US" sz="2600" dirty="0"/>
              <a:t>  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COUNT</a:t>
            </a:r>
            <a:r>
              <a:rPr lang="zh-CN" altLang="en-US" sz="2400" dirty="0"/>
              <a:t>(</a:t>
            </a:r>
            <a:r>
              <a:rPr lang="en-US" altLang="zh-CN" sz="2400" dirty="0"/>
              <a:t>*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en-US" altLang="zh-CN" sz="2400" dirty="0"/>
              <a:t>    FROM  Student</a:t>
            </a:r>
            <a:r>
              <a:rPr lang="zh-CN" altLang="en-US" sz="2400" dirty="0"/>
              <a:t>;</a:t>
            </a:r>
            <a:r>
              <a:rPr lang="zh-CN" altLang="en-US" sz="2600" dirty="0">
                <a:latin typeface="Courier New" panose="02070309020205020404" pitchFamily="49" charset="0"/>
              </a:rPr>
              <a:t> </a:t>
            </a:r>
            <a:endParaRPr lang="zh-CN" altLang="en-US" sz="3000" dirty="0">
              <a:latin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000" dirty="0"/>
              <a:t>   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3.42]  </a:t>
            </a:r>
            <a:r>
              <a:rPr lang="zh-CN" altLang="en-US" sz="2400" dirty="0"/>
              <a:t>查询选修了课程的学生人数。</a:t>
            </a:r>
            <a:endParaRPr lang="zh-CN" altLang="en-US" sz="24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COUNT</a:t>
            </a:r>
            <a:r>
              <a:rPr lang="zh-CN" altLang="en-US" sz="2400" dirty="0"/>
              <a:t>(</a:t>
            </a:r>
            <a:r>
              <a:rPr lang="en-US" altLang="zh-CN" sz="2400" dirty="0">
                <a:solidFill>
                  <a:srgbClr val="FF00FF"/>
                </a:solidFill>
              </a:rPr>
              <a:t>DISTINCT</a:t>
            </a:r>
            <a:r>
              <a:rPr lang="en-US" altLang="zh-CN" sz="2400" dirty="0"/>
              <a:t> Sno</a:t>
            </a:r>
            <a:r>
              <a:rPr lang="zh-CN" altLang="en-US" sz="2400" dirty="0"/>
              <a:t>)</a:t>
            </a:r>
            <a:endParaRPr lang="zh-CN" altLang="en-US" sz="2800" dirty="0"/>
          </a:p>
          <a:p>
            <a:pPr lvl="2" algn="just" eaLnBrk="1" hangingPunct="1">
              <a:lnSpc>
                <a:spcPct val="110000"/>
              </a:lnSpc>
              <a:buNone/>
            </a:pPr>
            <a:r>
              <a:rPr lang="en-US" altLang="zh-CN" sz="2400" dirty="0"/>
              <a:t>     FROM SC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000" dirty="0"/>
              <a:t>   </a:t>
            </a:r>
            <a:r>
              <a:rPr lang="zh-CN" altLang="en-US" sz="2400" dirty="0"/>
              <a:t>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3.43]  </a:t>
            </a:r>
            <a:r>
              <a:rPr lang="zh-CN" altLang="en-US" sz="2400" dirty="0"/>
              <a:t>计算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号课程的学生平均成绩。</a:t>
            </a:r>
            <a:endParaRPr lang="zh-CN" altLang="en-US" sz="24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sz="2000" dirty="0"/>
              <a:t>          </a:t>
            </a: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FF"/>
                </a:solidFill>
              </a:rPr>
              <a:t>AVG</a:t>
            </a:r>
            <a:r>
              <a:rPr lang="zh-CN" altLang="en-US" dirty="0"/>
              <a:t>(</a:t>
            </a:r>
            <a:r>
              <a:rPr lang="en-US" altLang="zh-CN" dirty="0"/>
              <a:t>Grade</a:t>
            </a:r>
            <a:r>
              <a:rPr lang="zh-CN" altLang="en-US" dirty="0"/>
              <a:t>)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         FROM    SC</a:t>
            </a:r>
            <a:endParaRPr lang="en-US" altLang="zh-CN" dirty="0"/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dirty="0"/>
              <a:t>          WHERE Cno= ' 1 '</a:t>
            </a:r>
            <a:r>
              <a:rPr lang="zh-CN" altLang="en-US" dirty="0"/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600" dirty="0"/>
              <a:t>聚集函数 （续）</a:t>
            </a:r>
            <a:endParaRPr lang="zh-CN" altLang="en-US" sz="3600" dirty="0"/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246184" y="1000126"/>
            <a:ext cx="9144000" cy="5131044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None/>
            </a:pPr>
            <a:r>
              <a:rPr lang="en-US" altLang="zh-CN" sz="2400" dirty="0"/>
              <a:t>  [</a:t>
            </a:r>
            <a:r>
              <a:rPr lang="zh-CN" altLang="en-US" sz="2400" dirty="0"/>
              <a:t>例</a:t>
            </a:r>
            <a:r>
              <a:rPr lang="en-US" altLang="zh-CN" sz="2400" dirty="0"/>
              <a:t>3.44]  </a:t>
            </a:r>
            <a:r>
              <a:rPr lang="zh-CN" altLang="en-US" sz="2400" dirty="0"/>
              <a:t>查询选修</a:t>
            </a:r>
            <a:r>
              <a:rPr lang="en-US" altLang="zh-CN" sz="2400" dirty="0"/>
              <a:t>1</a:t>
            </a:r>
            <a:r>
              <a:rPr lang="zh-CN" altLang="en-US" sz="2400" dirty="0"/>
              <a:t>号课程的学生最高分数。</a:t>
            </a:r>
            <a:endParaRPr lang="zh-CN" altLang="en-US" sz="2400" dirty="0"/>
          </a:p>
          <a:p>
            <a:pPr lvl="2" algn="just" eaLnBrk="1" hangingPunct="1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SELECT </a:t>
            </a:r>
            <a:r>
              <a:rPr lang="en-US" altLang="zh-CN" sz="2400" dirty="0">
                <a:solidFill>
                  <a:srgbClr val="FF00FF"/>
                </a:solidFill>
              </a:rPr>
              <a:t>MAX</a:t>
            </a:r>
            <a:r>
              <a:rPr lang="zh-CN" altLang="en-US" sz="2400" dirty="0"/>
              <a:t>(</a:t>
            </a:r>
            <a:r>
              <a:rPr lang="en-US" altLang="zh-CN" sz="2400" dirty="0"/>
              <a:t>Grade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   FROM SC</a:t>
            </a:r>
            <a:endParaRPr lang="en-US" altLang="zh-CN" sz="2400" dirty="0"/>
          </a:p>
          <a:p>
            <a:pPr lvl="2" algn="just" eaLnBrk="1" hangingPunct="1">
              <a:buNone/>
            </a:pPr>
            <a:r>
              <a:rPr lang="en-US" altLang="zh-CN" sz="2400" dirty="0"/>
              <a:t>   WHERE Cno='1'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lvl="1" algn="just" eaLnBrk="1" hangingPunct="1">
              <a:buNone/>
            </a:pP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3.45 ] </a:t>
            </a:r>
            <a:r>
              <a:rPr lang="zh-CN" altLang="en-US" sz="2400" dirty="0"/>
              <a:t>查询学生</a:t>
            </a:r>
            <a:r>
              <a:rPr lang="en-US" altLang="zh-CN" sz="2400" dirty="0"/>
              <a:t>201215012</a:t>
            </a:r>
            <a:r>
              <a:rPr lang="zh-CN" altLang="en-US" sz="2400" dirty="0"/>
              <a:t>选修课程的总学分数。</a:t>
            </a:r>
            <a:endParaRPr lang="zh-CN" altLang="en-US" sz="2400" dirty="0"/>
          </a:p>
          <a:p>
            <a:pPr eaLnBrk="1" hangingPunct="1">
              <a:buNone/>
            </a:pPr>
            <a:r>
              <a:rPr lang="zh-CN" altLang="en-US" sz="2200" dirty="0"/>
              <a:t>    		  </a:t>
            </a:r>
            <a:r>
              <a:rPr lang="en-US" altLang="zh-CN" sz="2400" dirty="0"/>
              <a:t>SELECT</a:t>
            </a:r>
            <a:r>
              <a:rPr lang="en-US" altLang="zh-CN" sz="2400" dirty="0">
                <a:solidFill>
                  <a:srgbClr val="FF00FF"/>
                </a:solidFill>
              </a:rPr>
              <a:t> SUM</a:t>
            </a:r>
            <a:r>
              <a:rPr lang="zh-CN" altLang="en-US" sz="2400" dirty="0"/>
              <a:t>(</a:t>
            </a:r>
            <a:r>
              <a:rPr lang="en-US" altLang="zh-CN" sz="2400" dirty="0"/>
              <a:t>Ccredit</a:t>
            </a:r>
            <a:r>
              <a:rPr lang="zh-CN" altLang="en-US" sz="2400" dirty="0"/>
              <a:t>)</a:t>
            </a:r>
            <a:endParaRPr lang="zh-CN" altLang="en-US" sz="2400" dirty="0"/>
          </a:p>
          <a:p>
            <a:pPr eaLnBrk="1" hangingPunct="1">
              <a:buNone/>
            </a:pPr>
            <a:r>
              <a:rPr lang="en-US" altLang="zh-CN" sz="2400" dirty="0"/>
              <a:t>              FROM  SC,Course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              WHERE Sno='201215012' AND</a:t>
            </a:r>
            <a:r>
              <a:rPr lang="zh-CN" altLang="en-US" sz="2400" dirty="0"/>
              <a:t> </a:t>
            </a:r>
            <a:r>
              <a:rPr lang="en-US" altLang="zh-CN" sz="2400" dirty="0"/>
              <a:t>SC.Cno=Course.Cno;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面向集合的操作方式</a:t>
            </a:r>
            <a:endParaRPr lang="zh-CN" altLang="en-US" sz="3600" dirty="0"/>
          </a:p>
        </p:txBody>
      </p:sp>
      <p:sp>
        <p:nvSpPr>
          <p:cNvPr id="14339" name="Rectangle 1027"/>
          <p:cNvSpPr>
            <a:spLocks noGrp="1"/>
          </p:cNvSpPr>
          <p:nvPr>
            <p:ph type="body" idx="4294967295"/>
          </p:nvPr>
        </p:nvSpPr>
        <p:spPr>
          <a:xfrm>
            <a:off x="335573" y="1133719"/>
            <a:ext cx="8362950" cy="52260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非关系数据模型采用面向记录的操作方式，操作对象是一条记录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采用集合操作方式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 操作对象、查找结果可以是元组的集合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 一次插入、删除、更新操作的对象可以是元组的集合</a:t>
            </a:r>
            <a:endParaRPr lang="zh-CN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3.4.1  </a:t>
            </a:r>
            <a:r>
              <a:rPr lang="zh-CN" altLang="en-US" sz="3600" dirty="0"/>
              <a:t>单表查询 </a:t>
            </a:r>
            <a:endParaRPr lang="zh-CN" altLang="en-US" sz="3600" dirty="0"/>
          </a:p>
        </p:txBody>
      </p:sp>
      <p:sp>
        <p:nvSpPr>
          <p:cNvPr id="99331" name="Rectangle 3"/>
          <p:cNvSpPr>
            <a:spLocks noGrp="1"/>
          </p:cNvSpPr>
          <p:nvPr>
            <p:ph type="body" idx="4294967295"/>
          </p:nvPr>
        </p:nvSpPr>
        <p:spPr>
          <a:xfrm>
            <a:off x="504092" y="1133719"/>
            <a:ext cx="8229600" cy="48545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查询仅涉及一个表：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选择表中的若干列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选择表中的若干元组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3.ORDER BY</a:t>
            </a:r>
            <a:r>
              <a:rPr lang="zh-CN" altLang="en-US" dirty="0"/>
              <a:t>子句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聚集函数</a:t>
            </a:r>
            <a:endParaRPr lang="zh-CN" altLang="en-US" dirty="0"/>
          </a:p>
          <a:p>
            <a:pPr lvl="1" algn="just" eaLnBrk="1" hangingPunct="1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7030A0"/>
                </a:solidFill>
              </a:rPr>
              <a:t>5.GROUP BY</a:t>
            </a:r>
            <a:r>
              <a:rPr lang="zh-CN" altLang="en-US" dirty="0">
                <a:solidFill>
                  <a:srgbClr val="7030A0"/>
                </a:solidFill>
              </a:rPr>
              <a:t>子句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5. GROUP BY</a:t>
            </a:r>
            <a:r>
              <a:rPr lang="zh-CN" altLang="en-US" sz="3600" dirty="0"/>
              <a:t>子句 </a:t>
            </a:r>
            <a:endParaRPr lang="zh-CN" altLang="en-US" sz="3600" dirty="0"/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>
          <a:xfrm>
            <a:off x="508733" y="1185251"/>
            <a:ext cx="8893175" cy="4408488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40000"/>
              </a:lnSpc>
            </a:pPr>
            <a:r>
              <a:rPr lang="en-US" altLang="zh-CN" dirty="0"/>
              <a:t>GROUP BY</a:t>
            </a:r>
            <a:r>
              <a:rPr lang="zh-CN" altLang="en-US" dirty="0"/>
              <a:t>子句分组：</a:t>
            </a:r>
            <a:endParaRPr lang="zh-CN" altLang="en-US" dirty="0"/>
          </a:p>
          <a:p>
            <a:pPr algn="just" eaLnBrk="1" hangingPunct="1">
              <a:lnSpc>
                <a:spcPct val="140000"/>
              </a:lnSpc>
              <a:buNone/>
            </a:pPr>
            <a:r>
              <a:rPr lang="zh-CN" altLang="en-US" sz="2400" dirty="0"/>
              <a:t>     </a:t>
            </a:r>
            <a:r>
              <a:rPr lang="zh-CN" altLang="en-US" sz="2400" dirty="0">
                <a:solidFill>
                  <a:srgbClr val="C00000"/>
                </a:solidFill>
              </a:rPr>
              <a:t>细化聚集函数的作用对象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/>
              <a:t> 如果未对查询结果分组，聚集函数将作用于</a:t>
            </a:r>
            <a:r>
              <a:rPr lang="zh-CN" altLang="en-US" dirty="0">
                <a:solidFill>
                  <a:srgbClr val="C00000"/>
                </a:solidFill>
              </a:rPr>
              <a:t>整个</a:t>
            </a:r>
            <a:r>
              <a:rPr lang="zh-CN" altLang="en-US" dirty="0"/>
              <a:t>查询结果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 对查询结果分组后，聚集函数将</a:t>
            </a:r>
            <a:r>
              <a:rPr lang="zh-CN" altLang="en-US" dirty="0">
                <a:solidFill>
                  <a:srgbClr val="C00000"/>
                </a:solidFill>
              </a:rPr>
              <a:t>分别作用</a:t>
            </a:r>
            <a:r>
              <a:rPr lang="zh-CN" altLang="en-US" dirty="0"/>
              <a:t>于每个组 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按指定的</a:t>
            </a:r>
            <a:r>
              <a:rPr lang="zh-CN" altLang="en-US" dirty="0">
                <a:solidFill>
                  <a:srgbClr val="C00000"/>
                </a:solidFill>
              </a:rPr>
              <a:t>一列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多列</a:t>
            </a:r>
            <a:r>
              <a:rPr lang="zh-CN" altLang="en-US" dirty="0"/>
              <a:t>值分组，值相等的为一组</a:t>
            </a:r>
            <a:endParaRPr lang="zh-CN" alt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GROUP BY</a:t>
            </a:r>
            <a:r>
              <a:rPr lang="zh-CN" altLang="en-US" sz="3600" dirty="0"/>
              <a:t>子句（续）</a:t>
            </a:r>
            <a:endParaRPr lang="zh-CN" altLang="en-US" sz="3600" dirty="0"/>
          </a:p>
        </p:txBody>
      </p:sp>
      <p:sp>
        <p:nvSpPr>
          <p:cNvPr id="101379" name="Rectangle 3"/>
          <p:cNvSpPr>
            <a:spLocks noGrp="1"/>
          </p:cNvSpPr>
          <p:nvPr>
            <p:ph type="body" idx="4294967295"/>
          </p:nvPr>
        </p:nvSpPr>
        <p:spPr>
          <a:xfrm>
            <a:off x="539262" y="1270000"/>
            <a:ext cx="7772400" cy="449580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46]  </a:t>
            </a:r>
            <a:r>
              <a:rPr lang="zh-CN" altLang="en-US" sz="2400" dirty="0"/>
              <a:t>求各个课程号及相应的选课人数。</a:t>
            </a:r>
            <a:endParaRPr lang="zh-CN" altLang="en-US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SELECT Cno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FF00FF"/>
                </a:solidFill>
              </a:rPr>
              <a:t>COUNT</a:t>
            </a:r>
            <a:r>
              <a:rPr lang="zh-CN" altLang="en-US" sz="2400" dirty="0">
                <a:solidFill>
                  <a:srgbClr val="FF00FF"/>
                </a:solidFill>
              </a:rPr>
              <a:t>(</a:t>
            </a:r>
            <a:r>
              <a:rPr lang="en-US" altLang="zh-CN" sz="2400" dirty="0">
                <a:solidFill>
                  <a:srgbClr val="FF00FF"/>
                </a:solidFill>
              </a:rPr>
              <a:t>Sno</a:t>
            </a:r>
            <a:r>
              <a:rPr lang="zh-CN" altLang="en-US" sz="2400" dirty="0">
                <a:solidFill>
                  <a:srgbClr val="FF00FF"/>
                </a:solidFill>
              </a:rPr>
              <a:t>)</a:t>
            </a:r>
            <a:endParaRPr lang="zh-CN" altLang="en-US" dirty="0">
              <a:solidFill>
                <a:srgbClr val="FF00FF"/>
              </a:solidFill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FROM    SC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GROUP BY Cno</a:t>
            </a:r>
            <a:r>
              <a:rPr lang="zh-CN" altLang="en-US" sz="2400" dirty="0"/>
              <a:t>; 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查询结果可能为：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                </a:t>
            </a:r>
            <a:r>
              <a:rPr lang="en-US" altLang="zh-CN" sz="2400" dirty="0"/>
              <a:t>Cno     COUNT</a:t>
            </a:r>
            <a:r>
              <a:rPr lang="zh-CN" altLang="en-US" sz="2400" dirty="0"/>
              <a:t>(</a:t>
            </a:r>
            <a:r>
              <a:rPr lang="en-US" altLang="zh-CN" sz="2400" dirty="0"/>
              <a:t>Sno</a:t>
            </a:r>
            <a:r>
              <a:rPr lang="zh-CN" altLang="en-US" sz="2400" dirty="0"/>
              <a:t>)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 			</a:t>
            </a:r>
            <a:r>
              <a:rPr lang="en-US" altLang="zh-CN" sz="2400" dirty="0"/>
              <a:t>1             22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dirty="0"/>
              <a:t>			</a:t>
            </a:r>
            <a:r>
              <a:rPr lang="en-US" altLang="zh-CN" sz="2400" dirty="0"/>
              <a:t>2             34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		3             44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			4             33</a:t>
            </a:r>
            <a:endParaRPr lang="en-US" altLang="zh-CN" sz="2400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		5             48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GROUP BY</a:t>
            </a:r>
            <a:r>
              <a:rPr lang="zh-CN" altLang="en-US" sz="3600" dirty="0"/>
              <a:t>子句（续）</a:t>
            </a:r>
            <a:endParaRPr lang="zh-CN" altLang="en-US" sz="3600" dirty="0"/>
          </a:p>
        </p:txBody>
      </p:sp>
      <p:sp>
        <p:nvSpPr>
          <p:cNvPr id="102403" name="Rectangle 3"/>
          <p:cNvSpPr>
            <a:spLocks noGrp="1"/>
          </p:cNvSpPr>
          <p:nvPr>
            <p:ph type="body" idx="4294967295"/>
          </p:nvPr>
        </p:nvSpPr>
        <p:spPr>
          <a:xfrm>
            <a:off x="597877" y="1268413"/>
            <a:ext cx="7772400" cy="4495800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3.</a:t>
            </a:r>
            <a:r>
              <a:rPr lang="en-US" altLang="zh-CN" sz="2400" dirty="0"/>
              <a:t>47]  </a:t>
            </a:r>
            <a:r>
              <a:rPr lang="zh-CN" altLang="en-US" sz="2400" dirty="0"/>
              <a:t>查询选修了</a:t>
            </a:r>
            <a:r>
              <a:rPr lang="en-US" altLang="zh-CN" sz="2400" dirty="0"/>
              <a:t>3</a:t>
            </a:r>
            <a:r>
              <a:rPr lang="zh-CN" altLang="en-US" sz="2400" dirty="0"/>
              <a:t>门以上课程的学生学号。</a:t>
            </a:r>
            <a:endParaRPr lang="zh-CN" altLang="en-US" sz="2400" dirty="0"/>
          </a:p>
          <a:p>
            <a:pPr lvl="1" algn="just" eaLnBrk="1" hangingPunct="1">
              <a:lnSpc>
                <a:spcPct val="180000"/>
              </a:lnSpc>
              <a:buNone/>
            </a:pPr>
            <a:r>
              <a:rPr lang="zh-CN" altLang="en-US" sz="2000" dirty="0"/>
              <a:t>      </a:t>
            </a:r>
            <a:r>
              <a:rPr lang="en-US" altLang="zh-CN" dirty="0"/>
              <a:t>SELECT Sno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     FROM  SC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     GROUP BY Sno</a:t>
            </a:r>
            <a:endParaRPr lang="en-US" altLang="zh-CN" dirty="0"/>
          </a:p>
          <a:p>
            <a:pPr lvl="1" algn="just" eaLnBrk="1" hangingPunct="1">
              <a:buNone/>
            </a:pPr>
            <a:r>
              <a:rPr lang="en-US" altLang="zh-CN" dirty="0"/>
              <a:t>     HAVING  COUNT</a:t>
            </a:r>
            <a:r>
              <a:rPr lang="zh-CN" altLang="en-US" dirty="0"/>
              <a:t>(</a:t>
            </a:r>
            <a:r>
              <a:rPr lang="en-US" altLang="zh-CN" dirty="0"/>
              <a:t>*</a:t>
            </a:r>
            <a:r>
              <a:rPr lang="zh-CN" altLang="en-US" dirty="0"/>
              <a:t>)</a:t>
            </a:r>
            <a:r>
              <a:rPr lang="en-US" altLang="zh-CN" dirty="0"/>
              <a:t> &gt;3</a:t>
            </a:r>
            <a:r>
              <a:rPr lang="zh-CN" altLang="en-US" dirty="0"/>
              <a:t>;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//</a:t>
            </a:r>
            <a:r>
              <a:rPr lang="zh-CN" altLang="en-US" dirty="0" smtClean="0"/>
              <a:t>组内求和大于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     </a:t>
            </a:r>
            <a:r>
              <a:rPr lang="zh-CN" altLang="en-US" dirty="0"/>
              <a:t> </a:t>
            </a:r>
            <a:endParaRPr lang="zh-CN" altLang="en-US" dirty="0"/>
          </a:p>
          <a:p>
            <a:pPr algn="just" eaLnBrk="1" hangingPunct="1">
              <a:buNone/>
            </a:pPr>
            <a:r>
              <a:rPr lang="zh-CN" altLang="en-US" sz="2400" dirty="0"/>
              <a:t> 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GROUP BY</a:t>
            </a:r>
            <a:r>
              <a:rPr lang="zh-CN" altLang="en-US" sz="3600" dirty="0"/>
              <a:t>子句（续）</a:t>
            </a:r>
            <a:endParaRPr lang="zh-CN" altLang="en-US" sz="3600" dirty="0"/>
          </a:p>
        </p:txBody>
      </p:sp>
      <p:sp>
        <p:nvSpPr>
          <p:cNvPr id="103427" name="内容占位符 2"/>
          <p:cNvSpPr>
            <a:spLocks noGrp="1"/>
          </p:cNvSpPr>
          <p:nvPr>
            <p:ph idx="4294967295"/>
          </p:nvPr>
        </p:nvSpPr>
        <p:spPr>
          <a:xfrm>
            <a:off x="526805" y="957141"/>
            <a:ext cx="10586672" cy="5443659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3.48 ]</a:t>
            </a:r>
            <a:r>
              <a:rPr lang="zh-CN" altLang="en-US" sz="2400" dirty="0"/>
              <a:t>查询平均成绩大于等于</a:t>
            </a:r>
            <a:r>
              <a:rPr lang="en-US" altLang="zh-CN" sz="2400" dirty="0"/>
              <a:t>90</a:t>
            </a:r>
            <a:r>
              <a:rPr lang="zh-CN" altLang="en-US" sz="2400" dirty="0"/>
              <a:t>分的学生学号和平均成绩</a:t>
            </a:r>
            <a:endParaRPr lang="zh-CN" altLang="en-US" sz="2400" dirty="0"/>
          </a:p>
          <a:p>
            <a:pPr marL="0" indent="0" eaLnBrk="1" hangingPunct="1">
              <a:buNone/>
            </a:pPr>
            <a:r>
              <a:rPr lang="zh-CN" altLang="en-US" sz="2400" dirty="0"/>
              <a:t>下面的语句是不对的：</a:t>
            </a:r>
            <a:endParaRPr lang="zh-CN" altLang="en-US" sz="2400" dirty="0"/>
          </a:p>
          <a:p>
            <a:pPr marL="0" indent="0" eaLnBrk="1" hangingPunct="1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SELECT Sno</a:t>
            </a:r>
            <a:r>
              <a:rPr lang="zh-CN" altLang="en-US" sz="2000" dirty="0"/>
              <a:t>, </a:t>
            </a:r>
            <a:r>
              <a:rPr lang="en-US" altLang="zh-CN" sz="2000" dirty="0"/>
              <a:t>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FROM  SC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WHERE 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r>
              <a:rPr lang="en-US" altLang="zh-CN" sz="2000" dirty="0"/>
              <a:t>&gt;=90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GROUP BY Sno</a:t>
            </a:r>
            <a:r>
              <a:rPr lang="zh-CN" altLang="en-US" sz="2000" dirty="0"/>
              <a:t>;</a:t>
            </a:r>
            <a:endParaRPr lang="zh-CN" altLang="en-US" sz="2400" dirty="0"/>
          </a:p>
          <a:p>
            <a:pPr marL="0" indent="0" eaLnBrk="1" hangingPunct="1"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r>
              <a:rPr lang="zh-CN" altLang="en-US" sz="2400" dirty="0"/>
              <a:t>因为</a:t>
            </a:r>
            <a:r>
              <a:rPr lang="en-US" altLang="zh-CN" sz="2400" dirty="0">
                <a:solidFill>
                  <a:srgbClr val="C00000"/>
                </a:solidFill>
              </a:rPr>
              <a:t>WHERE</a:t>
            </a:r>
            <a:r>
              <a:rPr lang="zh-CN" altLang="en-US" sz="2400" dirty="0">
                <a:solidFill>
                  <a:srgbClr val="C00000"/>
                </a:solidFill>
              </a:rPr>
              <a:t>子句中是不能用聚集函数作为条件表达式</a:t>
            </a:r>
            <a:endParaRPr lang="zh-CN" altLang="en-US" dirty="0">
              <a:solidFill>
                <a:srgbClr val="C00000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400" dirty="0"/>
              <a:t>正确的查询语句应该是：</a:t>
            </a:r>
            <a:endParaRPr lang="zh-CN" altLang="en-US" sz="2400" dirty="0"/>
          </a:p>
          <a:p>
            <a:pPr marL="0" indent="0" eaLnBrk="1" hangingPunct="1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SELECT  Sno</a:t>
            </a:r>
            <a:r>
              <a:rPr lang="zh-CN" altLang="en-US" sz="2000" dirty="0"/>
              <a:t>, </a:t>
            </a:r>
            <a:r>
              <a:rPr lang="en-US" altLang="zh-CN" sz="2000" dirty="0"/>
              <a:t>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endParaRPr lang="zh-CN" altLang="en-US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FROM  SC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GROUP BY Sno</a:t>
            </a:r>
            <a:endParaRPr lang="en-US" altLang="zh-CN" sz="2000" dirty="0"/>
          </a:p>
          <a:p>
            <a:pPr marL="0" indent="0" eaLnBrk="1" hangingPunct="1">
              <a:buNone/>
            </a:pPr>
            <a:r>
              <a:rPr lang="en-US" altLang="zh-CN" sz="2000" dirty="0"/>
              <a:t>    HAVING AVG</a:t>
            </a:r>
            <a:r>
              <a:rPr lang="zh-CN" altLang="en-US" sz="2000" dirty="0"/>
              <a:t>(</a:t>
            </a:r>
            <a:r>
              <a:rPr lang="en-US" altLang="zh-CN" sz="2000" dirty="0"/>
              <a:t>Grade</a:t>
            </a:r>
            <a:r>
              <a:rPr lang="zh-CN" altLang="en-US" sz="2000" dirty="0"/>
              <a:t>)</a:t>
            </a:r>
            <a:r>
              <a:rPr lang="en-US" altLang="zh-CN" sz="2000" dirty="0"/>
              <a:t>&gt;=90</a:t>
            </a:r>
            <a:r>
              <a:rPr lang="zh-CN" altLang="en-US" sz="2000" dirty="0" smtClean="0"/>
              <a:t>;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组内平均成绩大于等于</a:t>
            </a:r>
            <a:r>
              <a:rPr lang="en-US" altLang="zh-CN" sz="2000" dirty="0" smtClean="0"/>
              <a:t>90</a:t>
            </a:r>
            <a:endParaRPr lang="zh-CN" altLang="en-US" sz="2000" dirty="0"/>
          </a:p>
          <a:p>
            <a:pPr marL="0" indent="0" eaLnBrk="1" hangingPunct="1"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>
          <a:xfrm>
            <a:off x="0" y="-33338"/>
            <a:ext cx="8229600" cy="113188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dirty="0"/>
              <a:t>GROUP BY</a:t>
            </a:r>
            <a:r>
              <a:rPr lang="zh-CN" altLang="en-US" sz="3600" dirty="0"/>
              <a:t>子句（续）</a:t>
            </a:r>
            <a:endParaRPr lang="zh-CN" altLang="en-US" sz="3600" dirty="0"/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>
          <a:xfrm>
            <a:off x="433753" y="1133720"/>
            <a:ext cx="10808677" cy="468947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HAVING</a:t>
            </a:r>
            <a:r>
              <a:rPr lang="zh-CN" altLang="en-US" dirty="0"/>
              <a:t>短语与</a:t>
            </a:r>
            <a:r>
              <a:rPr lang="en-US" altLang="zh-CN" dirty="0"/>
              <a:t>WHERE</a:t>
            </a:r>
            <a:r>
              <a:rPr lang="zh-CN" altLang="en-US" dirty="0"/>
              <a:t>子句的区别：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作用对象不同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WHERE</a:t>
            </a:r>
            <a:r>
              <a:rPr lang="zh-CN" altLang="en-US" dirty="0"/>
              <a:t>子句作用</a:t>
            </a:r>
            <a:r>
              <a:rPr lang="zh-CN" altLang="en-US" dirty="0" smtClean="0"/>
              <a:t>于</a:t>
            </a:r>
            <a:r>
              <a:rPr lang="zh-CN" altLang="en-US" dirty="0" smtClean="0">
                <a:solidFill>
                  <a:srgbClr val="C00000"/>
                </a:solidFill>
              </a:rPr>
              <a:t>整个</a:t>
            </a:r>
            <a:r>
              <a:rPr lang="zh-CN" altLang="en-US" dirty="0" smtClean="0"/>
              <a:t>基表</a:t>
            </a:r>
            <a:r>
              <a:rPr lang="zh-CN" altLang="en-US" dirty="0"/>
              <a:t>或视图，从中选择满足条件的元组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HAVING</a:t>
            </a:r>
            <a:r>
              <a:rPr lang="zh-CN" altLang="en-US" dirty="0"/>
              <a:t>短语作用于</a:t>
            </a:r>
            <a:r>
              <a:rPr lang="zh-CN" altLang="en-US" dirty="0">
                <a:solidFill>
                  <a:srgbClr val="C00000"/>
                </a:solidFill>
              </a:rPr>
              <a:t>组</a:t>
            </a:r>
            <a:r>
              <a:rPr lang="zh-CN" altLang="en-US" dirty="0"/>
              <a:t>，从中选择满足条件的组。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_LH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15539</Words>
  <Application>WPS 演示</Application>
  <PresentationFormat>自定义</PresentationFormat>
  <Paragraphs>1406</Paragraphs>
  <Slides>95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95</vt:i4>
      </vt:variant>
    </vt:vector>
  </HeadingPairs>
  <TitlesOfParts>
    <vt:vector size="108" baseType="lpstr">
      <vt:lpstr>Arial</vt:lpstr>
      <vt:lpstr>宋体</vt:lpstr>
      <vt:lpstr>Wingdings</vt:lpstr>
      <vt:lpstr>黑体</vt:lpstr>
      <vt:lpstr>Times New Roman</vt:lpstr>
      <vt:lpstr>Calibri</vt:lpstr>
      <vt:lpstr>Tahoma</vt:lpstr>
      <vt:lpstr>微软雅黑</vt:lpstr>
      <vt:lpstr>Arial Unicode MS</vt:lpstr>
      <vt:lpstr>Courier New</vt:lpstr>
      <vt:lpstr>数据库系统_LHC</vt:lpstr>
      <vt:lpstr>Word.Document.8</vt:lpstr>
      <vt:lpstr>Word.Document.8</vt:lpstr>
      <vt:lpstr>PowerPoint 演示文稿</vt:lpstr>
      <vt:lpstr>第三章  关系数据库标准语言SQL</vt:lpstr>
      <vt:lpstr>3.1 SQL概述</vt:lpstr>
      <vt:lpstr>SQL概述（续）</vt:lpstr>
      <vt:lpstr>SQL标准的进展过程</vt:lpstr>
      <vt:lpstr>3.1 SQL概述</vt:lpstr>
      <vt:lpstr>3.1.2 SQL的特点</vt:lpstr>
      <vt:lpstr>2. 高度非过程化</vt:lpstr>
      <vt:lpstr>3. 面向集合的操作方式</vt:lpstr>
      <vt:lpstr>4. 以同一种语法结构提供多种使用方式</vt:lpstr>
      <vt:lpstr>5.语言简洁，易学易用</vt:lpstr>
      <vt:lpstr>3.1 SQL概述</vt:lpstr>
      <vt:lpstr>SQL的基本概念（续）</vt:lpstr>
      <vt:lpstr>第三章  关系数据库标准语言SQL</vt:lpstr>
      <vt:lpstr>3.2 学生-课程 数据库</vt:lpstr>
      <vt:lpstr>Student表</vt:lpstr>
      <vt:lpstr>Course表</vt:lpstr>
      <vt:lpstr>SC表</vt:lpstr>
      <vt:lpstr>第三章  关系数据库标准语言SQL</vt:lpstr>
      <vt:lpstr>3.3  数据定义 </vt:lpstr>
      <vt:lpstr>模式</vt:lpstr>
      <vt:lpstr>3.3 数据定义</vt:lpstr>
      <vt:lpstr>1. 定义模式</vt:lpstr>
      <vt:lpstr>定义模式（续）</vt:lpstr>
      <vt:lpstr>定义模式（续）</vt:lpstr>
      <vt:lpstr>2. 删除模式</vt:lpstr>
      <vt:lpstr>删除模式（续）</vt:lpstr>
      <vt:lpstr>3.3 数据定义</vt:lpstr>
      <vt:lpstr>3.3.2 基本表的定义、删除与修改</vt:lpstr>
      <vt:lpstr>Student表</vt:lpstr>
      <vt:lpstr>学生表Student</vt:lpstr>
      <vt:lpstr>Course表</vt:lpstr>
      <vt:lpstr>课程表Course</vt:lpstr>
      <vt:lpstr>SC表</vt:lpstr>
      <vt:lpstr>学生选课表SC</vt:lpstr>
      <vt:lpstr>2. 数据类型</vt:lpstr>
      <vt:lpstr>数据类型（续）</vt:lpstr>
      <vt:lpstr>3. 模式与表</vt:lpstr>
      <vt:lpstr>模式与表（续）</vt:lpstr>
      <vt:lpstr>模式与表（续）</vt:lpstr>
      <vt:lpstr>4. 修改基本表</vt:lpstr>
      <vt:lpstr>修改基本表（续）</vt:lpstr>
      <vt:lpstr>修改基本表（续）</vt:lpstr>
      <vt:lpstr>修改基本表（续）</vt:lpstr>
      <vt:lpstr>5. 删除基本表 </vt:lpstr>
      <vt:lpstr>删除基本表（续）</vt:lpstr>
      <vt:lpstr>删除基本表（续）</vt:lpstr>
      <vt:lpstr>删除基本表（续）</vt:lpstr>
      <vt:lpstr>3.3 数据定义</vt:lpstr>
      <vt:lpstr>3.3.3 索引的建立与删除</vt:lpstr>
      <vt:lpstr>索引</vt:lpstr>
      <vt:lpstr>1. 建立索引 </vt:lpstr>
      <vt:lpstr>建立索引（续）</vt:lpstr>
      <vt:lpstr>2. 修改索引</vt:lpstr>
      <vt:lpstr>3. 删除索引 </vt:lpstr>
      <vt:lpstr>3.3 数据定义</vt:lpstr>
      <vt:lpstr>数据字典</vt:lpstr>
      <vt:lpstr>第三章  关系数据库标准语言SQL</vt:lpstr>
      <vt:lpstr>数据查询</vt:lpstr>
      <vt:lpstr>数据查询</vt:lpstr>
      <vt:lpstr>3.4  数据查询 </vt:lpstr>
      <vt:lpstr>3.4.1  单表查询 </vt:lpstr>
      <vt:lpstr>1.选择表中的若干列</vt:lpstr>
      <vt:lpstr>选择表中的若干列（续）</vt:lpstr>
      <vt:lpstr>查询经过计算的值（续）</vt:lpstr>
      <vt:lpstr>查询经过计算的值（续）</vt:lpstr>
      <vt:lpstr>查询经过计算的值（续）</vt:lpstr>
      <vt:lpstr>3.4.1  单表查询 </vt:lpstr>
      <vt:lpstr>2. 选择表中的若干元组</vt:lpstr>
      <vt:lpstr>消除取值重复的行（续）</vt:lpstr>
      <vt:lpstr>（2）查询满足条件的元组</vt:lpstr>
      <vt:lpstr>① 比较大小</vt:lpstr>
      <vt:lpstr>② 确定范围</vt:lpstr>
      <vt:lpstr>③ 确定集合</vt:lpstr>
      <vt:lpstr>④ 字符匹配</vt:lpstr>
      <vt:lpstr>字符匹配（续）</vt:lpstr>
      <vt:lpstr>字符匹配（续）</vt:lpstr>
      <vt:lpstr>字符匹配（续）</vt:lpstr>
      <vt:lpstr>字符匹配（续）</vt:lpstr>
      <vt:lpstr>⑤ 涉及空值的查询</vt:lpstr>
      <vt:lpstr>⑥多重条件查询</vt:lpstr>
      <vt:lpstr>多重条件查询（续）</vt:lpstr>
      <vt:lpstr>3.4.1  单表查询 </vt:lpstr>
      <vt:lpstr>3.ORDER BY子句 </vt:lpstr>
      <vt:lpstr>ORDER BY子句 （续） </vt:lpstr>
      <vt:lpstr>3.4.1  单表查询 </vt:lpstr>
      <vt:lpstr>4. 聚集函数 </vt:lpstr>
      <vt:lpstr>聚集函数（续）</vt:lpstr>
      <vt:lpstr>聚集函数 （续）</vt:lpstr>
      <vt:lpstr>3.4.1  单表查询 </vt:lpstr>
      <vt:lpstr>5. GROUP BY子句 </vt:lpstr>
      <vt:lpstr>GROUP BY子句（续）</vt:lpstr>
      <vt:lpstr>GROUP BY子句（续）</vt:lpstr>
      <vt:lpstr>GROUP BY子句（续）</vt:lpstr>
      <vt:lpstr>GROUP BY子句（续）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Hicksky</dc:creator>
  <cp:lastModifiedBy>hp</cp:lastModifiedBy>
  <cp:revision>198</cp:revision>
  <dcterms:created xsi:type="dcterms:W3CDTF">2017-05-22T03:08:00Z</dcterms:created>
  <dcterms:modified xsi:type="dcterms:W3CDTF">2019-09-18T11:08:49Z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